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1"/>
  </p:sldMasterIdLst>
  <p:sldIdLst>
    <p:sldId id="256" r:id="rId2"/>
    <p:sldId id="483" r:id="rId3"/>
    <p:sldId id="288" r:id="rId4"/>
    <p:sldId id="290" r:id="rId5"/>
    <p:sldId id="291" r:id="rId6"/>
    <p:sldId id="292" r:id="rId7"/>
    <p:sldId id="331" r:id="rId8"/>
    <p:sldId id="294" r:id="rId9"/>
    <p:sldId id="295" r:id="rId10"/>
    <p:sldId id="296" r:id="rId11"/>
    <p:sldId id="297" r:id="rId12"/>
    <p:sldId id="298" r:id="rId13"/>
    <p:sldId id="299" r:id="rId14"/>
    <p:sldId id="300" r:id="rId15"/>
    <p:sldId id="301" r:id="rId16"/>
    <p:sldId id="302" r:id="rId17"/>
    <p:sldId id="395" r:id="rId18"/>
    <p:sldId id="396" r:id="rId19"/>
    <p:sldId id="397" r:id="rId20"/>
    <p:sldId id="398" r:id="rId21"/>
    <p:sldId id="399" r:id="rId22"/>
    <p:sldId id="400" r:id="rId23"/>
    <p:sldId id="401" r:id="rId24"/>
    <p:sldId id="402" r:id="rId25"/>
    <p:sldId id="403" r:id="rId26"/>
    <p:sldId id="404" r:id="rId27"/>
    <p:sldId id="405" r:id="rId28"/>
    <p:sldId id="406" r:id="rId29"/>
    <p:sldId id="407" r:id="rId30"/>
    <p:sldId id="408" r:id="rId31"/>
    <p:sldId id="409" r:id="rId32"/>
    <p:sldId id="410" r:id="rId33"/>
    <p:sldId id="411" r:id="rId34"/>
    <p:sldId id="412" r:id="rId35"/>
    <p:sldId id="438" r:id="rId36"/>
    <p:sldId id="439" r:id="rId37"/>
    <p:sldId id="440" r:id="rId38"/>
    <p:sldId id="441" r:id="rId39"/>
    <p:sldId id="442" r:id="rId40"/>
    <p:sldId id="443" r:id="rId41"/>
    <p:sldId id="444" r:id="rId42"/>
    <p:sldId id="445" r:id="rId43"/>
    <p:sldId id="446" r:id="rId44"/>
    <p:sldId id="447" r:id="rId45"/>
    <p:sldId id="448" r:id="rId46"/>
    <p:sldId id="449" r:id="rId47"/>
    <p:sldId id="450" r:id="rId48"/>
    <p:sldId id="451" r:id="rId49"/>
    <p:sldId id="452" r:id="rId50"/>
    <p:sldId id="484" r:id="rId51"/>
    <p:sldId id="485" r:id="rId52"/>
    <p:sldId id="486" r:id="rId53"/>
    <p:sldId id="487" r:id="rId54"/>
    <p:sldId id="488" r:id="rId55"/>
    <p:sldId id="489" r:id="rId56"/>
    <p:sldId id="490" r:id="rId57"/>
    <p:sldId id="491" r:id="rId58"/>
    <p:sldId id="492" r:id="rId59"/>
    <p:sldId id="493" r:id="rId60"/>
    <p:sldId id="494" r:id="rId61"/>
    <p:sldId id="495" r:id="rId62"/>
    <p:sldId id="497" r:id="rId63"/>
    <p:sldId id="496" r:id="rId64"/>
    <p:sldId id="498" r:id="rId65"/>
    <p:sldId id="499" r:id="rId66"/>
    <p:sldId id="559" r:id="rId67"/>
    <p:sldId id="560" r:id="rId68"/>
    <p:sldId id="561" r:id="rId69"/>
    <p:sldId id="562" r:id="rId70"/>
    <p:sldId id="563" r:id="rId71"/>
    <p:sldId id="564" r:id="rId72"/>
    <p:sldId id="565" r:id="rId73"/>
    <p:sldId id="566" r:id="rId74"/>
    <p:sldId id="567" r:id="rId75"/>
    <p:sldId id="568" r:id="rId76"/>
    <p:sldId id="569" r:id="rId77"/>
    <p:sldId id="570" r:id="rId78"/>
    <p:sldId id="571" r:id="rId79"/>
    <p:sldId id="572" r:id="rId80"/>
    <p:sldId id="573" r:id="rId81"/>
    <p:sldId id="574" r:id="rId82"/>
    <p:sldId id="624" r:id="rId83"/>
    <p:sldId id="625" r:id="rId84"/>
    <p:sldId id="626" r:id="rId85"/>
    <p:sldId id="627" r:id="rId86"/>
    <p:sldId id="628" r:id="rId87"/>
    <p:sldId id="629" r:id="rId88"/>
    <p:sldId id="630" r:id="rId89"/>
    <p:sldId id="631" r:id="rId90"/>
    <p:sldId id="632" r:id="rId91"/>
    <p:sldId id="633" r:id="rId92"/>
    <p:sldId id="634" r:id="rId93"/>
    <p:sldId id="635" r:id="rId94"/>
    <p:sldId id="655" r:id="rId95"/>
    <p:sldId id="656" r:id="rId96"/>
    <p:sldId id="657" r:id="rId97"/>
    <p:sldId id="658" r:id="rId98"/>
    <p:sldId id="659" r:id="rId99"/>
    <p:sldId id="660" r:id="rId100"/>
    <p:sldId id="661" r:id="rId101"/>
    <p:sldId id="662" r:id="rId102"/>
    <p:sldId id="663" r:id="rId103"/>
    <p:sldId id="664" r:id="rId104"/>
    <p:sldId id="665" r:id="rId105"/>
    <p:sldId id="666" r:id="rId106"/>
    <p:sldId id="830" r:id="rId107"/>
    <p:sldId id="831" r:id="rId108"/>
    <p:sldId id="832" r:id="rId109"/>
    <p:sldId id="833" r:id="rId110"/>
    <p:sldId id="834" r:id="rId111"/>
    <p:sldId id="835" r:id="rId112"/>
    <p:sldId id="836" r:id="rId113"/>
    <p:sldId id="837" r:id="rId114"/>
    <p:sldId id="838" r:id="rId115"/>
    <p:sldId id="839" r:id="rId116"/>
    <p:sldId id="840" r:id="rId117"/>
    <p:sldId id="841" r:id="rId118"/>
    <p:sldId id="842" r:id="rId119"/>
    <p:sldId id="859" r:id="rId120"/>
    <p:sldId id="860" r:id="rId121"/>
    <p:sldId id="861" r:id="rId122"/>
    <p:sldId id="862" r:id="rId123"/>
    <p:sldId id="863" r:id="rId124"/>
    <p:sldId id="864" r:id="rId125"/>
    <p:sldId id="865" r:id="rId126"/>
    <p:sldId id="866" r:id="rId127"/>
    <p:sldId id="867" r:id="rId128"/>
    <p:sldId id="868" r:id="rId129"/>
    <p:sldId id="869" r:id="rId130"/>
    <p:sldId id="870" r:id="rId131"/>
    <p:sldId id="871" r:id="rId132"/>
    <p:sldId id="872" r:id="rId133"/>
    <p:sldId id="943" r:id="rId134"/>
    <p:sldId id="944" r:id="rId135"/>
    <p:sldId id="945" r:id="rId136"/>
    <p:sldId id="946" r:id="rId137"/>
    <p:sldId id="947" r:id="rId138"/>
    <p:sldId id="948" r:id="rId139"/>
    <p:sldId id="949" r:id="rId140"/>
    <p:sldId id="950" r:id="rId141"/>
    <p:sldId id="951" r:id="rId142"/>
    <p:sldId id="952" r:id="rId143"/>
    <p:sldId id="953" r:id="rId144"/>
    <p:sldId id="954" r:id="rId145"/>
    <p:sldId id="955" r:id="rId146"/>
    <p:sldId id="956" r:id="rId147"/>
    <p:sldId id="957" r:id="rId148"/>
    <p:sldId id="958" r:id="rId149"/>
    <p:sldId id="304" r:id="rId150"/>
    <p:sldId id="305" r:id="rId151"/>
    <p:sldId id="306" r:id="rId152"/>
    <p:sldId id="307" r:id="rId153"/>
    <p:sldId id="308" r:id="rId154"/>
    <p:sldId id="309" r:id="rId155"/>
    <p:sldId id="310" r:id="rId156"/>
    <p:sldId id="311" r:id="rId157"/>
    <p:sldId id="332" r:id="rId158"/>
    <p:sldId id="313" r:id="rId159"/>
    <p:sldId id="314" r:id="rId160"/>
    <p:sldId id="315" r:id="rId161"/>
    <p:sldId id="316" r:id="rId162"/>
    <p:sldId id="317" r:id="rId163"/>
    <p:sldId id="318" r:id="rId164"/>
    <p:sldId id="469" r:id="rId165"/>
    <p:sldId id="470" r:id="rId166"/>
    <p:sldId id="471" r:id="rId167"/>
    <p:sldId id="472" r:id="rId168"/>
    <p:sldId id="473" r:id="rId169"/>
    <p:sldId id="474" r:id="rId170"/>
    <p:sldId id="475" r:id="rId171"/>
    <p:sldId id="476" r:id="rId172"/>
    <p:sldId id="477" r:id="rId173"/>
    <p:sldId id="478" r:id="rId174"/>
    <p:sldId id="479" r:id="rId175"/>
    <p:sldId id="480" r:id="rId176"/>
    <p:sldId id="481" r:id="rId177"/>
    <p:sldId id="482" r:id="rId178"/>
    <p:sldId id="606" r:id="rId179"/>
    <p:sldId id="609" r:id="rId180"/>
    <p:sldId id="610" r:id="rId181"/>
    <p:sldId id="611" r:id="rId182"/>
    <p:sldId id="612" r:id="rId183"/>
    <p:sldId id="613" r:id="rId184"/>
    <p:sldId id="614" r:id="rId185"/>
    <p:sldId id="615" r:id="rId186"/>
    <p:sldId id="616" r:id="rId187"/>
    <p:sldId id="617" r:id="rId188"/>
    <p:sldId id="618" r:id="rId189"/>
    <p:sldId id="619" r:id="rId190"/>
    <p:sldId id="620" r:id="rId191"/>
    <p:sldId id="621" r:id="rId192"/>
    <p:sldId id="622" r:id="rId193"/>
    <p:sldId id="623" r:id="rId194"/>
    <p:sldId id="722" r:id="rId195"/>
    <p:sldId id="723" r:id="rId196"/>
    <p:sldId id="724" r:id="rId197"/>
    <p:sldId id="725" r:id="rId198"/>
    <p:sldId id="726" r:id="rId199"/>
    <p:sldId id="727" r:id="rId200"/>
    <p:sldId id="728" r:id="rId201"/>
    <p:sldId id="729" r:id="rId202"/>
    <p:sldId id="730" r:id="rId203"/>
    <p:sldId id="731" r:id="rId204"/>
    <p:sldId id="732" r:id="rId205"/>
    <p:sldId id="733" r:id="rId206"/>
    <p:sldId id="734" r:id="rId207"/>
    <p:sldId id="735" r:id="rId208"/>
    <p:sldId id="736" r:id="rId209"/>
    <p:sldId id="737" r:id="rId210"/>
    <p:sldId id="738" r:id="rId211"/>
    <p:sldId id="739" r:id="rId212"/>
    <p:sldId id="740" r:id="rId213"/>
    <p:sldId id="741" r:id="rId214"/>
    <p:sldId id="742" r:id="rId215"/>
    <p:sldId id="743" r:id="rId216"/>
    <p:sldId id="744" r:id="rId217"/>
    <p:sldId id="745" r:id="rId218"/>
    <p:sldId id="746" r:id="rId219"/>
    <p:sldId id="747" r:id="rId220"/>
    <p:sldId id="748" r:id="rId221"/>
    <p:sldId id="749" r:id="rId222"/>
    <p:sldId id="750" r:id="rId223"/>
    <p:sldId id="751" r:id="rId224"/>
    <p:sldId id="752" r:id="rId225"/>
    <p:sldId id="753" r:id="rId226"/>
    <p:sldId id="754" r:id="rId227"/>
    <p:sldId id="755" r:id="rId228"/>
    <p:sldId id="756" r:id="rId229"/>
    <p:sldId id="757" r:id="rId230"/>
    <p:sldId id="758" r:id="rId231"/>
    <p:sldId id="759" r:id="rId232"/>
    <p:sldId id="760" r:id="rId233"/>
    <p:sldId id="761" r:id="rId234"/>
    <p:sldId id="762" r:id="rId235"/>
    <p:sldId id="763" r:id="rId236"/>
    <p:sldId id="764" r:id="rId237"/>
    <p:sldId id="765" r:id="rId238"/>
    <p:sldId id="766" r:id="rId239"/>
    <p:sldId id="767" r:id="rId240"/>
    <p:sldId id="843" r:id="rId241"/>
    <p:sldId id="844" r:id="rId242"/>
    <p:sldId id="845" r:id="rId243"/>
    <p:sldId id="846" r:id="rId244"/>
    <p:sldId id="847" r:id="rId245"/>
    <p:sldId id="848" r:id="rId246"/>
    <p:sldId id="849" r:id="rId247"/>
    <p:sldId id="850" r:id="rId248"/>
    <p:sldId id="851" r:id="rId249"/>
    <p:sldId id="852" r:id="rId250"/>
    <p:sldId id="853" r:id="rId251"/>
    <p:sldId id="854" r:id="rId252"/>
    <p:sldId id="855" r:id="rId253"/>
    <p:sldId id="856" r:id="rId254"/>
    <p:sldId id="857" r:id="rId255"/>
    <p:sldId id="858" r:id="rId256"/>
    <p:sldId id="340" r:id="rId257"/>
    <p:sldId id="341" r:id="rId258"/>
    <p:sldId id="345" r:id="rId259"/>
    <p:sldId id="346" r:id="rId260"/>
    <p:sldId id="347" r:id="rId261"/>
    <p:sldId id="348" r:id="rId262"/>
    <p:sldId id="349" r:id="rId263"/>
    <p:sldId id="350" r:id="rId264"/>
    <p:sldId id="351" r:id="rId265"/>
    <p:sldId id="352" r:id="rId266"/>
    <p:sldId id="353" r:id="rId267"/>
    <p:sldId id="354" r:id="rId268"/>
    <p:sldId id="355" r:id="rId269"/>
    <p:sldId id="356" r:id="rId270"/>
    <p:sldId id="357" r:id="rId271"/>
    <p:sldId id="358" r:id="rId272"/>
    <p:sldId id="359" r:id="rId273"/>
    <p:sldId id="360" r:id="rId274"/>
    <p:sldId id="361" r:id="rId275"/>
    <p:sldId id="362" r:id="rId276"/>
    <p:sldId id="363" r:id="rId277"/>
    <p:sldId id="364" r:id="rId278"/>
    <p:sldId id="365" r:id="rId279"/>
    <p:sldId id="366" r:id="rId280"/>
    <p:sldId id="367" r:id="rId281"/>
    <p:sldId id="368" r:id="rId282"/>
    <p:sldId id="369" r:id="rId283"/>
    <p:sldId id="636" r:id="rId284"/>
    <p:sldId id="637" r:id="rId285"/>
    <p:sldId id="638" r:id="rId286"/>
    <p:sldId id="639" r:id="rId287"/>
    <p:sldId id="640" r:id="rId288"/>
    <p:sldId id="641" r:id="rId289"/>
    <p:sldId id="642" r:id="rId290"/>
    <p:sldId id="643" r:id="rId291"/>
    <p:sldId id="644" r:id="rId292"/>
    <p:sldId id="645" r:id="rId293"/>
    <p:sldId id="646" r:id="rId294"/>
    <p:sldId id="647" r:id="rId295"/>
    <p:sldId id="648" r:id="rId296"/>
    <p:sldId id="649" r:id="rId297"/>
    <p:sldId id="650" r:id="rId298"/>
    <p:sldId id="651" r:id="rId299"/>
    <p:sldId id="652" r:id="rId300"/>
    <p:sldId id="654" r:id="rId301"/>
    <p:sldId id="812" r:id="rId302"/>
    <p:sldId id="813" r:id="rId303"/>
    <p:sldId id="814" r:id="rId304"/>
    <p:sldId id="815" r:id="rId305"/>
    <p:sldId id="816" r:id="rId306"/>
    <p:sldId id="817" r:id="rId307"/>
    <p:sldId id="818" r:id="rId308"/>
    <p:sldId id="819" r:id="rId309"/>
    <p:sldId id="820" r:id="rId310"/>
    <p:sldId id="821" r:id="rId311"/>
    <p:sldId id="822" r:id="rId312"/>
    <p:sldId id="823" r:id="rId313"/>
    <p:sldId id="824" r:id="rId314"/>
    <p:sldId id="825" r:id="rId315"/>
    <p:sldId id="826" r:id="rId316"/>
    <p:sldId id="827" r:id="rId317"/>
    <p:sldId id="828" r:id="rId318"/>
    <p:sldId id="829" r:id="rId319"/>
    <p:sldId id="319" r:id="rId320"/>
    <p:sldId id="414" r:id="rId321"/>
    <p:sldId id="415" r:id="rId322"/>
    <p:sldId id="416" r:id="rId323"/>
    <p:sldId id="417" r:id="rId324"/>
    <p:sldId id="418" r:id="rId325"/>
    <p:sldId id="419" r:id="rId326"/>
    <p:sldId id="420" r:id="rId327"/>
    <p:sldId id="421" r:id="rId328"/>
    <p:sldId id="422" r:id="rId329"/>
    <p:sldId id="423" r:id="rId330"/>
    <p:sldId id="424" r:id="rId331"/>
    <p:sldId id="425" r:id="rId332"/>
    <p:sldId id="426" r:id="rId333"/>
    <p:sldId id="427" r:id="rId334"/>
    <p:sldId id="428" r:id="rId335"/>
    <p:sldId id="429" r:id="rId336"/>
    <p:sldId id="430" r:id="rId337"/>
    <p:sldId id="431" r:id="rId338"/>
    <p:sldId id="432" r:id="rId339"/>
    <p:sldId id="433" r:id="rId340"/>
    <p:sldId id="434" r:id="rId341"/>
    <p:sldId id="435" r:id="rId342"/>
    <p:sldId id="436" r:id="rId343"/>
    <p:sldId id="437" r:id="rId344"/>
    <p:sldId id="583" r:id="rId345"/>
    <p:sldId id="584" r:id="rId346"/>
    <p:sldId id="585" r:id="rId347"/>
    <p:sldId id="586" r:id="rId348"/>
    <p:sldId id="587" r:id="rId349"/>
    <p:sldId id="588" r:id="rId350"/>
    <p:sldId id="589" r:id="rId351"/>
    <p:sldId id="590" r:id="rId352"/>
    <p:sldId id="591" r:id="rId353"/>
    <p:sldId id="592" r:id="rId354"/>
    <p:sldId id="593" r:id="rId355"/>
    <p:sldId id="594" r:id="rId356"/>
    <p:sldId id="595" r:id="rId357"/>
    <p:sldId id="596" r:id="rId358"/>
    <p:sldId id="597" r:id="rId359"/>
    <p:sldId id="598" r:id="rId360"/>
    <p:sldId id="599" r:id="rId361"/>
    <p:sldId id="600" r:id="rId362"/>
    <p:sldId id="601" r:id="rId363"/>
    <p:sldId id="602" r:id="rId364"/>
    <p:sldId id="603" r:id="rId365"/>
    <p:sldId id="604" r:id="rId366"/>
    <p:sldId id="605" r:id="rId367"/>
    <p:sldId id="669" r:id="rId368"/>
    <p:sldId id="670" r:id="rId369"/>
    <p:sldId id="671" r:id="rId370"/>
    <p:sldId id="672" r:id="rId371"/>
    <p:sldId id="673" r:id="rId372"/>
    <p:sldId id="674" r:id="rId373"/>
    <p:sldId id="675" r:id="rId374"/>
    <p:sldId id="676" r:id="rId375"/>
    <p:sldId id="678" r:id="rId376"/>
    <p:sldId id="677" r:id="rId377"/>
    <p:sldId id="679" r:id="rId378"/>
    <p:sldId id="680" r:id="rId379"/>
    <p:sldId id="681" r:id="rId380"/>
    <p:sldId id="682" r:id="rId381"/>
    <p:sldId id="683" r:id="rId382"/>
    <p:sldId id="684" r:id="rId383"/>
    <p:sldId id="685" r:id="rId384"/>
    <p:sldId id="686" r:id="rId385"/>
    <p:sldId id="687" r:id="rId386"/>
    <p:sldId id="688" r:id="rId387"/>
    <p:sldId id="689" r:id="rId388"/>
    <p:sldId id="690" r:id="rId389"/>
    <p:sldId id="691" r:id="rId390"/>
    <p:sldId id="692" r:id="rId391"/>
    <p:sldId id="693" r:id="rId392"/>
    <p:sldId id="694" r:id="rId393"/>
    <p:sldId id="695" r:id="rId394"/>
    <p:sldId id="696" r:id="rId395"/>
    <p:sldId id="697" r:id="rId396"/>
    <p:sldId id="698" r:id="rId397"/>
    <p:sldId id="699" r:id="rId398"/>
    <p:sldId id="700" r:id="rId399"/>
    <p:sldId id="701" r:id="rId400"/>
    <p:sldId id="702" r:id="rId401"/>
    <p:sldId id="703" r:id="rId402"/>
    <p:sldId id="704" r:id="rId403"/>
    <p:sldId id="705" r:id="rId404"/>
    <p:sldId id="706" r:id="rId405"/>
    <p:sldId id="768" r:id="rId406"/>
    <p:sldId id="769" r:id="rId407"/>
    <p:sldId id="770" r:id="rId408"/>
    <p:sldId id="771" r:id="rId409"/>
    <p:sldId id="772" r:id="rId410"/>
    <p:sldId id="773" r:id="rId411"/>
    <p:sldId id="774" r:id="rId412"/>
    <p:sldId id="775" r:id="rId413"/>
    <p:sldId id="776" r:id="rId414"/>
    <p:sldId id="777" r:id="rId415"/>
    <p:sldId id="779" r:id="rId416"/>
    <p:sldId id="780" r:id="rId417"/>
    <p:sldId id="781" r:id="rId418"/>
    <p:sldId id="783" r:id="rId419"/>
    <p:sldId id="784" r:id="rId420"/>
    <p:sldId id="785" r:id="rId421"/>
    <p:sldId id="786" r:id="rId422"/>
    <p:sldId id="787" r:id="rId423"/>
    <p:sldId id="788" r:id="rId424"/>
    <p:sldId id="789" r:id="rId425"/>
    <p:sldId id="790" r:id="rId426"/>
    <p:sldId id="791" r:id="rId427"/>
    <p:sldId id="792" r:id="rId428"/>
    <p:sldId id="793" r:id="rId429"/>
    <p:sldId id="794" r:id="rId430"/>
    <p:sldId id="795" r:id="rId431"/>
    <p:sldId id="796" r:id="rId432"/>
    <p:sldId id="797" r:id="rId433"/>
    <p:sldId id="887" r:id="rId434"/>
    <p:sldId id="888" r:id="rId435"/>
    <p:sldId id="889" r:id="rId436"/>
    <p:sldId id="890" r:id="rId437"/>
    <p:sldId id="891" r:id="rId438"/>
    <p:sldId id="892" r:id="rId439"/>
    <p:sldId id="893" r:id="rId440"/>
    <p:sldId id="894" r:id="rId441"/>
    <p:sldId id="895" r:id="rId442"/>
    <p:sldId id="896" r:id="rId443"/>
    <p:sldId id="897" r:id="rId444"/>
    <p:sldId id="898" r:id="rId445"/>
    <p:sldId id="899" r:id="rId446"/>
    <p:sldId id="900" r:id="rId447"/>
    <p:sldId id="901" r:id="rId448"/>
    <p:sldId id="902" r:id="rId449"/>
    <p:sldId id="903" r:id="rId450"/>
    <p:sldId id="904" r:id="rId451"/>
    <p:sldId id="905" r:id="rId452"/>
    <p:sldId id="906" r:id="rId453"/>
    <p:sldId id="908" r:id="rId454"/>
    <p:sldId id="907" r:id="rId455"/>
    <p:sldId id="413" r:id="rId456"/>
    <p:sldId id="320" r:id="rId457"/>
    <p:sldId id="321" r:id="rId458"/>
    <p:sldId id="322" r:id="rId459"/>
    <p:sldId id="323" r:id="rId460"/>
    <p:sldId id="324" r:id="rId461"/>
    <p:sldId id="325" r:id="rId462"/>
    <p:sldId id="326" r:id="rId463"/>
    <p:sldId id="327" r:id="rId464"/>
    <p:sldId id="328" r:id="rId465"/>
    <p:sldId id="333" r:id="rId466"/>
    <p:sldId id="330" r:id="rId467"/>
    <p:sldId id="334" r:id="rId468"/>
    <p:sldId id="335" r:id="rId469"/>
    <p:sldId id="336" r:id="rId470"/>
    <p:sldId id="337" r:id="rId471"/>
    <p:sldId id="339" r:id="rId472"/>
    <p:sldId id="377" r:id="rId473"/>
    <p:sldId id="378" r:id="rId474"/>
    <p:sldId id="379" r:id="rId475"/>
    <p:sldId id="380" r:id="rId476"/>
    <p:sldId id="381" r:id="rId477"/>
    <p:sldId id="382" r:id="rId478"/>
    <p:sldId id="383" r:id="rId479"/>
    <p:sldId id="384" r:id="rId480"/>
    <p:sldId id="385" r:id="rId481"/>
    <p:sldId id="386" r:id="rId482"/>
    <p:sldId id="387" r:id="rId483"/>
    <p:sldId id="388" r:id="rId484"/>
    <p:sldId id="389" r:id="rId485"/>
    <p:sldId id="390" r:id="rId486"/>
    <p:sldId id="391" r:id="rId487"/>
    <p:sldId id="392" r:id="rId488"/>
    <p:sldId id="393" r:id="rId489"/>
    <p:sldId id="394" r:id="rId490"/>
    <p:sldId id="453" r:id="rId491"/>
    <p:sldId id="454" r:id="rId492"/>
    <p:sldId id="455" r:id="rId493"/>
    <p:sldId id="456" r:id="rId494"/>
    <p:sldId id="457" r:id="rId495"/>
    <p:sldId id="458" r:id="rId496"/>
    <p:sldId id="459" r:id="rId497"/>
    <p:sldId id="460" r:id="rId498"/>
    <p:sldId id="461" r:id="rId499"/>
    <p:sldId id="462" r:id="rId500"/>
    <p:sldId id="463" r:id="rId501"/>
    <p:sldId id="464" r:id="rId502"/>
    <p:sldId id="465" r:id="rId503"/>
    <p:sldId id="466" r:id="rId504"/>
    <p:sldId id="467" r:id="rId505"/>
    <p:sldId id="468" r:id="rId506"/>
    <p:sldId id="505" r:id="rId507"/>
    <p:sldId id="506" r:id="rId508"/>
    <p:sldId id="507" r:id="rId509"/>
    <p:sldId id="508" r:id="rId510"/>
    <p:sldId id="509" r:id="rId511"/>
    <p:sldId id="510" r:id="rId512"/>
    <p:sldId id="511" r:id="rId513"/>
    <p:sldId id="512" r:id="rId514"/>
    <p:sldId id="513" r:id="rId515"/>
    <p:sldId id="514" r:id="rId516"/>
    <p:sldId id="515" r:id="rId517"/>
    <p:sldId id="516" r:id="rId518"/>
    <p:sldId id="517" r:id="rId519"/>
    <p:sldId id="518" r:id="rId520"/>
    <p:sldId id="519" r:id="rId521"/>
    <p:sldId id="520" r:id="rId522"/>
    <p:sldId id="521" r:id="rId523"/>
    <p:sldId id="522" r:id="rId524"/>
    <p:sldId id="523" r:id="rId525"/>
    <p:sldId id="524" r:id="rId526"/>
    <p:sldId id="525" r:id="rId527"/>
    <p:sldId id="526" r:id="rId528"/>
    <p:sldId id="527" r:id="rId529"/>
    <p:sldId id="528" r:id="rId530"/>
    <p:sldId id="529" r:id="rId531"/>
    <p:sldId id="530" r:id="rId532"/>
    <p:sldId id="531" r:id="rId533"/>
    <p:sldId id="532" r:id="rId534"/>
    <p:sldId id="533" r:id="rId535"/>
    <p:sldId id="534" r:id="rId536"/>
    <p:sldId id="535" r:id="rId537"/>
    <p:sldId id="536" r:id="rId538"/>
    <p:sldId id="537" r:id="rId539"/>
    <p:sldId id="538" r:id="rId540"/>
    <p:sldId id="539" r:id="rId541"/>
    <p:sldId id="540" r:id="rId542"/>
    <p:sldId id="541" r:id="rId543"/>
    <p:sldId id="542" r:id="rId544"/>
    <p:sldId id="543" r:id="rId545"/>
    <p:sldId id="544" r:id="rId546"/>
    <p:sldId id="545" r:id="rId547"/>
    <p:sldId id="546" r:id="rId548"/>
    <p:sldId id="547" r:id="rId549"/>
    <p:sldId id="548" r:id="rId550"/>
    <p:sldId id="549" r:id="rId551"/>
    <p:sldId id="550" r:id="rId552"/>
    <p:sldId id="551" r:id="rId553"/>
    <p:sldId id="552" r:id="rId554"/>
    <p:sldId id="553" r:id="rId555"/>
    <p:sldId id="554" r:id="rId556"/>
    <p:sldId id="555" r:id="rId557"/>
    <p:sldId id="556" r:id="rId558"/>
    <p:sldId id="557" r:id="rId559"/>
    <p:sldId id="558" r:id="rId560"/>
    <p:sldId id="707" r:id="rId561"/>
    <p:sldId id="708" r:id="rId562"/>
    <p:sldId id="709" r:id="rId563"/>
    <p:sldId id="710" r:id="rId564"/>
    <p:sldId id="711" r:id="rId565"/>
    <p:sldId id="712" r:id="rId566"/>
    <p:sldId id="713" r:id="rId567"/>
    <p:sldId id="714" r:id="rId568"/>
    <p:sldId id="715" r:id="rId569"/>
    <p:sldId id="716" r:id="rId570"/>
    <p:sldId id="717" r:id="rId571"/>
    <p:sldId id="718" r:id="rId572"/>
    <p:sldId id="719" r:id="rId573"/>
    <p:sldId id="720" r:id="rId574"/>
    <p:sldId id="721" r:id="rId575"/>
    <p:sldId id="798" r:id="rId576"/>
    <p:sldId id="801" r:id="rId577"/>
    <p:sldId id="802" r:id="rId578"/>
    <p:sldId id="803" r:id="rId579"/>
    <p:sldId id="805" r:id="rId580"/>
    <p:sldId id="804" r:id="rId581"/>
    <p:sldId id="806" r:id="rId582"/>
    <p:sldId id="807" r:id="rId583"/>
    <p:sldId id="808" r:id="rId584"/>
    <p:sldId id="809" r:id="rId585"/>
    <p:sldId id="810" r:id="rId586"/>
    <p:sldId id="811" r:id="rId587"/>
    <p:sldId id="873" r:id="rId588"/>
    <p:sldId id="874" r:id="rId589"/>
    <p:sldId id="875" r:id="rId590"/>
    <p:sldId id="876" r:id="rId591"/>
    <p:sldId id="877" r:id="rId592"/>
    <p:sldId id="878" r:id="rId593"/>
    <p:sldId id="879" r:id="rId594"/>
    <p:sldId id="880" r:id="rId595"/>
    <p:sldId id="881" r:id="rId596"/>
    <p:sldId id="882" r:id="rId597"/>
    <p:sldId id="883" r:id="rId598"/>
    <p:sldId id="884" r:id="rId599"/>
    <p:sldId id="885" r:id="rId600"/>
    <p:sldId id="886" r:id="rId601"/>
    <p:sldId id="909" r:id="rId602"/>
    <p:sldId id="910" r:id="rId603"/>
    <p:sldId id="911" r:id="rId604"/>
    <p:sldId id="912" r:id="rId605"/>
    <p:sldId id="913" r:id="rId606"/>
    <p:sldId id="914" r:id="rId607"/>
    <p:sldId id="915" r:id="rId608"/>
    <p:sldId id="916" r:id="rId609"/>
    <p:sldId id="917" r:id="rId610"/>
    <p:sldId id="918" r:id="rId611"/>
    <p:sldId id="919" r:id="rId612"/>
    <p:sldId id="920" r:id="rId613"/>
    <p:sldId id="921" r:id="rId614"/>
    <p:sldId id="922" r:id="rId615"/>
    <p:sldId id="923" r:id="rId616"/>
    <p:sldId id="924" r:id="rId617"/>
    <p:sldId id="925" r:id="rId618"/>
    <p:sldId id="926" r:id="rId619"/>
    <p:sldId id="927" r:id="rId620"/>
    <p:sldId id="928" r:id="rId621"/>
    <p:sldId id="929" r:id="rId622"/>
    <p:sldId id="930" r:id="rId623"/>
    <p:sldId id="931" r:id="rId624"/>
    <p:sldId id="932" r:id="rId625"/>
    <p:sldId id="933" r:id="rId626"/>
    <p:sldId id="370" r:id="rId627"/>
    <p:sldId id="371" r:id="rId628"/>
    <p:sldId id="372" r:id="rId629"/>
    <p:sldId id="373" r:id="rId630"/>
    <p:sldId id="374" r:id="rId631"/>
    <p:sldId id="375" r:id="rId632"/>
    <p:sldId id="376" r:id="rId633"/>
    <p:sldId id="500" r:id="rId634"/>
    <p:sldId id="501" r:id="rId635"/>
    <p:sldId id="502" r:id="rId636"/>
    <p:sldId id="503" r:id="rId637"/>
    <p:sldId id="504" r:id="rId638"/>
    <p:sldId id="575" r:id="rId639"/>
    <p:sldId id="576" r:id="rId640"/>
    <p:sldId id="577" r:id="rId641"/>
    <p:sldId id="578" r:id="rId642"/>
    <p:sldId id="579" r:id="rId643"/>
    <p:sldId id="580" r:id="rId644"/>
    <p:sldId id="581" r:id="rId645"/>
    <p:sldId id="582" r:id="rId646"/>
    <p:sldId id="667" r:id="rId647"/>
    <p:sldId id="668" r:id="rId648"/>
    <p:sldId id="934" r:id="rId649"/>
    <p:sldId id="935" r:id="rId650"/>
    <p:sldId id="936" r:id="rId651"/>
    <p:sldId id="937" r:id="rId652"/>
    <p:sldId id="938" r:id="rId653"/>
    <p:sldId id="939" r:id="rId654"/>
    <p:sldId id="940" r:id="rId655"/>
    <p:sldId id="941" r:id="rId656"/>
    <p:sldId id="942" r:id="rId6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3EC1F9-7033-CB4B-8932-774FBC879230}" v="461" dt="2022-09-05T17:43:56.9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72"/>
  </p:normalViewPr>
  <p:slideViewPr>
    <p:cSldViewPr snapToGrid="0" snapToObjects="1">
      <p:cViewPr>
        <p:scale>
          <a:sx n="94" d="100"/>
          <a:sy n="94" d="100"/>
        </p:scale>
        <p:origin x="736"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181" Type="http://schemas.openxmlformats.org/officeDocument/2006/relationships/slide" Target="slides/slide180.xml"/><Relationship Id="rId402" Type="http://schemas.openxmlformats.org/officeDocument/2006/relationships/slide" Target="slides/slide401.xml"/><Relationship Id="rId279" Type="http://schemas.openxmlformats.org/officeDocument/2006/relationships/slide" Target="slides/slide278.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497" Type="http://schemas.openxmlformats.org/officeDocument/2006/relationships/slide" Target="slides/slide496.xml"/><Relationship Id="rId620" Type="http://schemas.openxmlformats.org/officeDocument/2006/relationships/slide" Target="slides/slide619.xml"/><Relationship Id="rId357" Type="http://schemas.openxmlformats.org/officeDocument/2006/relationships/slide" Target="slides/slide356.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424" Type="http://schemas.openxmlformats.org/officeDocument/2006/relationships/slide" Target="slides/slide423.xml"/><Relationship Id="rId631" Type="http://schemas.openxmlformats.org/officeDocument/2006/relationships/slide" Target="slides/slide630.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281" Type="http://schemas.openxmlformats.org/officeDocument/2006/relationships/slide" Target="slides/slide280.xml"/><Relationship Id="rId502" Type="http://schemas.openxmlformats.org/officeDocument/2006/relationships/slide" Target="slides/slide501.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292" Type="http://schemas.openxmlformats.org/officeDocument/2006/relationships/slide" Target="slides/slide291.xml"/><Relationship Id="rId306" Type="http://schemas.openxmlformats.org/officeDocument/2006/relationships/slide" Target="slides/slide305.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152" Type="http://schemas.openxmlformats.org/officeDocument/2006/relationships/slide" Target="slides/slide151.xml"/><Relationship Id="rId457" Type="http://schemas.openxmlformats.org/officeDocument/2006/relationships/slide" Target="slides/slide456.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241" Type="http://schemas.openxmlformats.org/officeDocument/2006/relationships/slide" Target="slides/slide240.xml"/><Relationship Id="rId479" Type="http://schemas.openxmlformats.org/officeDocument/2006/relationships/slide" Target="slides/slide478.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392" Type="http://schemas.openxmlformats.org/officeDocument/2006/relationships/slide" Target="slides/slide391.xml"/><Relationship Id="rId613" Type="http://schemas.openxmlformats.org/officeDocument/2006/relationships/slide" Target="slides/slide612.xml"/><Relationship Id="rId252" Type="http://schemas.openxmlformats.org/officeDocument/2006/relationships/slide" Target="slides/slide251.xml"/><Relationship Id="rId47" Type="http://schemas.openxmlformats.org/officeDocument/2006/relationships/slide" Target="slides/slide46.xml"/><Relationship Id="rId112" Type="http://schemas.openxmlformats.org/officeDocument/2006/relationships/slide" Target="slides/slide111.xml"/><Relationship Id="rId557" Type="http://schemas.openxmlformats.org/officeDocument/2006/relationships/slide" Target="slides/slide556.xml"/><Relationship Id="rId196" Type="http://schemas.openxmlformats.org/officeDocument/2006/relationships/slide" Target="slides/slide195.xml"/><Relationship Id="rId417" Type="http://schemas.openxmlformats.org/officeDocument/2006/relationships/slide" Target="slides/slide416.xml"/><Relationship Id="rId624" Type="http://schemas.openxmlformats.org/officeDocument/2006/relationships/slide" Target="slides/slide623.xml"/><Relationship Id="rId263" Type="http://schemas.openxmlformats.org/officeDocument/2006/relationships/slide" Target="slides/slide262.xml"/><Relationship Id="rId470" Type="http://schemas.openxmlformats.org/officeDocument/2006/relationships/slide" Target="slides/slide469.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428" Type="http://schemas.openxmlformats.org/officeDocument/2006/relationships/slide" Target="slides/slide427.xml"/><Relationship Id="rId635" Type="http://schemas.openxmlformats.org/officeDocument/2006/relationships/slide" Target="slides/slide634.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537" Type="http://schemas.openxmlformats.org/officeDocument/2006/relationships/slide" Target="slides/slide536.xml"/><Relationship Id="rId579" Type="http://schemas.openxmlformats.org/officeDocument/2006/relationships/slide" Target="slides/slide578.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590" Type="http://schemas.openxmlformats.org/officeDocument/2006/relationships/slide" Target="slides/slide589.xml"/><Relationship Id="rId604" Type="http://schemas.openxmlformats.org/officeDocument/2006/relationships/slide" Target="slides/slide603.xml"/><Relationship Id="rId646" Type="http://schemas.openxmlformats.org/officeDocument/2006/relationships/slide" Target="slides/slide645.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506" Type="http://schemas.openxmlformats.org/officeDocument/2006/relationships/slide" Target="slides/slide505.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548" Type="http://schemas.openxmlformats.org/officeDocument/2006/relationships/slide" Target="slides/slide547.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212" Type="http://schemas.openxmlformats.org/officeDocument/2006/relationships/slide" Target="slides/slide211.xml"/><Relationship Id="rId254" Type="http://schemas.openxmlformats.org/officeDocument/2006/relationships/slide" Target="slides/slide253.xml"/><Relationship Id="rId657" Type="http://schemas.openxmlformats.org/officeDocument/2006/relationships/slide" Target="slides/slide656.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517" Type="http://schemas.openxmlformats.org/officeDocument/2006/relationships/slide" Target="slides/slide516.xml"/><Relationship Id="rId559" Type="http://schemas.openxmlformats.org/officeDocument/2006/relationships/slide" Target="slides/slide558.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570" Type="http://schemas.openxmlformats.org/officeDocument/2006/relationships/slide" Target="slides/slide569.xml"/><Relationship Id="rId626" Type="http://schemas.openxmlformats.org/officeDocument/2006/relationships/slide" Target="slides/slide625.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528" Type="http://schemas.openxmlformats.org/officeDocument/2006/relationships/slide" Target="slides/slide527.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581" Type="http://schemas.openxmlformats.org/officeDocument/2006/relationships/slide" Target="slides/slide580.xml"/><Relationship Id="rId71" Type="http://schemas.openxmlformats.org/officeDocument/2006/relationships/slide" Target="slides/slide70.xml"/><Relationship Id="rId234" Type="http://schemas.openxmlformats.org/officeDocument/2006/relationships/slide" Target="slides/slide233.xml"/><Relationship Id="rId637" Type="http://schemas.openxmlformats.org/officeDocument/2006/relationships/slide" Target="slides/slide636.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539" Type="http://schemas.openxmlformats.org/officeDocument/2006/relationships/slide" Target="slides/slide538.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550" Type="http://schemas.openxmlformats.org/officeDocument/2006/relationships/slide" Target="slides/slide549.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648" Type="http://schemas.openxmlformats.org/officeDocument/2006/relationships/slide" Target="slides/slide647.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561" Type="http://schemas.openxmlformats.org/officeDocument/2006/relationships/slide" Target="slides/slide560.xml"/><Relationship Id="rId617" Type="http://schemas.openxmlformats.org/officeDocument/2006/relationships/slide" Target="slides/slide616.xml"/><Relationship Id="rId659" Type="http://schemas.openxmlformats.org/officeDocument/2006/relationships/viewProps" Target="viewProps.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530" Type="http://schemas.openxmlformats.org/officeDocument/2006/relationships/slide" Target="slides/slide529.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628" Type="http://schemas.openxmlformats.org/officeDocument/2006/relationships/slide" Target="slides/slide627.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541" Type="http://schemas.openxmlformats.org/officeDocument/2006/relationships/slide" Target="slides/slide540.xml"/><Relationship Id="rId583" Type="http://schemas.openxmlformats.org/officeDocument/2006/relationships/slide" Target="slides/slide582.xml"/><Relationship Id="rId639" Type="http://schemas.openxmlformats.org/officeDocument/2006/relationships/slide" Target="slides/slide638.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650" Type="http://schemas.openxmlformats.org/officeDocument/2006/relationships/slide" Target="slides/slide649.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594" Type="http://schemas.openxmlformats.org/officeDocument/2006/relationships/slide" Target="slides/slide593.xml"/><Relationship Id="rId608" Type="http://schemas.openxmlformats.org/officeDocument/2006/relationships/slide" Target="slides/slide60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661" Type="http://schemas.openxmlformats.org/officeDocument/2006/relationships/tableStyles" Target="tableStyles.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619" Type="http://schemas.openxmlformats.org/officeDocument/2006/relationships/slide" Target="slides/slide61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630" Type="http://schemas.openxmlformats.org/officeDocument/2006/relationships/slide" Target="slides/slide629.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574" Type="http://schemas.openxmlformats.org/officeDocument/2006/relationships/slide" Target="slides/slide573.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641" Type="http://schemas.openxmlformats.org/officeDocument/2006/relationships/slide" Target="slides/slide640.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slide" Target="slides/slide584.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610" Type="http://schemas.openxmlformats.org/officeDocument/2006/relationships/slide" Target="slides/slide609.xml"/><Relationship Id="rId652" Type="http://schemas.openxmlformats.org/officeDocument/2006/relationships/slide" Target="slides/slide651.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596" Type="http://schemas.openxmlformats.org/officeDocument/2006/relationships/slide" Target="slides/slide595.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621" Type="http://schemas.openxmlformats.org/officeDocument/2006/relationships/slide" Target="slides/slide620.xml"/><Relationship Id="rId663" Type="http://schemas.microsoft.com/office/2015/10/relationships/revisionInfo" Target="revisionInfo.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632" Type="http://schemas.openxmlformats.org/officeDocument/2006/relationships/slide" Target="slides/slide631.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643" Type="http://schemas.openxmlformats.org/officeDocument/2006/relationships/slide" Target="slides/slide642.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251" Type="http://schemas.openxmlformats.org/officeDocument/2006/relationships/slide" Target="slides/slide250.xml"/><Relationship Id="rId489" Type="http://schemas.openxmlformats.org/officeDocument/2006/relationships/slide" Target="slides/slide488.xml"/><Relationship Id="rId654" Type="http://schemas.openxmlformats.org/officeDocument/2006/relationships/slide" Target="slides/slide653.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slide" Target="slides/slide622.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645" Type="http://schemas.openxmlformats.org/officeDocument/2006/relationships/slide" Target="slides/slide644.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656" Type="http://schemas.openxmlformats.org/officeDocument/2006/relationships/slide" Target="slides/slide655.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slide" Target="slides/slide635.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presProps" Target="presProps.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649" Type="http://schemas.openxmlformats.org/officeDocument/2006/relationships/slide" Target="slides/slide648.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660" Type="http://schemas.openxmlformats.org/officeDocument/2006/relationships/theme" Target="theme/theme1.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226" Type="http://schemas.openxmlformats.org/officeDocument/2006/relationships/slide" Target="slides/slide225.xml"/><Relationship Id="rId433" Type="http://schemas.openxmlformats.org/officeDocument/2006/relationships/slide" Target="slides/slide432.xml"/><Relationship Id="rId640" Type="http://schemas.openxmlformats.org/officeDocument/2006/relationships/slide" Target="slides/slide639.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5" Type="http://schemas.openxmlformats.org/officeDocument/2006/relationships/slide" Target="slides/slide4.xml"/><Relationship Id="rId237" Type="http://schemas.openxmlformats.org/officeDocument/2006/relationships/slide" Target="slides/slide236.xml"/><Relationship Id="rId444" Type="http://schemas.openxmlformats.org/officeDocument/2006/relationships/slide" Target="slides/slide443.xml"/><Relationship Id="rId651" Type="http://schemas.openxmlformats.org/officeDocument/2006/relationships/slide" Target="slides/slide650.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248" Type="http://schemas.openxmlformats.org/officeDocument/2006/relationships/slide" Target="slides/slide247.xml"/><Relationship Id="rId455" Type="http://schemas.openxmlformats.org/officeDocument/2006/relationships/slide" Target="slides/slide454.xml"/><Relationship Id="rId662" Type="http://schemas.microsoft.com/office/2016/11/relationships/changesInfo" Target="changesInfos/changesInfo1.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259" Type="http://schemas.openxmlformats.org/officeDocument/2006/relationships/slide" Target="slides/slide258.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337" Type="http://schemas.openxmlformats.org/officeDocument/2006/relationships/slide" Target="slides/slide336.xml"/><Relationship Id="rId34" Type="http://schemas.openxmlformats.org/officeDocument/2006/relationships/slide" Target="slides/slide33.xml"/><Relationship Id="rId544" Type="http://schemas.openxmlformats.org/officeDocument/2006/relationships/slide" Target="slides/slide543.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250" Type="http://schemas.openxmlformats.org/officeDocument/2006/relationships/slide" Target="slides/slide249.xml"/><Relationship Id="rId488" Type="http://schemas.openxmlformats.org/officeDocument/2006/relationships/slide" Target="slides/slide487.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261" Type="http://schemas.openxmlformats.org/officeDocument/2006/relationships/slide" Target="slides/slide260.xml"/><Relationship Id="rId499" Type="http://schemas.openxmlformats.org/officeDocument/2006/relationships/slide" Target="slides/slide498.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132" Type="http://schemas.openxmlformats.org/officeDocument/2006/relationships/slide" Target="slides/slide131.xml"/><Relationship Id="rId437" Type="http://schemas.openxmlformats.org/officeDocument/2006/relationships/slide" Target="slides/slide436.xml"/><Relationship Id="rId644" Type="http://schemas.openxmlformats.org/officeDocument/2006/relationships/slide" Target="slides/slide643.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165" Type="http://schemas.openxmlformats.org/officeDocument/2006/relationships/slide" Target="slides/slide164.xml"/><Relationship Id="rId372" Type="http://schemas.openxmlformats.org/officeDocument/2006/relationships/slide" Target="slides/slide37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Fredriksson" userId="5f44addeedec36ac" providerId="LiveId" clId="{813EC1F9-7033-CB4B-8932-774FBC879230}"/>
    <pc:docChg chg="undo redo custSel addSld delSld modSld sldOrd">
      <pc:chgData name="Louise Fredriksson" userId="5f44addeedec36ac" providerId="LiveId" clId="{813EC1F9-7033-CB4B-8932-774FBC879230}" dt="2022-09-05T17:48:09.648" v="9099" actId="20577"/>
      <pc:docMkLst>
        <pc:docMk/>
      </pc:docMkLst>
      <pc:sldChg chg="modSp mod">
        <pc:chgData name="Louise Fredriksson" userId="5f44addeedec36ac" providerId="LiveId" clId="{813EC1F9-7033-CB4B-8932-774FBC879230}" dt="2022-09-05T16:19:04.817" v="7424" actId="20577"/>
        <pc:sldMkLst>
          <pc:docMk/>
          <pc:sldMk cId="3102975785" sldId="256"/>
        </pc:sldMkLst>
        <pc:spChg chg="mod">
          <ac:chgData name="Louise Fredriksson" userId="5f44addeedec36ac" providerId="LiveId" clId="{813EC1F9-7033-CB4B-8932-774FBC879230}" dt="2022-09-05T16:19:04.817" v="7424" actId="20577"/>
          <ac:spMkLst>
            <pc:docMk/>
            <pc:sldMk cId="3102975785" sldId="256"/>
            <ac:spMk id="3" creationId="{D203B9D1-B010-9063-7434-5BF4821A242C}"/>
          </ac:spMkLst>
        </pc:spChg>
      </pc:sldChg>
      <pc:sldChg chg="modSp mod">
        <pc:chgData name="Louise Fredriksson" userId="5f44addeedec36ac" providerId="LiveId" clId="{813EC1F9-7033-CB4B-8932-774FBC879230}" dt="2022-09-05T13:12:28.619" v="4352" actId="404"/>
        <pc:sldMkLst>
          <pc:docMk/>
          <pc:sldMk cId="4043947454" sldId="296"/>
        </pc:sldMkLst>
        <pc:spChg chg="mod">
          <ac:chgData name="Louise Fredriksson" userId="5f44addeedec36ac" providerId="LiveId" clId="{813EC1F9-7033-CB4B-8932-774FBC879230}" dt="2022-09-05T13:12:28.619" v="4352" actId="404"/>
          <ac:spMkLst>
            <pc:docMk/>
            <pc:sldMk cId="4043947454" sldId="296"/>
            <ac:spMk id="3" creationId="{A212FDBC-8244-CB66-921E-1A559914155C}"/>
          </ac:spMkLst>
        </pc:spChg>
      </pc:sldChg>
      <pc:sldChg chg="modSp mod">
        <pc:chgData name="Louise Fredriksson" userId="5f44addeedec36ac" providerId="LiveId" clId="{813EC1F9-7033-CB4B-8932-774FBC879230}" dt="2022-09-04T12:07:52.770" v="17" actId="20577"/>
        <pc:sldMkLst>
          <pc:docMk/>
          <pc:sldMk cId="2504298085" sldId="319"/>
        </pc:sldMkLst>
        <pc:spChg chg="mod">
          <ac:chgData name="Louise Fredriksson" userId="5f44addeedec36ac" providerId="LiveId" clId="{813EC1F9-7033-CB4B-8932-774FBC879230}" dt="2022-09-04T12:07:52.770" v="17" actId="20577"/>
          <ac:spMkLst>
            <pc:docMk/>
            <pc:sldMk cId="2504298085" sldId="319"/>
            <ac:spMk id="2" creationId="{AA91928B-D41E-0F53-B8EB-6F90DA1FDC92}"/>
          </ac:spMkLst>
        </pc:spChg>
      </pc:sldChg>
      <pc:sldChg chg="modSp mod">
        <pc:chgData name="Louise Fredriksson" userId="5f44addeedec36ac" providerId="LiveId" clId="{813EC1F9-7033-CB4B-8932-774FBC879230}" dt="2022-09-04T12:09:06.446" v="33" actId="2710"/>
        <pc:sldMkLst>
          <pc:docMk/>
          <pc:sldMk cId="4291039136" sldId="320"/>
        </pc:sldMkLst>
        <pc:spChg chg="mod">
          <ac:chgData name="Louise Fredriksson" userId="5f44addeedec36ac" providerId="LiveId" clId="{813EC1F9-7033-CB4B-8932-774FBC879230}" dt="2022-09-04T12:09:06.446" v="33" actId="2710"/>
          <ac:spMkLst>
            <pc:docMk/>
            <pc:sldMk cId="4291039136" sldId="320"/>
            <ac:spMk id="3" creationId="{65ACE580-4F11-0891-5341-C3121225C24F}"/>
          </ac:spMkLst>
        </pc:spChg>
      </pc:sldChg>
      <pc:sldChg chg="add">
        <pc:chgData name="Louise Fredriksson" userId="5f44addeedec36ac" providerId="LiveId" clId="{813EC1F9-7033-CB4B-8932-774FBC879230}" dt="2022-09-04T12:07:44.711" v="0" actId="2890"/>
        <pc:sldMkLst>
          <pc:docMk/>
          <pc:sldMk cId="847444885" sldId="413"/>
        </pc:sldMkLst>
      </pc:sldChg>
      <pc:sldChg chg="modSp add mod ord">
        <pc:chgData name="Louise Fredriksson" userId="5f44addeedec36ac" providerId="LiveId" clId="{813EC1F9-7033-CB4B-8932-774FBC879230}" dt="2022-09-04T12:08:50.303" v="31" actId="2710"/>
        <pc:sldMkLst>
          <pc:docMk/>
          <pc:sldMk cId="3373388711" sldId="414"/>
        </pc:sldMkLst>
        <pc:spChg chg="mod">
          <ac:chgData name="Louise Fredriksson" userId="5f44addeedec36ac" providerId="LiveId" clId="{813EC1F9-7033-CB4B-8932-774FBC879230}" dt="2022-09-04T12:08:50.303" v="31" actId="2710"/>
          <ac:spMkLst>
            <pc:docMk/>
            <pc:sldMk cId="3373388711" sldId="414"/>
            <ac:spMk id="3" creationId="{5C1F111F-5659-E17A-C8A6-9D831C0768B0}"/>
          </ac:spMkLst>
        </pc:spChg>
      </pc:sldChg>
      <pc:sldChg chg="modSp add mod">
        <pc:chgData name="Louise Fredriksson" userId="5f44addeedec36ac" providerId="LiveId" clId="{813EC1F9-7033-CB4B-8932-774FBC879230}" dt="2022-09-04T12:10:22.176" v="58" actId="20577"/>
        <pc:sldMkLst>
          <pc:docMk/>
          <pc:sldMk cId="715511001" sldId="415"/>
        </pc:sldMkLst>
        <pc:spChg chg="mod">
          <ac:chgData name="Louise Fredriksson" userId="5f44addeedec36ac" providerId="LiveId" clId="{813EC1F9-7033-CB4B-8932-774FBC879230}" dt="2022-09-04T12:10:22.176" v="58" actId="20577"/>
          <ac:spMkLst>
            <pc:docMk/>
            <pc:sldMk cId="715511001" sldId="415"/>
            <ac:spMk id="3" creationId="{5C1F111F-5659-E17A-C8A6-9D831C0768B0}"/>
          </ac:spMkLst>
        </pc:spChg>
      </pc:sldChg>
      <pc:sldChg chg="modSp add mod">
        <pc:chgData name="Louise Fredriksson" userId="5f44addeedec36ac" providerId="LiveId" clId="{813EC1F9-7033-CB4B-8932-774FBC879230}" dt="2022-09-04T12:24:38.926" v="257" actId="20577"/>
        <pc:sldMkLst>
          <pc:docMk/>
          <pc:sldMk cId="2157374033" sldId="416"/>
        </pc:sldMkLst>
        <pc:spChg chg="mod">
          <ac:chgData name="Louise Fredriksson" userId="5f44addeedec36ac" providerId="LiveId" clId="{813EC1F9-7033-CB4B-8932-774FBC879230}" dt="2022-09-04T12:24:38.926" v="257" actId="20577"/>
          <ac:spMkLst>
            <pc:docMk/>
            <pc:sldMk cId="2157374033" sldId="416"/>
            <ac:spMk id="3" creationId="{5C1F111F-5659-E17A-C8A6-9D831C0768B0}"/>
          </ac:spMkLst>
        </pc:spChg>
      </pc:sldChg>
      <pc:sldChg chg="modSp add mod">
        <pc:chgData name="Louise Fredriksson" userId="5f44addeedec36ac" providerId="LiveId" clId="{813EC1F9-7033-CB4B-8932-774FBC879230}" dt="2022-09-04T12:24:43.511" v="259" actId="20577"/>
        <pc:sldMkLst>
          <pc:docMk/>
          <pc:sldMk cId="1740329484" sldId="417"/>
        </pc:sldMkLst>
        <pc:spChg chg="mod">
          <ac:chgData name="Louise Fredriksson" userId="5f44addeedec36ac" providerId="LiveId" clId="{813EC1F9-7033-CB4B-8932-774FBC879230}" dt="2022-09-04T12:24:43.511" v="259" actId="20577"/>
          <ac:spMkLst>
            <pc:docMk/>
            <pc:sldMk cId="1740329484" sldId="417"/>
            <ac:spMk id="3" creationId="{5C1F111F-5659-E17A-C8A6-9D831C0768B0}"/>
          </ac:spMkLst>
        </pc:spChg>
      </pc:sldChg>
      <pc:sldChg chg="modSp add mod">
        <pc:chgData name="Louise Fredriksson" userId="5f44addeedec36ac" providerId="LiveId" clId="{813EC1F9-7033-CB4B-8932-774FBC879230}" dt="2022-09-04T12:24:48.049" v="261" actId="20577"/>
        <pc:sldMkLst>
          <pc:docMk/>
          <pc:sldMk cId="1008513711" sldId="418"/>
        </pc:sldMkLst>
        <pc:spChg chg="mod">
          <ac:chgData name="Louise Fredriksson" userId="5f44addeedec36ac" providerId="LiveId" clId="{813EC1F9-7033-CB4B-8932-774FBC879230}" dt="2022-09-04T12:24:48.049" v="261" actId="20577"/>
          <ac:spMkLst>
            <pc:docMk/>
            <pc:sldMk cId="1008513711" sldId="418"/>
            <ac:spMk id="3" creationId="{5C1F111F-5659-E17A-C8A6-9D831C0768B0}"/>
          </ac:spMkLst>
        </pc:spChg>
      </pc:sldChg>
      <pc:sldChg chg="modSp add mod">
        <pc:chgData name="Louise Fredriksson" userId="5f44addeedec36ac" providerId="LiveId" clId="{813EC1F9-7033-CB4B-8932-774FBC879230}" dt="2022-09-04T12:24:51.136" v="263" actId="20577"/>
        <pc:sldMkLst>
          <pc:docMk/>
          <pc:sldMk cId="664247229" sldId="419"/>
        </pc:sldMkLst>
        <pc:spChg chg="mod">
          <ac:chgData name="Louise Fredriksson" userId="5f44addeedec36ac" providerId="LiveId" clId="{813EC1F9-7033-CB4B-8932-774FBC879230}" dt="2022-09-04T12:24:51.136" v="263" actId="20577"/>
          <ac:spMkLst>
            <pc:docMk/>
            <pc:sldMk cId="664247229" sldId="419"/>
            <ac:spMk id="3" creationId="{5C1F111F-5659-E17A-C8A6-9D831C0768B0}"/>
          </ac:spMkLst>
        </pc:spChg>
      </pc:sldChg>
      <pc:sldChg chg="modSp add mod">
        <pc:chgData name="Louise Fredriksson" userId="5f44addeedec36ac" providerId="LiveId" clId="{813EC1F9-7033-CB4B-8932-774FBC879230}" dt="2022-09-04T12:25:25.989" v="275" actId="20577"/>
        <pc:sldMkLst>
          <pc:docMk/>
          <pc:sldMk cId="4218369634" sldId="420"/>
        </pc:sldMkLst>
        <pc:spChg chg="mod">
          <ac:chgData name="Louise Fredriksson" userId="5f44addeedec36ac" providerId="LiveId" clId="{813EC1F9-7033-CB4B-8932-774FBC879230}" dt="2022-09-04T12:25:25.989" v="275" actId="20577"/>
          <ac:spMkLst>
            <pc:docMk/>
            <pc:sldMk cId="4218369634" sldId="420"/>
            <ac:spMk id="3" creationId="{5C1F111F-5659-E17A-C8A6-9D831C0768B0}"/>
          </ac:spMkLst>
        </pc:spChg>
      </pc:sldChg>
      <pc:sldChg chg="modSp add mod">
        <pc:chgData name="Louise Fredriksson" userId="5f44addeedec36ac" providerId="LiveId" clId="{813EC1F9-7033-CB4B-8932-774FBC879230}" dt="2022-09-04T12:25:28.824" v="277" actId="20577"/>
        <pc:sldMkLst>
          <pc:docMk/>
          <pc:sldMk cId="3666322206" sldId="421"/>
        </pc:sldMkLst>
        <pc:spChg chg="mod">
          <ac:chgData name="Louise Fredriksson" userId="5f44addeedec36ac" providerId="LiveId" clId="{813EC1F9-7033-CB4B-8932-774FBC879230}" dt="2022-09-04T12:25:28.824" v="277" actId="20577"/>
          <ac:spMkLst>
            <pc:docMk/>
            <pc:sldMk cId="3666322206" sldId="421"/>
            <ac:spMk id="3" creationId="{5C1F111F-5659-E17A-C8A6-9D831C0768B0}"/>
          </ac:spMkLst>
        </pc:spChg>
      </pc:sldChg>
      <pc:sldChg chg="modSp add mod">
        <pc:chgData name="Louise Fredriksson" userId="5f44addeedec36ac" providerId="LiveId" clId="{813EC1F9-7033-CB4B-8932-774FBC879230}" dt="2022-09-04T12:25:31.609" v="279" actId="20577"/>
        <pc:sldMkLst>
          <pc:docMk/>
          <pc:sldMk cId="165330219" sldId="422"/>
        </pc:sldMkLst>
        <pc:spChg chg="mod">
          <ac:chgData name="Louise Fredriksson" userId="5f44addeedec36ac" providerId="LiveId" clId="{813EC1F9-7033-CB4B-8932-774FBC879230}" dt="2022-09-04T12:25:31.609" v="279" actId="20577"/>
          <ac:spMkLst>
            <pc:docMk/>
            <pc:sldMk cId="165330219" sldId="422"/>
            <ac:spMk id="3" creationId="{5C1F111F-5659-E17A-C8A6-9D831C0768B0}"/>
          </ac:spMkLst>
        </pc:spChg>
      </pc:sldChg>
      <pc:sldChg chg="modSp add mod">
        <pc:chgData name="Louise Fredriksson" userId="5f44addeedec36ac" providerId="LiveId" clId="{813EC1F9-7033-CB4B-8932-774FBC879230}" dt="2022-09-04T12:25:35.301" v="281" actId="20577"/>
        <pc:sldMkLst>
          <pc:docMk/>
          <pc:sldMk cId="284112049" sldId="423"/>
        </pc:sldMkLst>
        <pc:spChg chg="mod">
          <ac:chgData name="Louise Fredriksson" userId="5f44addeedec36ac" providerId="LiveId" clId="{813EC1F9-7033-CB4B-8932-774FBC879230}" dt="2022-09-04T12:25:35.301" v="281" actId="20577"/>
          <ac:spMkLst>
            <pc:docMk/>
            <pc:sldMk cId="284112049" sldId="423"/>
            <ac:spMk id="3" creationId="{5C1F111F-5659-E17A-C8A6-9D831C0768B0}"/>
          </ac:spMkLst>
        </pc:spChg>
      </pc:sldChg>
      <pc:sldChg chg="modSp add mod">
        <pc:chgData name="Louise Fredriksson" userId="5f44addeedec36ac" providerId="LiveId" clId="{813EC1F9-7033-CB4B-8932-774FBC879230}" dt="2022-09-04T12:25:39.753" v="283" actId="20577"/>
        <pc:sldMkLst>
          <pc:docMk/>
          <pc:sldMk cId="1438206966" sldId="424"/>
        </pc:sldMkLst>
        <pc:spChg chg="mod">
          <ac:chgData name="Louise Fredriksson" userId="5f44addeedec36ac" providerId="LiveId" clId="{813EC1F9-7033-CB4B-8932-774FBC879230}" dt="2022-09-04T12:25:39.753" v="283" actId="20577"/>
          <ac:spMkLst>
            <pc:docMk/>
            <pc:sldMk cId="1438206966" sldId="424"/>
            <ac:spMk id="3" creationId="{5C1F111F-5659-E17A-C8A6-9D831C0768B0}"/>
          </ac:spMkLst>
        </pc:spChg>
      </pc:sldChg>
      <pc:sldChg chg="modSp add mod">
        <pc:chgData name="Louise Fredriksson" userId="5f44addeedec36ac" providerId="LiveId" clId="{813EC1F9-7033-CB4B-8932-774FBC879230}" dt="2022-09-04T12:25:45.760" v="287" actId="20577"/>
        <pc:sldMkLst>
          <pc:docMk/>
          <pc:sldMk cId="3950037656" sldId="425"/>
        </pc:sldMkLst>
        <pc:spChg chg="mod">
          <ac:chgData name="Louise Fredriksson" userId="5f44addeedec36ac" providerId="LiveId" clId="{813EC1F9-7033-CB4B-8932-774FBC879230}" dt="2022-09-04T12:25:45.760" v="287" actId="20577"/>
          <ac:spMkLst>
            <pc:docMk/>
            <pc:sldMk cId="3950037656" sldId="425"/>
            <ac:spMk id="3" creationId="{5C1F111F-5659-E17A-C8A6-9D831C0768B0}"/>
          </ac:spMkLst>
        </pc:spChg>
      </pc:sldChg>
      <pc:sldChg chg="modSp add mod">
        <pc:chgData name="Louise Fredriksson" userId="5f44addeedec36ac" providerId="LiveId" clId="{813EC1F9-7033-CB4B-8932-774FBC879230}" dt="2022-09-04T12:27:17.519" v="297" actId="20577"/>
        <pc:sldMkLst>
          <pc:docMk/>
          <pc:sldMk cId="2101276240" sldId="426"/>
        </pc:sldMkLst>
        <pc:spChg chg="mod">
          <ac:chgData name="Louise Fredriksson" userId="5f44addeedec36ac" providerId="LiveId" clId="{813EC1F9-7033-CB4B-8932-774FBC879230}" dt="2022-09-04T12:27:17.519" v="297" actId="20577"/>
          <ac:spMkLst>
            <pc:docMk/>
            <pc:sldMk cId="2101276240" sldId="426"/>
            <ac:spMk id="3" creationId="{5C1F111F-5659-E17A-C8A6-9D831C0768B0}"/>
          </ac:spMkLst>
        </pc:spChg>
      </pc:sldChg>
      <pc:sldChg chg="add">
        <pc:chgData name="Louise Fredriksson" userId="5f44addeedec36ac" providerId="LiveId" clId="{813EC1F9-7033-CB4B-8932-774FBC879230}" dt="2022-09-04T12:27:03.832" v="296" actId="2890"/>
        <pc:sldMkLst>
          <pc:docMk/>
          <pc:sldMk cId="981374550" sldId="427"/>
        </pc:sldMkLst>
      </pc:sldChg>
      <pc:sldChg chg="modSp add mod">
        <pc:chgData name="Louise Fredriksson" userId="5f44addeedec36ac" providerId="LiveId" clId="{813EC1F9-7033-CB4B-8932-774FBC879230}" dt="2022-09-04T12:28:27.976" v="337" actId="20577"/>
        <pc:sldMkLst>
          <pc:docMk/>
          <pc:sldMk cId="3434662042" sldId="428"/>
        </pc:sldMkLst>
        <pc:spChg chg="mod">
          <ac:chgData name="Louise Fredriksson" userId="5f44addeedec36ac" providerId="LiveId" clId="{813EC1F9-7033-CB4B-8932-774FBC879230}" dt="2022-09-04T12:28:27.976" v="337" actId="20577"/>
          <ac:spMkLst>
            <pc:docMk/>
            <pc:sldMk cId="3434662042" sldId="428"/>
            <ac:spMk id="3" creationId="{5C1F111F-5659-E17A-C8A6-9D831C0768B0}"/>
          </ac:spMkLst>
        </pc:spChg>
      </pc:sldChg>
      <pc:sldChg chg="add">
        <pc:chgData name="Louise Fredriksson" userId="5f44addeedec36ac" providerId="LiveId" clId="{813EC1F9-7033-CB4B-8932-774FBC879230}" dt="2022-09-04T12:28:17.516" v="336" actId="2890"/>
        <pc:sldMkLst>
          <pc:docMk/>
          <pc:sldMk cId="3703347392" sldId="429"/>
        </pc:sldMkLst>
      </pc:sldChg>
      <pc:sldChg chg="modSp add mod">
        <pc:chgData name="Louise Fredriksson" userId="5f44addeedec36ac" providerId="LiveId" clId="{813EC1F9-7033-CB4B-8932-774FBC879230}" dt="2022-09-04T12:29:33.371" v="366" actId="20577"/>
        <pc:sldMkLst>
          <pc:docMk/>
          <pc:sldMk cId="1249192813" sldId="430"/>
        </pc:sldMkLst>
        <pc:spChg chg="mod">
          <ac:chgData name="Louise Fredriksson" userId="5f44addeedec36ac" providerId="LiveId" clId="{813EC1F9-7033-CB4B-8932-774FBC879230}" dt="2022-09-04T12:29:33.371" v="366" actId="20577"/>
          <ac:spMkLst>
            <pc:docMk/>
            <pc:sldMk cId="1249192813" sldId="430"/>
            <ac:spMk id="3" creationId="{5C1F111F-5659-E17A-C8A6-9D831C0768B0}"/>
          </ac:spMkLst>
        </pc:spChg>
      </pc:sldChg>
      <pc:sldChg chg="add">
        <pc:chgData name="Louise Fredriksson" userId="5f44addeedec36ac" providerId="LiveId" clId="{813EC1F9-7033-CB4B-8932-774FBC879230}" dt="2022-09-04T12:29:30.329" v="365" actId="2890"/>
        <pc:sldMkLst>
          <pc:docMk/>
          <pc:sldMk cId="373997449" sldId="431"/>
        </pc:sldMkLst>
      </pc:sldChg>
      <pc:sldChg chg="modSp add mod">
        <pc:chgData name="Louise Fredriksson" userId="5f44addeedec36ac" providerId="LiveId" clId="{813EC1F9-7033-CB4B-8932-774FBC879230}" dt="2022-09-04T12:30:35.986" v="396" actId="20577"/>
        <pc:sldMkLst>
          <pc:docMk/>
          <pc:sldMk cId="2120534603" sldId="432"/>
        </pc:sldMkLst>
        <pc:spChg chg="mod">
          <ac:chgData name="Louise Fredriksson" userId="5f44addeedec36ac" providerId="LiveId" clId="{813EC1F9-7033-CB4B-8932-774FBC879230}" dt="2022-09-04T12:30:35.986" v="396" actId="20577"/>
          <ac:spMkLst>
            <pc:docMk/>
            <pc:sldMk cId="2120534603" sldId="432"/>
            <ac:spMk id="3" creationId="{5C1F111F-5659-E17A-C8A6-9D831C0768B0}"/>
          </ac:spMkLst>
        </pc:spChg>
      </pc:sldChg>
      <pc:sldChg chg="add">
        <pc:chgData name="Louise Fredriksson" userId="5f44addeedec36ac" providerId="LiveId" clId="{813EC1F9-7033-CB4B-8932-774FBC879230}" dt="2022-09-04T12:30:31.947" v="395" actId="2890"/>
        <pc:sldMkLst>
          <pc:docMk/>
          <pc:sldMk cId="3942684514" sldId="433"/>
        </pc:sldMkLst>
      </pc:sldChg>
      <pc:sldChg chg="modSp add mod">
        <pc:chgData name="Louise Fredriksson" userId="5f44addeedec36ac" providerId="LiveId" clId="{813EC1F9-7033-CB4B-8932-774FBC879230}" dt="2022-09-04T12:31:27.566" v="428" actId="20577"/>
        <pc:sldMkLst>
          <pc:docMk/>
          <pc:sldMk cId="2354719287" sldId="434"/>
        </pc:sldMkLst>
        <pc:spChg chg="mod">
          <ac:chgData name="Louise Fredriksson" userId="5f44addeedec36ac" providerId="LiveId" clId="{813EC1F9-7033-CB4B-8932-774FBC879230}" dt="2022-09-04T12:31:27.566" v="428" actId="20577"/>
          <ac:spMkLst>
            <pc:docMk/>
            <pc:sldMk cId="2354719287" sldId="434"/>
            <ac:spMk id="3" creationId="{5C1F111F-5659-E17A-C8A6-9D831C0768B0}"/>
          </ac:spMkLst>
        </pc:spChg>
      </pc:sldChg>
      <pc:sldChg chg="add">
        <pc:chgData name="Louise Fredriksson" userId="5f44addeedec36ac" providerId="LiveId" clId="{813EC1F9-7033-CB4B-8932-774FBC879230}" dt="2022-09-04T12:31:24.377" v="427" actId="2890"/>
        <pc:sldMkLst>
          <pc:docMk/>
          <pc:sldMk cId="961853296" sldId="435"/>
        </pc:sldMkLst>
      </pc:sldChg>
      <pc:sldChg chg="modSp add mod">
        <pc:chgData name="Louise Fredriksson" userId="5f44addeedec36ac" providerId="LiveId" clId="{813EC1F9-7033-CB4B-8932-774FBC879230}" dt="2022-09-04T12:32:37.871" v="470" actId="20577"/>
        <pc:sldMkLst>
          <pc:docMk/>
          <pc:sldMk cId="3012815289" sldId="436"/>
        </pc:sldMkLst>
        <pc:spChg chg="mod">
          <ac:chgData name="Louise Fredriksson" userId="5f44addeedec36ac" providerId="LiveId" clId="{813EC1F9-7033-CB4B-8932-774FBC879230}" dt="2022-09-04T12:32:37.871" v="470" actId="20577"/>
          <ac:spMkLst>
            <pc:docMk/>
            <pc:sldMk cId="3012815289" sldId="436"/>
            <ac:spMk id="3" creationId="{5C1F111F-5659-E17A-C8A6-9D831C0768B0}"/>
          </ac:spMkLst>
        </pc:spChg>
      </pc:sldChg>
      <pc:sldChg chg="add">
        <pc:chgData name="Louise Fredriksson" userId="5f44addeedec36ac" providerId="LiveId" clId="{813EC1F9-7033-CB4B-8932-774FBC879230}" dt="2022-09-04T12:32:33.220" v="469" actId="2890"/>
        <pc:sldMkLst>
          <pc:docMk/>
          <pc:sldMk cId="2815410147" sldId="437"/>
        </pc:sldMkLst>
      </pc:sldChg>
      <pc:sldChg chg="modSp add mod">
        <pc:chgData name="Louise Fredriksson" userId="5f44addeedec36ac" providerId="LiveId" clId="{813EC1F9-7033-CB4B-8932-774FBC879230}" dt="2022-09-04T12:35:09.451" v="515" actId="20577"/>
        <pc:sldMkLst>
          <pc:docMk/>
          <pc:sldMk cId="1586902829" sldId="438"/>
        </pc:sldMkLst>
        <pc:spChg chg="mod">
          <ac:chgData name="Louise Fredriksson" userId="5f44addeedec36ac" providerId="LiveId" clId="{813EC1F9-7033-CB4B-8932-774FBC879230}" dt="2022-09-04T12:35:09.451" v="515" actId="20577"/>
          <ac:spMkLst>
            <pc:docMk/>
            <pc:sldMk cId="1586902829" sldId="438"/>
            <ac:spMk id="3" creationId="{A212FDBC-8244-CB66-921E-1A559914155C}"/>
          </ac:spMkLst>
        </pc:spChg>
      </pc:sldChg>
      <pc:sldChg chg="add">
        <pc:chgData name="Louise Fredriksson" userId="5f44addeedec36ac" providerId="LiveId" clId="{813EC1F9-7033-CB4B-8932-774FBC879230}" dt="2022-09-04T12:35:05.081" v="514" actId="2890"/>
        <pc:sldMkLst>
          <pc:docMk/>
          <pc:sldMk cId="855169347" sldId="439"/>
        </pc:sldMkLst>
      </pc:sldChg>
      <pc:sldChg chg="modSp add mod">
        <pc:chgData name="Louise Fredriksson" userId="5f44addeedec36ac" providerId="LiveId" clId="{813EC1F9-7033-CB4B-8932-774FBC879230}" dt="2022-09-04T12:36:53.773" v="573" actId="207"/>
        <pc:sldMkLst>
          <pc:docMk/>
          <pc:sldMk cId="4249150494" sldId="440"/>
        </pc:sldMkLst>
        <pc:spChg chg="mod">
          <ac:chgData name="Louise Fredriksson" userId="5f44addeedec36ac" providerId="LiveId" clId="{813EC1F9-7033-CB4B-8932-774FBC879230}" dt="2022-09-04T12:36:53.773" v="573" actId="207"/>
          <ac:spMkLst>
            <pc:docMk/>
            <pc:sldMk cId="4249150494" sldId="440"/>
            <ac:spMk id="3" creationId="{A212FDBC-8244-CB66-921E-1A559914155C}"/>
          </ac:spMkLst>
        </pc:spChg>
      </pc:sldChg>
      <pc:sldChg chg="modSp add mod">
        <pc:chgData name="Louise Fredriksson" userId="5f44addeedec36ac" providerId="LiveId" clId="{813EC1F9-7033-CB4B-8932-774FBC879230}" dt="2022-09-04T12:37:06.269" v="575" actId="255"/>
        <pc:sldMkLst>
          <pc:docMk/>
          <pc:sldMk cId="2433191136" sldId="441"/>
        </pc:sldMkLst>
        <pc:spChg chg="mod">
          <ac:chgData name="Louise Fredriksson" userId="5f44addeedec36ac" providerId="LiveId" clId="{813EC1F9-7033-CB4B-8932-774FBC879230}" dt="2022-09-04T12:37:06.269" v="575" actId="255"/>
          <ac:spMkLst>
            <pc:docMk/>
            <pc:sldMk cId="2433191136" sldId="441"/>
            <ac:spMk id="3" creationId="{A212FDBC-8244-CB66-921E-1A559914155C}"/>
          </ac:spMkLst>
        </pc:spChg>
      </pc:sldChg>
      <pc:sldChg chg="modSp add mod">
        <pc:chgData name="Louise Fredriksson" userId="5f44addeedec36ac" providerId="LiveId" clId="{813EC1F9-7033-CB4B-8932-774FBC879230}" dt="2022-09-04T12:40:59.001" v="664" actId="20577"/>
        <pc:sldMkLst>
          <pc:docMk/>
          <pc:sldMk cId="3961645125" sldId="442"/>
        </pc:sldMkLst>
        <pc:spChg chg="mod">
          <ac:chgData name="Louise Fredriksson" userId="5f44addeedec36ac" providerId="LiveId" clId="{813EC1F9-7033-CB4B-8932-774FBC879230}" dt="2022-09-04T12:40:59.001" v="664" actId="20577"/>
          <ac:spMkLst>
            <pc:docMk/>
            <pc:sldMk cId="3961645125" sldId="442"/>
            <ac:spMk id="3" creationId="{A212FDBC-8244-CB66-921E-1A559914155C}"/>
          </ac:spMkLst>
        </pc:spChg>
      </pc:sldChg>
      <pc:sldChg chg="add">
        <pc:chgData name="Louise Fredriksson" userId="5f44addeedec36ac" providerId="LiveId" clId="{813EC1F9-7033-CB4B-8932-774FBC879230}" dt="2022-09-04T12:40:49.422" v="663" actId="2890"/>
        <pc:sldMkLst>
          <pc:docMk/>
          <pc:sldMk cId="1407944138" sldId="443"/>
        </pc:sldMkLst>
      </pc:sldChg>
      <pc:sldChg chg="modSp add mod">
        <pc:chgData name="Louise Fredriksson" userId="5f44addeedec36ac" providerId="LiveId" clId="{813EC1F9-7033-CB4B-8932-774FBC879230}" dt="2022-09-04T12:42:08.477" v="709" actId="20577"/>
        <pc:sldMkLst>
          <pc:docMk/>
          <pc:sldMk cId="4059510032" sldId="444"/>
        </pc:sldMkLst>
        <pc:spChg chg="mod">
          <ac:chgData name="Louise Fredriksson" userId="5f44addeedec36ac" providerId="LiveId" clId="{813EC1F9-7033-CB4B-8932-774FBC879230}" dt="2022-09-04T12:42:08.477" v="709" actId="20577"/>
          <ac:spMkLst>
            <pc:docMk/>
            <pc:sldMk cId="4059510032" sldId="444"/>
            <ac:spMk id="3" creationId="{A212FDBC-8244-CB66-921E-1A559914155C}"/>
          </ac:spMkLst>
        </pc:spChg>
      </pc:sldChg>
      <pc:sldChg chg="modSp add mod">
        <pc:chgData name="Louise Fredriksson" userId="5f44addeedec36ac" providerId="LiveId" clId="{813EC1F9-7033-CB4B-8932-774FBC879230}" dt="2022-09-04T12:42:34.716" v="713" actId="20577"/>
        <pc:sldMkLst>
          <pc:docMk/>
          <pc:sldMk cId="3040091692" sldId="445"/>
        </pc:sldMkLst>
        <pc:spChg chg="mod">
          <ac:chgData name="Louise Fredriksson" userId="5f44addeedec36ac" providerId="LiveId" clId="{813EC1F9-7033-CB4B-8932-774FBC879230}" dt="2022-09-04T12:42:34.716" v="713" actId="20577"/>
          <ac:spMkLst>
            <pc:docMk/>
            <pc:sldMk cId="3040091692" sldId="445"/>
            <ac:spMk id="3" creationId="{A212FDBC-8244-CB66-921E-1A559914155C}"/>
          </ac:spMkLst>
        </pc:spChg>
      </pc:sldChg>
      <pc:sldChg chg="modSp add mod">
        <pc:chgData name="Louise Fredriksson" userId="5f44addeedec36ac" providerId="LiveId" clId="{813EC1F9-7033-CB4B-8932-774FBC879230}" dt="2022-09-04T12:45:03.924" v="787" actId="27636"/>
        <pc:sldMkLst>
          <pc:docMk/>
          <pc:sldMk cId="1377018136" sldId="446"/>
        </pc:sldMkLst>
        <pc:spChg chg="mod">
          <ac:chgData name="Louise Fredriksson" userId="5f44addeedec36ac" providerId="LiveId" clId="{813EC1F9-7033-CB4B-8932-774FBC879230}" dt="2022-09-04T12:45:03.924" v="787" actId="27636"/>
          <ac:spMkLst>
            <pc:docMk/>
            <pc:sldMk cId="1377018136" sldId="446"/>
            <ac:spMk id="3" creationId="{A212FDBC-8244-CB66-921E-1A559914155C}"/>
          </ac:spMkLst>
        </pc:spChg>
      </pc:sldChg>
      <pc:sldChg chg="modSp add mod">
        <pc:chgData name="Louise Fredriksson" userId="5f44addeedec36ac" providerId="LiveId" clId="{813EC1F9-7033-CB4B-8932-774FBC879230}" dt="2022-09-04T12:45:25.189" v="788" actId="20577"/>
        <pc:sldMkLst>
          <pc:docMk/>
          <pc:sldMk cId="1297088469" sldId="447"/>
        </pc:sldMkLst>
        <pc:spChg chg="mod">
          <ac:chgData name="Louise Fredriksson" userId="5f44addeedec36ac" providerId="LiveId" clId="{813EC1F9-7033-CB4B-8932-774FBC879230}" dt="2022-09-04T12:45:25.189" v="788" actId="20577"/>
          <ac:spMkLst>
            <pc:docMk/>
            <pc:sldMk cId="1297088469" sldId="447"/>
            <ac:spMk id="3" creationId="{A212FDBC-8244-CB66-921E-1A559914155C}"/>
          </ac:spMkLst>
        </pc:spChg>
      </pc:sldChg>
      <pc:sldChg chg="modSp add mod">
        <pc:chgData name="Louise Fredriksson" userId="5f44addeedec36ac" providerId="LiveId" clId="{813EC1F9-7033-CB4B-8932-774FBC879230}" dt="2022-09-04T12:48:06.867" v="825" actId="27636"/>
        <pc:sldMkLst>
          <pc:docMk/>
          <pc:sldMk cId="3791015491" sldId="448"/>
        </pc:sldMkLst>
        <pc:spChg chg="mod">
          <ac:chgData name="Louise Fredriksson" userId="5f44addeedec36ac" providerId="LiveId" clId="{813EC1F9-7033-CB4B-8932-774FBC879230}" dt="2022-09-04T12:48:06.867" v="825" actId="27636"/>
          <ac:spMkLst>
            <pc:docMk/>
            <pc:sldMk cId="3791015491" sldId="448"/>
            <ac:spMk id="3" creationId="{A212FDBC-8244-CB66-921E-1A559914155C}"/>
          </ac:spMkLst>
        </pc:spChg>
      </pc:sldChg>
      <pc:sldChg chg="modSp add mod">
        <pc:chgData name="Louise Fredriksson" userId="5f44addeedec36ac" providerId="LiveId" clId="{813EC1F9-7033-CB4B-8932-774FBC879230}" dt="2022-09-04T12:50:19.635" v="882" actId="20577"/>
        <pc:sldMkLst>
          <pc:docMk/>
          <pc:sldMk cId="3792519433" sldId="449"/>
        </pc:sldMkLst>
        <pc:spChg chg="mod">
          <ac:chgData name="Louise Fredriksson" userId="5f44addeedec36ac" providerId="LiveId" clId="{813EC1F9-7033-CB4B-8932-774FBC879230}" dt="2022-09-04T12:50:19.635" v="882" actId="20577"/>
          <ac:spMkLst>
            <pc:docMk/>
            <pc:sldMk cId="3792519433" sldId="449"/>
            <ac:spMk id="3" creationId="{A212FDBC-8244-CB66-921E-1A559914155C}"/>
          </ac:spMkLst>
        </pc:spChg>
      </pc:sldChg>
      <pc:sldChg chg="add">
        <pc:chgData name="Louise Fredriksson" userId="5f44addeedec36ac" providerId="LiveId" clId="{813EC1F9-7033-CB4B-8932-774FBC879230}" dt="2022-09-04T12:50:14.065" v="881" actId="2890"/>
        <pc:sldMkLst>
          <pc:docMk/>
          <pc:sldMk cId="2985276524" sldId="450"/>
        </pc:sldMkLst>
      </pc:sldChg>
      <pc:sldChg chg="modSp add mod">
        <pc:chgData name="Louise Fredriksson" userId="5f44addeedec36ac" providerId="LiveId" clId="{813EC1F9-7033-CB4B-8932-774FBC879230}" dt="2022-09-04T12:54:30.651" v="958" actId="20577"/>
        <pc:sldMkLst>
          <pc:docMk/>
          <pc:sldMk cId="2288271783" sldId="451"/>
        </pc:sldMkLst>
        <pc:spChg chg="mod">
          <ac:chgData name="Louise Fredriksson" userId="5f44addeedec36ac" providerId="LiveId" clId="{813EC1F9-7033-CB4B-8932-774FBC879230}" dt="2022-09-04T12:54:30.651" v="958" actId="20577"/>
          <ac:spMkLst>
            <pc:docMk/>
            <pc:sldMk cId="2288271783" sldId="451"/>
            <ac:spMk id="3" creationId="{A212FDBC-8244-CB66-921E-1A559914155C}"/>
          </ac:spMkLst>
        </pc:spChg>
      </pc:sldChg>
      <pc:sldChg chg="add">
        <pc:chgData name="Louise Fredriksson" userId="5f44addeedec36ac" providerId="LiveId" clId="{813EC1F9-7033-CB4B-8932-774FBC879230}" dt="2022-09-04T12:54:27.268" v="957" actId="2890"/>
        <pc:sldMkLst>
          <pc:docMk/>
          <pc:sldMk cId="2727571880" sldId="452"/>
        </pc:sldMkLst>
      </pc:sldChg>
      <pc:sldChg chg="modSp add mod">
        <pc:chgData name="Louise Fredriksson" userId="5f44addeedec36ac" providerId="LiveId" clId="{813EC1F9-7033-CB4B-8932-774FBC879230}" dt="2022-09-04T12:55:38.664" v="994" actId="20577"/>
        <pc:sldMkLst>
          <pc:docMk/>
          <pc:sldMk cId="2899038991" sldId="453"/>
        </pc:sldMkLst>
        <pc:spChg chg="mod">
          <ac:chgData name="Louise Fredriksson" userId="5f44addeedec36ac" providerId="LiveId" clId="{813EC1F9-7033-CB4B-8932-774FBC879230}" dt="2022-09-04T12:55:38.664" v="994" actId="20577"/>
          <ac:spMkLst>
            <pc:docMk/>
            <pc:sldMk cId="2899038991" sldId="453"/>
            <ac:spMk id="3" creationId="{65ACE580-4F11-0891-5341-C3121225C24F}"/>
          </ac:spMkLst>
        </pc:spChg>
      </pc:sldChg>
      <pc:sldChg chg="add">
        <pc:chgData name="Louise Fredriksson" userId="5f44addeedec36ac" providerId="LiveId" clId="{813EC1F9-7033-CB4B-8932-774FBC879230}" dt="2022-09-04T12:55:33.298" v="993" actId="2890"/>
        <pc:sldMkLst>
          <pc:docMk/>
          <pc:sldMk cId="680275647" sldId="454"/>
        </pc:sldMkLst>
      </pc:sldChg>
      <pc:sldChg chg="modSp add mod">
        <pc:chgData name="Louise Fredriksson" userId="5f44addeedec36ac" providerId="LiveId" clId="{813EC1F9-7033-CB4B-8932-774FBC879230}" dt="2022-09-04T12:57:32.704" v="1037" actId="20577"/>
        <pc:sldMkLst>
          <pc:docMk/>
          <pc:sldMk cId="2330138915" sldId="455"/>
        </pc:sldMkLst>
        <pc:spChg chg="mod">
          <ac:chgData name="Louise Fredriksson" userId="5f44addeedec36ac" providerId="LiveId" clId="{813EC1F9-7033-CB4B-8932-774FBC879230}" dt="2022-09-04T12:57:32.704" v="1037" actId="20577"/>
          <ac:spMkLst>
            <pc:docMk/>
            <pc:sldMk cId="2330138915" sldId="455"/>
            <ac:spMk id="3" creationId="{65ACE580-4F11-0891-5341-C3121225C24F}"/>
          </ac:spMkLst>
        </pc:spChg>
      </pc:sldChg>
      <pc:sldChg chg="add">
        <pc:chgData name="Louise Fredriksson" userId="5f44addeedec36ac" providerId="LiveId" clId="{813EC1F9-7033-CB4B-8932-774FBC879230}" dt="2022-09-04T12:57:28.420" v="1036" actId="2890"/>
        <pc:sldMkLst>
          <pc:docMk/>
          <pc:sldMk cId="1037555001" sldId="456"/>
        </pc:sldMkLst>
      </pc:sldChg>
      <pc:sldChg chg="modSp add mod">
        <pc:chgData name="Louise Fredriksson" userId="5f44addeedec36ac" providerId="LiveId" clId="{813EC1F9-7033-CB4B-8932-774FBC879230}" dt="2022-09-04T12:58:34.459" v="1080" actId="20577"/>
        <pc:sldMkLst>
          <pc:docMk/>
          <pc:sldMk cId="2952375396" sldId="457"/>
        </pc:sldMkLst>
        <pc:spChg chg="mod">
          <ac:chgData name="Louise Fredriksson" userId="5f44addeedec36ac" providerId="LiveId" clId="{813EC1F9-7033-CB4B-8932-774FBC879230}" dt="2022-09-04T12:58:34.459" v="1080" actId="20577"/>
          <ac:spMkLst>
            <pc:docMk/>
            <pc:sldMk cId="2952375396" sldId="457"/>
            <ac:spMk id="3" creationId="{65ACE580-4F11-0891-5341-C3121225C24F}"/>
          </ac:spMkLst>
        </pc:spChg>
      </pc:sldChg>
      <pc:sldChg chg="add">
        <pc:chgData name="Louise Fredriksson" userId="5f44addeedec36ac" providerId="LiveId" clId="{813EC1F9-7033-CB4B-8932-774FBC879230}" dt="2022-09-04T12:58:31.148" v="1079" actId="2890"/>
        <pc:sldMkLst>
          <pc:docMk/>
          <pc:sldMk cId="2467689472" sldId="458"/>
        </pc:sldMkLst>
      </pc:sldChg>
      <pc:sldChg chg="modSp add mod">
        <pc:chgData name="Louise Fredriksson" userId="5f44addeedec36ac" providerId="LiveId" clId="{813EC1F9-7033-CB4B-8932-774FBC879230}" dt="2022-09-04T13:00:25.398" v="1130" actId="20577"/>
        <pc:sldMkLst>
          <pc:docMk/>
          <pc:sldMk cId="134718910" sldId="459"/>
        </pc:sldMkLst>
        <pc:spChg chg="mod">
          <ac:chgData name="Louise Fredriksson" userId="5f44addeedec36ac" providerId="LiveId" clId="{813EC1F9-7033-CB4B-8932-774FBC879230}" dt="2022-09-04T13:00:25.398" v="1130" actId="20577"/>
          <ac:spMkLst>
            <pc:docMk/>
            <pc:sldMk cId="134718910" sldId="459"/>
            <ac:spMk id="3" creationId="{65ACE580-4F11-0891-5341-C3121225C24F}"/>
          </ac:spMkLst>
        </pc:spChg>
      </pc:sldChg>
      <pc:sldChg chg="add">
        <pc:chgData name="Louise Fredriksson" userId="5f44addeedec36ac" providerId="LiveId" clId="{813EC1F9-7033-CB4B-8932-774FBC879230}" dt="2022-09-04T13:00:20.963" v="1129" actId="2890"/>
        <pc:sldMkLst>
          <pc:docMk/>
          <pc:sldMk cId="3843025231" sldId="460"/>
        </pc:sldMkLst>
      </pc:sldChg>
      <pc:sldChg chg="modSp add mod">
        <pc:chgData name="Louise Fredriksson" userId="5f44addeedec36ac" providerId="LiveId" clId="{813EC1F9-7033-CB4B-8932-774FBC879230}" dt="2022-09-04T13:01:41.733" v="1172" actId="20577"/>
        <pc:sldMkLst>
          <pc:docMk/>
          <pc:sldMk cId="94465125" sldId="461"/>
        </pc:sldMkLst>
        <pc:spChg chg="mod">
          <ac:chgData name="Louise Fredriksson" userId="5f44addeedec36ac" providerId="LiveId" clId="{813EC1F9-7033-CB4B-8932-774FBC879230}" dt="2022-09-04T13:01:41.733" v="1172" actId="20577"/>
          <ac:spMkLst>
            <pc:docMk/>
            <pc:sldMk cId="94465125" sldId="461"/>
            <ac:spMk id="3" creationId="{65ACE580-4F11-0891-5341-C3121225C24F}"/>
          </ac:spMkLst>
        </pc:spChg>
      </pc:sldChg>
      <pc:sldChg chg="add">
        <pc:chgData name="Louise Fredriksson" userId="5f44addeedec36ac" providerId="LiveId" clId="{813EC1F9-7033-CB4B-8932-774FBC879230}" dt="2022-09-04T13:01:38.465" v="1171" actId="2890"/>
        <pc:sldMkLst>
          <pc:docMk/>
          <pc:sldMk cId="417106349" sldId="462"/>
        </pc:sldMkLst>
      </pc:sldChg>
      <pc:sldChg chg="modSp add mod">
        <pc:chgData name="Louise Fredriksson" userId="5f44addeedec36ac" providerId="LiveId" clId="{813EC1F9-7033-CB4B-8932-774FBC879230}" dt="2022-09-04T13:02:38.342" v="1208" actId="20577"/>
        <pc:sldMkLst>
          <pc:docMk/>
          <pc:sldMk cId="1960298155" sldId="463"/>
        </pc:sldMkLst>
        <pc:spChg chg="mod">
          <ac:chgData name="Louise Fredriksson" userId="5f44addeedec36ac" providerId="LiveId" clId="{813EC1F9-7033-CB4B-8932-774FBC879230}" dt="2022-09-04T13:02:38.342" v="1208" actId="20577"/>
          <ac:spMkLst>
            <pc:docMk/>
            <pc:sldMk cId="1960298155" sldId="463"/>
            <ac:spMk id="3" creationId="{65ACE580-4F11-0891-5341-C3121225C24F}"/>
          </ac:spMkLst>
        </pc:spChg>
      </pc:sldChg>
      <pc:sldChg chg="add">
        <pc:chgData name="Louise Fredriksson" userId="5f44addeedec36ac" providerId="LiveId" clId="{813EC1F9-7033-CB4B-8932-774FBC879230}" dt="2022-09-04T13:02:34.900" v="1207" actId="2890"/>
        <pc:sldMkLst>
          <pc:docMk/>
          <pc:sldMk cId="62269442" sldId="464"/>
        </pc:sldMkLst>
      </pc:sldChg>
      <pc:sldChg chg="modSp add mod">
        <pc:chgData name="Louise Fredriksson" userId="5f44addeedec36ac" providerId="LiveId" clId="{813EC1F9-7033-CB4B-8932-774FBC879230}" dt="2022-09-04T13:05:38.745" v="1297" actId="20577"/>
        <pc:sldMkLst>
          <pc:docMk/>
          <pc:sldMk cId="267756849" sldId="465"/>
        </pc:sldMkLst>
        <pc:spChg chg="mod">
          <ac:chgData name="Louise Fredriksson" userId="5f44addeedec36ac" providerId="LiveId" clId="{813EC1F9-7033-CB4B-8932-774FBC879230}" dt="2022-09-04T13:05:38.745" v="1297" actId="20577"/>
          <ac:spMkLst>
            <pc:docMk/>
            <pc:sldMk cId="267756849" sldId="465"/>
            <ac:spMk id="3" creationId="{65ACE580-4F11-0891-5341-C3121225C24F}"/>
          </ac:spMkLst>
        </pc:spChg>
      </pc:sldChg>
      <pc:sldChg chg="add">
        <pc:chgData name="Louise Fredriksson" userId="5f44addeedec36ac" providerId="LiveId" clId="{813EC1F9-7033-CB4B-8932-774FBC879230}" dt="2022-09-04T13:05:31.951" v="1294" actId="2890"/>
        <pc:sldMkLst>
          <pc:docMk/>
          <pc:sldMk cId="2880250020" sldId="466"/>
        </pc:sldMkLst>
      </pc:sldChg>
      <pc:sldChg chg="modSp add mod">
        <pc:chgData name="Louise Fredriksson" userId="5f44addeedec36ac" providerId="LiveId" clId="{813EC1F9-7033-CB4B-8932-774FBC879230}" dt="2022-09-04T13:07:25.031" v="1352" actId="20577"/>
        <pc:sldMkLst>
          <pc:docMk/>
          <pc:sldMk cId="3925273316" sldId="467"/>
        </pc:sldMkLst>
        <pc:spChg chg="mod">
          <ac:chgData name="Louise Fredriksson" userId="5f44addeedec36ac" providerId="LiveId" clId="{813EC1F9-7033-CB4B-8932-774FBC879230}" dt="2022-09-04T13:07:25.031" v="1352" actId="20577"/>
          <ac:spMkLst>
            <pc:docMk/>
            <pc:sldMk cId="3925273316" sldId="467"/>
            <ac:spMk id="3" creationId="{65ACE580-4F11-0891-5341-C3121225C24F}"/>
          </ac:spMkLst>
        </pc:spChg>
      </pc:sldChg>
      <pc:sldChg chg="add">
        <pc:chgData name="Louise Fredriksson" userId="5f44addeedec36ac" providerId="LiveId" clId="{813EC1F9-7033-CB4B-8932-774FBC879230}" dt="2022-09-04T13:07:17.115" v="1351" actId="2890"/>
        <pc:sldMkLst>
          <pc:docMk/>
          <pc:sldMk cId="4140675527" sldId="468"/>
        </pc:sldMkLst>
      </pc:sldChg>
      <pc:sldChg chg="addSp modSp add mod">
        <pc:chgData name="Louise Fredriksson" userId="5f44addeedec36ac" providerId="LiveId" clId="{813EC1F9-7033-CB4B-8932-774FBC879230}" dt="2022-09-04T13:10:02.008" v="1410" actId="20577"/>
        <pc:sldMkLst>
          <pc:docMk/>
          <pc:sldMk cId="1909755448" sldId="469"/>
        </pc:sldMkLst>
        <pc:spChg chg="mod">
          <ac:chgData name="Louise Fredriksson" userId="5f44addeedec36ac" providerId="LiveId" clId="{813EC1F9-7033-CB4B-8932-774FBC879230}" dt="2022-09-04T13:10:02.008" v="1410" actId="20577"/>
          <ac:spMkLst>
            <pc:docMk/>
            <pc:sldMk cId="1909755448" sldId="469"/>
            <ac:spMk id="3" creationId="{007E1AFC-47C0-8D64-48E8-B8AD0D05C5EF}"/>
          </ac:spMkLst>
        </pc:spChg>
        <pc:picChg chg="add mod">
          <ac:chgData name="Louise Fredriksson" userId="5f44addeedec36ac" providerId="LiveId" clId="{813EC1F9-7033-CB4B-8932-774FBC879230}" dt="2022-09-04T13:09:55.474" v="1408" actId="1076"/>
          <ac:picMkLst>
            <pc:docMk/>
            <pc:sldMk cId="1909755448" sldId="469"/>
            <ac:picMk id="2" creationId="{7B0728D9-6B58-D0AC-74CF-F1046E68A80C}"/>
          </ac:picMkLst>
        </pc:picChg>
      </pc:sldChg>
      <pc:sldChg chg="add">
        <pc:chgData name="Louise Fredriksson" userId="5f44addeedec36ac" providerId="LiveId" clId="{813EC1F9-7033-CB4B-8932-774FBC879230}" dt="2022-09-04T13:09:58.454" v="1409" actId="2890"/>
        <pc:sldMkLst>
          <pc:docMk/>
          <pc:sldMk cId="2398321456" sldId="470"/>
        </pc:sldMkLst>
      </pc:sldChg>
      <pc:sldChg chg="modSp add mod">
        <pc:chgData name="Louise Fredriksson" userId="5f44addeedec36ac" providerId="LiveId" clId="{813EC1F9-7033-CB4B-8932-774FBC879230}" dt="2022-09-04T13:10:51.406" v="1441" actId="20577"/>
        <pc:sldMkLst>
          <pc:docMk/>
          <pc:sldMk cId="2770213263" sldId="471"/>
        </pc:sldMkLst>
        <pc:spChg chg="mod">
          <ac:chgData name="Louise Fredriksson" userId="5f44addeedec36ac" providerId="LiveId" clId="{813EC1F9-7033-CB4B-8932-774FBC879230}" dt="2022-09-04T13:10:51.406" v="1441" actId="20577"/>
          <ac:spMkLst>
            <pc:docMk/>
            <pc:sldMk cId="2770213263" sldId="471"/>
            <ac:spMk id="3" creationId="{007E1AFC-47C0-8D64-48E8-B8AD0D05C5EF}"/>
          </ac:spMkLst>
        </pc:spChg>
      </pc:sldChg>
      <pc:sldChg chg="add">
        <pc:chgData name="Louise Fredriksson" userId="5f44addeedec36ac" providerId="LiveId" clId="{813EC1F9-7033-CB4B-8932-774FBC879230}" dt="2022-09-04T13:10:45.871" v="1440" actId="2890"/>
        <pc:sldMkLst>
          <pc:docMk/>
          <pc:sldMk cId="1653853681" sldId="472"/>
        </pc:sldMkLst>
      </pc:sldChg>
      <pc:sldChg chg="modSp add mod">
        <pc:chgData name="Louise Fredriksson" userId="5f44addeedec36ac" providerId="LiveId" clId="{813EC1F9-7033-CB4B-8932-774FBC879230}" dt="2022-09-04T13:12:07.491" v="1483" actId="20577"/>
        <pc:sldMkLst>
          <pc:docMk/>
          <pc:sldMk cId="3149089723" sldId="473"/>
        </pc:sldMkLst>
        <pc:spChg chg="mod">
          <ac:chgData name="Louise Fredriksson" userId="5f44addeedec36ac" providerId="LiveId" clId="{813EC1F9-7033-CB4B-8932-774FBC879230}" dt="2022-09-04T13:12:07.491" v="1483" actId="20577"/>
          <ac:spMkLst>
            <pc:docMk/>
            <pc:sldMk cId="3149089723" sldId="473"/>
            <ac:spMk id="3" creationId="{007E1AFC-47C0-8D64-48E8-B8AD0D05C5EF}"/>
          </ac:spMkLst>
        </pc:spChg>
      </pc:sldChg>
      <pc:sldChg chg="add">
        <pc:chgData name="Louise Fredriksson" userId="5f44addeedec36ac" providerId="LiveId" clId="{813EC1F9-7033-CB4B-8932-774FBC879230}" dt="2022-09-04T13:12:04.691" v="1482" actId="2890"/>
        <pc:sldMkLst>
          <pc:docMk/>
          <pc:sldMk cId="1022863198" sldId="474"/>
        </pc:sldMkLst>
      </pc:sldChg>
      <pc:sldChg chg="delSp modSp add mod">
        <pc:chgData name="Louise Fredriksson" userId="5f44addeedec36ac" providerId="LiveId" clId="{813EC1F9-7033-CB4B-8932-774FBC879230}" dt="2022-09-04T13:13:31.614" v="1527" actId="20577"/>
        <pc:sldMkLst>
          <pc:docMk/>
          <pc:sldMk cId="460440560" sldId="475"/>
        </pc:sldMkLst>
        <pc:spChg chg="mod">
          <ac:chgData name="Louise Fredriksson" userId="5f44addeedec36ac" providerId="LiveId" clId="{813EC1F9-7033-CB4B-8932-774FBC879230}" dt="2022-09-04T13:13:31.614" v="1527" actId="20577"/>
          <ac:spMkLst>
            <pc:docMk/>
            <pc:sldMk cId="460440560" sldId="475"/>
            <ac:spMk id="3" creationId="{007E1AFC-47C0-8D64-48E8-B8AD0D05C5EF}"/>
          </ac:spMkLst>
        </pc:spChg>
        <pc:picChg chg="del">
          <ac:chgData name="Louise Fredriksson" userId="5f44addeedec36ac" providerId="LiveId" clId="{813EC1F9-7033-CB4B-8932-774FBC879230}" dt="2022-09-04T13:12:36.810" v="1488" actId="478"/>
          <ac:picMkLst>
            <pc:docMk/>
            <pc:sldMk cId="460440560" sldId="475"/>
            <ac:picMk id="2" creationId="{7B0728D9-6B58-D0AC-74CF-F1046E68A80C}"/>
          </ac:picMkLst>
        </pc:picChg>
      </pc:sldChg>
      <pc:sldChg chg="add">
        <pc:chgData name="Louise Fredriksson" userId="5f44addeedec36ac" providerId="LiveId" clId="{813EC1F9-7033-CB4B-8932-774FBC879230}" dt="2022-09-04T13:13:28.584" v="1526" actId="2890"/>
        <pc:sldMkLst>
          <pc:docMk/>
          <pc:sldMk cId="3023996458" sldId="476"/>
        </pc:sldMkLst>
      </pc:sldChg>
      <pc:sldChg chg="modSp add mod">
        <pc:chgData name="Louise Fredriksson" userId="5f44addeedec36ac" providerId="LiveId" clId="{813EC1F9-7033-CB4B-8932-774FBC879230}" dt="2022-09-04T13:14:34.583" v="1565" actId="20577"/>
        <pc:sldMkLst>
          <pc:docMk/>
          <pc:sldMk cId="2960843197" sldId="477"/>
        </pc:sldMkLst>
        <pc:spChg chg="mod">
          <ac:chgData name="Louise Fredriksson" userId="5f44addeedec36ac" providerId="LiveId" clId="{813EC1F9-7033-CB4B-8932-774FBC879230}" dt="2022-09-04T13:14:34.583" v="1565" actId="20577"/>
          <ac:spMkLst>
            <pc:docMk/>
            <pc:sldMk cId="2960843197" sldId="477"/>
            <ac:spMk id="3" creationId="{007E1AFC-47C0-8D64-48E8-B8AD0D05C5EF}"/>
          </ac:spMkLst>
        </pc:spChg>
      </pc:sldChg>
      <pc:sldChg chg="add">
        <pc:chgData name="Louise Fredriksson" userId="5f44addeedec36ac" providerId="LiveId" clId="{813EC1F9-7033-CB4B-8932-774FBC879230}" dt="2022-09-04T13:14:31.439" v="1564" actId="2890"/>
        <pc:sldMkLst>
          <pc:docMk/>
          <pc:sldMk cId="751926385" sldId="478"/>
        </pc:sldMkLst>
      </pc:sldChg>
      <pc:sldChg chg="addSp modSp add mod">
        <pc:chgData name="Louise Fredriksson" userId="5f44addeedec36ac" providerId="LiveId" clId="{813EC1F9-7033-CB4B-8932-774FBC879230}" dt="2022-09-04T13:16:17.337" v="1623" actId="20577"/>
        <pc:sldMkLst>
          <pc:docMk/>
          <pc:sldMk cId="3289948221" sldId="479"/>
        </pc:sldMkLst>
        <pc:spChg chg="mod">
          <ac:chgData name="Louise Fredriksson" userId="5f44addeedec36ac" providerId="LiveId" clId="{813EC1F9-7033-CB4B-8932-774FBC879230}" dt="2022-09-04T13:16:17.337" v="1623" actId="20577"/>
          <ac:spMkLst>
            <pc:docMk/>
            <pc:sldMk cId="3289948221" sldId="479"/>
            <ac:spMk id="3" creationId="{007E1AFC-47C0-8D64-48E8-B8AD0D05C5EF}"/>
          </ac:spMkLst>
        </pc:spChg>
        <pc:picChg chg="add mod">
          <ac:chgData name="Louise Fredriksson" userId="5f44addeedec36ac" providerId="LiveId" clId="{813EC1F9-7033-CB4B-8932-774FBC879230}" dt="2022-09-04T13:16:00.521" v="1621" actId="1076"/>
          <ac:picMkLst>
            <pc:docMk/>
            <pc:sldMk cId="3289948221" sldId="479"/>
            <ac:picMk id="2" creationId="{2EBC7CBB-0FDB-F8CF-7F83-5BF36549D879}"/>
          </ac:picMkLst>
        </pc:picChg>
      </pc:sldChg>
      <pc:sldChg chg="add">
        <pc:chgData name="Louise Fredriksson" userId="5f44addeedec36ac" providerId="LiveId" clId="{813EC1F9-7033-CB4B-8932-774FBC879230}" dt="2022-09-04T13:16:14.186" v="1622" actId="2890"/>
        <pc:sldMkLst>
          <pc:docMk/>
          <pc:sldMk cId="3694124835" sldId="480"/>
        </pc:sldMkLst>
      </pc:sldChg>
      <pc:sldChg chg="modSp add mod">
        <pc:chgData name="Louise Fredriksson" userId="5f44addeedec36ac" providerId="LiveId" clId="{813EC1F9-7033-CB4B-8932-774FBC879230}" dt="2022-09-04T13:17:29.622" v="1664" actId="20577"/>
        <pc:sldMkLst>
          <pc:docMk/>
          <pc:sldMk cId="1279934487" sldId="481"/>
        </pc:sldMkLst>
        <pc:spChg chg="mod">
          <ac:chgData name="Louise Fredriksson" userId="5f44addeedec36ac" providerId="LiveId" clId="{813EC1F9-7033-CB4B-8932-774FBC879230}" dt="2022-09-04T13:17:29.622" v="1664" actId="20577"/>
          <ac:spMkLst>
            <pc:docMk/>
            <pc:sldMk cId="1279934487" sldId="481"/>
            <ac:spMk id="3" creationId="{007E1AFC-47C0-8D64-48E8-B8AD0D05C5EF}"/>
          </ac:spMkLst>
        </pc:spChg>
        <pc:picChg chg="mod">
          <ac:chgData name="Louise Fredriksson" userId="5f44addeedec36ac" providerId="LiveId" clId="{813EC1F9-7033-CB4B-8932-774FBC879230}" dt="2022-09-04T13:16:42.661" v="1627" actId="1076"/>
          <ac:picMkLst>
            <pc:docMk/>
            <pc:sldMk cId="1279934487" sldId="481"/>
            <ac:picMk id="2" creationId="{2EBC7CBB-0FDB-F8CF-7F83-5BF36549D879}"/>
          </ac:picMkLst>
        </pc:picChg>
      </pc:sldChg>
      <pc:sldChg chg="add">
        <pc:chgData name="Louise Fredriksson" userId="5f44addeedec36ac" providerId="LiveId" clId="{813EC1F9-7033-CB4B-8932-774FBC879230}" dt="2022-09-04T13:17:26.482" v="1663" actId="2890"/>
        <pc:sldMkLst>
          <pc:docMk/>
          <pc:sldMk cId="626961073" sldId="482"/>
        </pc:sldMkLst>
      </pc:sldChg>
      <pc:sldChg chg="addSp delSp modSp add mod">
        <pc:chgData name="Louise Fredriksson" userId="5f44addeedec36ac" providerId="LiveId" clId="{813EC1F9-7033-CB4B-8932-774FBC879230}" dt="2022-09-05T17:48:09.648" v="9099" actId="20577"/>
        <pc:sldMkLst>
          <pc:docMk/>
          <pc:sldMk cId="2077491153" sldId="483"/>
        </pc:sldMkLst>
        <pc:spChg chg="mod">
          <ac:chgData name="Louise Fredriksson" userId="5f44addeedec36ac" providerId="LiveId" clId="{813EC1F9-7033-CB4B-8932-774FBC879230}" dt="2022-09-05T17:48:09.648" v="9099" actId="20577"/>
          <ac:spMkLst>
            <pc:docMk/>
            <pc:sldMk cId="2077491153" sldId="483"/>
            <ac:spMk id="3" creationId="{D203B9D1-B010-9063-7434-5BF4821A242C}"/>
          </ac:spMkLst>
        </pc:spChg>
        <pc:picChg chg="add del mod">
          <ac:chgData name="Louise Fredriksson" userId="5f44addeedec36ac" providerId="LiveId" clId="{813EC1F9-7033-CB4B-8932-774FBC879230}" dt="2022-09-04T14:22:41.110" v="2797" actId="478"/>
          <ac:picMkLst>
            <pc:docMk/>
            <pc:sldMk cId="2077491153" sldId="483"/>
            <ac:picMk id="1026" creationId="{C1E1C141-9A4E-422F-59F2-D4D5B0F46762}"/>
          </ac:picMkLst>
        </pc:picChg>
      </pc:sldChg>
      <pc:sldChg chg="addSp modSp add mod">
        <pc:chgData name="Louise Fredriksson" userId="5f44addeedec36ac" providerId="LiveId" clId="{813EC1F9-7033-CB4B-8932-774FBC879230}" dt="2022-09-04T13:20:01.161" v="1744" actId="1036"/>
        <pc:sldMkLst>
          <pc:docMk/>
          <pc:sldMk cId="3031568474" sldId="484"/>
        </pc:sldMkLst>
        <pc:spChg chg="mod">
          <ac:chgData name="Louise Fredriksson" userId="5f44addeedec36ac" providerId="LiveId" clId="{813EC1F9-7033-CB4B-8932-774FBC879230}" dt="2022-09-04T13:19:55.423" v="1741" actId="20577"/>
          <ac:spMkLst>
            <pc:docMk/>
            <pc:sldMk cId="3031568474" sldId="484"/>
            <ac:spMk id="3" creationId="{A212FDBC-8244-CB66-921E-1A559914155C}"/>
          </ac:spMkLst>
        </pc:spChg>
        <pc:picChg chg="add mod">
          <ac:chgData name="Louise Fredriksson" userId="5f44addeedec36ac" providerId="LiveId" clId="{813EC1F9-7033-CB4B-8932-774FBC879230}" dt="2022-09-04T13:20:01.161" v="1744" actId="1036"/>
          <ac:picMkLst>
            <pc:docMk/>
            <pc:sldMk cId="3031568474" sldId="484"/>
            <ac:picMk id="2" creationId="{4BE74D0C-F157-565E-7517-D3441467ACE6}"/>
          </ac:picMkLst>
        </pc:picChg>
      </pc:sldChg>
      <pc:sldChg chg="modSp add mod">
        <pc:chgData name="Louise Fredriksson" userId="5f44addeedec36ac" providerId="LiveId" clId="{813EC1F9-7033-CB4B-8932-774FBC879230}" dt="2022-09-04T13:20:31.602" v="1764" actId="20577"/>
        <pc:sldMkLst>
          <pc:docMk/>
          <pc:sldMk cId="1273767724" sldId="485"/>
        </pc:sldMkLst>
        <pc:spChg chg="mod">
          <ac:chgData name="Louise Fredriksson" userId="5f44addeedec36ac" providerId="LiveId" clId="{813EC1F9-7033-CB4B-8932-774FBC879230}" dt="2022-09-04T13:20:31.602" v="1764" actId="20577"/>
          <ac:spMkLst>
            <pc:docMk/>
            <pc:sldMk cId="1273767724" sldId="485"/>
            <ac:spMk id="3" creationId="{A212FDBC-8244-CB66-921E-1A559914155C}"/>
          </ac:spMkLst>
        </pc:spChg>
      </pc:sldChg>
      <pc:sldChg chg="addSp delSp modSp add mod">
        <pc:chgData name="Louise Fredriksson" userId="5f44addeedec36ac" providerId="LiveId" clId="{813EC1F9-7033-CB4B-8932-774FBC879230}" dt="2022-09-04T13:23:59.917" v="1836" actId="14100"/>
        <pc:sldMkLst>
          <pc:docMk/>
          <pc:sldMk cId="2029702618" sldId="486"/>
        </pc:sldMkLst>
        <pc:spChg chg="add del mod">
          <ac:chgData name="Louise Fredriksson" userId="5f44addeedec36ac" providerId="LiveId" clId="{813EC1F9-7033-CB4B-8932-774FBC879230}" dt="2022-09-04T13:23:54.878" v="1835" actId="20577"/>
          <ac:spMkLst>
            <pc:docMk/>
            <pc:sldMk cId="2029702618" sldId="486"/>
            <ac:spMk id="3" creationId="{A212FDBC-8244-CB66-921E-1A559914155C}"/>
          </ac:spMkLst>
        </pc:spChg>
        <pc:spChg chg="add del mod">
          <ac:chgData name="Louise Fredriksson" userId="5f44addeedec36ac" providerId="LiveId" clId="{813EC1F9-7033-CB4B-8932-774FBC879230}" dt="2022-09-04T13:21:08.374" v="1767" actId="478"/>
          <ac:spMkLst>
            <pc:docMk/>
            <pc:sldMk cId="2029702618" sldId="486"/>
            <ac:spMk id="5" creationId="{2675ADFA-8586-0672-5B85-46D14FAD1273}"/>
          </ac:spMkLst>
        </pc:spChg>
        <pc:picChg chg="add del">
          <ac:chgData name="Louise Fredriksson" userId="5f44addeedec36ac" providerId="LiveId" clId="{813EC1F9-7033-CB4B-8932-774FBC879230}" dt="2022-09-04T13:21:11.343" v="1768" actId="478"/>
          <ac:picMkLst>
            <pc:docMk/>
            <pc:sldMk cId="2029702618" sldId="486"/>
            <ac:picMk id="2" creationId="{4BE74D0C-F157-565E-7517-D3441467ACE6}"/>
          </ac:picMkLst>
        </pc:picChg>
        <pc:picChg chg="add mod">
          <ac:chgData name="Louise Fredriksson" userId="5f44addeedec36ac" providerId="LiveId" clId="{813EC1F9-7033-CB4B-8932-774FBC879230}" dt="2022-09-04T13:23:59.917" v="1836" actId="14100"/>
          <ac:picMkLst>
            <pc:docMk/>
            <pc:sldMk cId="2029702618" sldId="486"/>
            <ac:picMk id="6" creationId="{4CE73195-A60B-A8B8-9F5C-7727AA6E41AB}"/>
          </ac:picMkLst>
        </pc:picChg>
      </pc:sldChg>
      <pc:sldChg chg="add">
        <pc:chgData name="Louise Fredriksson" userId="5f44addeedec36ac" providerId="LiveId" clId="{813EC1F9-7033-CB4B-8932-774FBC879230}" dt="2022-09-04T13:23:50.152" v="1834" actId="2890"/>
        <pc:sldMkLst>
          <pc:docMk/>
          <pc:sldMk cId="1814579116" sldId="487"/>
        </pc:sldMkLst>
      </pc:sldChg>
      <pc:sldChg chg="delSp modSp add mod">
        <pc:chgData name="Louise Fredriksson" userId="5f44addeedec36ac" providerId="LiveId" clId="{813EC1F9-7033-CB4B-8932-774FBC879230}" dt="2022-09-04T13:25:25.593" v="1880" actId="20577"/>
        <pc:sldMkLst>
          <pc:docMk/>
          <pc:sldMk cId="532844584" sldId="488"/>
        </pc:sldMkLst>
        <pc:spChg chg="mod">
          <ac:chgData name="Louise Fredriksson" userId="5f44addeedec36ac" providerId="LiveId" clId="{813EC1F9-7033-CB4B-8932-774FBC879230}" dt="2022-09-04T13:25:25.593" v="1880" actId="20577"/>
          <ac:spMkLst>
            <pc:docMk/>
            <pc:sldMk cId="532844584" sldId="488"/>
            <ac:spMk id="3" creationId="{A212FDBC-8244-CB66-921E-1A559914155C}"/>
          </ac:spMkLst>
        </pc:spChg>
        <pc:picChg chg="del">
          <ac:chgData name="Louise Fredriksson" userId="5f44addeedec36ac" providerId="LiveId" clId="{813EC1F9-7033-CB4B-8932-774FBC879230}" dt="2022-09-04T13:24:26.422" v="1839" actId="478"/>
          <ac:picMkLst>
            <pc:docMk/>
            <pc:sldMk cId="532844584" sldId="488"/>
            <ac:picMk id="6" creationId="{4CE73195-A60B-A8B8-9F5C-7727AA6E41AB}"/>
          </ac:picMkLst>
        </pc:picChg>
      </pc:sldChg>
      <pc:sldChg chg="add">
        <pc:chgData name="Louise Fredriksson" userId="5f44addeedec36ac" providerId="LiveId" clId="{813EC1F9-7033-CB4B-8932-774FBC879230}" dt="2022-09-04T13:25:22.220" v="1879" actId="2890"/>
        <pc:sldMkLst>
          <pc:docMk/>
          <pc:sldMk cId="3991410223" sldId="489"/>
        </pc:sldMkLst>
      </pc:sldChg>
      <pc:sldChg chg="modSp add mod">
        <pc:chgData name="Louise Fredriksson" userId="5f44addeedec36ac" providerId="LiveId" clId="{813EC1F9-7033-CB4B-8932-774FBC879230}" dt="2022-09-04T13:26:56.337" v="1912" actId="20577"/>
        <pc:sldMkLst>
          <pc:docMk/>
          <pc:sldMk cId="2025472893" sldId="490"/>
        </pc:sldMkLst>
        <pc:spChg chg="mod">
          <ac:chgData name="Louise Fredriksson" userId="5f44addeedec36ac" providerId="LiveId" clId="{813EC1F9-7033-CB4B-8932-774FBC879230}" dt="2022-09-04T13:26:56.337" v="1912" actId="20577"/>
          <ac:spMkLst>
            <pc:docMk/>
            <pc:sldMk cId="2025472893" sldId="490"/>
            <ac:spMk id="3" creationId="{A212FDBC-8244-CB66-921E-1A559914155C}"/>
          </ac:spMkLst>
        </pc:spChg>
      </pc:sldChg>
      <pc:sldChg chg="addSp modSp add mod">
        <pc:chgData name="Louise Fredriksson" userId="5f44addeedec36ac" providerId="LiveId" clId="{813EC1F9-7033-CB4B-8932-774FBC879230}" dt="2022-09-04T13:29:56.984" v="1969" actId="20577"/>
        <pc:sldMkLst>
          <pc:docMk/>
          <pc:sldMk cId="874919612" sldId="491"/>
        </pc:sldMkLst>
        <pc:spChg chg="mod">
          <ac:chgData name="Louise Fredriksson" userId="5f44addeedec36ac" providerId="LiveId" clId="{813EC1F9-7033-CB4B-8932-774FBC879230}" dt="2022-09-04T13:29:56.984" v="1969" actId="20577"/>
          <ac:spMkLst>
            <pc:docMk/>
            <pc:sldMk cId="874919612" sldId="491"/>
            <ac:spMk id="3" creationId="{A212FDBC-8244-CB66-921E-1A559914155C}"/>
          </ac:spMkLst>
        </pc:spChg>
        <pc:picChg chg="add mod">
          <ac:chgData name="Louise Fredriksson" userId="5f44addeedec36ac" providerId="LiveId" clId="{813EC1F9-7033-CB4B-8932-774FBC879230}" dt="2022-09-04T13:29:51.196" v="1967" actId="1036"/>
          <ac:picMkLst>
            <pc:docMk/>
            <pc:sldMk cId="874919612" sldId="491"/>
            <ac:picMk id="2" creationId="{7795F258-CBB6-23FA-475F-5A3CE96FA463}"/>
          </ac:picMkLst>
        </pc:picChg>
      </pc:sldChg>
      <pc:sldChg chg="add">
        <pc:chgData name="Louise Fredriksson" userId="5f44addeedec36ac" providerId="LiveId" clId="{813EC1F9-7033-CB4B-8932-774FBC879230}" dt="2022-09-04T13:29:53.576" v="1968" actId="2890"/>
        <pc:sldMkLst>
          <pc:docMk/>
          <pc:sldMk cId="3566920521" sldId="492"/>
        </pc:sldMkLst>
      </pc:sldChg>
      <pc:sldChg chg="addSp delSp modSp add mod">
        <pc:chgData name="Louise Fredriksson" userId="5f44addeedec36ac" providerId="LiveId" clId="{813EC1F9-7033-CB4B-8932-774FBC879230}" dt="2022-09-04T13:31:45.079" v="1984" actId="20577"/>
        <pc:sldMkLst>
          <pc:docMk/>
          <pc:sldMk cId="58428035" sldId="493"/>
        </pc:sldMkLst>
        <pc:spChg chg="mod">
          <ac:chgData name="Louise Fredriksson" userId="5f44addeedec36ac" providerId="LiveId" clId="{813EC1F9-7033-CB4B-8932-774FBC879230}" dt="2022-09-04T13:31:45.079" v="1984" actId="20577"/>
          <ac:spMkLst>
            <pc:docMk/>
            <pc:sldMk cId="58428035" sldId="493"/>
            <ac:spMk id="3" creationId="{A212FDBC-8244-CB66-921E-1A559914155C}"/>
          </ac:spMkLst>
        </pc:spChg>
        <pc:spChg chg="add del">
          <ac:chgData name="Louise Fredriksson" userId="5f44addeedec36ac" providerId="LiveId" clId="{813EC1F9-7033-CB4B-8932-774FBC879230}" dt="2022-09-04T13:30:55.104" v="1975" actId="478"/>
          <ac:spMkLst>
            <pc:docMk/>
            <pc:sldMk cId="58428035" sldId="493"/>
            <ac:spMk id="5" creationId="{441508D4-FBCB-6E21-AE21-305A4E71D23D}"/>
          </ac:spMkLst>
        </pc:spChg>
        <pc:picChg chg="del">
          <ac:chgData name="Louise Fredriksson" userId="5f44addeedec36ac" providerId="LiveId" clId="{813EC1F9-7033-CB4B-8932-774FBC879230}" dt="2022-09-04T13:30:22.848" v="1971" actId="478"/>
          <ac:picMkLst>
            <pc:docMk/>
            <pc:sldMk cId="58428035" sldId="493"/>
            <ac:picMk id="2" creationId="{7795F258-CBB6-23FA-475F-5A3CE96FA463}"/>
          </ac:picMkLst>
        </pc:picChg>
        <pc:picChg chg="add mod">
          <ac:chgData name="Louise Fredriksson" userId="5f44addeedec36ac" providerId="LiveId" clId="{813EC1F9-7033-CB4B-8932-774FBC879230}" dt="2022-09-04T13:31:23.501" v="1978" actId="1076"/>
          <ac:picMkLst>
            <pc:docMk/>
            <pc:sldMk cId="58428035" sldId="493"/>
            <ac:picMk id="6" creationId="{3F8B5A91-5D57-345B-CA7F-D75CFCB8B326}"/>
          </ac:picMkLst>
        </pc:picChg>
      </pc:sldChg>
      <pc:sldChg chg="modSp add mod">
        <pc:chgData name="Louise Fredriksson" userId="5f44addeedec36ac" providerId="LiveId" clId="{813EC1F9-7033-CB4B-8932-774FBC879230}" dt="2022-09-04T13:33:04.114" v="2007" actId="207"/>
        <pc:sldMkLst>
          <pc:docMk/>
          <pc:sldMk cId="2881145892" sldId="494"/>
        </pc:sldMkLst>
        <pc:spChg chg="mod">
          <ac:chgData name="Louise Fredriksson" userId="5f44addeedec36ac" providerId="LiveId" clId="{813EC1F9-7033-CB4B-8932-774FBC879230}" dt="2022-09-04T13:33:04.114" v="2007" actId="207"/>
          <ac:spMkLst>
            <pc:docMk/>
            <pc:sldMk cId="2881145892" sldId="494"/>
            <ac:spMk id="3" creationId="{A212FDBC-8244-CB66-921E-1A559914155C}"/>
          </ac:spMkLst>
        </pc:spChg>
      </pc:sldChg>
      <pc:sldChg chg="delSp modSp add mod">
        <pc:chgData name="Louise Fredriksson" userId="5f44addeedec36ac" providerId="LiveId" clId="{813EC1F9-7033-CB4B-8932-774FBC879230}" dt="2022-09-04T13:36:45.034" v="2046" actId="20577"/>
        <pc:sldMkLst>
          <pc:docMk/>
          <pc:sldMk cId="1222455674" sldId="495"/>
        </pc:sldMkLst>
        <pc:spChg chg="mod">
          <ac:chgData name="Louise Fredriksson" userId="5f44addeedec36ac" providerId="LiveId" clId="{813EC1F9-7033-CB4B-8932-774FBC879230}" dt="2022-09-04T13:36:45.034" v="2046" actId="20577"/>
          <ac:spMkLst>
            <pc:docMk/>
            <pc:sldMk cId="1222455674" sldId="495"/>
            <ac:spMk id="3" creationId="{A212FDBC-8244-CB66-921E-1A559914155C}"/>
          </ac:spMkLst>
        </pc:spChg>
        <pc:picChg chg="del">
          <ac:chgData name="Louise Fredriksson" userId="5f44addeedec36ac" providerId="LiveId" clId="{813EC1F9-7033-CB4B-8932-774FBC879230}" dt="2022-09-04T13:34:57.294" v="2010" actId="478"/>
          <ac:picMkLst>
            <pc:docMk/>
            <pc:sldMk cId="1222455674" sldId="495"/>
            <ac:picMk id="6" creationId="{3F8B5A91-5D57-345B-CA7F-D75CFCB8B326}"/>
          </ac:picMkLst>
        </pc:picChg>
      </pc:sldChg>
      <pc:sldChg chg="modSp add mod">
        <pc:chgData name="Louise Fredriksson" userId="5f44addeedec36ac" providerId="LiveId" clId="{813EC1F9-7033-CB4B-8932-774FBC879230}" dt="2022-09-04T13:38:37.134" v="2108" actId="20577"/>
        <pc:sldMkLst>
          <pc:docMk/>
          <pc:sldMk cId="1406544073" sldId="496"/>
        </pc:sldMkLst>
        <pc:spChg chg="mod">
          <ac:chgData name="Louise Fredriksson" userId="5f44addeedec36ac" providerId="LiveId" clId="{813EC1F9-7033-CB4B-8932-774FBC879230}" dt="2022-09-04T13:38:37.134" v="2108" actId="20577"/>
          <ac:spMkLst>
            <pc:docMk/>
            <pc:sldMk cId="1406544073" sldId="496"/>
            <ac:spMk id="3" creationId="{A212FDBC-8244-CB66-921E-1A559914155C}"/>
          </ac:spMkLst>
        </pc:spChg>
      </pc:sldChg>
      <pc:sldChg chg="modSp add mod">
        <pc:chgData name="Louise Fredriksson" userId="5f44addeedec36ac" providerId="LiveId" clId="{813EC1F9-7033-CB4B-8932-774FBC879230}" dt="2022-09-04T13:38:29.255" v="2106" actId="207"/>
        <pc:sldMkLst>
          <pc:docMk/>
          <pc:sldMk cId="2446250031" sldId="497"/>
        </pc:sldMkLst>
        <pc:spChg chg="mod">
          <ac:chgData name="Louise Fredriksson" userId="5f44addeedec36ac" providerId="LiveId" clId="{813EC1F9-7033-CB4B-8932-774FBC879230}" dt="2022-09-04T13:38:29.255" v="2106" actId="207"/>
          <ac:spMkLst>
            <pc:docMk/>
            <pc:sldMk cId="2446250031" sldId="497"/>
            <ac:spMk id="3" creationId="{A212FDBC-8244-CB66-921E-1A559914155C}"/>
          </ac:spMkLst>
        </pc:spChg>
      </pc:sldChg>
      <pc:sldChg chg="add">
        <pc:chgData name="Louise Fredriksson" userId="5f44addeedec36ac" providerId="LiveId" clId="{813EC1F9-7033-CB4B-8932-774FBC879230}" dt="2022-09-04T13:38:33.685" v="2107" actId="2890"/>
        <pc:sldMkLst>
          <pc:docMk/>
          <pc:sldMk cId="4008716805" sldId="498"/>
        </pc:sldMkLst>
      </pc:sldChg>
      <pc:sldChg chg="modSp add mod">
        <pc:chgData name="Louise Fredriksson" userId="5f44addeedec36ac" providerId="LiveId" clId="{813EC1F9-7033-CB4B-8932-774FBC879230}" dt="2022-09-04T13:39:11.742" v="2119" actId="207"/>
        <pc:sldMkLst>
          <pc:docMk/>
          <pc:sldMk cId="829507145" sldId="499"/>
        </pc:sldMkLst>
        <pc:spChg chg="mod">
          <ac:chgData name="Louise Fredriksson" userId="5f44addeedec36ac" providerId="LiveId" clId="{813EC1F9-7033-CB4B-8932-774FBC879230}" dt="2022-09-04T13:39:11.742" v="2119" actId="207"/>
          <ac:spMkLst>
            <pc:docMk/>
            <pc:sldMk cId="829507145" sldId="499"/>
            <ac:spMk id="3" creationId="{A212FDBC-8244-CB66-921E-1A559914155C}"/>
          </ac:spMkLst>
        </pc:spChg>
      </pc:sldChg>
      <pc:sldChg chg="modSp add mod">
        <pc:chgData name="Louise Fredriksson" userId="5f44addeedec36ac" providerId="LiveId" clId="{813EC1F9-7033-CB4B-8932-774FBC879230}" dt="2022-09-04T13:40:46.131" v="2152" actId="20577"/>
        <pc:sldMkLst>
          <pc:docMk/>
          <pc:sldMk cId="3278338366" sldId="500"/>
        </pc:sldMkLst>
        <pc:spChg chg="mod">
          <ac:chgData name="Louise Fredriksson" userId="5f44addeedec36ac" providerId="LiveId" clId="{813EC1F9-7033-CB4B-8932-774FBC879230}" dt="2022-09-04T13:40:46.131" v="2152" actId="20577"/>
          <ac:spMkLst>
            <pc:docMk/>
            <pc:sldMk cId="3278338366" sldId="500"/>
            <ac:spMk id="3" creationId="{65ACE580-4F11-0891-5341-C3121225C24F}"/>
          </ac:spMkLst>
        </pc:spChg>
      </pc:sldChg>
      <pc:sldChg chg="add">
        <pc:chgData name="Louise Fredriksson" userId="5f44addeedec36ac" providerId="LiveId" clId="{813EC1F9-7033-CB4B-8932-774FBC879230}" dt="2022-09-04T13:40:41" v="2151" actId="2890"/>
        <pc:sldMkLst>
          <pc:docMk/>
          <pc:sldMk cId="2353198144" sldId="501"/>
        </pc:sldMkLst>
      </pc:sldChg>
      <pc:sldChg chg="modSp add mod">
        <pc:chgData name="Louise Fredriksson" userId="5f44addeedec36ac" providerId="LiveId" clId="{813EC1F9-7033-CB4B-8932-774FBC879230}" dt="2022-09-04T13:44:10.759" v="2203" actId="20577"/>
        <pc:sldMkLst>
          <pc:docMk/>
          <pc:sldMk cId="2116812337" sldId="502"/>
        </pc:sldMkLst>
        <pc:spChg chg="mod">
          <ac:chgData name="Louise Fredriksson" userId="5f44addeedec36ac" providerId="LiveId" clId="{813EC1F9-7033-CB4B-8932-774FBC879230}" dt="2022-09-04T13:44:10.759" v="2203" actId="20577"/>
          <ac:spMkLst>
            <pc:docMk/>
            <pc:sldMk cId="2116812337" sldId="502"/>
            <ac:spMk id="3" creationId="{65ACE580-4F11-0891-5341-C3121225C24F}"/>
          </ac:spMkLst>
        </pc:spChg>
      </pc:sldChg>
      <pc:sldChg chg="add">
        <pc:chgData name="Louise Fredriksson" userId="5f44addeedec36ac" providerId="LiveId" clId="{813EC1F9-7033-CB4B-8932-774FBC879230}" dt="2022-09-04T13:44:07.183" v="2202" actId="2890"/>
        <pc:sldMkLst>
          <pc:docMk/>
          <pc:sldMk cId="2626830958" sldId="503"/>
        </pc:sldMkLst>
      </pc:sldChg>
      <pc:sldChg chg="modSp add mod">
        <pc:chgData name="Louise Fredriksson" userId="5f44addeedec36ac" providerId="LiveId" clId="{813EC1F9-7033-CB4B-8932-774FBC879230}" dt="2022-09-04T13:44:58.939" v="2216" actId="20577"/>
        <pc:sldMkLst>
          <pc:docMk/>
          <pc:sldMk cId="4021140148" sldId="504"/>
        </pc:sldMkLst>
        <pc:spChg chg="mod">
          <ac:chgData name="Louise Fredriksson" userId="5f44addeedec36ac" providerId="LiveId" clId="{813EC1F9-7033-CB4B-8932-774FBC879230}" dt="2022-09-04T13:44:58.939" v="2216" actId="20577"/>
          <ac:spMkLst>
            <pc:docMk/>
            <pc:sldMk cId="4021140148" sldId="504"/>
            <ac:spMk id="3" creationId="{65ACE580-4F11-0891-5341-C3121225C24F}"/>
          </ac:spMkLst>
        </pc:spChg>
      </pc:sldChg>
      <pc:sldChg chg="modSp add mod">
        <pc:chgData name="Louise Fredriksson" userId="5f44addeedec36ac" providerId="LiveId" clId="{813EC1F9-7033-CB4B-8932-774FBC879230}" dt="2022-09-04T13:56:46.150" v="2246" actId="20577"/>
        <pc:sldMkLst>
          <pc:docMk/>
          <pc:sldMk cId="1809372188" sldId="505"/>
        </pc:sldMkLst>
        <pc:spChg chg="mod">
          <ac:chgData name="Louise Fredriksson" userId="5f44addeedec36ac" providerId="LiveId" clId="{813EC1F9-7033-CB4B-8932-774FBC879230}" dt="2022-09-04T13:56:46.150" v="2246" actId="20577"/>
          <ac:spMkLst>
            <pc:docMk/>
            <pc:sldMk cId="1809372188" sldId="505"/>
            <ac:spMk id="3" creationId="{65ACE580-4F11-0891-5341-C3121225C24F}"/>
          </ac:spMkLst>
        </pc:spChg>
      </pc:sldChg>
      <pc:sldChg chg="add">
        <pc:chgData name="Louise Fredriksson" userId="5f44addeedec36ac" providerId="LiveId" clId="{813EC1F9-7033-CB4B-8932-774FBC879230}" dt="2022-09-04T13:56:42.287" v="2245" actId="2890"/>
        <pc:sldMkLst>
          <pc:docMk/>
          <pc:sldMk cId="875911225" sldId="506"/>
        </pc:sldMkLst>
      </pc:sldChg>
      <pc:sldChg chg="modSp add mod">
        <pc:chgData name="Louise Fredriksson" userId="5f44addeedec36ac" providerId="LiveId" clId="{813EC1F9-7033-CB4B-8932-774FBC879230}" dt="2022-09-04T13:57:12.506" v="2252" actId="20577"/>
        <pc:sldMkLst>
          <pc:docMk/>
          <pc:sldMk cId="142958495" sldId="507"/>
        </pc:sldMkLst>
        <pc:spChg chg="mod">
          <ac:chgData name="Louise Fredriksson" userId="5f44addeedec36ac" providerId="LiveId" clId="{813EC1F9-7033-CB4B-8932-774FBC879230}" dt="2022-09-04T13:57:12.506" v="2252" actId="20577"/>
          <ac:spMkLst>
            <pc:docMk/>
            <pc:sldMk cId="142958495" sldId="507"/>
            <ac:spMk id="3" creationId="{65ACE580-4F11-0891-5341-C3121225C24F}"/>
          </ac:spMkLst>
        </pc:spChg>
      </pc:sldChg>
      <pc:sldChg chg="modSp add mod">
        <pc:chgData name="Louise Fredriksson" userId="5f44addeedec36ac" providerId="LiveId" clId="{813EC1F9-7033-CB4B-8932-774FBC879230}" dt="2022-09-04T13:58:01.899" v="2279" actId="20577"/>
        <pc:sldMkLst>
          <pc:docMk/>
          <pc:sldMk cId="949314458" sldId="508"/>
        </pc:sldMkLst>
        <pc:spChg chg="mod">
          <ac:chgData name="Louise Fredriksson" userId="5f44addeedec36ac" providerId="LiveId" clId="{813EC1F9-7033-CB4B-8932-774FBC879230}" dt="2022-09-04T13:58:01.899" v="2279" actId="20577"/>
          <ac:spMkLst>
            <pc:docMk/>
            <pc:sldMk cId="949314458" sldId="508"/>
            <ac:spMk id="3" creationId="{65ACE580-4F11-0891-5341-C3121225C24F}"/>
          </ac:spMkLst>
        </pc:spChg>
      </pc:sldChg>
      <pc:sldChg chg="addSp modSp add mod">
        <pc:chgData name="Louise Fredriksson" userId="5f44addeedec36ac" providerId="LiveId" clId="{813EC1F9-7033-CB4B-8932-774FBC879230}" dt="2022-09-04T14:00:10.551" v="2315" actId="20577"/>
        <pc:sldMkLst>
          <pc:docMk/>
          <pc:sldMk cId="2597625269" sldId="509"/>
        </pc:sldMkLst>
        <pc:spChg chg="mod">
          <ac:chgData name="Louise Fredriksson" userId="5f44addeedec36ac" providerId="LiveId" clId="{813EC1F9-7033-CB4B-8932-774FBC879230}" dt="2022-09-04T14:00:10.551" v="2315" actId="20577"/>
          <ac:spMkLst>
            <pc:docMk/>
            <pc:sldMk cId="2597625269" sldId="509"/>
            <ac:spMk id="3" creationId="{65ACE580-4F11-0891-5341-C3121225C24F}"/>
          </ac:spMkLst>
        </pc:spChg>
        <pc:picChg chg="add mod">
          <ac:chgData name="Louise Fredriksson" userId="5f44addeedec36ac" providerId="LiveId" clId="{813EC1F9-7033-CB4B-8932-774FBC879230}" dt="2022-09-04T13:59:15.147" v="2292" actId="14100"/>
          <ac:picMkLst>
            <pc:docMk/>
            <pc:sldMk cId="2597625269" sldId="509"/>
            <ac:picMk id="2" creationId="{8AC087CF-F35D-F207-652A-144C6B1DCD4F}"/>
          </ac:picMkLst>
        </pc:picChg>
      </pc:sldChg>
      <pc:sldChg chg="modSp add mod">
        <pc:chgData name="Louise Fredriksson" userId="5f44addeedec36ac" providerId="LiveId" clId="{813EC1F9-7033-CB4B-8932-774FBC879230}" dt="2022-09-04T14:01:39.241" v="2357" actId="207"/>
        <pc:sldMkLst>
          <pc:docMk/>
          <pc:sldMk cId="3250445157" sldId="510"/>
        </pc:sldMkLst>
        <pc:spChg chg="mod">
          <ac:chgData name="Louise Fredriksson" userId="5f44addeedec36ac" providerId="LiveId" clId="{813EC1F9-7033-CB4B-8932-774FBC879230}" dt="2022-09-04T14:01:39.241" v="2357" actId="207"/>
          <ac:spMkLst>
            <pc:docMk/>
            <pc:sldMk cId="3250445157" sldId="510"/>
            <ac:spMk id="3" creationId="{65ACE580-4F11-0891-5341-C3121225C24F}"/>
          </ac:spMkLst>
        </pc:spChg>
        <pc:picChg chg="mod">
          <ac:chgData name="Louise Fredriksson" userId="5f44addeedec36ac" providerId="LiveId" clId="{813EC1F9-7033-CB4B-8932-774FBC879230}" dt="2022-09-04T14:01:07.949" v="2348" actId="1076"/>
          <ac:picMkLst>
            <pc:docMk/>
            <pc:sldMk cId="3250445157" sldId="510"/>
            <ac:picMk id="2" creationId="{8AC087CF-F35D-F207-652A-144C6B1DCD4F}"/>
          </ac:picMkLst>
        </pc:picChg>
      </pc:sldChg>
      <pc:sldChg chg="delSp modSp add mod">
        <pc:chgData name="Louise Fredriksson" userId="5f44addeedec36ac" providerId="LiveId" clId="{813EC1F9-7033-CB4B-8932-774FBC879230}" dt="2022-09-04T14:06:52.464" v="2447" actId="20577"/>
        <pc:sldMkLst>
          <pc:docMk/>
          <pc:sldMk cId="3626610834" sldId="511"/>
        </pc:sldMkLst>
        <pc:spChg chg="mod">
          <ac:chgData name="Louise Fredriksson" userId="5f44addeedec36ac" providerId="LiveId" clId="{813EC1F9-7033-CB4B-8932-774FBC879230}" dt="2022-09-04T14:06:52.464" v="2447" actId="20577"/>
          <ac:spMkLst>
            <pc:docMk/>
            <pc:sldMk cId="3626610834" sldId="511"/>
            <ac:spMk id="3" creationId="{65ACE580-4F11-0891-5341-C3121225C24F}"/>
          </ac:spMkLst>
        </pc:spChg>
        <pc:picChg chg="del">
          <ac:chgData name="Louise Fredriksson" userId="5f44addeedec36ac" providerId="LiveId" clId="{813EC1F9-7033-CB4B-8932-774FBC879230}" dt="2022-09-04T14:02:16.754" v="2359" actId="478"/>
          <ac:picMkLst>
            <pc:docMk/>
            <pc:sldMk cId="3626610834" sldId="511"/>
            <ac:picMk id="2" creationId="{8AC087CF-F35D-F207-652A-144C6B1DCD4F}"/>
          </ac:picMkLst>
        </pc:picChg>
      </pc:sldChg>
      <pc:sldChg chg="modSp add mod">
        <pc:chgData name="Louise Fredriksson" userId="5f44addeedec36ac" providerId="LiveId" clId="{813EC1F9-7033-CB4B-8932-774FBC879230}" dt="2022-09-04T14:07:13.057" v="2451" actId="20577"/>
        <pc:sldMkLst>
          <pc:docMk/>
          <pc:sldMk cId="1729151733" sldId="512"/>
        </pc:sldMkLst>
        <pc:spChg chg="mod">
          <ac:chgData name="Louise Fredriksson" userId="5f44addeedec36ac" providerId="LiveId" clId="{813EC1F9-7033-CB4B-8932-774FBC879230}" dt="2022-09-04T14:07:13.057" v="2451" actId="20577"/>
          <ac:spMkLst>
            <pc:docMk/>
            <pc:sldMk cId="1729151733" sldId="512"/>
            <ac:spMk id="3" creationId="{65ACE580-4F11-0891-5341-C3121225C24F}"/>
          </ac:spMkLst>
        </pc:spChg>
      </pc:sldChg>
      <pc:sldChg chg="modSp add mod">
        <pc:chgData name="Louise Fredriksson" userId="5f44addeedec36ac" providerId="LiveId" clId="{813EC1F9-7033-CB4B-8932-774FBC879230}" dt="2022-09-04T14:08:47.172" v="2475" actId="20577"/>
        <pc:sldMkLst>
          <pc:docMk/>
          <pc:sldMk cId="112468576" sldId="513"/>
        </pc:sldMkLst>
        <pc:spChg chg="mod">
          <ac:chgData name="Louise Fredriksson" userId="5f44addeedec36ac" providerId="LiveId" clId="{813EC1F9-7033-CB4B-8932-774FBC879230}" dt="2022-09-04T14:08:47.172" v="2475" actId="20577"/>
          <ac:spMkLst>
            <pc:docMk/>
            <pc:sldMk cId="112468576" sldId="513"/>
            <ac:spMk id="3" creationId="{65ACE580-4F11-0891-5341-C3121225C24F}"/>
          </ac:spMkLst>
        </pc:spChg>
      </pc:sldChg>
      <pc:sldChg chg="modSp add mod">
        <pc:chgData name="Louise Fredriksson" userId="5f44addeedec36ac" providerId="LiveId" clId="{813EC1F9-7033-CB4B-8932-774FBC879230}" dt="2022-09-04T14:10:28.763" v="2531" actId="207"/>
        <pc:sldMkLst>
          <pc:docMk/>
          <pc:sldMk cId="641701212" sldId="514"/>
        </pc:sldMkLst>
        <pc:spChg chg="mod">
          <ac:chgData name="Louise Fredriksson" userId="5f44addeedec36ac" providerId="LiveId" clId="{813EC1F9-7033-CB4B-8932-774FBC879230}" dt="2022-09-04T14:10:28.763" v="2531" actId="207"/>
          <ac:spMkLst>
            <pc:docMk/>
            <pc:sldMk cId="641701212" sldId="514"/>
            <ac:spMk id="3" creationId="{65ACE580-4F11-0891-5341-C3121225C24F}"/>
          </ac:spMkLst>
        </pc:spChg>
      </pc:sldChg>
      <pc:sldChg chg="modSp add mod">
        <pc:chgData name="Louise Fredriksson" userId="5f44addeedec36ac" providerId="LiveId" clId="{813EC1F9-7033-CB4B-8932-774FBC879230}" dt="2022-09-04T14:12:23.210" v="2568" actId="20577"/>
        <pc:sldMkLst>
          <pc:docMk/>
          <pc:sldMk cId="578702562" sldId="515"/>
        </pc:sldMkLst>
        <pc:spChg chg="mod">
          <ac:chgData name="Louise Fredriksson" userId="5f44addeedec36ac" providerId="LiveId" clId="{813EC1F9-7033-CB4B-8932-774FBC879230}" dt="2022-09-04T14:12:23.210" v="2568" actId="20577"/>
          <ac:spMkLst>
            <pc:docMk/>
            <pc:sldMk cId="578702562" sldId="515"/>
            <ac:spMk id="3" creationId="{65ACE580-4F11-0891-5341-C3121225C24F}"/>
          </ac:spMkLst>
        </pc:spChg>
      </pc:sldChg>
      <pc:sldChg chg="modSp add mod">
        <pc:chgData name="Louise Fredriksson" userId="5f44addeedec36ac" providerId="LiveId" clId="{813EC1F9-7033-CB4B-8932-774FBC879230}" dt="2022-09-04T14:13:10.635" v="2676" actId="207"/>
        <pc:sldMkLst>
          <pc:docMk/>
          <pc:sldMk cId="3002456519" sldId="516"/>
        </pc:sldMkLst>
        <pc:spChg chg="mod">
          <ac:chgData name="Louise Fredriksson" userId="5f44addeedec36ac" providerId="LiveId" clId="{813EC1F9-7033-CB4B-8932-774FBC879230}" dt="2022-09-04T14:13:10.635" v="2676" actId="207"/>
          <ac:spMkLst>
            <pc:docMk/>
            <pc:sldMk cId="3002456519" sldId="516"/>
            <ac:spMk id="3" creationId="{65ACE580-4F11-0891-5341-C3121225C24F}"/>
          </ac:spMkLst>
        </pc:spChg>
      </pc:sldChg>
      <pc:sldChg chg="modSp add mod">
        <pc:chgData name="Louise Fredriksson" userId="5f44addeedec36ac" providerId="LiveId" clId="{813EC1F9-7033-CB4B-8932-774FBC879230}" dt="2022-09-04T14:13:52.774" v="2707" actId="20577"/>
        <pc:sldMkLst>
          <pc:docMk/>
          <pc:sldMk cId="2430607536" sldId="517"/>
        </pc:sldMkLst>
        <pc:spChg chg="mod">
          <ac:chgData name="Louise Fredriksson" userId="5f44addeedec36ac" providerId="LiveId" clId="{813EC1F9-7033-CB4B-8932-774FBC879230}" dt="2022-09-04T14:13:52.774" v="2707" actId="20577"/>
          <ac:spMkLst>
            <pc:docMk/>
            <pc:sldMk cId="2430607536" sldId="517"/>
            <ac:spMk id="3" creationId="{65ACE580-4F11-0891-5341-C3121225C24F}"/>
          </ac:spMkLst>
        </pc:spChg>
      </pc:sldChg>
      <pc:sldChg chg="add">
        <pc:chgData name="Louise Fredriksson" userId="5f44addeedec36ac" providerId="LiveId" clId="{813EC1F9-7033-CB4B-8932-774FBC879230}" dt="2022-09-04T14:13:47.069" v="2706" actId="2890"/>
        <pc:sldMkLst>
          <pc:docMk/>
          <pc:sldMk cId="4185011557" sldId="518"/>
        </pc:sldMkLst>
      </pc:sldChg>
      <pc:sldChg chg="addSp modSp add mod">
        <pc:chgData name="Louise Fredriksson" userId="5f44addeedec36ac" providerId="LiveId" clId="{813EC1F9-7033-CB4B-8932-774FBC879230}" dt="2022-09-04T14:16:49.919" v="2759" actId="20577"/>
        <pc:sldMkLst>
          <pc:docMk/>
          <pc:sldMk cId="3150550857" sldId="519"/>
        </pc:sldMkLst>
        <pc:spChg chg="mod">
          <ac:chgData name="Louise Fredriksson" userId="5f44addeedec36ac" providerId="LiveId" clId="{813EC1F9-7033-CB4B-8932-774FBC879230}" dt="2022-09-04T14:16:49.919" v="2759" actId="20577"/>
          <ac:spMkLst>
            <pc:docMk/>
            <pc:sldMk cId="3150550857" sldId="519"/>
            <ac:spMk id="3" creationId="{65ACE580-4F11-0891-5341-C3121225C24F}"/>
          </ac:spMkLst>
        </pc:spChg>
        <pc:picChg chg="add mod">
          <ac:chgData name="Louise Fredriksson" userId="5f44addeedec36ac" providerId="LiveId" clId="{813EC1F9-7033-CB4B-8932-774FBC879230}" dt="2022-09-04T14:14:57.445" v="2714" actId="1076"/>
          <ac:picMkLst>
            <pc:docMk/>
            <pc:sldMk cId="3150550857" sldId="519"/>
            <ac:picMk id="2" creationId="{D2BA8B81-255D-A8B1-7DB5-9AD14EEB3460}"/>
          </ac:picMkLst>
        </pc:picChg>
      </pc:sldChg>
      <pc:sldChg chg="add">
        <pc:chgData name="Louise Fredriksson" userId="5f44addeedec36ac" providerId="LiveId" clId="{813EC1F9-7033-CB4B-8932-774FBC879230}" dt="2022-09-04T14:16:43.983" v="2758" actId="2890"/>
        <pc:sldMkLst>
          <pc:docMk/>
          <pc:sldMk cId="2530553328" sldId="520"/>
        </pc:sldMkLst>
      </pc:sldChg>
      <pc:sldChg chg="addSp delSp modSp add mod">
        <pc:chgData name="Louise Fredriksson" userId="5f44addeedec36ac" providerId="LiveId" clId="{813EC1F9-7033-CB4B-8932-774FBC879230}" dt="2022-09-04T14:17:40.717" v="2787" actId="207"/>
        <pc:sldMkLst>
          <pc:docMk/>
          <pc:sldMk cId="458011020" sldId="521"/>
        </pc:sldMkLst>
        <pc:spChg chg="mod">
          <ac:chgData name="Louise Fredriksson" userId="5f44addeedec36ac" providerId="LiveId" clId="{813EC1F9-7033-CB4B-8932-774FBC879230}" dt="2022-09-04T14:17:40.717" v="2787" actId="207"/>
          <ac:spMkLst>
            <pc:docMk/>
            <pc:sldMk cId="458011020" sldId="521"/>
            <ac:spMk id="3" creationId="{65ACE580-4F11-0891-5341-C3121225C24F}"/>
          </ac:spMkLst>
        </pc:spChg>
        <pc:picChg chg="del">
          <ac:chgData name="Louise Fredriksson" userId="5f44addeedec36ac" providerId="LiveId" clId="{813EC1F9-7033-CB4B-8932-774FBC879230}" dt="2022-09-04T14:16:55.149" v="2761" actId="478"/>
          <ac:picMkLst>
            <pc:docMk/>
            <pc:sldMk cId="458011020" sldId="521"/>
            <ac:picMk id="2" creationId="{D2BA8B81-255D-A8B1-7DB5-9AD14EEB3460}"/>
          </ac:picMkLst>
        </pc:picChg>
        <pc:picChg chg="add mod">
          <ac:chgData name="Louise Fredriksson" userId="5f44addeedec36ac" providerId="LiveId" clId="{813EC1F9-7033-CB4B-8932-774FBC879230}" dt="2022-09-04T14:17:27.875" v="2769" actId="14100"/>
          <ac:picMkLst>
            <pc:docMk/>
            <pc:sldMk cId="458011020" sldId="521"/>
            <ac:picMk id="4" creationId="{442561E9-94D8-319D-B073-40EC4550ED9A}"/>
          </ac:picMkLst>
        </pc:picChg>
      </pc:sldChg>
      <pc:sldChg chg="delSp modSp add mod">
        <pc:chgData name="Louise Fredriksson" userId="5f44addeedec36ac" providerId="LiveId" clId="{813EC1F9-7033-CB4B-8932-774FBC879230}" dt="2022-09-04T18:17:11.581" v="2822" actId="20577"/>
        <pc:sldMkLst>
          <pc:docMk/>
          <pc:sldMk cId="1431463100" sldId="522"/>
        </pc:sldMkLst>
        <pc:spChg chg="mod">
          <ac:chgData name="Louise Fredriksson" userId="5f44addeedec36ac" providerId="LiveId" clId="{813EC1F9-7033-CB4B-8932-774FBC879230}" dt="2022-09-04T18:17:11.581" v="2822" actId="20577"/>
          <ac:spMkLst>
            <pc:docMk/>
            <pc:sldMk cId="1431463100" sldId="522"/>
            <ac:spMk id="3" creationId="{65ACE580-4F11-0891-5341-C3121225C24F}"/>
          </ac:spMkLst>
        </pc:spChg>
        <pc:picChg chg="del">
          <ac:chgData name="Louise Fredriksson" userId="5f44addeedec36ac" providerId="LiveId" clId="{813EC1F9-7033-CB4B-8932-774FBC879230}" dt="2022-09-04T18:16:08.139" v="2799" actId="478"/>
          <ac:picMkLst>
            <pc:docMk/>
            <pc:sldMk cId="1431463100" sldId="522"/>
            <ac:picMk id="4" creationId="{442561E9-94D8-319D-B073-40EC4550ED9A}"/>
          </ac:picMkLst>
        </pc:picChg>
      </pc:sldChg>
      <pc:sldChg chg="modSp add mod">
        <pc:chgData name="Louise Fredriksson" userId="5f44addeedec36ac" providerId="LiveId" clId="{813EC1F9-7033-CB4B-8932-774FBC879230}" dt="2022-09-04T18:18:40.777" v="2847" actId="20577"/>
        <pc:sldMkLst>
          <pc:docMk/>
          <pc:sldMk cId="4260578620" sldId="523"/>
        </pc:sldMkLst>
        <pc:spChg chg="mod">
          <ac:chgData name="Louise Fredriksson" userId="5f44addeedec36ac" providerId="LiveId" clId="{813EC1F9-7033-CB4B-8932-774FBC879230}" dt="2022-09-04T18:18:40.777" v="2847" actId="20577"/>
          <ac:spMkLst>
            <pc:docMk/>
            <pc:sldMk cId="4260578620" sldId="523"/>
            <ac:spMk id="3" creationId="{65ACE580-4F11-0891-5341-C3121225C24F}"/>
          </ac:spMkLst>
        </pc:spChg>
      </pc:sldChg>
      <pc:sldChg chg="modSp add mod">
        <pc:chgData name="Louise Fredriksson" userId="5f44addeedec36ac" providerId="LiveId" clId="{813EC1F9-7033-CB4B-8932-774FBC879230}" dt="2022-09-04T18:18:55.055" v="2850" actId="114"/>
        <pc:sldMkLst>
          <pc:docMk/>
          <pc:sldMk cId="2229699165" sldId="524"/>
        </pc:sldMkLst>
        <pc:spChg chg="mod">
          <ac:chgData name="Louise Fredriksson" userId="5f44addeedec36ac" providerId="LiveId" clId="{813EC1F9-7033-CB4B-8932-774FBC879230}" dt="2022-09-04T18:18:55.055" v="2850" actId="114"/>
          <ac:spMkLst>
            <pc:docMk/>
            <pc:sldMk cId="2229699165" sldId="524"/>
            <ac:spMk id="3" creationId="{65ACE580-4F11-0891-5341-C3121225C24F}"/>
          </ac:spMkLst>
        </pc:spChg>
      </pc:sldChg>
      <pc:sldChg chg="modSp add mod">
        <pc:chgData name="Louise Fredriksson" userId="5f44addeedec36ac" providerId="LiveId" clId="{813EC1F9-7033-CB4B-8932-774FBC879230}" dt="2022-09-04T18:19:03.142" v="2853" actId="114"/>
        <pc:sldMkLst>
          <pc:docMk/>
          <pc:sldMk cId="2249476760" sldId="525"/>
        </pc:sldMkLst>
        <pc:spChg chg="mod">
          <ac:chgData name="Louise Fredriksson" userId="5f44addeedec36ac" providerId="LiveId" clId="{813EC1F9-7033-CB4B-8932-774FBC879230}" dt="2022-09-04T18:19:03.142" v="2853" actId="114"/>
          <ac:spMkLst>
            <pc:docMk/>
            <pc:sldMk cId="2249476760" sldId="525"/>
            <ac:spMk id="3" creationId="{65ACE580-4F11-0891-5341-C3121225C24F}"/>
          </ac:spMkLst>
        </pc:spChg>
      </pc:sldChg>
      <pc:sldChg chg="modSp add mod">
        <pc:chgData name="Louise Fredriksson" userId="5f44addeedec36ac" providerId="LiveId" clId="{813EC1F9-7033-CB4B-8932-774FBC879230}" dt="2022-09-04T18:20:03.167" v="2869" actId="20577"/>
        <pc:sldMkLst>
          <pc:docMk/>
          <pc:sldMk cId="3587991523" sldId="526"/>
        </pc:sldMkLst>
        <pc:spChg chg="mod">
          <ac:chgData name="Louise Fredriksson" userId="5f44addeedec36ac" providerId="LiveId" clId="{813EC1F9-7033-CB4B-8932-774FBC879230}" dt="2022-09-04T18:20:03.167" v="2869" actId="20577"/>
          <ac:spMkLst>
            <pc:docMk/>
            <pc:sldMk cId="3587991523" sldId="526"/>
            <ac:spMk id="3" creationId="{65ACE580-4F11-0891-5341-C3121225C24F}"/>
          </ac:spMkLst>
        </pc:spChg>
      </pc:sldChg>
      <pc:sldChg chg="add">
        <pc:chgData name="Louise Fredriksson" userId="5f44addeedec36ac" providerId="LiveId" clId="{813EC1F9-7033-CB4B-8932-774FBC879230}" dt="2022-09-04T18:20:00.231" v="2868" actId="2890"/>
        <pc:sldMkLst>
          <pc:docMk/>
          <pc:sldMk cId="2583769177" sldId="527"/>
        </pc:sldMkLst>
      </pc:sldChg>
      <pc:sldChg chg="modSp add mod">
        <pc:chgData name="Louise Fredriksson" userId="5f44addeedec36ac" providerId="LiveId" clId="{813EC1F9-7033-CB4B-8932-774FBC879230}" dt="2022-09-04T18:20:44.824" v="2884" actId="20577"/>
        <pc:sldMkLst>
          <pc:docMk/>
          <pc:sldMk cId="862882399" sldId="528"/>
        </pc:sldMkLst>
        <pc:spChg chg="mod">
          <ac:chgData name="Louise Fredriksson" userId="5f44addeedec36ac" providerId="LiveId" clId="{813EC1F9-7033-CB4B-8932-774FBC879230}" dt="2022-09-04T18:20:44.824" v="2884" actId="20577"/>
          <ac:spMkLst>
            <pc:docMk/>
            <pc:sldMk cId="862882399" sldId="528"/>
            <ac:spMk id="3" creationId="{65ACE580-4F11-0891-5341-C3121225C24F}"/>
          </ac:spMkLst>
        </pc:spChg>
      </pc:sldChg>
      <pc:sldChg chg="add">
        <pc:chgData name="Louise Fredriksson" userId="5f44addeedec36ac" providerId="LiveId" clId="{813EC1F9-7033-CB4B-8932-774FBC879230}" dt="2022-09-04T18:20:42.148" v="2883" actId="2890"/>
        <pc:sldMkLst>
          <pc:docMk/>
          <pc:sldMk cId="1179778415" sldId="529"/>
        </pc:sldMkLst>
      </pc:sldChg>
      <pc:sldChg chg="modSp add mod">
        <pc:chgData name="Louise Fredriksson" userId="5f44addeedec36ac" providerId="LiveId" clId="{813EC1F9-7033-CB4B-8932-774FBC879230}" dt="2022-09-04T18:22:50.490" v="2934" actId="114"/>
        <pc:sldMkLst>
          <pc:docMk/>
          <pc:sldMk cId="1856141911" sldId="530"/>
        </pc:sldMkLst>
        <pc:spChg chg="mod">
          <ac:chgData name="Louise Fredriksson" userId="5f44addeedec36ac" providerId="LiveId" clId="{813EC1F9-7033-CB4B-8932-774FBC879230}" dt="2022-09-04T18:22:50.490" v="2934" actId="114"/>
          <ac:spMkLst>
            <pc:docMk/>
            <pc:sldMk cId="1856141911" sldId="530"/>
            <ac:spMk id="3" creationId="{65ACE580-4F11-0891-5341-C3121225C24F}"/>
          </ac:spMkLst>
        </pc:spChg>
      </pc:sldChg>
      <pc:sldChg chg="modSp add mod">
        <pc:chgData name="Louise Fredriksson" userId="5f44addeedec36ac" providerId="LiveId" clId="{813EC1F9-7033-CB4B-8932-774FBC879230}" dt="2022-09-04T18:22:45.973" v="2932" actId="207"/>
        <pc:sldMkLst>
          <pc:docMk/>
          <pc:sldMk cId="3544734541" sldId="531"/>
        </pc:sldMkLst>
        <pc:spChg chg="mod">
          <ac:chgData name="Louise Fredriksson" userId="5f44addeedec36ac" providerId="LiveId" clId="{813EC1F9-7033-CB4B-8932-774FBC879230}" dt="2022-09-04T18:22:45.973" v="2932" actId="207"/>
          <ac:spMkLst>
            <pc:docMk/>
            <pc:sldMk cId="3544734541" sldId="531"/>
            <ac:spMk id="3" creationId="{65ACE580-4F11-0891-5341-C3121225C24F}"/>
          </ac:spMkLst>
        </pc:spChg>
      </pc:sldChg>
      <pc:sldChg chg="modSp add mod">
        <pc:chgData name="Louise Fredriksson" userId="5f44addeedec36ac" providerId="LiveId" clId="{813EC1F9-7033-CB4B-8932-774FBC879230}" dt="2022-09-04T18:23:48.290" v="2949" actId="20577"/>
        <pc:sldMkLst>
          <pc:docMk/>
          <pc:sldMk cId="2002777861" sldId="532"/>
        </pc:sldMkLst>
        <pc:spChg chg="mod">
          <ac:chgData name="Louise Fredriksson" userId="5f44addeedec36ac" providerId="LiveId" clId="{813EC1F9-7033-CB4B-8932-774FBC879230}" dt="2022-09-04T18:23:48.290" v="2949" actId="20577"/>
          <ac:spMkLst>
            <pc:docMk/>
            <pc:sldMk cId="2002777861" sldId="532"/>
            <ac:spMk id="3" creationId="{65ACE580-4F11-0891-5341-C3121225C24F}"/>
          </ac:spMkLst>
        </pc:spChg>
      </pc:sldChg>
      <pc:sldChg chg="add">
        <pc:chgData name="Louise Fredriksson" userId="5f44addeedec36ac" providerId="LiveId" clId="{813EC1F9-7033-CB4B-8932-774FBC879230}" dt="2022-09-04T18:23:44.461" v="2948" actId="2890"/>
        <pc:sldMkLst>
          <pc:docMk/>
          <pc:sldMk cId="789147297" sldId="533"/>
        </pc:sldMkLst>
      </pc:sldChg>
      <pc:sldChg chg="modSp add mod">
        <pc:chgData name="Louise Fredriksson" userId="5f44addeedec36ac" providerId="LiveId" clId="{813EC1F9-7033-CB4B-8932-774FBC879230}" dt="2022-09-04T18:24:36.945" v="2960" actId="20577"/>
        <pc:sldMkLst>
          <pc:docMk/>
          <pc:sldMk cId="2880329325" sldId="534"/>
        </pc:sldMkLst>
        <pc:spChg chg="mod">
          <ac:chgData name="Louise Fredriksson" userId="5f44addeedec36ac" providerId="LiveId" clId="{813EC1F9-7033-CB4B-8932-774FBC879230}" dt="2022-09-04T18:24:36.945" v="2960" actId="20577"/>
          <ac:spMkLst>
            <pc:docMk/>
            <pc:sldMk cId="2880329325" sldId="534"/>
            <ac:spMk id="3" creationId="{65ACE580-4F11-0891-5341-C3121225C24F}"/>
          </ac:spMkLst>
        </pc:spChg>
      </pc:sldChg>
      <pc:sldChg chg="modSp add mod">
        <pc:chgData name="Louise Fredriksson" userId="5f44addeedec36ac" providerId="LiveId" clId="{813EC1F9-7033-CB4B-8932-774FBC879230}" dt="2022-09-04T18:25:46.316" v="2975" actId="207"/>
        <pc:sldMkLst>
          <pc:docMk/>
          <pc:sldMk cId="2694037870" sldId="535"/>
        </pc:sldMkLst>
        <pc:spChg chg="mod">
          <ac:chgData name="Louise Fredriksson" userId="5f44addeedec36ac" providerId="LiveId" clId="{813EC1F9-7033-CB4B-8932-774FBC879230}" dt="2022-09-04T18:25:46.316" v="2975" actId="207"/>
          <ac:spMkLst>
            <pc:docMk/>
            <pc:sldMk cId="2694037870" sldId="535"/>
            <ac:spMk id="3" creationId="{65ACE580-4F11-0891-5341-C3121225C24F}"/>
          </ac:spMkLst>
        </pc:spChg>
      </pc:sldChg>
      <pc:sldChg chg="modSp add mod">
        <pc:chgData name="Louise Fredriksson" userId="5f44addeedec36ac" providerId="LiveId" clId="{813EC1F9-7033-CB4B-8932-774FBC879230}" dt="2022-09-04T18:26:32.332" v="2990" actId="20577"/>
        <pc:sldMkLst>
          <pc:docMk/>
          <pc:sldMk cId="1834929285" sldId="536"/>
        </pc:sldMkLst>
        <pc:spChg chg="mod">
          <ac:chgData name="Louise Fredriksson" userId="5f44addeedec36ac" providerId="LiveId" clId="{813EC1F9-7033-CB4B-8932-774FBC879230}" dt="2022-09-04T18:26:32.332" v="2990" actId="20577"/>
          <ac:spMkLst>
            <pc:docMk/>
            <pc:sldMk cId="1834929285" sldId="536"/>
            <ac:spMk id="3" creationId="{65ACE580-4F11-0891-5341-C3121225C24F}"/>
          </ac:spMkLst>
        </pc:spChg>
      </pc:sldChg>
      <pc:sldChg chg="add">
        <pc:chgData name="Louise Fredriksson" userId="5f44addeedec36ac" providerId="LiveId" clId="{813EC1F9-7033-CB4B-8932-774FBC879230}" dt="2022-09-04T18:26:29.705" v="2989" actId="2890"/>
        <pc:sldMkLst>
          <pc:docMk/>
          <pc:sldMk cId="3061281319" sldId="537"/>
        </pc:sldMkLst>
      </pc:sldChg>
      <pc:sldChg chg="modSp add mod">
        <pc:chgData name="Louise Fredriksson" userId="5f44addeedec36ac" providerId="LiveId" clId="{813EC1F9-7033-CB4B-8932-774FBC879230}" dt="2022-09-04T18:27:26.924" v="3014" actId="20577"/>
        <pc:sldMkLst>
          <pc:docMk/>
          <pc:sldMk cId="1682275328" sldId="538"/>
        </pc:sldMkLst>
        <pc:spChg chg="mod">
          <ac:chgData name="Louise Fredriksson" userId="5f44addeedec36ac" providerId="LiveId" clId="{813EC1F9-7033-CB4B-8932-774FBC879230}" dt="2022-09-04T18:27:26.924" v="3014" actId="20577"/>
          <ac:spMkLst>
            <pc:docMk/>
            <pc:sldMk cId="1682275328" sldId="538"/>
            <ac:spMk id="3" creationId="{65ACE580-4F11-0891-5341-C3121225C24F}"/>
          </ac:spMkLst>
        </pc:spChg>
      </pc:sldChg>
      <pc:sldChg chg="add">
        <pc:chgData name="Louise Fredriksson" userId="5f44addeedec36ac" providerId="LiveId" clId="{813EC1F9-7033-CB4B-8932-774FBC879230}" dt="2022-09-04T18:27:23.502" v="3013" actId="2890"/>
        <pc:sldMkLst>
          <pc:docMk/>
          <pc:sldMk cId="282064550" sldId="539"/>
        </pc:sldMkLst>
      </pc:sldChg>
      <pc:sldChg chg="modSp add mod">
        <pc:chgData name="Louise Fredriksson" userId="5f44addeedec36ac" providerId="LiveId" clId="{813EC1F9-7033-CB4B-8932-774FBC879230}" dt="2022-09-04T18:28:12.781" v="3027" actId="20577"/>
        <pc:sldMkLst>
          <pc:docMk/>
          <pc:sldMk cId="2023807194" sldId="540"/>
        </pc:sldMkLst>
        <pc:spChg chg="mod">
          <ac:chgData name="Louise Fredriksson" userId="5f44addeedec36ac" providerId="LiveId" clId="{813EC1F9-7033-CB4B-8932-774FBC879230}" dt="2022-09-04T18:28:12.781" v="3027" actId="20577"/>
          <ac:spMkLst>
            <pc:docMk/>
            <pc:sldMk cId="2023807194" sldId="540"/>
            <ac:spMk id="3" creationId="{65ACE580-4F11-0891-5341-C3121225C24F}"/>
          </ac:spMkLst>
        </pc:spChg>
      </pc:sldChg>
      <pc:sldChg chg="add">
        <pc:chgData name="Louise Fredriksson" userId="5f44addeedec36ac" providerId="LiveId" clId="{813EC1F9-7033-CB4B-8932-774FBC879230}" dt="2022-09-04T18:28:09.537" v="3026" actId="2890"/>
        <pc:sldMkLst>
          <pc:docMk/>
          <pc:sldMk cId="792297648" sldId="541"/>
        </pc:sldMkLst>
      </pc:sldChg>
      <pc:sldChg chg="modSp add mod">
        <pc:chgData name="Louise Fredriksson" userId="5f44addeedec36ac" providerId="LiveId" clId="{813EC1F9-7033-CB4B-8932-774FBC879230}" dt="2022-09-04T18:28:57.158" v="3046" actId="20577"/>
        <pc:sldMkLst>
          <pc:docMk/>
          <pc:sldMk cId="1498283250" sldId="542"/>
        </pc:sldMkLst>
        <pc:spChg chg="mod">
          <ac:chgData name="Louise Fredriksson" userId="5f44addeedec36ac" providerId="LiveId" clId="{813EC1F9-7033-CB4B-8932-774FBC879230}" dt="2022-09-04T18:28:57.158" v="3046" actId="20577"/>
          <ac:spMkLst>
            <pc:docMk/>
            <pc:sldMk cId="1498283250" sldId="542"/>
            <ac:spMk id="3" creationId="{65ACE580-4F11-0891-5341-C3121225C24F}"/>
          </ac:spMkLst>
        </pc:spChg>
      </pc:sldChg>
      <pc:sldChg chg="add">
        <pc:chgData name="Louise Fredriksson" userId="5f44addeedec36ac" providerId="LiveId" clId="{813EC1F9-7033-CB4B-8932-774FBC879230}" dt="2022-09-04T18:28:53.809" v="3045" actId="2890"/>
        <pc:sldMkLst>
          <pc:docMk/>
          <pc:sldMk cId="1670684104" sldId="543"/>
        </pc:sldMkLst>
      </pc:sldChg>
      <pc:sldChg chg="modSp add mod">
        <pc:chgData name="Louise Fredriksson" userId="5f44addeedec36ac" providerId="LiveId" clId="{813EC1F9-7033-CB4B-8932-774FBC879230}" dt="2022-09-04T18:30:04.793" v="3071" actId="20577"/>
        <pc:sldMkLst>
          <pc:docMk/>
          <pc:sldMk cId="3005030148" sldId="544"/>
        </pc:sldMkLst>
        <pc:spChg chg="mod">
          <ac:chgData name="Louise Fredriksson" userId="5f44addeedec36ac" providerId="LiveId" clId="{813EC1F9-7033-CB4B-8932-774FBC879230}" dt="2022-09-04T18:30:04.793" v="3071" actId="20577"/>
          <ac:spMkLst>
            <pc:docMk/>
            <pc:sldMk cId="3005030148" sldId="544"/>
            <ac:spMk id="3" creationId="{65ACE580-4F11-0891-5341-C3121225C24F}"/>
          </ac:spMkLst>
        </pc:spChg>
      </pc:sldChg>
      <pc:sldChg chg="add">
        <pc:chgData name="Louise Fredriksson" userId="5f44addeedec36ac" providerId="LiveId" clId="{813EC1F9-7033-CB4B-8932-774FBC879230}" dt="2022-09-04T18:30:01.462" v="3070" actId="2890"/>
        <pc:sldMkLst>
          <pc:docMk/>
          <pc:sldMk cId="2335579432" sldId="545"/>
        </pc:sldMkLst>
      </pc:sldChg>
      <pc:sldChg chg="modSp add mod">
        <pc:chgData name="Louise Fredriksson" userId="5f44addeedec36ac" providerId="LiveId" clId="{813EC1F9-7033-CB4B-8932-774FBC879230}" dt="2022-09-04T18:30:42.028" v="3083" actId="20577"/>
        <pc:sldMkLst>
          <pc:docMk/>
          <pc:sldMk cId="236707129" sldId="546"/>
        </pc:sldMkLst>
        <pc:spChg chg="mod">
          <ac:chgData name="Louise Fredriksson" userId="5f44addeedec36ac" providerId="LiveId" clId="{813EC1F9-7033-CB4B-8932-774FBC879230}" dt="2022-09-04T18:30:42.028" v="3083" actId="20577"/>
          <ac:spMkLst>
            <pc:docMk/>
            <pc:sldMk cId="236707129" sldId="546"/>
            <ac:spMk id="3" creationId="{65ACE580-4F11-0891-5341-C3121225C24F}"/>
          </ac:spMkLst>
        </pc:spChg>
      </pc:sldChg>
      <pc:sldChg chg="add">
        <pc:chgData name="Louise Fredriksson" userId="5f44addeedec36ac" providerId="LiveId" clId="{813EC1F9-7033-CB4B-8932-774FBC879230}" dt="2022-09-04T18:30:38.741" v="3082" actId="2890"/>
        <pc:sldMkLst>
          <pc:docMk/>
          <pc:sldMk cId="2250286248" sldId="547"/>
        </pc:sldMkLst>
      </pc:sldChg>
      <pc:sldChg chg="modSp add mod">
        <pc:chgData name="Louise Fredriksson" userId="5f44addeedec36ac" providerId="LiveId" clId="{813EC1F9-7033-CB4B-8932-774FBC879230}" dt="2022-09-04T18:31:25.618" v="3093" actId="20577"/>
        <pc:sldMkLst>
          <pc:docMk/>
          <pc:sldMk cId="3021056005" sldId="548"/>
        </pc:sldMkLst>
        <pc:spChg chg="mod">
          <ac:chgData name="Louise Fredriksson" userId="5f44addeedec36ac" providerId="LiveId" clId="{813EC1F9-7033-CB4B-8932-774FBC879230}" dt="2022-09-04T18:31:25.618" v="3093" actId="20577"/>
          <ac:spMkLst>
            <pc:docMk/>
            <pc:sldMk cId="3021056005" sldId="548"/>
            <ac:spMk id="3" creationId="{65ACE580-4F11-0891-5341-C3121225C24F}"/>
          </ac:spMkLst>
        </pc:spChg>
      </pc:sldChg>
      <pc:sldChg chg="modSp add mod">
        <pc:chgData name="Louise Fredriksson" userId="5f44addeedec36ac" providerId="LiveId" clId="{813EC1F9-7033-CB4B-8932-774FBC879230}" dt="2022-09-04T18:32:13.304" v="3105" actId="20577"/>
        <pc:sldMkLst>
          <pc:docMk/>
          <pc:sldMk cId="2800810348" sldId="549"/>
        </pc:sldMkLst>
        <pc:spChg chg="mod">
          <ac:chgData name="Louise Fredriksson" userId="5f44addeedec36ac" providerId="LiveId" clId="{813EC1F9-7033-CB4B-8932-774FBC879230}" dt="2022-09-04T18:32:13.304" v="3105" actId="20577"/>
          <ac:spMkLst>
            <pc:docMk/>
            <pc:sldMk cId="2800810348" sldId="549"/>
            <ac:spMk id="3" creationId="{65ACE580-4F11-0891-5341-C3121225C24F}"/>
          </ac:spMkLst>
        </pc:spChg>
      </pc:sldChg>
      <pc:sldChg chg="modSp add mod">
        <pc:chgData name="Louise Fredriksson" userId="5f44addeedec36ac" providerId="LiveId" clId="{813EC1F9-7033-CB4B-8932-774FBC879230}" dt="2022-09-04T18:32:41.591" v="3113" actId="207"/>
        <pc:sldMkLst>
          <pc:docMk/>
          <pc:sldMk cId="1754924747" sldId="550"/>
        </pc:sldMkLst>
        <pc:spChg chg="mod">
          <ac:chgData name="Louise Fredriksson" userId="5f44addeedec36ac" providerId="LiveId" clId="{813EC1F9-7033-CB4B-8932-774FBC879230}" dt="2022-09-04T18:32:41.591" v="3113" actId="207"/>
          <ac:spMkLst>
            <pc:docMk/>
            <pc:sldMk cId="1754924747" sldId="550"/>
            <ac:spMk id="3" creationId="{65ACE580-4F11-0891-5341-C3121225C24F}"/>
          </ac:spMkLst>
        </pc:spChg>
      </pc:sldChg>
      <pc:sldChg chg="modSp add mod">
        <pc:chgData name="Louise Fredriksson" userId="5f44addeedec36ac" providerId="LiveId" clId="{813EC1F9-7033-CB4B-8932-774FBC879230}" dt="2022-09-04T18:33:24.388" v="3123" actId="20577"/>
        <pc:sldMkLst>
          <pc:docMk/>
          <pc:sldMk cId="3621601562" sldId="551"/>
        </pc:sldMkLst>
        <pc:spChg chg="mod">
          <ac:chgData name="Louise Fredriksson" userId="5f44addeedec36ac" providerId="LiveId" clId="{813EC1F9-7033-CB4B-8932-774FBC879230}" dt="2022-09-04T18:33:24.388" v="3123" actId="20577"/>
          <ac:spMkLst>
            <pc:docMk/>
            <pc:sldMk cId="3621601562" sldId="551"/>
            <ac:spMk id="3" creationId="{65ACE580-4F11-0891-5341-C3121225C24F}"/>
          </ac:spMkLst>
        </pc:spChg>
      </pc:sldChg>
      <pc:sldChg chg="modSp add mod">
        <pc:chgData name="Louise Fredriksson" userId="5f44addeedec36ac" providerId="LiveId" clId="{813EC1F9-7033-CB4B-8932-774FBC879230}" dt="2022-09-04T18:33:48.478" v="3130" actId="20577"/>
        <pc:sldMkLst>
          <pc:docMk/>
          <pc:sldMk cId="3309335235" sldId="552"/>
        </pc:sldMkLst>
        <pc:spChg chg="mod">
          <ac:chgData name="Louise Fredriksson" userId="5f44addeedec36ac" providerId="LiveId" clId="{813EC1F9-7033-CB4B-8932-774FBC879230}" dt="2022-09-04T18:33:48.478" v="3130" actId="20577"/>
          <ac:spMkLst>
            <pc:docMk/>
            <pc:sldMk cId="3309335235" sldId="552"/>
            <ac:spMk id="3" creationId="{65ACE580-4F11-0891-5341-C3121225C24F}"/>
          </ac:spMkLst>
        </pc:spChg>
      </pc:sldChg>
      <pc:sldChg chg="modSp add mod">
        <pc:chgData name="Louise Fredriksson" userId="5f44addeedec36ac" providerId="LiveId" clId="{813EC1F9-7033-CB4B-8932-774FBC879230}" dt="2022-09-04T18:34:29.747" v="3141" actId="20577"/>
        <pc:sldMkLst>
          <pc:docMk/>
          <pc:sldMk cId="1423917560" sldId="553"/>
        </pc:sldMkLst>
        <pc:spChg chg="mod">
          <ac:chgData name="Louise Fredriksson" userId="5f44addeedec36ac" providerId="LiveId" clId="{813EC1F9-7033-CB4B-8932-774FBC879230}" dt="2022-09-04T18:34:29.747" v="3141" actId="20577"/>
          <ac:spMkLst>
            <pc:docMk/>
            <pc:sldMk cId="1423917560" sldId="553"/>
            <ac:spMk id="3" creationId="{65ACE580-4F11-0891-5341-C3121225C24F}"/>
          </ac:spMkLst>
        </pc:spChg>
      </pc:sldChg>
      <pc:sldChg chg="modSp add mod">
        <pc:chgData name="Louise Fredriksson" userId="5f44addeedec36ac" providerId="LiveId" clId="{813EC1F9-7033-CB4B-8932-774FBC879230}" dt="2022-09-04T18:35:37.203" v="3162" actId="207"/>
        <pc:sldMkLst>
          <pc:docMk/>
          <pc:sldMk cId="816008082" sldId="554"/>
        </pc:sldMkLst>
        <pc:spChg chg="mod">
          <ac:chgData name="Louise Fredriksson" userId="5f44addeedec36ac" providerId="LiveId" clId="{813EC1F9-7033-CB4B-8932-774FBC879230}" dt="2022-09-04T18:35:37.203" v="3162" actId="207"/>
          <ac:spMkLst>
            <pc:docMk/>
            <pc:sldMk cId="816008082" sldId="554"/>
            <ac:spMk id="3" creationId="{65ACE580-4F11-0891-5341-C3121225C24F}"/>
          </ac:spMkLst>
        </pc:spChg>
      </pc:sldChg>
      <pc:sldChg chg="modSp add mod">
        <pc:chgData name="Louise Fredriksson" userId="5f44addeedec36ac" providerId="LiveId" clId="{813EC1F9-7033-CB4B-8932-774FBC879230}" dt="2022-09-04T18:36:26.229" v="3177" actId="20577"/>
        <pc:sldMkLst>
          <pc:docMk/>
          <pc:sldMk cId="1776571943" sldId="555"/>
        </pc:sldMkLst>
        <pc:spChg chg="mod">
          <ac:chgData name="Louise Fredriksson" userId="5f44addeedec36ac" providerId="LiveId" clId="{813EC1F9-7033-CB4B-8932-774FBC879230}" dt="2022-09-04T18:36:26.229" v="3177" actId="20577"/>
          <ac:spMkLst>
            <pc:docMk/>
            <pc:sldMk cId="1776571943" sldId="555"/>
            <ac:spMk id="3" creationId="{65ACE580-4F11-0891-5341-C3121225C24F}"/>
          </ac:spMkLst>
        </pc:spChg>
      </pc:sldChg>
      <pc:sldChg chg="add">
        <pc:chgData name="Louise Fredriksson" userId="5f44addeedec36ac" providerId="LiveId" clId="{813EC1F9-7033-CB4B-8932-774FBC879230}" dt="2022-09-04T18:36:22.966" v="3176" actId="2890"/>
        <pc:sldMkLst>
          <pc:docMk/>
          <pc:sldMk cId="176786965" sldId="556"/>
        </pc:sldMkLst>
      </pc:sldChg>
      <pc:sldChg chg="modSp add mod">
        <pc:chgData name="Louise Fredriksson" userId="5f44addeedec36ac" providerId="LiveId" clId="{813EC1F9-7033-CB4B-8932-774FBC879230}" dt="2022-09-04T18:37:18.980" v="3193" actId="20577"/>
        <pc:sldMkLst>
          <pc:docMk/>
          <pc:sldMk cId="1618937379" sldId="557"/>
        </pc:sldMkLst>
        <pc:spChg chg="mod">
          <ac:chgData name="Louise Fredriksson" userId="5f44addeedec36ac" providerId="LiveId" clId="{813EC1F9-7033-CB4B-8932-774FBC879230}" dt="2022-09-04T18:37:18.980" v="3193" actId="20577"/>
          <ac:spMkLst>
            <pc:docMk/>
            <pc:sldMk cId="1618937379" sldId="557"/>
            <ac:spMk id="3" creationId="{65ACE580-4F11-0891-5341-C3121225C24F}"/>
          </ac:spMkLst>
        </pc:spChg>
      </pc:sldChg>
      <pc:sldChg chg="modSp add mod">
        <pc:chgData name="Louise Fredriksson" userId="5f44addeedec36ac" providerId="LiveId" clId="{813EC1F9-7033-CB4B-8932-774FBC879230}" dt="2022-09-04T18:38:32.661" v="3206" actId="207"/>
        <pc:sldMkLst>
          <pc:docMk/>
          <pc:sldMk cId="2923201310" sldId="558"/>
        </pc:sldMkLst>
        <pc:spChg chg="mod">
          <ac:chgData name="Louise Fredriksson" userId="5f44addeedec36ac" providerId="LiveId" clId="{813EC1F9-7033-CB4B-8932-774FBC879230}" dt="2022-09-04T18:38:32.661" v="3206" actId="207"/>
          <ac:spMkLst>
            <pc:docMk/>
            <pc:sldMk cId="2923201310" sldId="558"/>
            <ac:spMk id="3" creationId="{65ACE580-4F11-0891-5341-C3121225C24F}"/>
          </ac:spMkLst>
        </pc:spChg>
      </pc:sldChg>
      <pc:sldChg chg="modSp add del mod">
        <pc:chgData name="Louise Fredriksson" userId="5f44addeedec36ac" providerId="LiveId" clId="{813EC1F9-7033-CB4B-8932-774FBC879230}" dt="2022-09-04T18:38:53.472" v="3207" actId="2696"/>
        <pc:sldMkLst>
          <pc:docMk/>
          <pc:sldMk cId="582464153" sldId="559"/>
        </pc:sldMkLst>
        <pc:spChg chg="mod">
          <ac:chgData name="Louise Fredriksson" userId="5f44addeedec36ac" providerId="LiveId" clId="{813EC1F9-7033-CB4B-8932-774FBC879230}" dt="2022-09-04T18:37:40.749" v="3197" actId="207"/>
          <ac:spMkLst>
            <pc:docMk/>
            <pc:sldMk cId="582464153" sldId="559"/>
            <ac:spMk id="3" creationId="{65ACE580-4F11-0891-5341-C3121225C24F}"/>
          </ac:spMkLst>
        </pc:spChg>
      </pc:sldChg>
      <pc:sldChg chg="modSp add mod">
        <pc:chgData name="Louise Fredriksson" userId="5f44addeedec36ac" providerId="LiveId" clId="{813EC1F9-7033-CB4B-8932-774FBC879230}" dt="2022-09-04T18:39:45.519" v="3222" actId="20577"/>
        <pc:sldMkLst>
          <pc:docMk/>
          <pc:sldMk cId="2356174065" sldId="559"/>
        </pc:sldMkLst>
        <pc:spChg chg="mod">
          <ac:chgData name="Louise Fredriksson" userId="5f44addeedec36ac" providerId="LiveId" clId="{813EC1F9-7033-CB4B-8932-774FBC879230}" dt="2022-09-04T18:39:45.519" v="3222" actId="20577"/>
          <ac:spMkLst>
            <pc:docMk/>
            <pc:sldMk cId="2356174065" sldId="559"/>
            <ac:spMk id="3" creationId="{A212FDBC-8244-CB66-921E-1A559914155C}"/>
          </ac:spMkLst>
        </pc:spChg>
      </pc:sldChg>
      <pc:sldChg chg="add">
        <pc:chgData name="Louise Fredriksson" userId="5f44addeedec36ac" providerId="LiveId" clId="{813EC1F9-7033-CB4B-8932-774FBC879230}" dt="2022-09-04T18:39:41.176" v="3221" actId="2890"/>
        <pc:sldMkLst>
          <pc:docMk/>
          <pc:sldMk cId="1282731389" sldId="560"/>
        </pc:sldMkLst>
      </pc:sldChg>
      <pc:sldChg chg="modSp add mod">
        <pc:chgData name="Louise Fredriksson" userId="5f44addeedec36ac" providerId="LiveId" clId="{813EC1F9-7033-CB4B-8932-774FBC879230}" dt="2022-09-04T18:40:21.803" v="3236" actId="20577"/>
        <pc:sldMkLst>
          <pc:docMk/>
          <pc:sldMk cId="263445212" sldId="561"/>
        </pc:sldMkLst>
        <pc:spChg chg="mod">
          <ac:chgData name="Louise Fredriksson" userId="5f44addeedec36ac" providerId="LiveId" clId="{813EC1F9-7033-CB4B-8932-774FBC879230}" dt="2022-09-04T18:40:21.803" v="3236" actId="20577"/>
          <ac:spMkLst>
            <pc:docMk/>
            <pc:sldMk cId="263445212" sldId="561"/>
            <ac:spMk id="3" creationId="{A212FDBC-8244-CB66-921E-1A559914155C}"/>
          </ac:spMkLst>
        </pc:spChg>
      </pc:sldChg>
      <pc:sldChg chg="add">
        <pc:chgData name="Louise Fredriksson" userId="5f44addeedec36ac" providerId="LiveId" clId="{813EC1F9-7033-CB4B-8932-774FBC879230}" dt="2022-09-04T18:40:17.809" v="3235" actId="2890"/>
        <pc:sldMkLst>
          <pc:docMk/>
          <pc:sldMk cId="2526138477" sldId="562"/>
        </pc:sldMkLst>
      </pc:sldChg>
      <pc:sldChg chg="modSp add mod">
        <pc:chgData name="Louise Fredriksson" userId="5f44addeedec36ac" providerId="LiveId" clId="{813EC1F9-7033-CB4B-8932-774FBC879230}" dt="2022-09-04T18:41:18.102" v="3252" actId="20577"/>
        <pc:sldMkLst>
          <pc:docMk/>
          <pc:sldMk cId="3108813529" sldId="563"/>
        </pc:sldMkLst>
        <pc:spChg chg="mod">
          <ac:chgData name="Louise Fredriksson" userId="5f44addeedec36ac" providerId="LiveId" clId="{813EC1F9-7033-CB4B-8932-774FBC879230}" dt="2022-09-04T18:41:18.102" v="3252" actId="20577"/>
          <ac:spMkLst>
            <pc:docMk/>
            <pc:sldMk cId="3108813529" sldId="563"/>
            <ac:spMk id="3" creationId="{A212FDBC-8244-CB66-921E-1A559914155C}"/>
          </ac:spMkLst>
        </pc:spChg>
      </pc:sldChg>
      <pc:sldChg chg="add">
        <pc:chgData name="Louise Fredriksson" userId="5f44addeedec36ac" providerId="LiveId" clId="{813EC1F9-7033-CB4B-8932-774FBC879230}" dt="2022-09-04T18:41:14.867" v="3251" actId="2890"/>
        <pc:sldMkLst>
          <pc:docMk/>
          <pc:sldMk cId="2454463568" sldId="564"/>
        </pc:sldMkLst>
      </pc:sldChg>
      <pc:sldChg chg="modSp add mod">
        <pc:chgData name="Louise Fredriksson" userId="5f44addeedec36ac" providerId="LiveId" clId="{813EC1F9-7033-CB4B-8932-774FBC879230}" dt="2022-09-04T18:42:09.225" v="3270" actId="20577"/>
        <pc:sldMkLst>
          <pc:docMk/>
          <pc:sldMk cId="36404830" sldId="565"/>
        </pc:sldMkLst>
        <pc:spChg chg="mod">
          <ac:chgData name="Louise Fredriksson" userId="5f44addeedec36ac" providerId="LiveId" clId="{813EC1F9-7033-CB4B-8932-774FBC879230}" dt="2022-09-04T18:42:09.225" v="3270" actId="20577"/>
          <ac:spMkLst>
            <pc:docMk/>
            <pc:sldMk cId="36404830" sldId="565"/>
            <ac:spMk id="3" creationId="{A212FDBC-8244-CB66-921E-1A559914155C}"/>
          </ac:spMkLst>
        </pc:spChg>
      </pc:sldChg>
      <pc:sldChg chg="add">
        <pc:chgData name="Louise Fredriksson" userId="5f44addeedec36ac" providerId="LiveId" clId="{813EC1F9-7033-CB4B-8932-774FBC879230}" dt="2022-09-04T18:42:06.229" v="3269" actId="2890"/>
        <pc:sldMkLst>
          <pc:docMk/>
          <pc:sldMk cId="925855509" sldId="566"/>
        </pc:sldMkLst>
      </pc:sldChg>
      <pc:sldChg chg="modSp add mod">
        <pc:chgData name="Louise Fredriksson" userId="5f44addeedec36ac" providerId="LiveId" clId="{813EC1F9-7033-CB4B-8932-774FBC879230}" dt="2022-09-04T18:42:53.018" v="3286" actId="20577"/>
        <pc:sldMkLst>
          <pc:docMk/>
          <pc:sldMk cId="3772466516" sldId="567"/>
        </pc:sldMkLst>
        <pc:spChg chg="mod">
          <ac:chgData name="Louise Fredriksson" userId="5f44addeedec36ac" providerId="LiveId" clId="{813EC1F9-7033-CB4B-8932-774FBC879230}" dt="2022-09-04T18:42:53.018" v="3286" actId="20577"/>
          <ac:spMkLst>
            <pc:docMk/>
            <pc:sldMk cId="3772466516" sldId="567"/>
            <ac:spMk id="3" creationId="{A212FDBC-8244-CB66-921E-1A559914155C}"/>
          </ac:spMkLst>
        </pc:spChg>
      </pc:sldChg>
      <pc:sldChg chg="add">
        <pc:chgData name="Louise Fredriksson" userId="5f44addeedec36ac" providerId="LiveId" clId="{813EC1F9-7033-CB4B-8932-774FBC879230}" dt="2022-09-04T18:42:50.032" v="3285" actId="2890"/>
        <pc:sldMkLst>
          <pc:docMk/>
          <pc:sldMk cId="2451319729" sldId="568"/>
        </pc:sldMkLst>
      </pc:sldChg>
      <pc:sldChg chg="modSp add mod">
        <pc:chgData name="Louise Fredriksson" userId="5f44addeedec36ac" providerId="LiveId" clId="{813EC1F9-7033-CB4B-8932-774FBC879230}" dt="2022-09-04T18:44:19.502" v="3313" actId="20577"/>
        <pc:sldMkLst>
          <pc:docMk/>
          <pc:sldMk cId="2549945870" sldId="569"/>
        </pc:sldMkLst>
        <pc:spChg chg="mod">
          <ac:chgData name="Louise Fredriksson" userId="5f44addeedec36ac" providerId="LiveId" clId="{813EC1F9-7033-CB4B-8932-774FBC879230}" dt="2022-09-04T18:44:19.502" v="3313" actId="20577"/>
          <ac:spMkLst>
            <pc:docMk/>
            <pc:sldMk cId="2549945870" sldId="569"/>
            <ac:spMk id="3" creationId="{A212FDBC-8244-CB66-921E-1A559914155C}"/>
          </ac:spMkLst>
        </pc:spChg>
      </pc:sldChg>
      <pc:sldChg chg="add">
        <pc:chgData name="Louise Fredriksson" userId="5f44addeedec36ac" providerId="LiveId" clId="{813EC1F9-7033-CB4B-8932-774FBC879230}" dt="2022-09-04T18:44:15.898" v="3312" actId="2890"/>
        <pc:sldMkLst>
          <pc:docMk/>
          <pc:sldMk cId="591020368" sldId="570"/>
        </pc:sldMkLst>
      </pc:sldChg>
      <pc:sldChg chg="addSp modSp add mod">
        <pc:chgData name="Louise Fredriksson" userId="5f44addeedec36ac" providerId="LiveId" clId="{813EC1F9-7033-CB4B-8932-774FBC879230}" dt="2022-09-04T18:46:37.358" v="3337" actId="20577"/>
        <pc:sldMkLst>
          <pc:docMk/>
          <pc:sldMk cId="139369538" sldId="571"/>
        </pc:sldMkLst>
        <pc:spChg chg="mod">
          <ac:chgData name="Louise Fredriksson" userId="5f44addeedec36ac" providerId="LiveId" clId="{813EC1F9-7033-CB4B-8932-774FBC879230}" dt="2022-09-04T18:46:37.358" v="3337" actId="20577"/>
          <ac:spMkLst>
            <pc:docMk/>
            <pc:sldMk cId="139369538" sldId="571"/>
            <ac:spMk id="3" creationId="{A212FDBC-8244-CB66-921E-1A559914155C}"/>
          </ac:spMkLst>
        </pc:spChg>
        <pc:picChg chg="add mod">
          <ac:chgData name="Louise Fredriksson" userId="5f44addeedec36ac" providerId="LiveId" clId="{813EC1F9-7033-CB4B-8932-774FBC879230}" dt="2022-09-04T18:46:30.237" v="3335" actId="1076"/>
          <ac:picMkLst>
            <pc:docMk/>
            <pc:sldMk cId="139369538" sldId="571"/>
            <ac:picMk id="2" creationId="{DE9E04B3-FD1A-E4DB-201D-D2DD63B0922E}"/>
          </ac:picMkLst>
        </pc:picChg>
      </pc:sldChg>
      <pc:sldChg chg="add">
        <pc:chgData name="Louise Fredriksson" userId="5f44addeedec36ac" providerId="LiveId" clId="{813EC1F9-7033-CB4B-8932-774FBC879230}" dt="2022-09-04T18:46:34.052" v="3336" actId="2890"/>
        <pc:sldMkLst>
          <pc:docMk/>
          <pc:sldMk cId="1072781332" sldId="572"/>
        </pc:sldMkLst>
      </pc:sldChg>
      <pc:sldChg chg="addSp delSp modSp add mod">
        <pc:chgData name="Louise Fredriksson" userId="5f44addeedec36ac" providerId="LiveId" clId="{813EC1F9-7033-CB4B-8932-774FBC879230}" dt="2022-09-04T18:48:07.921" v="3366" actId="20577"/>
        <pc:sldMkLst>
          <pc:docMk/>
          <pc:sldMk cId="308658184" sldId="573"/>
        </pc:sldMkLst>
        <pc:spChg chg="mod">
          <ac:chgData name="Louise Fredriksson" userId="5f44addeedec36ac" providerId="LiveId" clId="{813EC1F9-7033-CB4B-8932-774FBC879230}" dt="2022-09-04T18:48:07.921" v="3366" actId="20577"/>
          <ac:spMkLst>
            <pc:docMk/>
            <pc:sldMk cId="308658184" sldId="573"/>
            <ac:spMk id="3" creationId="{A212FDBC-8244-CB66-921E-1A559914155C}"/>
          </ac:spMkLst>
        </pc:spChg>
        <pc:picChg chg="del">
          <ac:chgData name="Louise Fredriksson" userId="5f44addeedec36ac" providerId="LiveId" clId="{813EC1F9-7033-CB4B-8932-774FBC879230}" dt="2022-09-04T18:47:05.089" v="3340" actId="478"/>
          <ac:picMkLst>
            <pc:docMk/>
            <pc:sldMk cId="308658184" sldId="573"/>
            <ac:picMk id="2" creationId="{DE9E04B3-FD1A-E4DB-201D-D2DD63B0922E}"/>
          </ac:picMkLst>
        </pc:picChg>
        <pc:picChg chg="add mod">
          <ac:chgData name="Louise Fredriksson" userId="5f44addeedec36ac" providerId="LiveId" clId="{813EC1F9-7033-CB4B-8932-774FBC879230}" dt="2022-09-04T18:47:31.619" v="3346" actId="1076"/>
          <ac:picMkLst>
            <pc:docMk/>
            <pc:sldMk cId="308658184" sldId="573"/>
            <ac:picMk id="4" creationId="{A0CCD716-8525-7FBB-FED4-1F68925C6495}"/>
          </ac:picMkLst>
        </pc:picChg>
      </pc:sldChg>
      <pc:sldChg chg="add">
        <pc:chgData name="Louise Fredriksson" userId="5f44addeedec36ac" providerId="LiveId" clId="{813EC1F9-7033-CB4B-8932-774FBC879230}" dt="2022-09-04T18:48:04.582" v="3365" actId="2890"/>
        <pc:sldMkLst>
          <pc:docMk/>
          <pc:sldMk cId="2254768611" sldId="574"/>
        </pc:sldMkLst>
      </pc:sldChg>
      <pc:sldChg chg="addSp delSp modSp add mod">
        <pc:chgData name="Louise Fredriksson" userId="5f44addeedec36ac" providerId="LiveId" clId="{813EC1F9-7033-CB4B-8932-774FBC879230}" dt="2022-09-04T18:53:18.664" v="3435" actId="21"/>
        <pc:sldMkLst>
          <pc:docMk/>
          <pc:sldMk cId="528239525" sldId="575"/>
        </pc:sldMkLst>
        <pc:spChg chg="add del mod">
          <ac:chgData name="Louise Fredriksson" userId="5f44addeedec36ac" providerId="LiveId" clId="{813EC1F9-7033-CB4B-8932-774FBC879230}" dt="2022-09-04T18:53:17.572" v="3434" actId="767"/>
          <ac:spMkLst>
            <pc:docMk/>
            <pc:sldMk cId="528239525" sldId="575"/>
            <ac:spMk id="2" creationId="{1615FAB6-133F-80D3-B2DC-E06F66519D19}"/>
          </ac:spMkLst>
        </pc:spChg>
        <pc:spChg chg="mod">
          <ac:chgData name="Louise Fredriksson" userId="5f44addeedec36ac" providerId="LiveId" clId="{813EC1F9-7033-CB4B-8932-774FBC879230}" dt="2022-09-04T18:53:18.664" v="3435" actId="21"/>
          <ac:spMkLst>
            <pc:docMk/>
            <pc:sldMk cId="528239525" sldId="575"/>
            <ac:spMk id="3" creationId="{65ACE580-4F11-0891-5341-C3121225C24F}"/>
          </ac:spMkLst>
        </pc:spChg>
      </pc:sldChg>
      <pc:sldChg chg="add del">
        <pc:chgData name="Louise Fredriksson" userId="5f44addeedec36ac" providerId="LiveId" clId="{813EC1F9-7033-CB4B-8932-774FBC879230}" dt="2022-09-04T18:48:18.074" v="3368" actId="2696"/>
        <pc:sldMkLst>
          <pc:docMk/>
          <pc:sldMk cId="3734364140" sldId="575"/>
        </pc:sldMkLst>
      </pc:sldChg>
      <pc:sldChg chg="addSp modSp add mod">
        <pc:chgData name="Louise Fredriksson" userId="5f44addeedec36ac" providerId="LiveId" clId="{813EC1F9-7033-CB4B-8932-774FBC879230}" dt="2022-09-04T18:55:11.768" v="3457" actId="1076"/>
        <pc:sldMkLst>
          <pc:docMk/>
          <pc:sldMk cId="3611643521" sldId="576"/>
        </pc:sldMkLst>
        <pc:spChg chg="mod">
          <ac:chgData name="Louise Fredriksson" userId="5f44addeedec36ac" providerId="LiveId" clId="{813EC1F9-7033-CB4B-8932-774FBC879230}" dt="2022-09-04T18:54:26.282" v="3446" actId="207"/>
          <ac:spMkLst>
            <pc:docMk/>
            <pc:sldMk cId="3611643521" sldId="576"/>
            <ac:spMk id="3" creationId="{65ACE580-4F11-0891-5341-C3121225C24F}"/>
          </ac:spMkLst>
        </pc:spChg>
        <pc:spChg chg="add mod">
          <ac:chgData name="Louise Fredriksson" userId="5f44addeedec36ac" providerId="LiveId" clId="{813EC1F9-7033-CB4B-8932-774FBC879230}" dt="2022-09-04T18:55:11.768" v="3457" actId="1076"/>
          <ac:spMkLst>
            <pc:docMk/>
            <pc:sldMk cId="3611643521" sldId="576"/>
            <ac:spMk id="4" creationId="{4B096DA5-0905-5C69-78A8-AAB4B9407C91}"/>
          </ac:spMkLst>
        </pc:spChg>
      </pc:sldChg>
      <pc:sldChg chg="modSp add mod">
        <pc:chgData name="Louise Fredriksson" userId="5f44addeedec36ac" providerId="LiveId" clId="{813EC1F9-7033-CB4B-8932-774FBC879230}" dt="2022-09-04T18:56:00.758" v="3473" actId="20577"/>
        <pc:sldMkLst>
          <pc:docMk/>
          <pc:sldMk cId="1144304939" sldId="577"/>
        </pc:sldMkLst>
        <pc:spChg chg="mod">
          <ac:chgData name="Louise Fredriksson" userId="5f44addeedec36ac" providerId="LiveId" clId="{813EC1F9-7033-CB4B-8932-774FBC879230}" dt="2022-09-04T18:56:00.758" v="3473" actId="20577"/>
          <ac:spMkLst>
            <pc:docMk/>
            <pc:sldMk cId="1144304939" sldId="577"/>
            <ac:spMk id="3" creationId="{65ACE580-4F11-0891-5341-C3121225C24F}"/>
          </ac:spMkLst>
        </pc:spChg>
      </pc:sldChg>
      <pc:sldChg chg="add">
        <pc:chgData name="Louise Fredriksson" userId="5f44addeedec36ac" providerId="LiveId" clId="{813EC1F9-7033-CB4B-8932-774FBC879230}" dt="2022-09-04T18:55:53.810" v="3470" actId="2890"/>
        <pc:sldMkLst>
          <pc:docMk/>
          <pc:sldMk cId="2462708615" sldId="578"/>
        </pc:sldMkLst>
      </pc:sldChg>
      <pc:sldChg chg="modSp add mod">
        <pc:chgData name="Louise Fredriksson" userId="5f44addeedec36ac" providerId="LiveId" clId="{813EC1F9-7033-CB4B-8932-774FBC879230}" dt="2022-09-04T18:56:43.729" v="3486" actId="20577"/>
        <pc:sldMkLst>
          <pc:docMk/>
          <pc:sldMk cId="31459978" sldId="579"/>
        </pc:sldMkLst>
        <pc:spChg chg="mod">
          <ac:chgData name="Louise Fredriksson" userId="5f44addeedec36ac" providerId="LiveId" clId="{813EC1F9-7033-CB4B-8932-774FBC879230}" dt="2022-09-04T18:56:43.729" v="3486" actId="20577"/>
          <ac:spMkLst>
            <pc:docMk/>
            <pc:sldMk cId="31459978" sldId="579"/>
            <ac:spMk id="3" creationId="{65ACE580-4F11-0891-5341-C3121225C24F}"/>
          </ac:spMkLst>
        </pc:spChg>
      </pc:sldChg>
      <pc:sldChg chg="addSp modSp add mod">
        <pc:chgData name="Louise Fredriksson" userId="5f44addeedec36ac" providerId="LiveId" clId="{813EC1F9-7033-CB4B-8932-774FBC879230}" dt="2022-09-04T18:58:20.429" v="3534" actId="1076"/>
        <pc:sldMkLst>
          <pc:docMk/>
          <pc:sldMk cId="1463584028" sldId="580"/>
        </pc:sldMkLst>
        <pc:spChg chg="mod">
          <ac:chgData name="Louise Fredriksson" userId="5f44addeedec36ac" providerId="LiveId" clId="{813EC1F9-7033-CB4B-8932-774FBC879230}" dt="2022-09-04T18:57:53.830" v="3529" actId="20577"/>
          <ac:spMkLst>
            <pc:docMk/>
            <pc:sldMk cId="1463584028" sldId="580"/>
            <ac:spMk id="3" creationId="{65ACE580-4F11-0891-5341-C3121225C24F}"/>
          </ac:spMkLst>
        </pc:spChg>
        <pc:spChg chg="add mod">
          <ac:chgData name="Louise Fredriksson" userId="5f44addeedec36ac" providerId="LiveId" clId="{813EC1F9-7033-CB4B-8932-774FBC879230}" dt="2022-09-04T18:58:20.429" v="3534" actId="1076"/>
          <ac:spMkLst>
            <pc:docMk/>
            <pc:sldMk cId="1463584028" sldId="580"/>
            <ac:spMk id="4" creationId="{60730AAB-6F4D-37A6-C4DC-1378D753DB2F}"/>
          </ac:spMkLst>
        </pc:spChg>
      </pc:sldChg>
      <pc:sldChg chg="delSp modSp add mod">
        <pc:chgData name="Louise Fredriksson" userId="5f44addeedec36ac" providerId="LiveId" clId="{813EC1F9-7033-CB4B-8932-774FBC879230}" dt="2022-09-04T19:00:09.695" v="3593" actId="20577"/>
        <pc:sldMkLst>
          <pc:docMk/>
          <pc:sldMk cId="2771869533" sldId="581"/>
        </pc:sldMkLst>
        <pc:spChg chg="mod">
          <ac:chgData name="Louise Fredriksson" userId="5f44addeedec36ac" providerId="LiveId" clId="{813EC1F9-7033-CB4B-8932-774FBC879230}" dt="2022-09-04T19:00:09.695" v="3593" actId="20577"/>
          <ac:spMkLst>
            <pc:docMk/>
            <pc:sldMk cId="2771869533" sldId="581"/>
            <ac:spMk id="3" creationId="{65ACE580-4F11-0891-5341-C3121225C24F}"/>
          </ac:spMkLst>
        </pc:spChg>
        <pc:spChg chg="del">
          <ac:chgData name="Louise Fredriksson" userId="5f44addeedec36ac" providerId="LiveId" clId="{813EC1F9-7033-CB4B-8932-774FBC879230}" dt="2022-09-04T18:58:53.411" v="3536" actId="478"/>
          <ac:spMkLst>
            <pc:docMk/>
            <pc:sldMk cId="2771869533" sldId="581"/>
            <ac:spMk id="4" creationId="{60730AAB-6F4D-37A6-C4DC-1378D753DB2F}"/>
          </ac:spMkLst>
        </pc:spChg>
      </pc:sldChg>
      <pc:sldChg chg="add">
        <pc:chgData name="Louise Fredriksson" userId="5f44addeedec36ac" providerId="LiveId" clId="{813EC1F9-7033-CB4B-8932-774FBC879230}" dt="2022-09-04T19:00:06.937" v="3592" actId="2890"/>
        <pc:sldMkLst>
          <pc:docMk/>
          <pc:sldMk cId="683462828" sldId="582"/>
        </pc:sldMkLst>
      </pc:sldChg>
      <pc:sldChg chg="modSp add mod">
        <pc:chgData name="Louise Fredriksson" userId="5f44addeedec36ac" providerId="LiveId" clId="{813EC1F9-7033-CB4B-8932-774FBC879230}" dt="2022-09-04T19:01:43.807" v="3613" actId="20577"/>
        <pc:sldMkLst>
          <pc:docMk/>
          <pc:sldMk cId="1048388986" sldId="583"/>
        </pc:sldMkLst>
        <pc:spChg chg="mod">
          <ac:chgData name="Louise Fredriksson" userId="5f44addeedec36ac" providerId="LiveId" clId="{813EC1F9-7033-CB4B-8932-774FBC879230}" dt="2022-09-04T19:01:43.807" v="3613" actId="20577"/>
          <ac:spMkLst>
            <pc:docMk/>
            <pc:sldMk cId="1048388986" sldId="583"/>
            <ac:spMk id="3" creationId="{5C1F111F-5659-E17A-C8A6-9D831C0768B0}"/>
          </ac:spMkLst>
        </pc:spChg>
      </pc:sldChg>
      <pc:sldChg chg="add">
        <pc:chgData name="Louise Fredriksson" userId="5f44addeedec36ac" providerId="LiveId" clId="{813EC1F9-7033-CB4B-8932-774FBC879230}" dt="2022-09-04T19:01:40.683" v="3612" actId="2890"/>
        <pc:sldMkLst>
          <pc:docMk/>
          <pc:sldMk cId="3380275879" sldId="584"/>
        </pc:sldMkLst>
      </pc:sldChg>
      <pc:sldChg chg="modSp add mod">
        <pc:chgData name="Louise Fredriksson" userId="5f44addeedec36ac" providerId="LiveId" clId="{813EC1F9-7033-CB4B-8932-774FBC879230}" dt="2022-09-04T19:02:31.757" v="3632" actId="20577"/>
        <pc:sldMkLst>
          <pc:docMk/>
          <pc:sldMk cId="3751849425" sldId="585"/>
        </pc:sldMkLst>
        <pc:spChg chg="mod">
          <ac:chgData name="Louise Fredriksson" userId="5f44addeedec36ac" providerId="LiveId" clId="{813EC1F9-7033-CB4B-8932-774FBC879230}" dt="2022-09-04T19:02:31.757" v="3632" actId="20577"/>
          <ac:spMkLst>
            <pc:docMk/>
            <pc:sldMk cId="3751849425" sldId="585"/>
            <ac:spMk id="3" creationId="{5C1F111F-5659-E17A-C8A6-9D831C0768B0}"/>
          </ac:spMkLst>
        </pc:spChg>
      </pc:sldChg>
      <pc:sldChg chg="add">
        <pc:chgData name="Louise Fredriksson" userId="5f44addeedec36ac" providerId="LiveId" clId="{813EC1F9-7033-CB4B-8932-774FBC879230}" dt="2022-09-04T19:02:29.273" v="3631" actId="2890"/>
        <pc:sldMkLst>
          <pc:docMk/>
          <pc:sldMk cId="3236406688" sldId="586"/>
        </pc:sldMkLst>
      </pc:sldChg>
      <pc:sldChg chg="modSp add mod">
        <pc:chgData name="Louise Fredriksson" userId="5f44addeedec36ac" providerId="LiveId" clId="{813EC1F9-7033-CB4B-8932-774FBC879230}" dt="2022-09-04T19:04:42.389" v="3665" actId="404"/>
        <pc:sldMkLst>
          <pc:docMk/>
          <pc:sldMk cId="2363257088" sldId="587"/>
        </pc:sldMkLst>
        <pc:spChg chg="mod">
          <ac:chgData name="Louise Fredriksson" userId="5f44addeedec36ac" providerId="LiveId" clId="{813EC1F9-7033-CB4B-8932-774FBC879230}" dt="2022-09-04T19:04:42.389" v="3665" actId="404"/>
          <ac:spMkLst>
            <pc:docMk/>
            <pc:sldMk cId="2363257088" sldId="587"/>
            <ac:spMk id="3" creationId="{5C1F111F-5659-E17A-C8A6-9D831C0768B0}"/>
          </ac:spMkLst>
        </pc:spChg>
      </pc:sldChg>
      <pc:sldChg chg="modSp add mod">
        <pc:chgData name="Louise Fredriksson" userId="5f44addeedec36ac" providerId="LiveId" clId="{813EC1F9-7033-CB4B-8932-774FBC879230}" dt="2022-09-04T19:04:54.094" v="3666" actId="404"/>
        <pc:sldMkLst>
          <pc:docMk/>
          <pc:sldMk cId="1778472363" sldId="588"/>
        </pc:sldMkLst>
        <pc:spChg chg="mod">
          <ac:chgData name="Louise Fredriksson" userId="5f44addeedec36ac" providerId="LiveId" clId="{813EC1F9-7033-CB4B-8932-774FBC879230}" dt="2022-09-04T19:04:54.094" v="3666" actId="404"/>
          <ac:spMkLst>
            <pc:docMk/>
            <pc:sldMk cId="1778472363" sldId="588"/>
            <ac:spMk id="3" creationId="{5C1F111F-5659-E17A-C8A6-9D831C0768B0}"/>
          </ac:spMkLst>
        </pc:spChg>
      </pc:sldChg>
      <pc:sldChg chg="modSp add mod">
        <pc:chgData name="Louise Fredriksson" userId="5f44addeedec36ac" providerId="LiveId" clId="{813EC1F9-7033-CB4B-8932-774FBC879230}" dt="2022-09-04T19:04:58.749" v="3667" actId="404"/>
        <pc:sldMkLst>
          <pc:docMk/>
          <pc:sldMk cId="3567094045" sldId="589"/>
        </pc:sldMkLst>
        <pc:spChg chg="mod">
          <ac:chgData name="Louise Fredriksson" userId="5f44addeedec36ac" providerId="LiveId" clId="{813EC1F9-7033-CB4B-8932-774FBC879230}" dt="2022-09-04T19:04:58.749" v="3667" actId="404"/>
          <ac:spMkLst>
            <pc:docMk/>
            <pc:sldMk cId="3567094045" sldId="589"/>
            <ac:spMk id="3" creationId="{5C1F111F-5659-E17A-C8A6-9D831C0768B0}"/>
          </ac:spMkLst>
        </pc:spChg>
      </pc:sldChg>
      <pc:sldChg chg="modSp add mod">
        <pc:chgData name="Louise Fredriksson" userId="5f44addeedec36ac" providerId="LiveId" clId="{813EC1F9-7033-CB4B-8932-774FBC879230}" dt="2022-09-04T19:05:38.508" v="3685" actId="20577"/>
        <pc:sldMkLst>
          <pc:docMk/>
          <pc:sldMk cId="1422786723" sldId="590"/>
        </pc:sldMkLst>
        <pc:spChg chg="mod">
          <ac:chgData name="Louise Fredriksson" userId="5f44addeedec36ac" providerId="LiveId" clId="{813EC1F9-7033-CB4B-8932-774FBC879230}" dt="2022-09-04T19:05:38.508" v="3685" actId="20577"/>
          <ac:spMkLst>
            <pc:docMk/>
            <pc:sldMk cId="1422786723" sldId="590"/>
            <ac:spMk id="3" creationId="{5C1F111F-5659-E17A-C8A6-9D831C0768B0}"/>
          </ac:spMkLst>
        </pc:spChg>
      </pc:sldChg>
      <pc:sldChg chg="add">
        <pc:chgData name="Louise Fredriksson" userId="5f44addeedec36ac" providerId="LiveId" clId="{813EC1F9-7033-CB4B-8932-774FBC879230}" dt="2022-09-04T19:05:33.536" v="3684" actId="2890"/>
        <pc:sldMkLst>
          <pc:docMk/>
          <pc:sldMk cId="2254188923" sldId="591"/>
        </pc:sldMkLst>
      </pc:sldChg>
      <pc:sldChg chg="addSp modSp add mod">
        <pc:chgData name="Louise Fredriksson" userId="5f44addeedec36ac" providerId="LiveId" clId="{813EC1F9-7033-CB4B-8932-774FBC879230}" dt="2022-09-04T19:08:37.108" v="3707" actId="20577"/>
        <pc:sldMkLst>
          <pc:docMk/>
          <pc:sldMk cId="142051785" sldId="592"/>
        </pc:sldMkLst>
        <pc:spChg chg="mod">
          <ac:chgData name="Louise Fredriksson" userId="5f44addeedec36ac" providerId="LiveId" clId="{813EC1F9-7033-CB4B-8932-774FBC879230}" dt="2022-09-04T19:08:37.108" v="3707" actId="20577"/>
          <ac:spMkLst>
            <pc:docMk/>
            <pc:sldMk cId="142051785" sldId="592"/>
            <ac:spMk id="3" creationId="{5C1F111F-5659-E17A-C8A6-9D831C0768B0}"/>
          </ac:spMkLst>
        </pc:spChg>
        <pc:picChg chg="add mod">
          <ac:chgData name="Louise Fredriksson" userId="5f44addeedec36ac" providerId="LiveId" clId="{813EC1F9-7033-CB4B-8932-774FBC879230}" dt="2022-09-04T19:06:49.083" v="3700" actId="1036"/>
          <ac:picMkLst>
            <pc:docMk/>
            <pc:sldMk cId="142051785" sldId="592"/>
            <ac:picMk id="2" creationId="{BB24C433-87EC-3C46-BB66-D245A6F19616}"/>
          </ac:picMkLst>
        </pc:picChg>
      </pc:sldChg>
      <pc:sldChg chg="delSp modSp add mod">
        <pc:chgData name="Louise Fredriksson" userId="5f44addeedec36ac" providerId="LiveId" clId="{813EC1F9-7033-CB4B-8932-774FBC879230}" dt="2022-09-04T19:09:24.303" v="3724" actId="20577"/>
        <pc:sldMkLst>
          <pc:docMk/>
          <pc:sldMk cId="2930758463" sldId="593"/>
        </pc:sldMkLst>
        <pc:spChg chg="mod">
          <ac:chgData name="Louise Fredriksson" userId="5f44addeedec36ac" providerId="LiveId" clId="{813EC1F9-7033-CB4B-8932-774FBC879230}" dt="2022-09-04T19:09:24.303" v="3724" actId="20577"/>
          <ac:spMkLst>
            <pc:docMk/>
            <pc:sldMk cId="2930758463" sldId="593"/>
            <ac:spMk id="3" creationId="{5C1F111F-5659-E17A-C8A6-9D831C0768B0}"/>
          </ac:spMkLst>
        </pc:spChg>
        <pc:picChg chg="del">
          <ac:chgData name="Louise Fredriksson" userId="5f44addeedec36ac" providerId="LiveId" clId="{813EC1F9-7033-CB4B-8932-774FBC879230}" dt="2022-09-04T19:08:49.107" v="3709" actId="478"/>
          <ac:picMkLst>
            <pc:docMk/>
            <pc:sldMk cId="2930758463" sldId="593"/>
            <ac:picMk id="2" creationId="{BB24C433-87EC-3C46-BB66-D245A6F19616}"/>
          </ac:picMkLst>
        </pc:picChg>
      </pc:sldChg>
      <pc:sldChg chg="addSp modSp add mod">
        <pc:chgData name="Louise Fredriksson" userId="5f44addeedec36ac" providerId="LiveId" clId="{813EC1F9-7033-CB4B-8932-774FBC879230}" dt="2022-09-04T19:12:04.946" v="3762" actId="1076"/>
        <pc:sldMkLst>
          <pc:docMk/>
          <pc:sldMk cId="2906295859" sldId="594"/>
        </pc:sldMkLst>
        <pc:spChg chg="mod">
          <ac:chgData name="Louise Fredriksson" userId="5f44addeedec36ac" providerId="LiveId" clId="{813EC1F9-7033-CB4B-8932-774FBC879230}" dt="2022-09-04T19:11:58.394" v="3759" actId="20577"/>
          <ac:spMkLst>
            <pc:docMk/>
            <pc:sldMk cId="2906295859" sldId="594"/>
            <ac:spMk id="3" creationId="{5C1F111F-5659-E17A-C8A6-9D831C0768B0}"/>
          </ac:spMkLst>
        </pc:spChg>
        <pc:picChg chg="add mod">
          <ac:chgData name="Louise Fredriksson" userId="5f44addeedec36ac" providerId="LiveId" clId="{813EC1F9-7033-CB4B-8932-774FBC879230}" dt="2022-09-04T19:12:04.946" v="3762" actId="1076"/>
          <ac:picMkLst>
            <pc:docMk/>
            <pc:sldMk cId="2906295859" sldId="594"/>
            <ac:picMk id="2" creationId="{7554E745-02AA-6C05-8530-55DBCBB26B06}"/>
          </ac:picMkLst>
        </pc:picChg>
      </pc:sldChg>
      <pc:sldChg chg="add">
        <pc:chgData name="Louise Fredriksson" userId="5f44addeedec36ac" providerId="LiveId" clId="{813EC1F9-7033-CB4B-8932-774FBC879230}" dt="2022-09-04T19:11:55.398" v="3758" actId="2890"/>
        <pc:sldMkLst>
          <pc:docMk/>
          <pc:sldMk cId="54842155" sldId="595"/>
        </pc:sldMkLst>
      </pc:sldChg>
      <pc:sldChg chg="modSp add mod">
        <pc:chgData name="Louise Fredriksson" userId="5f44addeedec36ac" providerId="LiveId" clId="{813EC1F9-7033-CB4B-8932-774FBC879230}" dt="2022-09-04T19:13:08.131" v="3782" actId="20577"/>
        <pc:sldMkLst>
          <pc:docMk/>
          <pc:sldMk cId="3950247218" sldId="596"/>
        </pc:sldMkLst>
        <pc:spChg chg="mod">
          <ac:chgData name="Louise Fredriksson" userId="5f44addeedec36ac" providerId="LiveId" clId="{813EC1F9-7033-CB4B-8932-774FBC879230}" dt="2022-09-04T19:13:08.131" v="3782" actId="20577"/>
          <ac:spMkLst>
            <pc:docMk/>
            <pc:sldMk cId="3950247218" sldId="596"/>
            <ac:spMk id="3" creationId="{5C1F111F-5659-E17A-C8A6-9D831C0768B0}"/>
          </ac:spMkLst>
        </pc:spChg>
      </pc:sldChg>
      <pc:sldChg chg="add">
        <pc:chgData name="Louise Fredriksson" userId="5f44addeedec36ac" providerId="LiveId" clId="{813EC1F9-7033-CB4B-8932-774FBC879230}" dt="2022-09-04T19:13:05.209" v="3781" actId="2890"/>
        <pc:sldMkLst>
          <pc:docMk/>
          <pc:sldMk cId="1488860320" sldId="597"/>
        </pc:sldMkLst>
      </pc:sldChg>
      <pc:sldChg chg="modSp add mod">
        <pc:chgData name="Louise Fredriksson" userId="5f44addeedec36ac" providerId="LiveId" clId="{813EC1F9-7033-CB4B-8932-774FBC879230}" dt="2022-09-04T19:14:46.301" v="3809" actId="20577"/>
        <pc:sldMkLst>
          <pc:docMk/>
          <pc:sldMk cId="4169544014" sldId="598"/>
        </pc:sldMkLst>
        <pc:spChg chg="mod">
          <ac:chgData name="Louise Fredriksson" userId="5f44addeedec36ac" providerId="LiveId" clId="{813EC1F9-7033-CB4B-8932-774FBC879230}" dt="2022-09-04T19:14:46.301" v="3809" actId="20577"/>
          <ac:spMkLst>
            <pc:docMk/>
            <pc:sldMk cId="4169544014" sldId="598"/>
            <ac:spMk id="3" creationId="{5C1F111F-5659-E17A-C8A6-9D831C0768B0}"/>
          </ac:spMkLst>
        </pc:spChg>
      </pc:sldChg>
      <pc:sldChg chg="add">
        <pc:chgData name="Louise Fredriksson" userId="5f44addeedec36ac" providerId="LiveId" clId="{813EC1F9-7033-CB4B-8932-774FBC879230}" dt="2022-09-04T19:14:43.579" v="3808" actId="2890"/>
        <pc:sldMkLst>
          <pc:docMk/>
          <pc:sldMk cId="1300530061" sldId="599"/>
        </pc:sldMkLst>
      </pc:sldChg>
      <pc:sldChg chg="modSp add mod">
        <pc:chgData name="Louise Fredriksson" userId="5f44addeedec36ac" providerId="LiveId" clId="{813EC1F9-7033-CB4B-8932-774FBC879230}" dt="2022-09-04T19:16:01.330" v="3838" actId="20577"/>
        <pc:sldMkLst>
          <pc:docMk/>
          <pc:sldMk cId="1923591003" sldId="600"/>
        </pc:sldMkLst>
        <pc:spChg chg="mod">
          <ac:chgData name="Louise Fredriksson" userId="5f44addeedec36ac" providerId="LiveId" clId="{813EC1F9-7033-CB4B-8932-774FBC879230}" dt="2022-09-04T19:16:01.330" v="3838" actId="20577"/>
          <ac:spMkLst>
            <pc:docMk/>
            <pc:sldMk cId="1923591003" sldId="600"/>
            <ac:spMk id="3" creationId="{5C1F111F-5659-E17A-C8A6-9D831C0768B0}"/>
          </ac:spMkLst>
        </pc:spChg>
      </pc:sldChg>
      <pc:sldChg chg="add">
        <pc:chgData name="Louise Fredriksson" userId="5f44addeedec36ac" providerId="LiveId" clId="{813EC1F9-7033-CB4B-8932-774FBC879230}" dt="2022-09-04T19:15:58.315" v="3837" actId="2890"/>
        <pc:sldMkLst>
          <pc:docMk/>
          <pc:sldMk cId="45822479" sldId="601"/>
        </pc:sldMkLst>
      </pc:sldChg>
      <pc:sldChg chg="modSp add mod">
        <pc:chgData name="Louise Fredriksson" userId="5f44addeedec36ac" providerId="LiveId" clId="{813EC1F9-7033-CB4B-8932-774FBC879230}" dt="2022-09-04T19:16:55.893" v="3858" actId="20577"/>
        <pc:sldMkLst>
          <pc:docMk/>
          <pc:sldMk cId="1535531012" sldId="602"/>
        </pc:sldMkLst>
        <pc:spChg chg="mod">
          <ac:chgData name="Louise Fredriksson" userId="5f44addeedec36ac" providerId="LiveId" clId="{813EC1F9-7033-CB4B-8932-774FBC879230}" dt="2022-09-04T19:16:55.893" v="3858" actId="20577"/>
          <ac:spMkLst>
            <pc:docMk/>
            <pc:sldMk cId="1535531012" sldId="602"/>
            <ac:spMk id="3" creationId="{5C1F111F-5659-E17A-C8A6-9D831C0768B0}"/>
          </ac:spMkLst>
        </pc:spChg>
      </pc:sldChg>
      <pc:sldChg chg="add">
        <pc:chgData name="Louise Fredriksson" userId="5f44addeedec36ac" providerId="LiveId" clId="{813EC1F9-7033-CB4B-8932-774FBC879230}" dt="2022-09-04T19:16:53.014" v="3857" actId="2890"/>
        <pc:sldMkLst>
          <pc:docMk/>
          <pc:sldMk cId="1639280248" sldId="603"/>
        </pc:sldMkLst>
      </pc:sldChg>
      <pc:sldChg chg="modSp add mod">
        <pc:chgData name="Louise Fredriksson" userId="5f44addeedec36ac" providerId="LiveId" clId="{813EC1F9-7033-CB4B-8932-774FBC879230}" dt="2022-09-04T19:18:18.433" v="3889" actId="20577"/>
        <pc:sldMkLst>
          <pc:docMk/>
          <pc:sldMk cId="4181448985" sldId="604"/>
        </pc:sldMkLst>
        <pc:spChg chg="mod">
          <ac:chgData name="Louise Fredriksson" userId="5f44addeedec36ac" providerId="LiveId" clId="{813EC1F9-7033-CB4B-8932-774FBC879230}" dt="2022-09-04T19:18:18.433" v="3889" actId="20577"/>
          <ac:spMkLst>
            <pc:docMk/>
            <pc:sldMk cId="4181448985" sldId="604"/>
            <ac:spMk id="3" creationId="{5C1F111F-5659-E17A-C8A6-9D831C0768B0}"/>
          </ac:spMkLst>
        </pc:spChg>
      </pc:sldChg>
      <pc:sldChg chg="add">
        <pc:chgData name="Louise Fredriksson" userId="5f44addeedec36ac" providerId="LiveId" clId="{813EC1F9-7033-CB4B-8932-774FBC879230}" dt="2022-09-04T19:18:15.103" v="3888" actId="2890"/>
        <pc:sldMkLst>
          <pc:docMk/>
          <pc:sldMk cId="1458691112" sldId="605"/>
        </pc:sldMkLst>
      </pc:sldChg>
      <pc:sldChg chg="addSp delSp modSp add mod">
        <pc:chgData name="Louise Fredriksson" userId="5f44addeedec36ac" providerId="LiveId" clId="{813EC1F9-7033-CB4B-8932-774FBC879230}" dt="2022-09-04T19:20:27.253" v="3918" actId="1076"/>
        <pc:sldMkLst>
          <pc:docMk/>
          <pc:sldMk cId="2937637140" sldId="606"/>
        </pc:sldMkLst>
        <pc:spChg chg="mod">
          <ac:chgData name="Louise Fredriksson" userId="5f44addeedec36ac" providerId="LiveId" clId="{813EC1F9-7033-CB4B-8932-774FBC879230}" dt="2022-09-04T19:19:30.421" v="3910" actId="20577"/>
          <ac:spMkLst>
            <pc:docMk/>
            <pc:sldMk cId="2937637140" sldId="606"/>
            <ac:spMk id="3" creationId="{007E1AFC-47C0-8D64-48E8-B8AD0D05C5EF}"/>
          </ac:spMkLst>
        </pc:spChg>
        <pc:picChg chg="del">
          <ac:chgData name="Louise Fredriksson" userId="5f44addeedec36ac" providerId="LiveId" clId="{813EC1F9-7033-CB4B-8932-774FBC879230}" dt="2022-09-04T19:19:03.729" v="3893" actId="478"/>
          <ac:picMkLst>
            <pc:docMk/>
            <pc:sldMk cId="2937637140" sldId="606"/>
            <ac:picMk id="2" creationId="{2EBC7CBB-0FDB-F8CF-7F83-5BF36549D879}"/>
          </ac:picMkLst>
        </pc:picChg>
        <pc:picChg chg="add mod">
          <ac:chgData name="Louise Fredriksson" userId="5f44addeedec36ac" providerId="LiveId" clId="{813EC1F9-7033-CB4B-8932-774FBC879230}" dt="2022-09-04T19:20:27.253" v="3918" actId="1076"/>
          <ac:picMkLst>
            <pc:docMk/>
            <pc:sldMk cId="2937637140" sldId="606"/>
            <ac:picMk id="4" creationId="{156B79F6-38F5-A9C1-E0F0-58FCFA966119}"/>
          </ac:picMkLst>
        </pc:picChg>
      </pc:sldChg>
      <pc:sldChg chg="addSp modSp add del mod">
        <pc:chgData name="Louise Fredriksson" userId="5f44addeedec36ac" providerId="LiveId" clId="{813EC1F9-7033-CB4B-8932-774FBC879230}" dt="2022-09-04T19:20:58.458" v="3924" actId="2696"/>
        <pc:sldMkLst>
          <pc:docMk/>
          <pc:sldMk cId="1782022766" sldId="607"/>
        </pc:sldMkLst>
        <pc:picChg chg="add mod">
          <ac:chgData name="Louise Fredriksson" userId="5f44addeedec36ac" providerId="LiveId" clId="{813EC1F9-7033-CB4B-8932-774FBC879230}" dt="2022-09-04T19:19:53.819" v="3915" actId="1076"/>
          <ac:picMkLst>
            <pc:docMk/>
            <pc:sldMk cId="1782022766" sldId="607"/>
            <ac:picMk id="2" creationId="{52E2B39C-590E-CD52-04ED-391BED3D84EB}"/>
          </ac:picMkLst>
        </pc:picChg>
      </pc:sldChg>
      <pc:sldChg chg="add del">
        <pc:chgData name="Louise Fredriksson" userId="5f44addeedec36ac" providerId="LiveId" clId="{813EC1F9-7033-CB4B-8932-774FBC879230}" dt="2022-09-04T19:20:59.926" v="3925" actId="2696"/>
        <pc:sldMkLst>
          <pc:docMk/>
          <pc:sldMk cId="1876768007" sldId="608"/>
        </pc:sldMkLst>
      </pc:sldChg>
      <pc:sldChg chg="modSp add mod">
        <pc:chgData name="Louise Fredriksson" userId="5f44addeedec36ac" providerId="LiveId" clId="{813EC1F9-7033-CB4B-8932-774FBC879230}" dt="2022-09-04T19:20:48.029" v="3923" actId="20577"/>
        <pc:sldMkLst>
          <pc:docMk/>
          <pc:sldMk cId="4263683775" sldId="609"/>
        </pc:sldMkLst>
        <pc:spChg chg="mod">
          <ac:chgData name="Louise Fredriksson" userId="5f44addeedec36ac" providerId="LiveId" clId="{813EC1F9-7033-CB4B-8932-774FBC879230}" dt="2022-09-04T19:20:48.029" v="3923" actId="20577"/>
          <ac:spMkLst>
            <pc:docMk/>
            <pc:sldMk cId="4263683775" sldId="609"/>
            <ac:spMk id="3" creationId="{007E1AFC-47C0-8D64-48E8-B8AD0D05C5EF}"/>
          </ac:spMkLst>
        </pc:spChg>
      </pc:sldChg>
      <pc:sldChg chg="modSp add mod">
        <pc:chgData name="Louise Fredriksson" userId="5f44addeedec36ac" providerId="LiveId" clId="{813EC1F9-7033-CB4B-8932-774FBC879230}" dt="2022-09-04T19:21:46.010" v="3945" actId="20577"/>
        <pc:sldMkLst>
          <pc:docMk/>
          <pc:sldMk cId="1180125419" sldId="610"/>
        </pc:sldMkLst>
        <pc:spChg chg="mod">
          <ac:chgData name="Louise Fredriksson" userId="5f44addeedec36ac" providerId="LiveId" clId="{813EC1F9-7033-CB4B-8932-774FBC879230}" dt="2022-09-04T19:21:46.010" v="3945" actId="20577"/>
          <ac:spMkLst>
            <pc:docMk/>
            <pc:sldMk cId="1180125419" sldId="610"/>
            <ac:spMk id="3" creationId="{007E1AFC-47C0-8D64-48E8-B8AD0D05C5EF}"/>
          </ac:spMkLst>
        </pc:spChg>
      </pc:sldChg>
      <pc:sldChg chg="add">
        <pc:chgData name="Louise Fredriksson" userId="5f44addeedec36ac" providerId="LiveId" clId="{813EC1F9-7033-CB4B-8932-774FBC879230}" dt="2022-09-04T19:21:43.475" v="3944" actId="2890"/>
        <pc:sldMkLst>
          <pc:docMk/>
          <pc:sldMk cId="1134571805" sldId="611"/>
        </pc:sldMkLst>
      </pc:sldChg>
      <pc:sldChg chg="modSp add mod">
        <pc:chgData name="Louise Fredriksson" userId="5f44addeedec36ac" providerId="LiveId" clId="{813EC1F9-7033-CB4B-8932-774FBC879230}" dt="2022-09-04T19:22:36.835" v="3963" actId="20577"/>
        <pc:sldMkLst>
          <pc:docMk/>
          <pc:sldMk cId="1555580834" sldId="612"/>
        </pc:sldMkLst>
        <pc:spChg chg="mod">
          <ac:chgData name="Louise Fredriksson" userId="5f44addeedec36ac" providerId="LiveId" clId="{813EC1F9-7033-CB4B-8932-774FBC879230}" dt="2022-09-04T19:22:36.835" v="3963" actId="20577"/>
          <ac:spMkLst>
            <pc:docMk/>
            <pc:sldMk cId="1555580834" sldId="612"/>
            <ac:spMk id="3" creationId="{007E1AFC-47C0-8D64-48E8-B8AD0D05C5EF}"/>
          </ac:spMkLst>
        </pc:spChg>
      </pc:sldChg>
      <pc:sldChg chg="add">
        <pc:chgData name="Louise Fredriksson" userId="5f44addeedec36ac" providerId="LiveId" clId="{813EC1F9-7033-CB4B-8932-774FBC879230}" dt="2022-09-04T19:22:34.302" v="3962" actId="2890"/>
        <pc:sldMkLst>
          <pc:docMk/>
          <pc:sldMk cId="1215131628" sldId="613"/>
        </pc:sldMkLst>
      </pc:sldChg>
      <pc:sldChg chg="modSp add mod">
        <pc:chgData name="Louise Fredriksson" userId="5f44addeedec36ac" providerId="LiveId" clId="{813EC1F9-7033-CB4B-8932-774FBC879230}" dt="2022-09-04T19:23:01.304" v="3981" actId="207"/>
        <pc:sldMkLst>
          <pc:docMk/>
          <pc:sldMk cId="633926325" sldId="614"/>
        </pc:sldMkLst>
        <pc:spChg chg="mod">
          <ac:chgData name="Louise Fredriksson" userId="5f44addeedec36ac" providerId="LiveId" clId="{813EC1F9-7033-CB4B-8932-774FBC879230}" dt="2022-09-04T19:23:01.304" v="3981" actId="207"/>
          <ac:spMkLst>
            <pc:docMk/>
            <pc:sldMk cId="633926325" sldId="614"/>
            <ac:spMk id="3" creationId="{007E1AFC-47C0-8D64-48E8-B8AD0D05C5EF}"/>
          </ac:spMkLst>
        </pc:spChg>
      </pc:sldChg>
      <pc:sldChg chg="addSp delSp modSp add mod">
        <pc:chgData name="Louise Fredriksson" userId="5f44addeedec36ac" providerId="LiveId" clId="{813EC1F9-7033-CB4B-8932-774FBC879230}" dt="2022-09-04T19:24:19.592" v="4004" actId="20577"/>
        <pc:sldMkLst>
          <pc:docMk/>
          <pc:sldMk cId="1424512530" sldId="615"/>
        </pc:sldMkLst>
        <pc:spChg chg="mod">
          <ac:chgData name="Louise Fredriksson" userId="5f44addeedec36ac" providerId="LiveId" clId="{813EC1F9-7033-CB4B-8932-774FBC879230}" dt="2022-09-04T19:24:19.592" v="4004" actId="20577"/>
          <ac:spMkLst>
            <pc:docMk/>
            <pc:sldMk cId="1424512530" sldId="615"/>
            <ac:spMk id="3" creationId="{007E1AFC-47C0-8D64-48E8-B8AD0D05C5EF}"/>
          </ac:spMkLst>
        </pc:spChg>
        <pc:picChg chg="add mod">
          <ac:chgData name="Louise Fredriksson" userId="5f44addeedec36ac" providerId="LiveId" clId="{813EC1F9-7033-CB4B-8932-774FBC879230}" dt="2022-09-04T19:24:13.856" v="4002" actId="14100"/>
          <ac:picMkLst>
            <pc:docMk/>
            <pc:sldMk cId="1424512530" sldId="615"/>
            <ac:picMk id="2" creationId="{45CFC8D1-1735-C4E8-CC83-7436878361A7}"/>
          </ac:picMkLst>
        </pc:picChg>
        <pc:picChg chg="del">
          <ac:chgData name="Louise Fredriksson" userId="5f44addeedec36ac" providerId="LiveId" clId="{813EC1F9-7033-CB4B-8932-774FBC879230}" dt="2022-09-04T19:23:18.462" v="3983" actId="478"/>
          <ac:picMkLst>
            <pc:docMk/>
            <pc:sldMk cId="1424512530" sldId="615"/>
            <ac:picMk id="4" creationId="{156B79F6-38F5-A9C1-E0F0-58FCFA966119}"/>
          </ac:picMkLst>
        </pc:picChg>
      </pc:sldChg>
      <pc:sldChg chg="add">
        <pc:chgData name="Louise Fredriksson" userId="5f44addeedec36ac" providerId="LiveId" clId="{813EC1F9-7033-CB4B-8932-774FBC879230}" dt="2022-09-04T19:24:15.903" v="4003" actId="2890"/>
        <pc:sldMkLst>
          <pc:docMk/>
          <pc:sldMk cId="586180845" sldId="616"/>
        </pc:sldMkLst>
      </pc:sldChg>
      <pc:sldChg chg="modSp add mod">
        <pc:chgData name="Louise Fredriksson" userId="5f44addeedec36ac" providerId="LiveId" clId="{813EC1F9-7033-CB4B-8932-774FBC879230}" dt="2022-09-04T19:25:07.206" v="4022" actId="20577"/>
        <pc:sldMkLst>
          <pc:docMk/>
          <pc:sldMk cId="2372094256" sldId="617"/>
        </pc:sldMkLst>
        <pc:spChg chg="mod">
          <ac:chgData name="Louise Fredriksson" userId="5f44addeedec36ac" providerId="LiveId" clId="{813EC1F9-7033-CB4B-8932-774FBC879230}" dt="2022-09-04T19:25:07.206" v="4022" actId="20577"/>
          <ac:spMkLst>
            <pc:docMk/>
            <pc:sldMk cId="2372094256" sldId="617"/>
            <ac:spMk id="3" creationId="{007E1AFC-47C0-8D64-48E8-B8AD0D05C5EF}"/>
          </ac:spMkLst>
        </pc:spChg>
      </pc:sldChg>
      <pc:sldChg chg="add">
        <pc:chgData name="Louise Fredriksson" userId="5f44addeedec36ac" providerId="LiveId" clId="{813EC1F9-7033-CB4B-8932-774FBC879230}" dt="2022-09-04T19:25:04.541" v="4021" actId="2890"/>
        <pc:sldMkLst>
          <pc:docMk/>
          <pc:sldMk cId="3560051150" sldId="618"/>
        </pc:sldMkLst>
      </pc:sldChg>
      <pc:sldChg chg="modSp add mod">
        <pc:chgData name="Louise Fredriksson" userId="5f44addeedec36ac" providerId="LiveId" clId="{813EC1F9-7033-CB4B-8932-774FBC879230}" dt="2022-09-04T19:25:30.128" v="4026" actId="255"/>
        <pc:sldMkLst>
          <pc:docMk/>
          <pc:sldMk cId="723635182" sldId="619"/>
        </pc:sldMkLst>
        <pc:spChg chg="mod">
          <ac:chgData name="Louise Fredriksson" userId="5f44addeedec36ac" providerId="LiveId" clId="{813EC1F9-7033-CB4B-8932-774FBC879230}" dt="2022-09-04T19:25:30.128" v="4026" actId="255"/>
          <ac:spMkLst>
            <pc:docMk/>
            <pc:sldMk cId="723635182" sldId="619"/>
            <ac:spMk id="3" creationId="{007E1AFC-47C0-8D64-48E8-B8AD0D05C5EF}"/>
          </ac:spMkLst>
        </pc:spChg>
      </pc:sldChg>
      <pc:sldChg chg="modSp add mod">
        <pc:chgData name="Louise Fredriksson" userId="5f44addeedec36ac" providerId="LiveId" clId="{813EC1F9-7033-CB4B-8932-774FBC879230}" dt="2022-09-04T19:26:14.450" v="4045" actId="207"/>
        <pc:sldMkLst>
          <pc:docMk/>
          <pc:sldMk cId="1426149334" sldId="620"/>
        </pc:sldMkLst>
        <pc:spChg chg="mod">
          <ac:chgData name="Louise Fredriksson" userId="5f44addeedec36ac" providerId="LiveId" clId="{813EC1F9-7033-CB4B-8932-774FBC879230}" dt="2022-09-04T19:26:14.450" v="4045" actId="207"/>
          <ac:spMkLst>
            <pc:docMk/>
            <pc:sldMk cId="1426149334" sldId="620"/>
            <ac:spMk id="3" creationId="{007E1AFC-47C0-8D64-48E8-B8AD0D05C5EF}"/>
          </ac:spMkLst>
        </pc:spChg>
      </pc:sldChg>
      <pc:sldChg chg="modSp add mod">
        <pc:chgData name="Louise Fredriksson" userId="5f44addeedec36ac" providerId="LiveId" clId="{813EC1F9-7033-CB4B-8932-774FBC879230}" dt="2022-09-04T19:26:33.296" v="4049" actId="255"/>
        <pc:sldMkLst>
          <pc:docMk/>
          <pc:sldMk cId="359784316" sldId="621"/>
        </pc:sldMkLst>
        <pc:spChg chg="mod">
          <ac:chgData name="Louise Fredriksson" userId="5f44addeedec36ac" providerId="LiveId" clId="{813EC1F9-7033-CB4B-8932-774FBC879230}" dt="2022-09-04T19:26:33.296" v="4049" actId="255"/>
          <ac:spMkLst>
            <pc:docMk/>
            <pc:sldMk cId="359784316" sldId="621"/>
            <ac:spMk id="3" creationId="{007E1AFC-47C0-8D64-48E8-B8AD0D05C5EF}"/>
          </ac:spMkLst>
        </pc:spChg>
      </pc:sldChg>
      <pc:sldChg chg="modSp add mod">
        <pc:chgData name="Louise Fredriksson" userId="5f44addeedec36ac" providerId="LiveId" clId="{813EC1F9-7033-CB4B-8932-774FBC879230}" dt="2022-09-04T19:26:51.305" v="4055" actId="207"/>
        <pc:sldMkLst>
          <pc:docMk/>
          <pc:sldMk cId="1657206474" sldId="622"/>
        </pc:sldMkLst>
        <pc:spChg chg="mod">
          <ac:chgData name="Louise Fredriksson" userId="5f44addeedec36ac" providerId="LiveId" clId="{813EC1F9-7033-CB4B-8932-774FBC879230}" dt="2022-09-04T19:26:51.305" v="4055" actId="207"/>
          <ac:spMkLst>
            <pc:docMk/>
            <pc:sldMk cId="1657206474" sldId="622"/>
            <ac:spMk id="3" creationId="{007E1AFC-47C0-8D64-48E8-B8AD0D05C5EF}"/>
          </ac:spMkLst>
        </pc:spChg>
      </pc:sldChg>
      <pc:sldChg chg="modSp add mod">
        <pc:chgData name="Louise Fredriksson" userId="5f44addeedec36ac" providerId="LiveId" clId="{813EC1F9-7033-CB4B-8932-774FBC879230}" dt="2022-09-04T19:27:08.503" v="4087" actId="207"/>
        <pc:sldMkLst>
          <pc:docMk/>
          <pc:sldMk cId="3612368022" sldId="623"/>
        </pc:sldMkLst>
        <pc:spChg chg="mod">
          <ac:chgData name="Louise Fredriksson" userId="5f44addeedec36ac" providerId="LiveId" clId="{813EC1F9-7033-CB4B-8932-774FBC879230}" dt="2022-09-04T19:27:08.503" v="4087" actId="207"/>
          <ac:spMkLst>
            <pc:docMk/>
            <pc:sldMk cId="3612368022" sldId="623"/>
            <ac:spMk id="3" creationId="{007E1AFC-47C0-8D64-48E8-B8AD0D05C5EF}"/>
          </ac:spMkLst>
        </pc:spChg>
      </pc:sldChg>
      <pc:sldChg chg="delSp modSp add mod">
        <pc:chgData name="Louise Fredriksson" userId="5f44addeedec36ac" providerId="LiveId" clId="{813EC1F9-7033-CB4B-8932-774FBC879230}" dt="2022-09-04T19:29:47.579" v="4133" actId="20577"/>
        <pc:sldMkLst>
          <pc:docMk/>
          <pc:sldMk cId="2762398602" sldId="624"/>
        </pc:sldMkLst>
        <pc:spChg chg="mod">
          <ac:chgData name="Louise Fredriksson" userId="5f44addeedec36ac" providerId="LiveId" clId="{813EC1F9-7033-CB4B-8932-774FBC879230}" dt="2022-09-04T19:29:47.579" v="4133" actId="20577"/>
          <ac:spMkLst>
            <pc:docMk/>
            <pc:sldMk cId="2762398602" sldId="624"/>
            <ac:spMk id="3" creationId="{A212FDBC-8244-CB66-921E-1A559914155C}"/>
          </ac:spMkLst>
        </pc:spChg>
        <pc:picChg chg="del">
          <ac:chgData name="Louise Fredriksson" userId="5f44addeedec36ac" providerId="LiveId" clId="{813EC1F9-7033-CB4B-8932-774FBC879230}" dt="2022-09-04T19:27:40.916" v="4089" actId="478"/>
          <ac:picMkLst>
            <pc:docMk/>
            <pc:sldMk cId="2762398602" sldId="624"/>
            <ac:picMk id="4" creationId="{A0CCD716-8525-7FBB-FED4-1F68925C6495}"/>
          </ac:picMkLst>
        </pc:picChg>
      </pc:sldChg>
      <pc:sldChg chg="add">
        <pc:chgData name="Louise Fredriksson" userId="5f44addeedec36ac" providerId="LiveId" clId="{813EC1F9-7033-CB4B-8932-774FBC879230}" dt="2022-09-04T19:29:44.719" v="4132" actId="2890"/>
        <pc:sldMkLst>
          <pc:docMk/>
          <pc:sldMk cId="3897434463" sldId="625"/>
        </pc:sldMkLst>
      </pc:sldChg>
      <pc:sldChg chg="modSp add mod">
        <pc:chgData name="Louise Fredriksson" userId="5f44addeedec36ac" providerId="LiveId" clId="{813EC1F9-7033-CB4B-8932-774FBC879230}" dt="2022-09-04T19:32:41.075" v="4180" actId="20577"/>
        <pc:sldMkLst>
          <pc:docMk/>
          <pc:sldMk cId="2050361049" sldId="626"/>
        </pc:sldMkLst>
        <pc:spChg chg="mod">
          <ac:chgData name="Louise Fredriksson" userId="5f44addeedec36ac" providerId="LiveId" clId="{813EC1F9-7033-CB4B-8932-774FBC879230}" dt="2022-09-04T19:32:41.075" v="4180" actId="20577"/>
          <ac:spMkLst>
            <pc:docMk/>
            <pc:sldMk cId="2050361049" sldId="626"/>
            <ac:spMk id="3" creationId="{A212FDBC-8244-CB66-921E-1A559914155C}"/>
          </ac:spMkLst>
        </pc:spChg>
      </pc:sldChg>
      <pc:sldChg chg="add">
        <pc:chgData name="Louise Fredriksson" userId="5f44addeedec36ac" providerId="LiveId" clId="{813EC1F9-7033-CB4B-8932-774FBC879230}" dt="2022-09-04T19:32:36.924" v="4179" actId="2890"/>
        <pc:sldMkLst>
          <pc:docMk/>
          <pc:sldMk cId="3062876199" sldId="627"/>
        </pc:sldMkLst>
      </pc:sldChg>
      <pc:sldChg chg="modSp add mod">
        <pc:chgData name="Louise Fredriksson" userId="5f44addeedec36ac" providerId="LiveId" clId="{813EC1F9-7033-CB4B-8932-774FBC879230}" dt="2022-09-04T19:34:46.807" v="4238" actId="20577"/>
        <pc:sldMkLst>
          <pc:docMk/>
          <pc:sldMk cId="2213128786" sldId="628"/>
        </pc:sldMkLst>
        <pc:spChg chg="mod">
          <ac:chgData name="Louise Fredriksson" userId="5f44addeedec36ac" providerId="LiveId" clId="{813EC1F9-7033-CB4B-8932-774FBC879230}" dt="2022-09-04T19:34:46.807" v="4238" actId="20577"/>
          <ac:spMkLst>
            <pc:docMk/>
            <pc:sldMk cId="2213128786" sldId="628"/>
            <ac:spMk id="3" creationId="{A212FDBC-8244-CB66-921E-1A559914155C}"/>
          </ac:spMkLst>
        </pc:spChg>
      </pc:sldChg>
      <pc:sldChg chg="add">
        <pc:chgData name="Louise Fredriksson" userId="5f44addeedec36ac" providerId="LiveId" clId="{813EC1F9-7033-CB4B-8932-774FBC879230}" dt="2022-09-04T19:34:43.417" v="4237" actId="2890"/>
        <pc:sldMkLst>
          <pc:docMk/>
          <pc:sldMk cId="4175870932" sldId="629"/>
        </pc:sldMkLst>
      </pc:sldChg>
      <pc:sldChg chg="modSp add mod">
        <pc:chgData name="Louise Fredriksson" userId="5f44addeedec36ac" providerId="LiveId" clId="{813EC1F9-7033-CB4B-8932-774FBC879230}" dt="2022-09-04T19:35:51.945" v="4257" actId="20577"/>
        <pc:sldMkLst>
          <pc:docMk/>
          <pc:sldMk cId="2699736419" sldId="630"/>
        </pc:sldMkLst>
        <pc:spChg chg="mod">
          <ac:chgData name="Louise Fredriksson" userId="5f44addeedec36ac" providerId="LiveId" clId="{813EC1F9-7033-CB4B-8932-774FBC879230}" dt="2022-09-04T19:35:51.945" v="4257" actId="20577"/>
          <ac:spMkLst>
            <pc:docMk/>
            <pc:sldMk cId="2699736419" sldId="630"/>
            <ac:spMk id="3" creationId="{A212FDBC-8244-CB66-921E-1A559914155C}"/>
          </ac:spMkLst>
        </pc:spChg>
      </pc:sldChg>
      <pc:sldChg chg="modSp add mod">
        <pc:chgData name="Louise Fredriksson" userId="5f44addeedec36ac" providerId="LiveId" clId="{813EC1F9-7033-CB4B-8932-774FBC879230}" dt="2022-09-04T19:36:21.787" v="4271" actId="20577"/>
        <pc:sldMkLst>
          <pc:docMk/>
          <pc:sldMk cId="3193853279" sldId="631"/>
        </pc:sldMkLst>
        <pc:spChg chg="mod">
          <ac:chgData name="Louise Fredriksson" userId="5f44addeedec36ac" providerId="LiveId" clId="{813EC1F9-7033-CB4B-8932-774FBC879230}" dt="2022-09-04T19:36:21.787" v="4271" actId="20577"/>
          <ac:spMkLst>
            <pc:docMk/>
            <pc:sldMk cId="3193853279" sldId="631"/>
            <ac:spMk id="3" creationId="{A212FDBC-8244-CB66-921E-1A559914155C}"/>
          </ac:spMkLst>
        </pc:spChg>
      </pc:sldChg>
      <pc:sldChg chg="modSp add mod">
        <pc:chgData name="Louise Fredriksson" userId="5f44addeedec36ac" providerId="LiveId" clId="{813EC1F9-7033-CB4B-8932-774FBC879230}" dt="2022-09-04T19:37:24.539" v="4291" actId="20577"/>
        <pc:sldMkLst>
          <pc:docMk/>
          <pc:sldMk cId="2312606342" sldId="632"/>
        </pc:sldMkLst>
        <pc:spChg chg="mod">
          <ac:chgData name="Louise Fredriksson" userId="5f44addeedec36ac" providerId="LiveId" clId="{813EC1F9-7033-CB4B-8932-774FBC879230}" dt="2022-09-04T19:37:24.539" v="4291" actId="20577"/>
          <ac:spMkLst>
            <pc:docMk/>
            <pc:sldMk cId="2312606342" sldId="632"/>
            <ac:spMk id="3" creationId="{A212FDBC-8244-CB66-921E-1A559914155C}"/>
          </ac:spMkLst>
        </pc:spChg>
      </pc:sldChg>
      <pc:sldChg chg="add">
        <pc:chgData name="Louise Fredriksson" userId="5f44addeedec36ac" providerId="LiveId" clId="{813EC1F9-7033-CB4B-8932-774FBC879230}" dt="2022-09-04T19:37:21.176" v="4290" actId="2890"/>
        <pc:sldMkLst>
          <pc:docMk/>
          <pc:sldMk cId="1752661618" sldId="633"/>
        </pc:sldMkLst>
      </pc:sldChg>
      <pc:sldChg chg="modSp add mod">
        <pc:chgData name="Louise Fredriksson" userId="5f44addeedec36ac" providerId="LiveId" clId="{813EC1F9-7033-CB4B-8932-774FBC879230}" dt="2022-09-04T19:37:39.788" v="4295" actId="255"/>
        <pc:sldMkLst>
          <pc:docMk/>
          <pc:sldMk cId="971383130" sldId="634"/>
        </pc:sldMkLst>
        <pc:spChg chg="mod">
          <ac:chgData name="Louise Fredriksson" userId="5f44addeedec36ac" providerId="LiveId" clId="{813EC1F9-7033-CB4B-8932-774FBC879230}" dt="2022-09-04T19:37:39.788" v="4295" actId="255"/>
          <ac:spMkLst>
            <pc:docMk/>
            <pc:sldMk cId="971383130" sldId="634"/>
            <ac:spMk id="3" creationId="{A212FDBC-8244-CB66-921E-1A559914155C}"/>
          </ac:spMkLst>
        </pc:spChg>
      </pc:sldChg>
      <pc:sldChg chg="modSp add mod">
        <pc:chgData name="Louise Fredriksson" userId="5f44addeedec36ac" providerId="LiveId" clId="{813EC1F9-7033-CB4B-8932-774FBC879230}" dt="2022-09-04T19:39:02.974" v="4351" actId="207"/>
        <pc:sldMkLst>
          <pc:docMk/>
          <pc:sldMk cId="2552681610" sldId="635"/>
        </pc:sldMkLst>
        <pc:spChg chg="mod">
          <ac:chgData name="Louise Fredriksson" userId="5f44addeedec36ac" providerId="LiveId" clId="{813EC1F9-7033-CB4B-8932-774FBC879230}" dt="2022-09-04T19:39:02.974" v="4351" actId="207"/>
          <ac:spMkLst>
            <pc:docMk/>
            <pc:sldMk cId="2552681610" sldId="635"/>
            <ac:spMk id="3" creationId="{A212FDBC-8244-CB66-921E-1A559914155C}"/>
          </ac:spMkLst>
        </pc:spChg>
      </pc:sldChg>
      <pc:sldChg chg="modSp add mod">
        <pc:chgData name="Louise Fredriksson" userId="5f44addeedec36ac" providerId="LiveId" clId="{813EC1F9-7033-CB4B-8932-774FBC879230}" dt="2022-09-05T13:18:14.638" v="4376" actId="20577"/>
        <pc:sldMkLst>
          <pc:docMk/>
          <pc:sldMk cId="1427164889" sldId="636"/>
        </pc:sldMkLst>
        <pc:spChg chg="mod">
          <ac:chgData name="Louise Fredriksson" userId="5f44addeedec36ac" providerId="LiveId" clId="{813EC1F9-7033-CB4B-8932-774FBC879230}" dt="2022-09-05T13:18:14.638" v="4376" actId="20577"/>
          <ac:spMkLst>
            <pc:docMk/>
            <pc:sldMk cId="1427164889" sldId="636"/>
            <ac:spMk id="3" creationId="{5C1F111F-5659-E17A-C8A6-9D831C0768B0}"/>
          </ac:spMkLst>
        </pc:spChg>
      </pc:sldChg>
      <pc:sldChg chg="add">
        <pc:chgData name="Louise Fredriksson" userId="5f44addeedec36ac" providerId="LiveId" clId="{813EC1F9-7033-CB4B-8932-774FBC879230}" dt="2022-09-05T13:18:11.398" v="4375" actId="2890"/>
        <pc:sldMkLst>
          <pc:docMk/>
          <pc:sldMk cId="2328365419" sldId="637"/>
        </pc:sldMkLst>
      </pc:sldChg>
      <pc:sldChg chg="modSp add mod">
        <pc:chgData name="Louise Fredriksson" userId="5f44addeedec36ac" providerId="LiveId" clId="{813EC1F9-7033-CB4B-8932-774FBC879230}" dt="2022-09-05T13:19:21.313" v="4393" actId="20577"/>
        <pc:sldMkLst>
          <pc:docMk/>
          <pc:sldMk cId="2157246614" sldId="638"/>
        </pc:sldMkLst>
        <pc:spChg chg="mod">
          <ac:chgData name="Louise Fredriksson" userId="5f44addeedec36ac" providerId="LiveId" clId="{813EC1F9-7033-CB4B-8932-774FBC879230}" dt="2022-09-05T13:19:21.313" v="4393" actId="20577"/>
          <ac:spMkLst>
            <pc:docMk/>
            <pc:sldMk cId="2157246614" sldId="638"/>
            <ac:spMk id="3" creationId="{5C1F111F-5659-E17A-C8A6-9D831C0768B0}"/>
          </ac:spMkLst>
        </pc:spChg>
      </pc:sldChg>
      <pc:sldChg chg="add">
        <pc:chgData name="Louise Fredriksson" userId="5f44addeedec36ac" providerId="LiveId" clId="{813EC1F9-7033-CB4B-8932-774FBC879230}" dt="2022-09-05T13:19:12.373" v="4391" actId="2890"/>
        <pc:sldMkLst>
          <pc:docMk/>
          <pc:sldMk cId="3068624688" sldId="639"/>
        </pc:sldMkLst>
      </pc:sldChg>
      <pc:sldChg chg="modSp add mod">
        <pc:chgData name="Louise Fredriksson" userId="5f44addeedec36ac" providerId="LiveId" clId="{813EC1F9-7033-CB4B-8932-774FBC879230}" dt="2022-09-05T13:21:31.892" v="4420" actId="20577"/>
        <pc:sldMkLst>
          <pc:docMk/>
          <pc:sldMk cId="1732114775" sldId="640"/>
        </pc:sldMkLst>
        <pc:spChg chg="mod">
          <ac:chgData name="Louise Fredriksson" userId="5f44addeedec36ac" providerId="LiveId" clId="{813EC1F9-7033-CB4B-8932-774FBC879230}" dt="2022-09-05T13:21:31.892" v="4420" actId="20577"/>
          <ac:spMkLst>
            <pc:docMk/>
            <pc:sldMk cId="1732114775" sldId="640"/>
            <ac:spMk id="3" creationId="{5C1F111F-5659-E17A-C8A6-9D831C0768B0}"/>
          </ac:spMkLst>
        </pc:spChg>
      </pc:sldChg>
      <pc:sldChg chg="add">
        <pc:chgData name="Louise Fredriksson" userId="5f44addeedec36ac" providerId="LiveId" clId="{813EC1F9-7033-CB4B-8932-774FBC879230}" dt="2022-09-05T13:21:27.075" v="4418" actId="2890"/>
        <pc:sldMkLst>
          <pc:docMk/>
          <pc:sldMk cId="1457590990" sldId="641"/>
        </pc:sldMkLst>
      </pc:sldChg>
      <pc:sldChg chg="modSp add mod">
        <pc:chgData name="Louise Fredriksson" userId="5f44addeedec36ac" providerId="LiveId" clId="{813EC1F9-7033-CB4B-8932-774FBC879230}" dt="2022-09-05T13:22:29.558" v="4436" actId="20577"/>
        <pc:sldMkLst>
          <pc:docMk/>
          <pc:sldMk cId="51375501" sldId="642"/>
        </pc:sldMkLst>
        <pc:spChg chg="mod">
          <ac:chgData name="Louise Fredriksson" userId="5f44addeedec36ac" providerId="LiveId" clId="{813EC1F9-7033-CB4B-8932-774FBC879230}" dt="2022-09-05T13:22:29.558" v="4436" actId="20577"/>
          <ac:spMkLst>
            <pc:docMk/>
            <pc:sldMk cId="51375501" sldId="642"/>
            <ac:spMk id="3" creationId="{5C1F111F-5659-E17A-C8A6-9D831C0768B0}"/>
          </ac:spMkLst>
        </pc:spChg>
      </pc:sldChg>
      <pc:sldChg chg="add">
        <pc:chgData name="Louise Fredriksson" userId="5f44addeedec36ac" providerId="LiveId" clId="{813EC1F9-7033-CB4B-8932-774FBC879230}" dt="2022-09-05T13:22:22.188" v="4434" actId="2890"/>
        <pc:sldMkLst>
          <pc:docMk/>
          <pc:sldMk cId="757712055" sldId="643"/>
        </pc:sldMkLst>
      </pc:sldChg>
      <pc:sldChg chg="modSp add mod">
        <pc:chgData name="Louise Fredriksson" userId="5f44addeedec36ac" providerId="LiveId" clId="{813EC1F9-7033-CB4B-8932-774FBC879230}" dt="2022-09-05T13:23:33.763" v="4452" actId="20577"/>
        <pc:sldMkLst>
          <pc:docMk/>
          <pc:sldMk cId="1139355117" sldId="644"/>
        </pc:sldMkLst>
        <pc:spChg chg="mod">
          <ac:chgData name="Louise Fredriksson" userId="5f44addeedec36ac" providerId="LiveId" clId="{813EC1F9-7033-CB4B-8932-774FBC879230}" dt="2022-09-05T13:23:33.763" v="4452" actId="20577"/>
          <ac:spMkLst>
            <pc:docMk/>
            <pc:sldMk cId="1139355117" sldId="644"/>
            <ac:spMk id="3" creationId="{5C1F111F-5659-E17A-C8A6-9D831C0768B0}"/>
          </ac:spMkLst>
        </pc:spChg>
      </pc:sldChg>
      <pc:sldChg chg="addSp modSp add mod">
        <pc:chgData name="Louise Fredriksson" userId="5f44addeedec36ac" providerId="LiveId" clId="{813EC1F9-7033-CB4B-8932-774FBC879230}" dt="2022-09-05T13:24:09.443" v="4460" actId="1076"/>
        <pc:sldMkLst>
          <pc:docMk/>
          <pc:sldMk cId="628050878" sldId="645"/>
        </pc:sldMkLst>
        <pc:spChg chg="mod">
          <ac:chgData name="Louise Fredriksson" userId="5f44addeedec36ac" providerId="LiveId" clId="{813EC1F9-7033-CB4B-8932-774FBC879230}" dt="2022-09-05T13:24:06.133" v="4459" actId="20577"/>
          <ac:spMkLst>
            <pc:docMk/>
            <pc:sldMk cId="628050878" sldId="645"/>
            <ac:spMk id="3" creationId="{5C1F111F-5659-E17A-C8A6-9D831C0768B0}"/>
          </ac:spMkLst>
        </pc:spChg>
        <pc:picChg chg="add mod">
          <ac:chgData name="Louise Fredriksson" userId="5f44addeedec36ac" providerId="LiveId" clId="{813EC1F9-7033-CB4B-8932-774FBC879230}" dt="2022-09-05T13:24:09.443" v="4460" actId="1076"/>
          <ac:picMkLst>
            <pc:docMk/>
            <pc:sldMk cId="628050878" sldId="645"/>
            <ac:picMk id="2" creationId="{15DA7261-BB96-CC0F-C2B5-9056FCD7902A}"/>
          </ac:picMkLst>
        </pc:picChg>
      </pc:sldChg>
      <pc:sldChg chg="modSp add mod">
        <pc:chgData name="Louise Fredriksson" userId="5f44addeedec36ac" providerId="LiveId" clId="{813EC1F9-7033-CB4B-8932-774FBC879230}" dt="2022-09-05T13:25:15.284" v="4496" actId="20577"/>
        <pc:sldMkLst>
          <pc:docMk/>
          <pc:sldMk cId="4111384021" sldId="646"/>
        </pc:sldMkLst>
        <pc:spChg chg="mod">
          <ac:chgData name="Louise Fredriksson" userId="5f44addeedec36ac" providerId="LiveId" clId="{813EC1F9-7033-CB4B-8932-774FBC879230}" dt="2022-09-05T13:25:15.284" v="4496" actId="20577"/>
          <ac:spMkLst>
            <pc:docMk/>
            <pc:sldMk cId="4111384021" sldId="646"/>
            <ac:spMk id="3" creationId="{5C1F111F-5659-E17A-C8A6-9D831C0768B0}"/>
          </ac:spMkLst>
        </pc:spChg>
      </pc:sldChg>
      <pc:sldChg chg="add">
        <pc:chgData name="Louise Fredriksson" userId="5f44addeedec36ac" providerId="LiveId" clId="{813EC1F9-7033-CB4B-8932-774FBC879230}" dt="2022-09-05T13:25:12.381" v="4495" actId="2890"/>
        <pc:sldMkLst>
          <pc:docMk/>
          <pc:sldMk cId="405609301" sldId="647"/>
        </pc:sldMkLst>
      </pc:sldChg>
      <pc:sldChg chg="modSp add mod">
        <pc:chgData name="Louise Fredriksson" userId="5f44addeedec36ac" providerId="LiveId" clId="{813EC1F9-7033-CB4B-8932-774FBC879230}" dt="2022-09-05T13:26:09.906" v="4518" actId="20577"/>
        <pc:sldMkLst>
          <pc:docMk/>
          <pc:sldMk cId="272178926" sldId="648"/>
        </pc:sldMkLst>
        <pc:spChg chg="mod">
          <ac:chgData name="Louise Fredriksson" userId="5f44addeedec36ac" providerId="LiveId" clId="{813EC1F9-7033-CB4B-8932-774FBC879230}" dt="2022-09-05T13:26:09.906" v="4518" actId="20577"/>
          <ac:spMkLst>
            <pc:docMk/>
            <pc:sldMk cId="272178926" sldId="648"/>
            <ac:spMk id="3" creationId="{5C1F111F-5659-E17A-C8A6-9D831C0768B0}"/>
          </ac:spMkLst>
        </pc:spChg>
      </pc:sldChg>
      <pc:sldChg chg="add">
        <pc:chgData name="Louise Fredriksson" userId="5f44addeedec36ac" providerId="LiveId" clId="{813EC1F9-7033-CB4B-8932-774FBC879230}" dt="2022-09-05T13:26:07.499" v="4517" actId="2890"/>
        <pc:sldMkLst>
          <pc:docMk/>
          <pc:sldMk cId="538252232" sldId="649"/>
        </pc:sldMkLst>
      </pc:sldChg>
      <pc:sldChg chg="modSp add mod">
        <pc:chgData name="Louise Fredriksson" userId="5f44addeedec36ac" providerId="LiveId" clId="{813EC1F9-7033-CB4B-8932-774FBC879230}" dt="2022-09-05T13:28:00.810" v="4552" actId="20577"/>
        <pc:sldMkLst>
          <pc:docMk/>
          <pc:sldMk cId="771189783" sldId="650"/>
        </pc:sldMkLst>
        <pc:spChg chg="mod">
          <ac:chgData name="Louise Fredriksson" userId="5f44addeedec36ac" providerId="LiveId" clId="{813EC1F9-7033-CB4B-8932-774FBC879230}" dt="2022-09-05T13:28:00.810" v="4552" actId="20577"/>
          <ac:spMkLst>
            <pc:docMk/>
            <pc:sldMk cId="771189783" sldId="650"/>
            <ac:spMk id="3" creationId="{5C1F111F-5659-E17A-C8A6-9D831C0768B0}"/>
          </ac:spMkLst>
        </pc:spChg>
      </pc:sldChg>
      <pc:sldChg chg="modSp add mod">
        <pc:chgData name="Louise Fredriksson" userId="5f44addeedec36ac" providerId="LiveId" clId="{813EC1F9-7033-CB4B-8932-774FBC879230}" dt="2022-09-05T13:28:09.923" v="4554" actId="20577"/>
        <pc:sldMkLst>
          <pc:docMk/>
          <pc:sldMk cId="1219685105" sldId="651"/>
        </pc:sldMkLst>
        <pc:spChg chg="mod">
          <ac:chgData name="Louise Fredriksson" userId="5f44addeedec36ac" providerId="LiveId" clId="{813EC1F9-7033-CB4B-8932-774FBC879230}" dt="2022-09-05T13:28:09.923" v="4554" actId="20577"/>
          <ac:spMkLst>
            <pc:docMk/>
            <pc:sldMk cId="1219685105" sldId="651"/>
            <ac:spMk id="3" creationId="{5C1F111F-5659-E17A-C8A6-9D831C0768B0}"/>
          </ac:spMkLst>
        </pc:spChg>
      </pc:sldChg>
      <pc:sldChg chg="modSp add mod">
        <pc:chgData name="Louise Fredriksson" userId="5f44addeedec36ac" providerId="LiveId" clId="{813EC1F9-7033-CB4B-8932-774FBC879230}" dt="2022-09-05T13:28:26.877" v="4558" actId="20577"/>
        <pc:sldMkLst>
          <pc:docMk/>
          <pc:sldMk cId="3045453977" sldId="652"/>
        </pc:sldMkLst>
        <pc:spChg chg="mod">
          <ac:chgData name="Louise Fredriksson" userId="5f44addeedec36ac" providerId="LiveId" clId="{813EC1F9-7033-CB4B-8932-774FBC879230}" dt="2022-09-05T13:28:26.877" v="4558" actId="20577"/>
          <ac:spMkLst>
            <pc:docMk/>
            <pc:sldMk cId="3045453977" sldId="652"/>
            <ac:spMk id="3" creationId="{5C1F111F-5659-E17A-C8A6-9D831C0768B0}"/>
          </ac:spMkLst>
        </pc:spChg>
      </pc:sldChg>
      <pc:sldChg chg="add del">
        <pc:chgData name="Louise Fredriksson" userId="5f44addeedec36ac" providerId="LiveId" clId="{813EC1F9-7033-CB4B-8932-774FBC879230}" dt="2022-09-05T13:29:22.148" v="4574" actId="2696"/>
        <pc:sldMkLst>
          <pc:docMk/>
          <pc:sldMk cId="1608505397" sldId="653"/>
        </pc:sldMkLst>
      </pc:sldChg>
      <pc:sldChg chg="modSp add mod">
        <pc:chgData name="Louise Fredriksson" userId="5f44addeedec36ac" providerId="LiveId" clId="{813EC1F9-7033-CB4B-8932-774FBC879230}" dt="2022-09-05T13:29:09.390" v="4573" actId="207"/>
        <pc:sldMkLst>
          <pc:docMk/>
          <pc:sldMk cId="261696981" sldId="654"/>
        </pc:sldMkLst>
        <pc:spChg chg="mod">
          <ac:chgData name="Louise Fredriksson" userId="5f44addeedec36ac" providerId="LiveId" clId="{813EC1F9-7033-CB4B-8932-774FBC879230}" dt="2022-09-05T13:29:09.390" v="4573" actId="207"/>
          <ac:spMkLst>
            <pc:docMk/>
            <pc:sldMk cId="261696981" sldId="654"/>
            <ac:spMk id="3" creationId="{5C1F111F-5659-E17A-C8A6-9D831C0768B0}"/>
          </ac:spMkLst>
        </pc:spChg>
      </pc:sldChg>
      <pc:sldChg chg="modSp add mod">
        <pc:chgData name="Louise Fredriksson" userId="5f44addeedec36ac" providerId="LiveId" clId="{813EC1F9-7033-CB4B-8932-774FBC879230}" dt="2022-09-05T13:30:47.358" v="4594" actId="20577"/>
        <pc:sldMkLst>
          <pc:docMk/>
          <pc:sldMk cId="1356151459" sldId="655"/>
        </pc:sldMkLst>
        <pc:spChg chg="mod">
          <ac:chgData name="Louise Fredriksson" userId="5f44addeedec36ac" providerId="LiveId" clId="{813EC1F9-7033-CB4B-8932-774FBC879230}" dt="2022-09-05T13:30:47.358" v="4594" actId="20577"/>
          <ac:spMkLst>
            <pc:docMk/>
            <pc:sldMk cId="1356151459" sldId="655"/>
            <ac:spMk id="3" creationId="{A212FDBC-8244-CB66-921E-1A559914155C}"/>
          </ac:spMkLst>
        </pc:spChg>
      </pc:sldChg>
      <pc:sldChg chg="add del">
        <pc:chgData name="Louise Fredriksson" userId="5f44addeedec36ac" providerId="LiveId" clId="{813EC1F9-7033-CB4B-8932-774FBC879230}" dt="2022-09-05T13:30:32.284" v="4590" actId="2696"/>
        <pc:sldMkLst>
          <pc:docMk/>
          <pc:sldMk cId="1303829808" sldId="656"/>
        </pc:sldMkLst>
      </pc:sldChg>
      <pc:sldChg chg="addSp modSp add mod">
        <pc:chgData name="Louise Fredriksson" userId="5f44addeedec36ac" providerId="LiveId" clId="{813EC1F9-7033-CB4B-8932-774FBC879230}" dt="2022-09-05T13:33:11.979" v="4635" actId="1076"/>
        <pc:sldMkLst>
          <pc:docMk/>
          <pc:sldMk cId="3283541655" sldId="656"/>
        </pc:sldMkLst>
        <pc:spChg chg="mod">
          <ac:chgData name="Louise Fredriksson" userId="5f44addeedec36ac" providerId="LiveId" clId="{813EC1F9-7033-CB4B-8932-774FBC879230}" dt="2022-09-05T13:32:58.556" v="4630" actId="21"/>
          <ac:spMkLst>
            <pc:docMk/>
            <pc:sldMk cId="3283541655" sldId="656"/>
            <ac:spMk id="3" creationId="{A212FDBC-8244-CB66-921E-1A559914155C}"/>
          </ac:spMkLst>
        </pc:spChg>
        <pc:spChg chg="add mod">
          <ac:chgData name="Louise Fredriksson" userId="5f44addeedec36ac" providerId="LiveId" clId="{813EC1F9-7033-CB4B-8932-774FBC879230}" dt="2022-09-05T13:33:11.979" v="4635" actId="1076"/>
          <ac:spMkLst>
            <pc:docMk/>
            <pc:sldMk cId="3283541655" sldId="656"/>
            <ac:spMk id="4" creationId="{F702B1DD-DF90-BCA9-AC8D-72BCB59077A4}"/>
          </ac:spMkLst>
        </pc:spChg>
      </pc:sldChg>
      <pc:sldChg chg="delSp modSp add mod">
        <pc:chgData name="Louise Fredriksson" userId="5f44addeedec36ac" providerId="LiveId" clId="{813EC1F9-7033-CB4B-8932-774FBC879230}" dt="2022-09-05T13:34:20.041" v="4658" actId="20577"/>
        <pc:sldMkLst>
          <pc:docMk/>
          <pc:sldMk cId="293552357" sldId="657"/>
        </pc:sldMkLst>
        <pc:spChg chg="mod">
          <ac:chgData name="Louise Fredriksson" userId="5f44addeedec36ac" providerId="LiveId" clId="{813EC1F9-7033-CB4B-8932-774FBC879230}" dt="2022-09-05T13:34:20.041" v="4658" actId="20577"/>
          <ac:spMkLst>
            <pc:docMk/>
            <pc:sldMk cId="293552357" sldId="657"/>
            <ac:spMk id="3" creationId="{A212FDBC-8244-CB66-921E-1A559914155C}"/>
          </ac:spMkLst>
        </pc:spChg>
        <pc:spChg chg="del">
          <ac:chgData name="Louise Fredriksson" userId="5f44addeedec36ac" providerId="LiveId" clId="{813EC1F9-7033-CB4B-8932-774FBC879230}" dt="2022-09-05T13:33:32.601" v="4637" actId="478"/>
          <ac:spMkLst>
            <pc:docMk/>
            <pc:sldMk cId="293552357" sldId="657"/>
            <ac:spMk id="4" creationId="{F702B1DD-DF90-BCA9-AC8D-72BCB59077A4}"/>
          </ac:spMkLst>
        </pc:spChg>
      </pc:sldChg>
      <pc:sldChg chg="add">
        <pc:chgData name="Louise Fredriksson" userId="5f44addeedec36ac" providerId="LiveId" clId="{813EC1F9-7033-CB4B-8932-774FBC879230}" dt="2022-09-05T13:34:17.083" v="4657" actId="2890"/>
        <pc:sldMkLst>
          <pc:docMk/>
          <pc:sldMk cId="3320552113" sldId="658"/>
        </pc:sldMkLst>
      </pc:sldChg>
      <pc:sldChg chg="addSp modSp add mod">
        <pc:chgData name="Louise Fredriksson" userId="5f44addeedec36ac" providerId="LiveId" clId="{813EC1F9-7033-CB4B-8932-774FBC879230}" dt="2022-09-05T13:35:21.032" v="4671" actId="1076"/>
        <pc:sldMkLst>
          <pc:docMk/>
          <pc:sldMk cId="3666658334" sldId="659"/>
        </pc:sldMkLst>
        <pc:spChg chg="mod">
          <ac:chgData name="Louise Fredriksson" userId="5f44addeedec36ac" providerId="LiveId" clId="{813EC1F9-7033-CB4B-8932-774FBC879230}" dt="2022-09-05T13:34:45.052" v="4666" actId="20577"/>
          <ac:spMkLst>
            <pc:docMk/>
            <pc:sldMk cId="3666658334" sldId="659"/>
            <ac:spMk id="3" creationId="{A212FDBC-8244-CB66-921E-1A559914155C}"/>
          </ac:spMkLst>
        </pc:spChg>
        <pc:picChg chg="add mod">
          <ac:chgData name="Louise Fredriksson" userId="5f44addeedec36ac" providerId="LiveId" clId="{813EC1F9-7033-CB4B-8932-774FBC879230}" dt="2022-09-05T13:35:21.032" v="4671" actId="1076"/>
          <ac:picMkLst>
            <pc:docMk/>
            <pc:sldMk cId="3666658334" sldId="659"/>
            <ac:picMk id="2" creationId="{3AA6CCCB-251D-ECF8-3C4C-2755F84E8B1C}"/>
          </ac:picMkLst>
        </pc:picChg>
      </pc:sldChg>
      <pc:sldChg chg="modSp add mod">
        <pc:chgData name="Louise Fredriksson" userId="5f44addeedec36ac" providerId="LiveId" clId="{813EC1F9-7033-CB4B-8932-774FBC879230}" dt="2022-09-05T13:36:04.670" v="4688" actId="207"/>
        <pc:sldMkLst>
          <pc:docMk/>
          <pc:sldMk cId="2529304274" sldId="660"/>
        </pc:sldMkLst>
        <pc:spChg chg="mod">
          <ac:chgData name="Louise Fredriksson" userId="5f44addeedec36ac" providerId="LiveId" clId="{813EC1F9-7033-CB4B-8932-774FBC879230}" dt="2022-09-05T13:36:04.670" v="4688" actId="207"/>
          <ac:spMkLst>
            <pc:docMk/>
            <pc:sldMk cId="2529304274" sldId="660"/>
            <ac:spMk id="3" creationId="{A212FDBC-8244-CB66-921E-1A559914155C}"/>
          </ac:spMkLst>
        </pc:spChg>
      </pc:sldChg>
      <pc:sldChg chg="delSp modSp add mod">
        <pc:chgData name="Louise Fredriksson" userId="5f44addeedec36ac" providerId="LiveId" clId="{813EC1F9-7033-CB4B-8932-774FBC879230}" dt="2022-09-05T13:37:28.803" v="4717" actId="20577"/>
        <pc:sldMkLst>
          <pc:docMk/>
          <pc:sldMk cId="2844609471" sldId="661"/>
        </pc:sldMkLst>
        <pc:spChg chg="mod">
          <ac:chgData name="Louise Fredriksson" userId="5f44addeedec36ac" providerId="LiveId" clId="{813EC1F9-7033-CB4B-8932-774FBC879230}" dt="2022-09-05T13:37:28.803" v="4717" actId="20577"/>
          <ac:spMkLst>
            <pc:docMk/>
            <pc:sldMk cId="2844609471" sldId="661"/>
            <ac:spMk id="3" creationId="{A212FDBC-8244-CB66-921E-1A559914155C}"/>
          </ac:spMkLst>
        </pc:spChg>
        <pc:picChg chg="del">
          <ac:chgData name="Louise Fredriksson" userId="5f44addeedec36ac" providerId="LiveId" clId="{813EC1F9-7033-CB4B-8932-774FBC879230}" dt="2022-09-05T13:36:24.339" v="4690" actId="478"/>
          <ac:picMkLst>
            <pc:docMk/>
            <pc:sldMk cId="2844609471" sldId="661"/>
            <ac:picMk id="2" creationId="{3AA6CCCB-251D-ECF8-3C4C-2755F84E8B1C}"/>
          </ac:picMkLst>
        </pc:picChg>
      </pc:sldChg>
      <pc:sldChg chg="add">
        <pc:chgData name="Louise Fredriksson" userId="5f44addeedec36ac" providerId="LiveId" clId="{813EC1F9-7033-CB4B-8932-774FBC879230}" dt="2022-09-05T13:37:25.292" v="4716" actId="2890"/>
        <pc:sldMkLst>
          <pc:docMk/>
          <pc:sldMk cId="3372629644" sldId="662"/>
        </pc:sldMkLst>
      </pc:sldChg>
      <pc:sldChg chg="modSp add mod">
        <pc:chgData name="Louise Fredriksson" userId="5f44addeedec36ac" providerId="LiveId" clId="{813EC1F9-7033-CB4B-8932-774FBC879230}" dt="2022-09-05T13:38:16.117" v="4733" actId="20577"/>
        <pc:sldMkLst>
          <pc:docMk/>
          <pc:sldMk cId="3779750066" sldId="663"/>
        </pc:sldMkLst>
        <pc:spChg chg="mod">
          <ac:chgData name="Louise Fredriksson" userId="5f44addeedec36ac" providerId="LiveId" clId="{813EC1F9-7033-CB4B-8932-774FBC879230}" dt="2022-09-05T13:38:16.117" v="4733" actId="20577"/>
          <ac:spMkLst>
            <pc:docMk/>
            <pc:sldMk cId="3779750066" sldId="663"/>
            <ac:spMk id="3" creationId="{A212FDBC-8244-CB66-921E-1A559914155C}"/>
          </ac:spMkLst>
        </pc:spChg>
      </pc:sldChg>
      <pc:sldChg chg="add">
        <pc:chgData name="Louise Fredriksson" userId="5f44addeedec36ac" providerId="LiveId" clId="{813EC1F9-7033-CB4B-8932-774FBC879230}" dt="2022-09-05T13:38:13.664" v="4732" actId="2890"/>
        <pc:sldMkLst>
          <pc:docMk/>
          <pc:sldMk cId="3837920942" sldId="664"/>
        </pc:sldMkLst>
      </pc:sldChg>
      <pc:sldChg chg="modSp add mod">
        <pc:chgData name="Louise Fredriksson" userId="5f44addeedec36ac" providerId="LiveId" clId="{813EC1F9-7033-CB4B-8932-774FBC879230}" dt="2022-09-05T13:39:16.626" v="4755" actId="20577"/>
        <pc:sldMkLst>
          <pc:docMk/>
          <pc:sldMk cId="403127920" sldId="665"/>
        </pc:sldMkLst>
        <pc:spChg chg="mod">
          <ac:chgData name="Louise Fredriksson" userId="5f44addeedec36ac" providerId="LiveId" clId="{813EC1F9-7033-CB4B-8932-774FBC879230}" dt="2022-09-05T13:39:16.626" v="4755" actId="20577"/>
          <ac:spMkLst>
            <pc:docMk/>
            <pc:sldMk cId="403127920" sldId="665"/>
            <ac:spMk id="3" creationId="{A212FDBC-8244-CB66-921E-1A559914155C}"/>
          </ac:spMkLst>
        </pc:spChg>
      </pc:sldChg>
      <pc:sldChg chg="add">
        <pc:chgData name="Louise Fredriksson" userId="5f44addeedec36ac" providerId="LiveId" clId="{813EC1F9-7033-CB4B-8932-774FBC879230}" dt="2022-09-05T13:39:13.679" v="4754" actId="2890"/>
        <pc:sldMkLst>
          <pc:docMk/>
          <pc:sldMk cId="1303582963" sldId="666"/>
        </pc:sldMkLst>
      </pc:sldChg>
      <pc:sldChg chg="modSp add mod">
        <pc:chgData name="Louise Fredriksson" userId="5f44addeedec36ac" providerId="LiveId" clId="{813EC1F9-7033-CB4B-8932-774FBC879230}" dt="2022-09-05T13:41:51.549" v="4766" actId="20577"/>
        <pc:sldMkLst>
          <pc:docMk/>
          <pc:sldMk cId="846626135" sldId="667"/>
        </pc:sldMkLst>
        <pc:spChg chg="mod">
          <ac:chgData name="Louise Fredriksson" userId="5f44addeedec36ac" providerId="LiveId" clId="{813EC1F9-7033-CB4B-8932-774FBC879230}" dt="2022-09-05T13:41:51.549" v="4766" actId="20577"/>
          <ac:spMkLst>
            <pc:docMk/>
            <pc:sldMk cId="846626135" sldId="667"/>
            <ac:spMk id="3" creationId="{65ACE580-4F11-0891-5341-C3121225C24F}"/>
          </ac:spMkLst>
        </pc:spChg>
      </pc:sldChg>
      <pc:sldChg chg="modSp add mod">
        <pc:chgData name="Louise Fredriksson" userId="5f44addeedec36ac" providerId="LiveId" clId="{813EC1F9-7033-CB4B-8932-774FBC879230}" dt="2022-09-05T13:45:58.548" v="4807" actId="207"/>
        <pc:sldMkLst>
          <pc:docMk/>
          <pc:sldMk cId="3393639898" sldId="668"/>
        </pc:sldMkLst>
        <pc:spChg chg="mod">
          <ac:chgData name="Louise Fredriksson" userId="5f44addeedec36ac" providerId="LiveId" clId="{813EC1F9-7033-CB4B-8932-774FBC879230}" dt="2022-09-05T13:45:58.548" v="4807" actId="207"/>
          <ac:spMkLst>
            <pc:docMk/>
            <pc:sldMk cId="3393639898" sldId="668"/>
            <ac:spMk id="3" creationId="{65ACE580-4F11-0891-5341-C3121225C24F}"/>
          </ac:spMkLst>
        </pc:spChg>
      </pc:sldChg>
      <pc:sldChg chg="modSp add mod">
        <pc:chgData name="Louise Fredriksson" userId="5f44addeedec36ac" providerId="LiveId" clId="{813EC1F9-7033-CB4B-8932-774FBC879230}" dt="2022-09-05T13:47:38.573" v="4827" actId="20577"/>
        <pc:sldMkLst>
          <pc:docMk/>
          <pc:sldMk cId="2684488826" sldId="669"/>
        </pc:sldMkLst>
        <pc:spChg chg="mod">
          <ac:chgData name="Louise Fredriksson" userId="5f44addeedec36ac" providerId="LiveId" clId="{813EC1F9-7033-CB4B-8932-774FBC879230}" dt="2022-09-05T13:47:38.573" v="4827" actId="20577"/>
          <ac:spMkLst>
            <pc:docMk/>
            <pc:sldMk cId="2684488826" sldId="669"/>
            <ac:spMk id="3" creationId="{5C1F111F-5659-E17A-C8A6-9D831C0768B0}"/>
          </ac:spMkLst>
        </pc:spChg>
      </pc:sldChg>
      <pc:sldChg chg="add">
        <pc:chgData name="Louise Fredriksson" userId="5f44addeedec36ac" providerId="LiveId" clId="{813EC1F9-7033-CB4B-8932-774FBC879230}" dt="2022-09-05T13:47:35.717" v="4826" actId="2890"/>
        <pc:sldMkLst>
          <pc:docMk/>
          <pc:sldMk cId="643348426" sldId="670"/>
        </pc:sldMkLst>
      </pc:sldChg>
      <pc:sldChg chg="modSp add mod">
        <pc:chgData name="Louise Fredriksson" userId="5f44addeedec36ac" providerId="LiveId" clId="{813EC1F9-7033-CB4B-8932-774FBC879230}" dt="2022-09-05T13:48:43.727" v="4851" actId="20577"/>
        <pc:sldMkLst>
          <pc:docMk/>
          <pc:sldMk cId="238217308" sldId="671"/>
        </pc:sldMkLst>
        <pc:spChg chg="mod">
          <ac:chgData name="Louise Fredriksson" userId="5f44addeedec36ac" providerId="LiveId" clId="{813EC1F9-7033-CB4B-8932-774FBC879230}" dt="2022-09-05T13:48:43.727" v="4851" actId="20577"/>
          <ac:spMkLst>
            <pc:docMk/>
            <pc:sldMk cId="238217308" sldId="671"/>
            <ac:spMk id="3" creationId="{5C1F111F-5659-E17A-C8A6-9D831C0768B0}"/>
          </ac:spMkLst>
        </pc:spChg>
      </pc:sldChg>
      <pc:sldChg chg="add">
        <pc:chgData name="Louise Fredriksson" userId="5f44addeedec36ac" providerId="LiveId" clId="{813EC1F9-7033-CB4B-8932-774FBC879230}" dt="2022-09-05T13:48:40.695" v="4850" actId="2890"/>
        <pc:sldMkLst>
          <pc:docMk/>
          <pc:sldMk cId="2932712422" sldId="672"/>
        </pc:sldMkLst>
      </pc:sldChg>
      <pc:sldChg chg="modSp add mod">
        <pc:chgData name="Louise Fredriksson" userId="5f44addeedec36ac" providerId="LiveId" clId="{813EC1F9-7033-CB4B-8932-774FBC879230}" dt="2022-09-05T13:49:27.919" v="4868" actId="20577"/>
        <pc:sldMkLst>
          <pc:docMk/>
          <pc:sldMk cId="2152961855" sldId="673"/>
        </pc:sldMkLst>
        <pc:spChg chg="mod">
          <ac:chgData name="Louise Fredriksson" userId="5f44addeedec36ac" providerId="LiveId" clId="{813EC1F9-7033-CB4B-8932-774FBC879230}" dt="2022-09-05T13:49:27.919" v="4868" actId="20577"/>
          <ac:spMkLst>
            <pc:docMk/>
            <pc:sldMk cId="2152961855" sldId="673"/>
            <ac:spMk id="3" creationId="{5C1F111F-5659-E17A-C8A6-9D831C0768B0}"/>
          </ac:spMkLst>
        </pc:spChg>
      </pc:sldChg>
      <pc:sldChg chg="modSp add mod">
        <pc:chgData name="Louise Fredriksson" userId="5f44addeedec36ac" providerId="LiveId" clId="{813EC1F9-7033-CB4B-8932-774FBC879230}" dt="2022-09-05T13:49:30.135" v="4869" actId="20577"/>
        <pc:sldMkLst>
          <pc:docMk/>
          <pc:sldMk cId="1816839614" sldId="674"/>
        </pc:sldMkLst>
        <pc:spChg chg="mod">
          <ac:chgData name="Louise Fredriksson" userId="5f44addeedec36ac" providerId="LiveId" clId="{813EC1F9-7033-CB4B-8932-774FBC879230}" dt="2022-09-05T13:49:30.135" v="4869" actId="20577"/>
          <ac:spMkLst>
            <pc:docMk/>
            <pc:sldMk cId="1816839614" sldId="674"/>
            <ac:spMk id="3" creationId="{5C1F111F-5659-E17A-C8A6-9D831C0768B0}"/>
          </ac:spMkLst>
        </pc:spChg>
      </pc:sldChg>
      <pc:sldChg chg="addSp modSp add mod">
        <pc:chgData name="Louise Fredriksson" userId="5f44addeedec36ac" providerId="LiveId" clId="{813EC1F9-7033-CB4B-8932-774FBC879230}" dt="2022-09-05T13:53:26.627" v="4907" actId="20577"/>
        <pc:sldMkLst>
          <pc:docMk/>
          <pc:sldMk cId="1283731723" sldId="675"/>
        </pc:sldMkLst>
        <pc:spChg chg="mod">
          <ac:chgData name="Louise Fredriksson" userId="5f44addeedec36ac" providerId="LiveId" clId="{813EC1F9-7033-CB4B-8932-774FBC879230}" dt="2022-09-05T13:53:26.627" v="4907" actId="20577"/>
          <ac:spMkLst>
            <pc:docMk/>
            <pc:sldMk cId="1283731723" sldId="675"/>
            <ac:spMk id="3" creationId="{5C1F111F-5659-E17A-C8A6-9D831C0768B0}"/>
          </ac:spMkLst>
        </pc:spChg>
        <pc:picChg chg="add mod">
          <ac:chgData name="Louise Fredriksson" userId="5f44addeedec36ac" providerId="LiveId" clId="{813EC1F9-7033-CB4B-8932-774FBC879230}" dt="2022-09-05T13:52:54.955" v="4899" actId="1076"/>
          <ac:picMkLst>
            <pc:docMk/>
            <pc:sldMk cId="1283731723" sldId="675"/>
            <ac:picMk id="2" creationId="{F8FB8B4A-BAFA-FF9F-0DAF-DE1046685D9D}"/>
          </ac:picMkLst>
        </pc:picChg>
      </pc:sldChg>
      <pc:sldChg chg="add">
        <pc:chgData name="Louise Fredriksson" userId="5f44addeedec36ac" providerId="LiveId" clId="{813EC1F9-7033-CB4B-8932-774FBC879230}" dt="2022-09-05T13:53:23.556" v="4906" actId="2890"/>
        <pc:sldMkLst>
          <pc:docMk/>
          <pc:sldMk cId="362283837" sldId="676"/>
        </pc:sldMkLst>
      </pc:sldChg>
      <pc:sldChg chg="addSp delSp modSp add mod">
        <pc:chgData name="Louise Fredriksson" userId="5f44addeedec36ac" providerId="LiveId" clId="{813EC1F9-7033-CB4B-8932-774FBC879230}" dt="2022-09-05T13:55:37.838" v="4942" actId="1035"/>
        <pc:sldMkLst>
          <pc:docMk/>
          <pc:sldMk cId="1716940907" sldId="677"/>
        </pc:sldMkLst>
        <pc:spChg chg="mod">
          <ac:chgData name="Louise Fredriksson" userId="5f44addeedec36ac" providerId="LiveId" clId="{813EC1F9-7033-CB4B-8932-774FBC879230}" dt="2022-09-05T13:54:50.922" v="4931" actId="207"/>
          <ac:spMkLst>
            <pc:docMk/>
            <pc:sldMk cId="1716940907" sldId="677"/>
            <ac:spMk id="3" creationId="{5C1F111F-5659-E17A-C8A6-9D831C0768B0}"/>
          </ac:spMkLst>
        </pc:spChg>
        <pc:picChg chg="del">
          <ac:chgData name="Louise Fredriksson" userId="5f44addeedec36ac" providerId="LiveId" clId="{813EC1F9-7033-CB4B-8932-774FBC879230}" dt="2022-09-05T13:53:54.563" v="4909" actId="478"/>
          <ac:picMkLst>
            <pc:docMk/>
            <pc:sldMk cId="1716940907" sldId="677"/>
            <ac:picMk id="2" creationId="{F8FB8B4A-BAFA-FF9F-0DAF-DE1046685D9D}"/>
          </ac:picMkLst>
        </pc:picChg>
        <pc:picChg chg="add mod">
          <ac:chgData name="Louise Fredriksson" userId="5f44addeedec36ac" providerId="LiveId" clId="{813EC1F9-7033-CB4B-8932-774FBC879230}" dt="2022-09-05T13:55:09.890" v="4935" actId="14100"/>
          <ac:picMkLst>
            <pc:docMk/>
            <pc:sldMk cId="1716940907" sldId="677"/>
            <ac:picMk id="4" creationId="{B4D460D5-663F-E210-C0A2-5A8F30E63457}"/>
          </ac:picMkLst>
        </pc:picChg>
        <pc:picChg chg="add mod">
          <ac:chgData name="Louise Fredriksson" userId="5f44addeedec36ac" providerId="LiveId" clId="{813EC1F9-7033-CB4B-8932-774FBC879230}" dt="2022-09-05T13:55:37.838" v="4942" actId="1035"/>
          <ac:picMkLst>
            <pc:docMk/>
            <pc:sldMk cId="1716940907" sldId="677"/>
            <ac:picMk id="5" creationId="{78258782-1488-87C7-9C0C-2FD145AB027D}"/>
          </ac:picMkLst>
        </pc:picChg>
      </pc:sldChg>
      <pc:sldChg chg="modSp add mod ord">
        <pc:chgData name="Louise Fredriksson" userId="5f44addeedec36ac" providerId="LiveId" clId="{813EC1F9-7033-CB4B-8932-774FBC879230}" dt="2022-09-05T13:56:16.745" v="4978" actId="20578"/>
        <pc:sldMkLst>
          <pc:docMk/>
          <pc:sldMk cId="2717851336" sldId="678"/>
        </pc:sldMkLst>
        <pc:spChg chg="mod">
          <ac:chgData name="Louise Fredriksson" userId="5f44addeedec36ac" providerId="LiveId" clId="{813EC1F9-7033-CB4B-8932-774FBC879230}" dt="2022-09-05T13:55:50.887" v="4944" actId="20577"/>
          <ac:spMkLst>
            <pc:docMk/>
            <pc:sldMk cId="2717851336" sldId="678"/>
            <ac:spMk id="3" creationId="{5C1F111F-5659-E17A-C8A6-9D831C0768B0}"/>
          </ac:spMkLst>
        </pc:spChg>
        <pc:picChg chg="mod">
          <ac:chgData name="Louise Fredriksson" userId="5f44addeedec36ac" providerId="LiveId" clId="{813EC1F9-7033-CB4B-8932-774FBC879230}" dt="2022-09-05T13:56:08.175" v="4977" actId="1038"/>
          <ac:picMkLst>
            <pc:docMk/>
            <pc:sldMk cId="2717851336" sldId="678"/>
            <ac:picMk id="4" creationId="{B4D460D5-663F-E210-C0A2-5A8F30E63457}"/>
          </ac:picMkLst>
        </pc:picChg>
        <pc:picChg chg="mod">
          <ac:chgData name="Louise Fredriksson" userId="5f44addeedec36ac" providerId="LiveId" clId="{813EC1F9-7033-CB4B-8932-774FBC879230}" dt="2022-09-05T13:56:08.175" v="4977" actId="1038"/>
          <ac:picMkLst>
            <pc:docMk/>
            <pc:sldMk cId="2717851336" sldId="678"/>
            <ac:picMk id="5" creationId="{78258782-1488-87C7-9C0C-2FD145AB027D}"/>
          </ac:picMkLst>
        </pc:picChg>
      </pc:sldChg>
      <pc:sldChg chg="delSp modSp add mod">
        <pc:chgData name="Louise Fredriksson" userId="5f44addeedec36ac" providerId="LiveId" clId="{813EC1F9-7033-CB4B-8932-774FBC879230}" dt="2022-09-05T13:57:06.080" v="4993" actId="20577"/>
        <pc:sldMkLst>
          <pc:docMk/>
          <pc:sldMk cId="3260433765" sldId="679"/>
        </pc:sldMkLst>
        <pc:spChg chg="mod">
          <ac:chgData name="Louise Fredriksson" userId="5f44addeedec36ac" providerId="LiveId" clId="{813EC1F9-7033-CB4B-8932-774FBC879230}" dt="2022-09-05T13:57:06.080" v="4993" actId="20577"/>
          <ac:spMkLst>
            <pc:docMk/>
            <pc:sldMk cId="3260433765" sldId="679"/>
            <ac:spMk id="3" creationId="{5C1F111F-5659-E17A-C8A6-9D831C0768B0}"/>
          </ac:spMkLst>
        </pc:spChg>
        <pc:picChg chg="del">
          <ac:chgData name="Louise Fredriksson" userId="5f44addeedec36ac" providerId="LiveId" clId="{813EC1F9-7033-CB4B-8932-774FBC879230}" dt="2022-09-05T13:56:35.651" v="4980" actId="478"/>
          <ac:picMkLst>
            <pc:docMk/>
            <pc:sldMk cId="3260433765" sldId="679"/>
            <ac:picMk id="4" creationId="{B4D460D5-663F-E210-C0A2-5A8F30E63457}"/>
          </ac:picMkLst>
        </pc:picChg>
        <pc:picChg chg="del">
          <ac:chgData name="Louise Fredriksson" userId="5f44addeedec36ac" providerId="LiveId" clId="{813EC1F9-7033-CB4B-8932-774FBC879230}" dt="2022-09-05T13:56:36.596" v="4981" actId="478"/>
          <ac:picMkLst>
            <pc:docMk/>
            <pc:sldMk cId="3260433765" sldId="679"/>
            <ac:picMk id="5" creationId="{78258782-1488-87C7-9C0C-2FD145AB027D}"/>
          </ac:picMkLst>
        </pc:picChg>
      </pc:sldChg>
      <pc:sldChg chg="add">
        <pc:chgData name="Louise Fredriksson" userId="5f44addeedec36ac" providerId="LiveId" clId="{813EC1F9-7033-CB4B-8932-774FBC879230}" dt="2022-09-05T13:57:03.240" v="4992" actId="2890"/>
        <pc:sldMkLst>
          <pc:docMk/>
          <pc:sldMk cId="4230546533" sldId="680"/>
        </pc:sldMkLst>
      </pc:sldChg>
      <pc:sldChg chg="modSp add mod">
        <pc:chgData name="Louise Fredriksson" userId="5f44addeedec36ac" providerId="LiveId" clId="{813EC1F9-7033-CB4B-8932-774FBC879230}" dt="2022-09-05T13:58:35.968" v="5010" actId="20577"/>
        <pc:sldMkLst>
          <pc:docMk/>
          <pc:sldMk cId="2749262864" sldId="681"/>
        </pc:sldMkLst>
        <pc:spChg chg="mod">
          <ac:chgData name="Louise Fredriksson" userId="5f44addeedec36ac" providerId="LiveId" clId="{813EC1F9-7033-CB4B-8932-774FBC879230}" dt="2022-09-05T13:58:35.968" v="5010" actId="20577"/>
          <ac:spMkLst>
            <pc:docMk/>
            <pc:sldMk cId="2749262864" sldId="681"/>
            <ac:spMk id="3" creationId="{5C1F111F-5659-E17A-C8A6-9D831C0768B0}"/>
          </ac:spMkLst>
        </pc:spChg>
      </pc:sldChg>
      <pc:sldChg chg="add">
        <pc:chgData name="Louise Fredriksson" userId="5f44addeedec36ac" providerId="LiveId" clId="{813EC1F9-7033-CB4B-8932-774FBC879230}" dt="2022-09-05T13:58:32.702" v="5009" actId="2890"/>
        <pc:sldMkLst>
          <pc:docMk/>
          <pc:sldMk cId="4242104574" sldId="682"/>
        </pc:sldMkLst>
      </pc:sldChg>
      <pc:sldChg chg="modSp add mod">
        <pc:chgData name="Louise Fredriksson" userId="5f44addeedec36ac" providerId="LiveId" clId="{813EC1F9-7033-CB4B-8932-774FBC879230}" dt="2022-09-05T14:00:28.133" v="5035" actId="207"/>
        <pc:sldMkLst>
          <pc:docMk/>
          <pc:sldMk cId="108147126" sldId="683"/>
        </pc:sldMkLst>
        <pc:spChg chg="mod">
          <ac:chgData name="Louise Fredriksson" userId="5f44addeedec36ac" providerId="LiveId" clId="{813EC1F9-7033-CB4B-8932-774FBC879230}" dt="2022-09-05T14:00:28.133" v="5035" actId="207"/>
          <ac:spMkLst>
            <pc:docMk/>
            <pc:sldMk cId="108147126" sldId="683"/>
            <ac:spMk id="3" creationId="{5C1F111F-5659-E17A-C8A6-9D831C0768B0}"/>
          </ac:spMkLst>
        </pc:spChg>
      </pc:sldChg>
      <pc:sldChg chg="modSp add mod">
        <pc:chgData name="Louise Fredriksson" userId="5f44addeedec36ac" providerId="LiveId" clId="{813EC1F9-7033-CB4B-8932-774FBC879230}" dt="2022-09-05T14:00:40.505" v="5037" actId="207"/>
        <pc:sldMkLst>
          <pc:docMk/>
          <pc:sldMk cId="843619514" sldId="684"/>
        </pc:sldMkLst>
        <pc:spChg chg="mod">
          <ac:chgData name="Louise Fredriksson" userId="5f44addeedec36ac" providerId="LiveId" clId="{813EC1F9-7033-CB4B-8932-774FBC879230}" dt="2022-09-05T14:00:40.505" v="5037" actId="207"/>
          <ac:spMkLst>
            <pc:docMk/>
            <pc:sldMk cId="843619514" sldId="684"/>
            <ac:spMk id="3" creationId="{5C1F111F-5659-E17A-C8A6-9D831C0768B0}"/>
          </ac:spMkLst>
        </pc:spChg>
      </pc:sldChg>
      <pc:sldChg chg="modSp add mod">
        <pc:chgData name="Louise Fredriksson" userId="5f44addeedec36ac" providerId="LiveId" clId="{813EC1F9-7033-CB4B-8932-774FBC879230}" dt="2022-09-05T14:03:04.529" v="5072" actId="20577"/>
        <pc:sldMkLst>
          <pc:docMk/>
          <pc:sldMk cId="237053146" sldId="685"/>
        </pc:sldMkLst>
        <pc:spChg chg="mod">
          <ac:chgData name="Louise Fredriksson" userId="5f44addeedec36ac" providerId="LiveId" clId="{813EC1F9-7033-CB4B-8932-774FBC879230}" dt="2022-09-05T14:03:04.529" v="5072" actId="20577"/>
          <ac:spMkLst>
            <pc:docMk/>
            <pc:sldMk cId="237053146" sldId="685"/>
            <ac:spMk id="3" creationId="{5C1F111F-5659-E17A-C8A6-9D831C0768B0}"/>
          </ac:spMkLst>
        </pc:spChg>
      </pc:sldChg>
      <pc:sldChg chg="add del">
        <pc:chgData name="Louise Fredriksson" userId="5f44addeedec36ac" providerId="LiveId" clId="{813EC1F9-7033-CB4B-8932-774FBC879230}" dt="2022-09-05T14:00:45.649" v="5038" actId="2696"/>
        <pc:sldMkLst>
          <pc:docMk/>
          <pc:sldMk cId="1161144173" sldId="685"/>
        </pc:sldMkLst>
      </pc:sldChg>
      <pc:sldChg chg="add">
        <pc:chgData name="Louise Fredriksson" userId="5f44addeedec36ac" providerId="LiveId" clId="{813EC1F9-7033-CB4B-8932-774FBC879230}" dt="2022-09-05T14:03:01.304" v="5071" actId="2890"/>
        <pc:sldMkLst>
          <pc:docMk/>
          <pc:sldMk cId="369225737" sldId="686"/>
        </pc:sldMkLst>
      </pc:sldChg>
      <pc:sldChg chg="modSp add mod">
        <pc:chgData name="Louise Fredriksson" userId="5f44addeedec36ac" providerId="LiveId" clId="{813EC1F9-7033-CB4B-8932-774FBC879230}" dt="2022-09-05T14:04:33.930" v="5096" actId="20577"/>
        <pc:sldMkLst>
          <pc:docMk/>
          <pc:sldMk cId="3043945826" sldId="687"/>
        </pc:sldMkLst>
        <pc:spChg chg="mod">
          <ac:chgData name="Louise Fredriksson" userId="5f44addeedec36ac" providerId="LiveId" clId="{813EC1F9-7033-CB4B-8932-774FBC879230}" dt="2022-09-05T14:04:33.930" v="5096" actId="20577"/>
          <ac:spMkLst>
            <pc:docMk/>
            <pc:sldMk cId="3043945826" sldId="687"/>
            <ac:spMk id="3" creationId="{5C1F111F-5659-E17A-C8A6-9D831C0768B0}"/>
          </ac:spMkLst>
        </pc:spChg>
      </pc:sldChg>
      <pc:sldChg chg="add">
        <pc:chgData name="Louise Fredriksson" userId="5f44addeedec36ac" providerId="LiveId" clId="{813EC1F9-7033-CB4B-8932-774FBC879230}" dt="2022-09-05T14:04:30.447" v="5095" actId="2890"/>
        <pc:sldMkLst>
          <pc:docMk/>
          <pc:sldMk cId="2274032164" sldId="688"/>
        </pc:sldMkLst>
      </pc:sldChg>
      <pc:sldChg chg="modSp add mod">
        <pc:chgData name="Louise Fredriksson" userId="5f44addeedec36ac" providerId="LiveId" clId="{813EC1F9-7033-CB4B-8932-774FBC879230}" dt="2022-09-05T14:06:11.864" v="5124" actId="20577"/>
        <pc:sldMkLst>
          <pc:docMk/>
          <pc:sldMk cId="563253419" sldId="689"/>
        </pc:sldMkLst>
        <pc:spChg chg="mod">
          <ac:chgData name="Louise Fredriksson" userId="5f44addeedec36ac" providerId="LiveId" clId="{813EC1F9-7033-CB4B-8932-774FBC879230}" dt="2022-09-05T14:06:11.864" v="5124" actId="20577"/>
          <ac:spMkLst>
            <pc:docMk/>
            <pc:sldMk cId="563253419" sldId="689"/>
            <ac:spMk id="3" creationId="{5C1F111F-5659-E17A-C8A6-9D831C0768B0}"/>
          </ac:spMkLst>
        </pc:spChg>
      </pc:sldChg>
      <pc:sldChg chg="add">
        <pc:chgData name="Louise Fredriksson" userId="5f44addeedec36ac" providerId="LiveId" clId="{813EC1F9-7033-CB4B-8932-774FBC879230}" dt="2022-09-05T14:06:08.983" v="5123" actId="2890"/>
        <pc:sldMkLst>
          <pc:docMk/>
          <pc:sldMk cId="3483433842" sldId="690"/>
        </pc:sldMkLst>
      </pc:sldChg>
      <pc:sldChg chg="modSp add mod">
        <pc:chgData name="Louise Fredriksson" userId="5f44addeedec36ac" providerId="LiveId" clId="{813EC1F9-7033-CB4B-8932-774FBC879230}" dt="2022-09-05T14:08:56.605" v="5144" actId="20577"/>
        <pc:sldMkLst>
          <pc:docMk/>
          <pc:sldMk cId="2851499686" sldId="691"/>
        </pc:sldMkLst>
        <pc:spChg chg="mod">
          <ac:chgData name="Louise Fredriksson" userId="5f44addeedec36ac" providerId="LiveId" clId="{813EC1F9-7033-CB4B-8932-774FBC879230}" dt="2022-09-05T14:08:56.605" v="5144" actId="20577"/>
          <ac:spMkLst>
            <pc:docMk/>
            <pc:sldMk cId="2851499686" sldId="691"/>
            <ac:spMk id="3" creationId="{5C1F111F-5659-E17A-C8A6-9D831C0768B0}"/>
          </ac:spMkLst>
        </pc:spChg>
      </pc:sldChg>
      <pc:sldChg chg="add">
        <pc:chgData name="Louise Fredriksson" userId="5f44addeedec36ac" providerId="LiveId" clId="{813EC1F9-7033-CB4B-8932-774FBC879230}" dt="2022-09-05T14:08:53.940" v="5143" actId="2890"/>
        <pc:sldMkLst>
          <pc:docMk/>
          <pc:sldMk cId="2631658251" sldId="692"/>
        </pc:sldMkLst>
      </pc:sldChg>
      <pc:sldChg chg="modSp add mod">
        <pc:chgData name="Louise Fredriksson" userId="5f44addeedec36ac" providerId="LiveId" clId="{813EC1F9-7033-CB4B-8932-774FBC879230}" dt="2022-09-05T14:10:40.271" v="5168" actId="20577"/>
        <pc:sldMkLst>
          <pc:docMk/>
          <pc:sldMk cId="2009635197" sldId="693"/>
        </pc:sldMkLst>
        <pc:spChg chg="mod">
          <ac:chgData name="Louise Fredriksson" userId="5f44addeedec36ac" providerId="LiveId" clId="{813EC1F9-7033-CB4B-8932-774FBC879230}" dt="2022-09-05T14:10:40.271" v="5168" actId="20577"/>
          <ac:spMkLst>
            <pc:docMk/>
            <pc:sldMk cId="2009635197" sldId="693"/>
            <ac:spMk id="3" creationId="{5C1F111F-5659-E17A-C8A6-9D831C0768B0}"/>
          </ac:spMkLst>
        </pc:spChg>
      </pc:sldChg>
      <pc:sldChg chg="add">
        <pc:chgData name="Louise Fredriksson" userId="5f44addeedec36ac" providerId="LiveId" clId="{813EC1F9-7033-CB4B-8932-774FBC879230}" dt="2022-09-05T14:10:37.318" v="5167" actId="2890"/>
        <pc:sldMkLst>
          <pc:docMk/>
          <pc:sldMk cId="584339848" sldId="694"/>
        </pc:sldMkLst>
      </pc:sldChg>
      <pc:sldChg chg="modSp add mod">
        <pc:chgData name="Louise Fredriksson" userId="5f44addeedec36ac" providerId="LiveId" clId="{813EC1F9-7033-CB4B-8932-774FBC879230}" dt="2022-09-05T14:11:25.892" v="5186" actId="20577"/>
        <pc:sldMkLst>
          <pc:docMk/>
          <pc:sldMk cId="1668099397" sldId="695"/>
        </pc:sldMkLst>
        <pc:spChg chg="mod">
          <ac:chgData name="Louise Fredriksson" userId="5f44addeedec36ac" providerId="LiveId" clId="{813EC1F9-7033-CB4B-8932-774FBC879230}" dt="2022-09-05T14:11:25.892" v="5186" actId="20577"/>
          <ac:spMkLst>
            <pc:docMk/>
            <pc:sldMk cId="1668099397" sldId="695"/>
            <ac:spMk id="3" creationId="{5C1F111F-5659-E17A-C8A6-9D831C0768B0}"/>
          </ac:spMkLst>
        </pc:spChg>
      </pc:sldChg>
      <pc:sldChg chg="add">
        <pc:chgData name="Louise Fredriksson" userId="5f44addeedec36ac" providerId="LiveId" clId="{813EC1F9-7033-CB4B-8932-774FBC879230}" dt="2022-09-05T14:11:22.494" v="5185" actId="2890"/>
        <pc:sldMkLst>
          <pc:docMk/>
          <pc:sldMk cId="1285527107" sldId="696"/>
        </pc:sldMkLst>
      </pc:sldChg>
      <pc:sldChg chg="modSp add mod">
        <pc:chgData name="Louise Fredriksson" userId="5f44addeedec36ac" providerId="LiveId" clId="{813EC1F9-7033-CB4B-8932-774FBC879230}" dt="2022-09-05T14:14:12.129" v="5213" actId="20577"/>
        <pc:sldMkLst>
          <pc:docMk/>
          <pc:sldMk cId="1025010807" sldId="697"/>
        </pc:sldMkLst>
        <pc:spChg chg="mod">
          <ac:chgData name="Louise Fredriksson" userId="5f44addeedec36ac" providerId="LiveId" clId="{813EC1F9-7033-CB4B-8932-774FBC879230}" dt="2022-09-05T14:14:12.129" v="5213" actId="20577"/>
          <ac:spMkLst>
            <pc:docMk/>
            <pc:sldMk cId="1025010807" sldId="697"/>
            <ac:spMk id="3" creationId="{5C1F111F-5659-E17A-C8A6-9D831C0768B0}"/>
          </ac:spMkLst>
        </pc:spChg>
      </pc:sldChg>
      <pc:sldChg chg="modSp add mod">
        <pc:chgData name="Louise Fredriksson" userId="5f44addeedec36ac" providerId="LiveId" clId="{813EC1F9-7033-CB4B-8932-774FBC879230}" dt="2022-09-05T14:15:25.985" v="5230" actId="20577"/>
        <pc:sldMkLst>
          <pc:docMk/>
          <pc:sldMk cId="2060548570" sldId="698"/>
        </pc:sldMkLst>
        <pc:spChg chg="mod">
          <ac:chgData name="Louise Fredriksson" userId="5f44addeedec36ac" providerId="LiveId" clId="{813EC1F9-7033-CB4B-8932-774FBC879230}" dt="2022-09-05T14:15:25.985" v="5230" actId="20577"/>
          <ac:spMkLst>
            <pc:docMk/>
            <pc:sldMk cId="2060548570" sldId="698"/>
            <ac:spMk id="3" creationId="{5C1F111F-5659-E17A-C8A6-9D831C0768B0}"/>
          </ac:spMkLst>
        </pc:spChg>
      </pc:sldChg>
      <pc:sldChg chg="modSp add mod">
        <pc:chgData name="Louise Fredriksson" userId="5f44addeedec36ac" providerId="LiveId" clId="{813EC1F9-7033-CB4B-8932-774FBC879230}" dt="2022-09-05T14:15:08.497" v="5228" actId="20577"/>
        <pc:sldMkLst>
          <pc:docMk/>
          <pc:sldMk cId="3629198939" sldId="699"/>
        </pc:sldMkLst>
        <pc:spChg chg="mod">
          <ac:chgData name="Louise Fredriksson" userId="5f44addeedec36ac" providerId="LiveId" clId="{813EC1F9-7033-CB4B-8932-774FBC879230}" dt="2022-09-05T14:15:08.497" v="5228" actId="20577"/>
          <ac:spMkLst>
            <pc:docMk/>
            <pc:sldMk cId="3629198939" sldId="699"/>
            <ac:spMk id="3" creationId="{5C1F111F-5659-E17A-C8A6-9D831C0768B0}"/>
          </ac:spMkLst>
        </pc:spChg>
      </pc:sldChg>
      <pc:sldChg chg="add">
        <pc:chgData name="Louise Fredriksson" userId="5f44addeedec36ac" providerId="LiveId" clId="{813EC1F9-7033-CB4B-8932-774FBC879230}" dt="2022-09-05T14:15:04.070" v="5227" actId="2890"/>
        <pc:sldMkLst>
          <pc:docMk/>
          <pc:sldMk cId="518983119" sldId="700"/>
        </pc:sldMkLst>
      </pc:sldChg>
      <pc:sldChg chg="addSp modSp add mod">
        <pc:chgData name="Louise Fredriksson" userId="5f44addeedec36ac" providerId="LiveId" clId="{813EC1F9-7033-CB4B-8932-774FBC879230}" dt="2022-09-05T14:17:54.310" v="5253" actId="1035"/>
        <pc:sldMkLst>
          <pc:docMk/>
          <pc:sldMk cId="3144162754" sldId="701"/>
        </pc:sldMkLst>
        <pc:spChg chg="mod">
          <ac:chgData name="Louise Fredriksson" userId="5f44addeedec36ac" providerId="LiveId" clId="{813EC1F9-7033-CB4B-8932-774FBC879230}" dt="2022-09-05T14:16:55.679" v="5246" actId="20577"/>
          <ac:spMkLst>
            <pc:docMk/>
            <pc:sldMk cId="3144162754" sldId="701"/>
            <ac:spMk id="3" creationId="{5C1F111F-5659-E17A-C8A6-9D831C0768B0}"/>
          </ac:spMkLst>
        </pc:spChg>
        <pc:picChg chg="add mod">
          <ac:chgData name="Louise Fredriksson" userId="5f44addeedec36ac" providerId="LiveId" clId="{813EC1F9-7033-CB4B-8932-774FBC879230}" dt="2022-09-05T14:17:27.738" v="5249" actId="1076"/>
          <ac:picMkLst>
            <pc:docMk/>
            <pc:sldMk cId="3144162754" sldId="701"/>
            <ac:picMk id="2" creationId="{3E268661-73D5-DA55-77FE-167E60298D78}"/>
          </ac:picMkLst>
        </pc:picChg>
        <pc:picChg chg="add mod">
          <ac:chgData name="Louise Fredriksson" userId="5f44addeedec36ac" providerId="LiveId" clId="{813EC1F9-7033-CB4B-8932-774FBC879230}" dt="2022-09-05T14:17:54.310" v="5253" actId="1035"/>
          <ac:picMkLst>
            <pc:docMk/>
            <pc:sldMk cId="3144162754" sldId="701"/>
            <ac:picMk id="4" creationId="{3F249459-F292-A7BA-96B0-2A6B17ED090E}"/>
          </ac:picMkLst>
        </pc:picChg>
      </pc:sldChg>
      <pc:sldChg chg="delSp modSp add mod">
        <pc:chgData name="Louise Fredriksson" userId="5f44addeedec36ac" providerId="LiveId" clId="{813EC1F9-7033-CB4B-8932-774FBC879230}" dt="2022-09-05T14:19:04.704" v="5271" actId="207"/>
        <pc:sldMkLst>
          <pc:docMk/>
          <pc:sldMk cId="2546610460" sldId="702"/>
        </pc:sldMkLst>
        <pc:spChg chg="mod">
          <ac:chgData name="Louise Fredriksson" userId="5f44addeedec36ac" providerId="LiveId" clId="{813EC1F9-7033-CB4B-8932-774FBC879230}" dt="2022-09-05T14:19:04.704" v="5271" actId="207"/>
          <ac:spMkLst>
            <pc:docMk/>
            <pc:sldMk cId="2546610460" sldId="702"/>
            <ac:spMk id="3" creationId="{5C1F111F-5659-E17A-C8A6-9D831C0768B0}"/>
          </ac:spMkLst>
        </pc:spChg>
        <pc:picChg chg="del">
          <ac:chgData name="Louise Fredriksson" userId="5f44addeedec36ac" providerId="LiveId" clId="{813EC1F9-7033-CB4B-8932-774FBC879230}" dt="2022-09-05T14:18:29.094" v="5255" actId="478"/>
          <ac:picMkLst>
            <pc:docMk/>
            <pc:sldMk cId="2546610460" sldId="702"/>
            <ac:picMk id="2" creationId="{3E268661-73D5-DA55-77FE-167E60298D78}"/>
          </ac:picMkLst>
        </pc:picChg>
        <pc:picChg chg="del">
          <ac:chgData name="Louise Fredriksson" userId="5f44addeedec36ac" providerId="LiveId" clId="{813EC1F9-7033-CB4B-8932-774FBC879230}" dt="2022-09-05T14:18:29.094" v="5255" actId="478"/>
          <ac:picMkLst>
            <pc:docMk/>
            <pc:sldMk cId="2546610460" sldId="702"/>
            <ac:picMk id="4" creationId="{3F249459-F292-A7BA-96B0-2A6B17ED090E}"/>
          </ac:picMkLst>
        </pc:picChg>
      </pc:sldChg>
      <pc:sldChg chg="modSp add mod">
        <pc:chgData name="Louise Fredriksson" userId="5f44addeedec36ac" providerId="LiveId" clId="{813EC1F9-7033-CB4B-8932-774FBC879230}" dt="2022-09-05T14:20:43.404" v="5286" actId="20577"/>
        <pc:sldMkLst>
          <pc:docMk/>
          <pc:sldMk cId="3853163327" sldId="703"/>
        </pc:sldMkLst>
        <pc:spChg chg="mod">
          <ac:chgData name="Louise Fredriksson" userId="5f44addeedec36ac" providerId="LiveId" clId="{813EC1F9-7033-CB4B-8932-774FBC879230}" dt="2022-09-05T14:20:43.404" v="5286" actId="20577"/>
          <ac:spMkLst>
            <pc:docMk/>
            <pc:sldMk cId="3853163327" sldId="703"/>
            <ac:spMk id="3" creationId="{5C1F111F-5659-E17A-C8A6-9D831C0768B0}"/>
          </ac:spMkLst>
        </pc:spChg>
      </pc:sldChg>
      <pc:sldChg chg="add">
        <pc:chgData name="Louise Fredriksson" userId="5f44addeedec36ac" providerId="LiveId" clId="{813EC1F9-7033-CB4B-8932-774FBC879230}" dt="2022-09-05T14:20:40.093" v="5285" actId="2890"/>
        <pc:sldMkLst>
          <pc:docMk/>
          <pc:sldMk cId="3084650057" sldId="704"/>
        </pc:sldMkLst>
      </pc:sldChg>
      <pc:sldChg chg="modSp add mod">
        <pc:chgData name="Louise Fredriksson" userId="5f44addeedec36ac" providerId="LiveId" clId="{813EC1F9-7033-CB4B-8932-774FBC879230}" dt="2022-09-05T14:22:01.703" v="5310" actId="20577"/>
        <pc:sldMkLst>
          <pc:docMk/>
          <pc:sldMk cId="31501244" sldId="705"/>
        </pc:sldMkLst>
        <pc:spChg chg="mod">
          <ac:chgData name="Louise Fredriksson" userId="5f44addeedec36ac" providerId="LiveId" clId="{813EC1F9-7033-CB4B-8932-774FBC879230}" dt="2022-09-05T14:22:01.703" v="5310" actId="20577"/>
          <ac:spMkLst>
            <pc:docMk/>
            <pc:sldMk cId="31501244" sldId="705"/>
            <ac:spMk id="3" creationId="{5C1F111F-5659-E17A-C8A6-9D831C0768B0}"/>
          </ac:spMkLst>
        </pc:spChg>
      </pc:sldChg>
      <pc:sldChg chg="add">
        <pc:chgData name="Louise Fredriksson" userId="5f44addeedec36ac" providerId="LiveId" clId="{813EC1F9-7033-CB4B-8932-774FBC879230}" dt="2022-09-05T14:21:58.894" v="5309" actId="2890"/>
        <pc:sldMkLst>
          <pc:docMk/>
          <pc:sldMk cId="2784020563" sldId="706"/>
        </pc:sldMkLst>
      </pc:sldChg>
      <pc:sldChg chg="modSp add mod">
        <pc:chgData name="Louise Fredriksson" userId="5f44addeedec36ac" providerId="LiveId" clId="{813EC1F9-7033-CB4B-8932-774FBC879230}" dt="2022-09-05T14:24:25.296" v="5340" actId="20577"/>
        <pc:sldMkLst>
          <pc:docMk/>
          <pc:sldMk cId="2367433889" sldId="707"/>
        </pc:sldMkLst>
        <pc:spChg chg="mod">
          <ac:chgData name="Louise Fredriksson" userId="5f44addeedec36ac" providerId="LiveId" clId="{813EC1F9-7033-CB4B-8932-774FBC879230}" dt="2022-09-05T14:24:25.296" v="5340" actId="20577"/>
          <ac:spMkLst>
            <pc:docMk/>
            <pc:sldMk cId="2367433889" sldId="707"/>
            <ac:spMk id="3" creationId="{65ACE580-4F11-0891-5341-C3121225C24F}"/>
          </ac:spMkLst>
        </pc:spChg>
      </pc:sldChg>
      <pc:sldChg chg="add">
        <pc:chgData name="Louise Fredriksson" userId="5f44addeedec36ac" providerId="LiveId" clId="{813EC1F9-7033-CB4B-8932-774FBC879230}" dt="2022-09-05T14:24:21.667" v="5339" actId="2890"/>
        <pc:sldMkLst>
          <pc:docMk/>
          <pc:sldMk cId="2985957510" sldId="708"/>
        </pc:sldMkLst>
      </pc:sldChg>
      <pc:sldChg chg="modSp add mod">
        <pc:chgData name="Louise Fredriksson" userId="5f44addeedec36ac" providerId="LiveId" clId="{813EC1F9-7033-CB4B-8932-774FBC879230}" dt="2022-09-05T14:25:40.776" v="5368" actId="20577"/>
        <pc:sldMkLst>
          <pc:docMk/>
          <pc:sldMk cId="3043152858" sldId="709"/>
        </pc:sldMkLst>
        <pc:spChg chg="mod">
          <ac:chgData name="Louise Fredriksson" userId="5f44addeedec36ac" providerId="LiveId" clId="{813EC1F9-7033-CB4B-8932-774FBC879230}" dt="2022-09-05T14:25:40.776" v="5368" actId="20577"/>
          <ac:spMkLst>
            <pc:docMk/>
            <pc:sldMk cId="3043152858" sldId="709"/>
            <ac:spMk id="3" creationId="{65ACE580-4F11-0891-5341-C3121225C24F}"/>
          </ac:spMkLst>
        </pc:spChg>
      </pc:sldChg>
      <pc:sldChg chg="add">
        <pc:chgData name="Louise Fredriksson" userId="5f44addeedec36ac" providerId="LiveId" clId="{813EC1F9-7033-CB4B-8932-774FBC879230}" dt="2022-09-05T14:25:37.943" v="5367" actId="2890"/>
        <pc:sldMkLst>
          <pc:docMk/>
          <pc:sldMk cId="325663641" sldId="710"/>
        </pc:sldMkLst>
      </pc:sldChg>
      <pc:sldChg chg="modSp add mod">
        <pc:chgData name="Louise Fredriksson" userId="5f44addeedec36ac" providerId="LiveId" clId="{813EC1F9-7033-CB4B-8932-774FBC879230}" dt="2022-09-05T14:27:10.212" v="5396" actId="20577"/>
        <pc:sldMkLst>
          <pc:docMk/>
          <pc:sldMk cId="1256764618" sldId="711"/>
        </pc:sldMkLst>
        <pc:spChg chg="mod">
          <ac:chgData name="Louise Fredriksson" userId="5f44addeedec36ac" providerId="LiveId" clId="{813EC1F9-7033-CB4B-8932-774FBC879230}" dt="2022-09-05T14:27:10.212" v="5396" actId="20577"/>
          <ac:spMkLst>
            <pc:docMk/>
            <pc:sldMk cId="1256764618" sldId="711"/>
            <ac:spMk id="3" creationId="{65ACE580-4F11-0891-5341-C3121225C24F}"/>
          </ac:spMkLst>
        </pc:spChg>
      </pc:sldChg>
      <pc:sldChg chg="add">
        <pc:chgData name="Louise Fredriksson" userId="5f44addeedec36ac" providerId="LiveId" clId="{813EC1F9-7033-CB4B-8932-774FBC879230}" dt="2022-09-05T14:27:07.250" v="5395" actId="2890"/>
        <pc:sldMkLst>
          <pc:docMk/>
          <pc:sldMk cId="506282767" sldId="712"/>
        </pc:sldMkLst>
      </pc:sldChg>
      <pc:sldChg chg="modSp add mod">
        <pc:chgData name="Louise Fredriksson" userId="5f44addeedec36ac" providerId="LiveId" clId="{813EC1F9-7033-CB4B-8932-774FBC879230}" dt="2022-09-05T14:28:08.854" v="5414" actId="20577"/>
        <pc:sldMkLst>
          <pc:docMk/>
          <pc:sldMk cId="973082539" sldId="713"/>
        </pc:sldMkLst>
        <pc:spChg chg="mod">
          <ac:chgData name="Louise Fredriksson" userId="5f44addeedec36ac" providerId="LiveId" clId="{813EC1F9-7033-CB4B-8932-774FBC879230}" dt="2022-09-05T14:28:08.854" v="5414" actId="20577"/>
          <ac:spMkLst>
            <pc:docMk/>
            <pc:sldMk cId="973082539" sldId="713"/>
            <ac:spMk id="3" creationId="{65ACE580-4F11-0891-5341-C3121225C24F}"/>
          </ac:spMkLst>
        </pc:spChg>
      </pc:sldChg>
      <pc:sldChg chg="add">
        <pc:chgData name="Louise Fredriksson" userId="5f44addeedec36ac" providerId="LiveId" clId="{813EC1F9-7033-CB4B-8932-774FBC879230}" dt="2022-09-05T14:28:02.661" v="5413" actId="2890"/>
        <pc:sldMkLst>
          <pc:docMk/>
          <pc:sldMk cId="1966184689" sldId="714"/>
        </pc:sldMkLst>
      </pc:sldChg>
      <pc:sldChg chg="modSp add mod">
        <pc:chgData name="Louise Fredriksson" userId="5f44addeedec36ac" providerId="LiveId" clId="{813EC1F9-7033-CB4B-8932-774FBC879230}" dt="2022-09-05T14:30:13.802" v="5439" actId="20577"/>
        <pc:sldMkLst>
          <pc:docMk/>
          <pc:sldMk cId="2445781019" sldId="715"/>
        </pc:sldMkLst>
        <pc:spChg chg="mod">
          <ac:chgData name="Louise Fredriksson" userId="5f44addeedec36ac" providerId="LiveId" clId="{813EC1F9-7033-CB4B-8932-774FBC879230}" dt="2022-09-05T14:30:13.802" v="5439" actId="20577"/>
          <ac:spMkLst>
            <pc:docMk/>
            <pc:sldMk cId="2445781019" sldId="715"/>
            <ac:spMk id="3" creationId="{65ACE580-4F11-0891-5341-C3121225C24F}"/>
          </ac:spMkLst>
        </pc:spChg>
      </pc:sldChg>
      <pc:sldChg chg="add">
        <pc:chgData name="Louise Fredriksson" userId="5f44addeedec36ac" providerId="LiveId" clId="{813EC1F9-7033-CB4B-8932-774FBC879230}" dt="2022-09-05T14:30:10.441" v="5438" actId="2890"/>
        <pc:sldMkLst>
          <pc:docMk/>
          <pc:sldMk cId="1777501158" sldId="716"/>
        </pc:sldMkLst>
      </pc:sldChg>
      <pc:sldChg chg="modSp add mod">
        <pc:chgData name="Louise Fredriksson" userId="5f44addeedec36ac" providerId="LiveId" clId="{813EC1F9-7033-CB4B-8932-774FBC879230}" dt="2022-09-05T14:32:07.693" v="5469" actId="20577"/>
        <pc:sldMkLst>
          <pc:docMk/>
          <pc:sldMk cId="1163499490" sldId="717"/>
        </pc:sldMkLst>
        <pc:spChg chg="mod">
          <ac:chgData name="Louise Fredriksson" userId="5f44addeedec36ac" providerId="LiveId" clId="{813EC1F9-7033-CB4B-8932-774FBC879230}" dt="2022-09-05T14:32:07.693" v="5469" actId="20577"/>
          <ac:spMkLst>
            <pc:docMk/>
            <pc:sldMk cId="1163499490" sldId="717"/>
            <ac:spMk id="3" creationId="{65ACE580-4F11-0891-5341-C3121225C24F}"/>
          </ac:spMkLst>
        </pc:spChg>
      </pc:sldChg>
      <pc:sldChg chg="modSp add mod">
        <pc:chgData name="Louise Fredriksson" userId="5f44addeedec36ac" providerId="LiveId" clId="{813EC1F9-7033-CB4B-8932-774FBC879230}" dt="2022-09-05T14:33:37.984" v="5495" actId="20577"/>
        <pc:sldMkLst>
          <pc:docMk/>
          <pc:sldMk cId="3624592803" sldId="718"/>
        </pc:sldMkLst>
        <pc:spChg chg="mod">
          <ac:chgData name="Louise Fredriksson" userId="5f44addeedec36ac" providerId="LiveId" clId="{813EC1F9-7033-CB4B-8932-774FBC879230}" dt="2022-09-05T14:33:37.984" v="5495" actId="20577"/>
          <ac:spMkLst>
            <pc:docMk/>
            <pc:sldMk cId="3624592803" sldId="718"/>
            <ac:spMk id="3" creationId="{65ACE580-4F11-0891-5341-C3121225C24F}"/>
          </ac:spMkLst>
        </pc:spChg>
      </pc:sldChg>
      <pc:sldChg chg="add">
        <pc:chgData name="Louise Fredriksson" userId="5f44addeedec36ac" providerId="LiveId" clId="{813EC1F9-7033-CB4B-8932-774FBC879230}" dt="2022-09-05T14:33:35.351" v="5494" actId="2890"/>
        <pc:sldMkLst>
          <pc:docMk/>
          <pc:sldMk cId="3423238" sldId="719"/>
        </pc:sldMkLst>
      </pc:sldChg>
      <pc:sldChg chg="modSp add mod">
        <pc:chgData name="Louise Fredriksson" userId="5f44addeedec36ac" providerId="LiveId" clId="{813EC1F9-7033-CB4B-8932-774FBC879230}" dt="2022-09-05T14:34:36.462" v="5521" actId="20577"/>
        <pc:sldMkLst>
          <pc:docMk/>
          <pc:sldMk cId="3632362729" sldId="720"/>
        </pc:sldMkLst>
        <pc:spChg chg="mod">
          <ac:chgData name="Louise Fredriksson" userId="5f44addeedec36ac" providerId="LiveId" clId="{813EC1F9-7033-CB4B-8932-774FBC879230}" dt="2022-09-05T14:34:36.462" v="5521" actId="20577"/>
          <ac:spMkLst>
            <pc:docMk/>
            <pc:sldMk cId="3632362729" sldId="720"/>
            <ac:spMk id="3" creationId="{65ACE580-4F11-0891-5341-C3121225C24F}"/>
          </ac:spMkLst>
        </pc:spChg>
      </pc:sldChg>
      <pc:sldChg chg="add">
        <pc:chgData name="Louise Fredriksson" userId="5f44addeedec36ac" providerId="LiveId" clId="{813EC1F9-7033-CB4B-8932-774FBC879230}" dt="2022-09-05T14:34:33.520" v="5520" actId="2890"/>
        <pc:sldMkLst>
          <pc:docMk/>
          <pc:sldMk cId="2700235998" sldId="721"/>
        </pc:sldMkLst>
      </pc:sldChg>
      <pc:sldChg chg="addSp delSp modSp add mod">
        <pc:chgData name="Louise Fredriksson" userId="5f44addeedec36ac" providerId="LiveId" clId="{813EC1F9-7033-CB4B-8932-774FBC879230}" dt="2022-09-05T14:39:13.876" v="5611" actId="113"/>
        <pc:sldMkLst>
          <pc:docMk/>
          <pc:sldMk cId="1167216915" sldId="722"/>
        </pc:sldMkLst>
        <pc:spChg chg="mod">
          <ac:chgData name="Louise Fredriksson" userId="5f44addeedec36ac" providerId="LiveId" clId="{813EC1F9-7033-CB4B-8932-774FBC879230}" dt="2022-09-05T14:39:13.876" v="5611" actId="113"/>
          <ac:spMkLst>
            <pc:docMk/>
            <pc:sldMk cId="1167216915" sldId="722"/>
            <ac:spMk id="3" creationId="{007E1AFC-47C0-8D64-48E8-B8AD0D05C5EF}"/>
          </ac:spMkLst>
        </pc:spChg>
        <pc:picChg chg="del">
          <ac:chgData name="Louise Fredriksson" userId="5f44addeedec36ac" providerId="LiveId" clId="{813EC1F9-7033-CB4B-8932-774FBC879230}" dt="2022-09-05T14:35:12.860" v="5523" actId="478"/>
          <ac:picMkLst>
            <pc:docMk/>
            <pc:sldMk cId="1167216915" sldId="722"/>
            <ac:picMk id="2" creationId="{45CFC8D1-1735-C4E8-CC83-7436878361A7}"/>
          </ac:picMkLst>
        </pc:picChg>
        <pc:picChg chg="add mod">
          <ac:chgData name="Louise Fredriksson" userId="5f44addeedec36ac" providerId="LiveId" clId="{813EC1F9-7033-CB4B-8932-774FBC879230}" dt="2022-09-05T14:36:11.192" v="5552" actId="1076"/>
          <ac:picMkLst>
            <pc:docMk/>
            <pc:sldMk cId="1167216915" sldId="722"/>
            <ac:picMk id="4" creationId="{7C9D428B-B5FC-2C76-894F-BDFCA88B221C}"/>
          </ac:picMkLst>
        </pc:picChg>
      </pc:sldChg>
      <pc:sldChg chg="modSp add mod">
        <pc:chgData name="Louise Fredriksson" userId="5f44addeedec36ac" providerId="LiveId" clId="{813EC1F9-7033-CB4B-8932-774FBC879230}" dt="2022-09-05T14:39:09.758" v="5610" actId="113"/>
        <pc:sldMkLst>
          <pc:docMk/>
          <pc:sldMk cId="4119513804" sldId="723"/>
        </pc:sldMkLst>
        <pc:spChg chg="mod">
          <ac:chgData name="Louise Fredriksson" userId="5f44addeedec36ac" providerId="LiveId" clId="{813EC1F9-7033-CB4B-8932-774FBC879230}" dt="2022-09-05T14:39:09.758" v="5610" actId="113"/>
          <ac:spMkLst>
            <pc:docMk/>
            <pc:sldMk cId="4119513804" sldId="723"/>
            <ac:spMk id="3" creationId="{007E1AFC-47C0-8D64-48E8-B8AD0D05C5EF}"/>
          </ac:spMkLst>
        </pc:spChg>
      </pc:sldChg>
      <pc:sldChg chg="modSp add mod">
        <pc:chgData name="Louise Fredriksson" userId="5f44addeedec36ac" providerId="LiveId" clId="{813EC1F9-7033-CB4B-8932-774FBC879230}" dt="2022-09-05T14:39:06.906" v="5609" actId="113"/>
        <pc:sldMkLst>
          <pc:docMk/>
          <pc:sldMk cId="1103719558" sldId="724"/>
        </pc:sldMkLst>
        <pc:spChg chg="mod">
          <ac:chgData name="Louise Fredriksson" userId="5f44addeedec36ac" providerId="LiveId" clId="{813EC1F9-7033-CB4B-8932-774FBC879230}" dt="2022-09-05T14:39:06.906" v="5609" actId="113"/>
          <ac:spMkLst>
            <pc:docMk/>
            <pc:sldMk cId="1103719558" sldId="724"/>
            <ac:spMk id="3" creationId="{007E1AFC-47C0-8D64-48E8-B8AD0D05C5EF}"/>
          </ac:spMkLst>
        </pc:spChg>
      </pc:sldChg>
      <pc:sldChg chg="modSp add mod">
        <pc:chgData name="Louise Fredriksson" userId="5f44addeedec36ac" providerId="LiveId" clId="{813EC1F9-7033-CB4B-8932-774FBC879230}" dt="2022-09-05T14:39:04.216" v="5608" actId="113"/>
        <pc:sldMkLst>
          <pc:docMk/>
          <pc:sldMk cId="1544066060" sldId="725"/>
        </pc:sldMkLst>
        <pc:spChg chg="mod">
          <ac:chgData name="Louise Fredriksson" userId="5f44addeedec36ac" providerId="LiveId" clId="{813EC1F9-7033-CB4B-8932-774FBC879230}" dt="2022-09-05T14:39:04.216" v="5608" actId="113"/>
          <ac:spMkLst>
            <pc:docMk/>
            <pc:sldMk cId="1544066060" sldId="725"/>
            <ac:spMk id="3" creationId="{007E1AFC-47C0-8D64-48E8-B8AD0D05C5EF}"/>
          </ac:spMkLst>
        </pc:spChg>
      </pc:sldChg>
      <pc:sldChg chg="modSp add mod">
        <pc:chgData name="Louise Fredriksson" userId="5f44addeedec36ac" providerId="LiveId" clId="{813EC1F9-7033-CB4B-8932-774FBC879230}" dt="2022-09-05T14:39:01.470" v="5607" actId="113"/>
        <pc:sldMkLst>
          <pc:docMk/>
          <pc:sldMk cId="568446061" sldId="726"/>
        </pc:sldMkLst>
        <pc:spChg chg="mod">
          <ac:chgData name="Louise Fredriksson" userId="5f44addeedec36ac" providerId="LiveId" clId="{813EC1F9-7033-CB4B-8932-774FBC879230}" dt="2022-09-05T14:39:01.470" v="5607" actId="113"/>
          <ac:spMkLst>
            <pc:docMk/>
            <pc:sldMk cId="568446061" sldId="726"/>
            <ac:spMk id="3" creationId="{007E1AFC-47C0-8D64-48E8-B8AD0D05C5EF}"/>
          </ac:spMkLst>
        </pc:spChg>
      </pc:sldChg>
      <pc:sldChg chg="modSp add mod">
        <pc:chgData name="Louise Fredriksson" userId="5f44addeedec36ac" providerId="LiveId" clId="{813EC1F9-7033-CB4B-8932-774FBC879230}" dt="2022-09-05T14:38:58.212" v="5606" actId="113"/>
        <pc:sldMkLst>
          <pc:docMk/>
          <pc:sldMk cId="2934253784" sldId="727"/>
        </pc:sldMkLst>
        <pc:spChg chg="mod">
          <ac:chgData name="Louise Fredriksson" userId="5f44addeedec36ac" providerId="LiveId" clId="{813EC1F9-7033-CB4B-8932-774FBC879230}" dt="2022-09-05T14:38:58.212" v="5606" actId="113"/>
          <ac:spMkLst>
            <pc:docMk/>
            <pc:sldMk cId="2934253784" sldId="727"/>
            <ac:spMk id="3" creationId="{007E1AFC-47C0-8D64-48E8-B8AD0D05C5EF}"/>
          </ac:spMkLst>
        </pc:spChg>
      </pc:sldChg>
      <pc:sldChg chg="delSp modSp add mod">
        <pc:chgData name="Louise Fredriksson" userId="5f44addeedec36ac" providerId="LiveId" clId="{813EC1F9-7033-CB4B-8932-774FBC879230}" dt="2022-09-05T14:41:10.796" v="5652" actId="20577"/>
        <pc:sldMkLst>
          <pc:docMk/>
          <pc:sldMk cId="3547363971" sldId="728"/>
        </pc:sldMkLst>
        <pc:spChg chg="mod">
          <ac:chgData name="Louise Fredriksson" userId="5f44addeedec36ac" providerId="LiveId" clId="{813EC1F9-7033-CB4B-8932-774FBC879230}" dt="2022-09-05T14:41:10.796" v="5652" actId="20577"/>
          <ac:spMkLst>
            <pc:docMk/>
            <pc:sldMk cId="3547363971" sldId="728"/>
            <ac:spMk id="3" creationId="{007E1AFC-47C0-8D64-48E8-B8AD0D05C5EF}"/>
          </ac:spMkLst>
        </pc:spChg>
        <pc:picChg chg="del">
          <ac:chgData name="Louise Fredriksson" userId="5f44addeedec36ac" providerId="LiveId" clId="{813EC1F9-7033-CB4B-8932-774FBC879230}" dt="2022-09-05T14:39:22.540" v="5612" actId="478"/>
          <ac:picMkLst>
            <pc:docMk/>
            <pc:sldMk cId="3547363971" sldId="728"/>
            <ac:picMk id="4" creationId="{7C9D428B-B5FC-2C76-894F-BDFCA88B221C}"/>
          </ac:picMkLst>
        </pc:picChg>
      </pc:sldChg>
      <pc:sldChg chg="modSp add mod">
        <pc:chgData name="Louise Fredriksson" userId="5f44addeedec36ac" providerId="LiveId" clId="{813EC1F9-7033-CB4B-8932-774FBC879230}" dt="2022-09-05T14:41:15.113" v="5653" actId="20577"/>
        <pc:sldMkLst>
          <pc:docMk/>
          <pc:sldMk cId="1843207830" sldId="729"/>
        </pc:sldMkLst>
        <pc:spChg chg="mod">
          <ac:chgData name="Louise Fredriksson" userId="5f44addeedec36ac" providerId="LiveId" clId="{813EC1F9-7033-CB4B-8932-774FBC879230}" dt="2022-09-05T14:41:15.113" v="5653" actId="20577"/>
          <ac:spMkLst>
            <pc:docMk/>
            <pc:sldMk cId="1843207830" sldId="729"/>
            <ac:spMk id="3" creationId="{007E1AFC-47C0-8D64-48E8-B8AD0D05C5EF}"/>
          </ac:spMkLst>
        </pc:spChg>
      </pc:sldChg>
      <pc:sldChg chg="addSp modSp add mod">
        <pc:chgData name="Louise Fredriksson" userId="5f44addeedec36ac" providerId="LiveId" clId="{813EC1F9-7033-CB4B-8932-774FBC879230}" dt="2022-09-05T14:43:04.907" v="5685" actId="20577"/>
        <pc:sldMkLst>
          <pc:docMk/>
          <pc:sldMk cId="2191092209" sldId="730"/>
        </pc:sldMkLst>
        <pc:spChg chg="mod">
          <ac:chgData name="Louise Fredriksson" userId="5f44addeedec36ac" providerId="LiveId" clId="{813EC1F9-7033-CB4B-8932-774FBC879230}" dt="2022-09-05T14:43:04.907" v="5685" actId="20577"/>
          <ac:spMkLst>
            <pc:docMk/>
            <pc:sldMk cId="2191092209" sldId="730"/>
            <ac:spMk id="3" creationId="{007E1AFC-47C0-8D64-48E8-B8AD0D05C5EF}"/>
          </ac:spMkLst>
        </pc:spChg>
        <pc:picChg chg="add mod">
          <ac:chgData name="Louise Fredriksson" userId="5f44addeedec36ac" providerId="LiveId" clId="{813EC1F9-7033-CB4B-8932-774FBC879230}" dt="2022-09-05T14:42:59.584" v="5683" actId="1076"/>
          <ac:picMkLst>
            <pc:docMk/>
            <pc:sldMk cId="2191092209" sldId="730"/>
            <ac:picMk id="2" creationId="{00E97844-798C-1882-3E4E-71BDE72C6170}"/>
          </ac:picMkLst>
        </pc:picChg>
      </pc:sldChg>
      <pc:sldChg chg="add">
        <pc:chgData name="Louise Fredriksson" userId="5f44addeedec36ac" providerId="LiveId" clId="{813EC1F9-7033-CB4B-8932-774FBC879230}" dt="2022-09-05T14:43:01.459" v="5684" actId="2890"/>
        <pc:sldMkLst>
          <pc:docMk/>
          <pc:sldMk cId="3481168388" sldId="731"/>
        </pc:sldMkLst>
      </pc:sldChg>
      <pc:sldChg chg="modSp add mod">
        <pc:chgData name="Louise Fredriksson" userId="5f44addeedec36ac" providerId="LiveId" clId="{813EC1F9-7033-CB4B-8932-774FBC879230}" dt="2022-09-05T14:43:51.997" v="5704" actId="20577"/>
        <pc:sldMkLst>
          <pc:docMk/>
          <pc:sldMk cId="2130067855" sldId="732"/>
        </pc:sldMkLst>
        <pc:spChg chg="mod">
          <ac:chgData name="Louise Fredriksson" userId="5f44addeedec36ac" providerId="LiveId" clId="{813EC1F9-7033-CB4B-8932-774FBC879230}" dt="2022-09-05T14:43:51.997" v="5704" actId="20577"/>
          <ac:spMkLst>
            <pc:docMk/>
            <pc:sldMk cId="2130067855" sldId="732"/>
            <ac:spMk id="3" creationId="{007E1AFC-47C0-8D64-48E8-B8AD0D05C5EF}"/>
          </ac:spMkLst>
        </pc:spChg>
      </pc:sldChg>
      <pc:sldChg chg="add">
        <pc:chgData name="Louise Fredriksson" userId="5f44addeedec36ac" providerId="LiveId" clId="{813EC1F9-7033-CB4B-8932-774FBC879230}" dt="2022-09-05T14:43:49.079" v="5703" actId="2890"/>
        <pc:sldMkLst>
          <pc:docMk/>
          <pc:sldMk cId="815380081" sldId="733"/>
        </pc:sldMkLst>
      </pc:sldChg>
      <pc:sldChg chg="modSp add mod">
        <pc:chgData name="Louise Fredriksson" userId="5f44addeedec36ac" providerId="LiveId" clId="{813EC1F9-7033-CB4B-8932-774FBC879230}" dt="2022-09-05T14:44:55.461" v="5718" actId="20577"/>
        <pc:sldMkLst>
          <pc:docMk/>
          <pc:sldMk cId="3828985165" sldId="734"/>
        </pc:sldMkLst>
        <pc:spChg chg="mod">
          <ac:chgData name="Louise Fredriksson" userId="5f44addeedec36ac" providerId="LiveId" clId="{813EC1F9-7033-CB4B-8932-774FBC879230}" dt="2022-09-05T14:44:55.461" v="5718" actId="20577"/>
          <ac:spMkLst>
            <pc:docMk/>
            <pc:sldMk cId="3828985165" sldId="734"/>
            <ac:spMk id="3" creationId="{007E1AFC-47C0-8D64-48E8-B8AD0D05C5EF}"/>
          </ac:spMkLst>
        </pc:spChg>
      </pc:sldChg>
      <pc:sldChg chg="modSp add mod">
        <pc:chgData name="Louise Fredriksson" userId="5f44addeedec36ac" providerId="LiveId" clId="{813EC1F9-7033-CB4B-8932-774FBC879230}" dt="2022-09-05T14:45:08.288" v="5733" actId="20577"/>
        <pc:sldMkLst>
          <pc:docMk/>
          <pc:sldMk cId="3600022517" sldId="735"/>
        </pc:sldMkLst>
        <pc:spChg chg="mod">
          <ac:chgData name="Louise Fredriksson" userId="5f44addeedec36ac" providerId="LiveId" clId="{813EC1F9-7033-CB4B-8932-774FBC879230}" dt="2022-09-05T14:45:08.288" v="5733" actId="20577"/>
          <ac:spMkLst>
            <pc:docMk/>
            <pc:sldMk cId="3600022517" sldId="735"/>
            <ac:spMk id="3" creationId="{007E1AFC-47C0-8D64-48E8-B8AD0D05C5EF}"/>
          </ac:spMkLst>
        </pc:spChg>
      </pc:sldChg>
      <pc:sldChg chg="addSp delSp modSp add mod">
        <pc:chgData name="Louise Fredriksson" userId="5f44addeedec36ac" providerId="LiveId" clId="{813EC1F9-7033-CB4B-8932-774FBC879230}" dt="2022-09-05T14:46:29.932" v="5757" actId="20577"/>
        <pc:sldMkLst>
          <pc:docMk/>
          <pc:sldMk cId="2169849625" sldId="736"/>
        </pc:sldMkLst>
        <pc:spChg chg="mod">
          <ac:chgData name="Louise Fredriksson" userId="5f44addeedec36ac" providerId="LiveId" clId="{813EC1F9-7033-CB4B-8932-774FBC879230}" dt="2022-09-05T14:46:29.932" v="5757" actId="20577"/>
          <ac:spMkLst>
            <pc:docMk/>
            <pc:sldMk cId="2169849625" sldId="736"/>
            <ac:spMk id="3" creationId="{007E1AFC-47C0-8D64-48E8-B8AD0D05C5EF}"/>
          </ac:spMkLst>
        </pc:spChg>
        <pc:picChg chg="del">
          <ac:chgData name="Louise Fredriksson" userId="5f44addeedec36ac" providerId="LiveId" clId="{813EC1F9-7033-CB4B-8932-774FBC879230}" dt="2022-09-05T14:45:35.963" v="5737" actId="478"/>
          <ac:picMkLst>
            <pc:docMk/>
            <pc:sldMk cId="2169849625" sldId="736"/>
            <ac:picMk id="2" creationId="{00E97844-798C-1882-3E4E-71BDE72C6170}"/>
          </ac:picMkLst>
        </pc:picChg>
        <pc:picChg chg="add mod">
          <ac:chgData name="Louise Fredriksson" userId="5f44addeedec36ac" providerId="LiveId" clId="{813EC1F9-7033-CB4B-8932-774FBC879230}" dt="2022-09-05T14:46:22.056" v="5755" actId="1076"/>
          <ac:picMkLst>
            <pc:docMk/>
            <pc:sldMk cId="2169849625" sldId="736"/>
            <ac:picMk id="4" creationId="{E1287111-2E71-3FAE-6639-A0F832C2D07C}"/>
          </ac:picMkLst>
        </pc:picChg>
      </pc:sldChg>
      <pc:sldChg chg="add">
        <pc:chgData name="Louise Fredriksson" userId="5f44addeedec36ac" providerId="LiveId" clId="{813EC1F9-7033-CB4B-8932-774FBC879230}" dt="2022-09-05T14:46:26.041" v="5756" actId="2890"/>
        <pc:sldMkLst>
          <pc:docMk/>
          <pc:sldMk cId="4060328820" sldId="737"/>
        </pc:sldMkLst>
      </pc:sldChg>
      <pc:sldChg chg="modSp add mod">
        <pc:chgData name="Louise Fredriksson" userId="5f44addeedec36ac" providerId="LiveId" clId="{813EC1F9-7033-CB4B-8932-774FBC879230}" dt="2022-09-05T14:47:06.421" v="5769" actId="20577"/>
        <pc:sldMkLst>
          <pc:docMk/>
          <pc:sldMk cId="4128193095" sldId="738"/>
        </pc:sldMkLst>
        <pc:spChg chg="mod">
          <ac:chgData name="Louise Fredriksson" userId="5f44addeedec36ac" providerId="LiveId" clId="{813EC1F9-7033-CB4B-8932-774FBC879230}" dt="2022-09-05T14:47:06.421" v="5769" actId="20577"/>
          <ac:spMkLst>
            <pc:docMk/>
            <pc:sldMk cId="4128193095" sldId="738"/>
            <ac:spMk id="3" creationId="{007E1AFC-47C0-8D64-48E8-B8AD0D05C5EF}"/>
          </ac:spMkLst>
        </pc:spChg>
      </pc:sldChg>
      <pc:sldChg chg="add">
        <pc:chgData name="Louise Fredriksson" userId="5f44addeedec36ac" providerId="LiveId" clId="{813EC1F9-7033-CB4B-8932-774FBC879230}" dt="2022-09-05T14:47:03.302" v="5768" actId="2890"/>
        <pc:sldMkLst>
          <pc:docMk/>
          <pc:sldMk cId="3386139749" sldId="739"/>
        </pc:sldMkLst>
      </pc:sldChg>
      <pc:sldChg chg="modSp add mod">
        <pc:chgData name="Louise Fredriksson" userId="5f44addeedec36ac" providerId="LiveId" clId="{813EC1F9-7033-CB4B-8932-774FBC879230}" dt="2022-09-05T14:47:41.582" v="5784" actId="20577"/>
        <pc:sldMkLst>
          <pc:docMk/>
          <pc:sldMk cId="3485476447" sldId="740"/>
        </pc:sldMkLst>
        <pc:spChg chg="mod">
          <ac:chgData name="Louise Fredriksson" userId="5f44addeedec36ac" providerId="LiveId" clId="{813EC1F9-7033-CB4B-8932-774FBC879230}" dt="2022-09-05T14:47:41.582" v="5784" actId="20577"/>
          <ac:spMkLst>
            <pc:docMk/>
            <pc:sldMk cId="3485476447" sldId="740"/>
            <ac:spMk id="3" creationId="{007E1AFC-47C0-8D64-48E8-B8AD0D05C5EF}"/>
          </ac:spMkLst>
        </pc:spChg>
      </pc:sldChg>
      <pc:sldChg chg="modSp add mod">
        <pc:chgData name="Louise Fredriksson" userId="5f44addeedec36ac" providerId="LiveId" clId="{813EC1F9-7033-CB4B-8932-774FBC879230}" dt="2022-09-05T14:47:56.902" v="5803" actId="207"/>
        <pc:sldMkLst>
          <pc:docMk/>
          <pc:sldMk cId="1497676907" sldId="741"/>
        </pc:sldMkLst>
        <pc:spChg chg="mod">
          <ac:chgData name="Louise Fredriksson" userId="5f44addeedec36ac" providerId="LiveId" clId="{813EC1F9-7033-CB4B-8932-774FBC879230}" dt="2022-09-05T14:47:56.902" v="5803" actId="207"/>
          <ac:spMkLst>
            <pc:docMk/>
            <pc:sldMk cId="1497676907" sldId="741"/>
            <ac:spMk id="3" creationId="{007E1AFC-47C0-8D64-48E8-B8AD0D05C5EF}"/>
          </ac:spMkLst>
        </pc:spChg>
      </pc:sldChg>
      <pc:sldChg chg="addSp delSp modSp add mod">
        <pc:chgData name="Louise Fredriksson" userId="5f44addeedec36ac" providerId="LiveId" clId="{813EC1F9-7033-CB4B-8932-774FBC879230}" dt="2022-09-05T14:51:44.254" v="5828" actId="20577"/>
        <pc:sldMkLst>
          <pc:docMk/>
          <pc:sldMk cId="4234148378" sldId="742"/>
        </pc:sldMkLst>
        <pc:spChg chg="mod">
          <ac:chgData name="Louise Fredriksson" userId="5f44addeedec36ac" providerId="LiveId" clId="{813EC1F9-7033-CB4B-8932-774FBC879230}" dt="2022-09-05T14:51:44.254" v="5828" actId="20577"/>
          <ac:spMkLst>
            <pc:docMk/>
            <pc:sldMk cId="4234148378" sldId="742"/>
            <ac:spMk id="3" creationId="{007E1AFC-47C0-8D64-48E8-B8AD0D05C5EF}"/>
          </ac:spMkLst>
        </pc:spChg>
        <pc:picChg chg="add mod">
          <ac:chgData name="Louise Fredriksson" userId="5f44addeedec36ac" providerId="LiveId" clId="{813EC1F9-7033-CB4B-8932-774FBC879230}" dt="2022-09-05T14:51:38.685" v="5826" actId="1076"/>
          <ac:picMkLst>
            <pc:docMk/>
            <pc:sldMk cId="4234148378" sldId="742"/>
            <ac:picMk id="2" creationId="{46DBAA56-4C9F-CEAD-B1DA-EA847D6E6166}"/>
          </ac:picMkLst>
        </pc:picChg>
        <pc:picChg chg="del">
          <ac:chgData name="Louise Fredriksson" userId="5f44addeedec36ac" providerId="LiveId" clId="{813EC1F9-7033-CB4B-8932-774FBC879230}" dt="2022-09-05T14:50:47.837" v="5805" actId="478"/>
          <ac:picMkLst>
            <pc:docMk/>
            <pc:sldMk cId="4234148378" sldId="742"/>
            <ac:picMk id="4" creationId="{E1287111-2E71-3FAE-6639-A0F832C2D07C}"/>
          </ac:picMkLst>
        </pc:picChg>
      </pc:sldChg>
      <pc:sldChg chg="add">
        <pc:chgData name="Louise Fredriksson" userId="5f44addeedec36ac" providerId="LiveId" clId="{813EC1F9-7033-CB4B-8932-774FBC879230}" dt="2022-09-05T14:51:40.811" v="5827" actId="2890"/>
        <pc:sldMkLst>
          <pc:docMk/>
          <pc:sldMk cId="976009278" sldId="743"/>
        </pc:sldMkLst>
      </pc:sldChg>
      <pc:sldChg chg="modSp add mod">
        <pc:chgData name="Louise Fredriksson" userId="5f44addeedec36ac" providerId="LiveId" clId="{813EC1F9-7033-CB4B-8932-774FBC879230}" dt="2022-09-05T14:52:28.523" v="5840" actId="20577"/>
        <pc:sldMkLst>
          <pc:docMk/>
          <pc:sldMk cId="1058060410" sldId="744"/>
        </pc:sldMkLst>
        <pc:spChg chg="mod">
          <ac:chgData name="Louise Fredriksson" userId="5f44addeedec36ac" providerId="LiveId" clId="{813EC1F9-7033-CB4B-8932-774FBC879230}" dt="2022-09-05T14:52:28.523" v="5840" actId="20577"/>
          <ac:spMkLst>
            <pc:docMk/>
            <pc:sldMk cId="1058060410" sldId="744"/>
            <ac:spMk id="3" creationId="{007E1AFC-47C0-8D64-48E8-B8AD0D05C5EF}"/>
          </ac:spMkLst>
        </pc:spChg>
      </pc:sldChg>
      <pc:sldChg chg="add">
        <pc:chgData name="Louise Fredriksson" userId="5f44addeedec36ac" providerId="LiveId" clId="{813EC1F9-7033-CB4B-8932-774FBC879230}" dt="2022-09-05T14:52:25.902" v="5839" actId="2890"/>
        <pc:sldMkLst>
          <pc:docMk/>
          <pc:sldMk cId="4188422074" sldId="745"/>
        </pc:sldMkLst>
      </pc:sldChg>
      <pc:sldChg chg="modSp add mod">
        <pc:chgData name="Louise Fredriksson" userId="5f44addeedec36ac" providerId="LiveId" clId="{813EC1F9-7033-CB4B-8932-774FBC879230}" dt="2022-09-05T14:53:29.285" v="5857" actId="20577"/>
        <pc:sldMkLst>
          <pc:docMk/>
          <pc:sldMk cId="3230288279" sldId="746"/>
        </pc:sldMkLst>
        <pc:spChg chg="mod">
          <ac:chgData name="Louise Fredriksson" userId="5f44addeedec36ac" providerId="LiveId" clId="{813EC1F9-7033-CB4B-8932-774FBC879230}" dt="2022-09-05T14:53:29.285" v="5857" actId="20577"/>
          <ac:spMkLst>
            <pc:docMk/>
            <pc:sldMk cId="3230288279" sldId="746"/>
            <ac:spMk id="3" creationId="{007E1AFC-47C0-8D64-48E8-B8AD0D05C5EF}"/>
          </ac:spMkLst>
        </pc:spChg>
        <pc:picChg chg="mod">
          <ac:chgData name="Louise Fredriksson" userId="5f44addeedec36ac" providerId="LiveId" clId="{813EC1F9-7033-CB4B-8932-774FBC879230}" dt="2022-09-05T14:53:21.926" v="5854" actId="1076"/>
          <ac:picMkLst>
            <pc:docMk/>
            <pc:sldMk cId="3230288279" sldId="746"/>
            <ac:picMk id="2" creationId="{46DBAA56-4C9F-CEAD-B1DA-EA847D6E6166}"/>
          </ac:picMkLst>
        </pc:picChg>
      </pc:sldChg>
      <pc:sldChg chg="add">
        <pc:chgData name="Louise Fredriksson" userId="5f44addeedec36ac" providerId="LiveId" clId="{813EC1F9-7033-CB4B-8932-774FBC879230}" dt="2022-09-05T14:53:26.552" v="5856" actId="2890"/>
        <pc:sldMkLst>
          <pc:docMk/>
          <pc:sldMk cId="3166407325" sldId="747"/>
        </pc:sldMkLst>
      </pc:sldChg>
      <pc:sldChg chg="modSp add mod">
        <pc:chgData name="Louise Fredriksson" userId="5f44addeedec36ac" providerId="LiveId" clId="{813EC1F9-7033-CB4B-8932-774FBC879230}" dt="2022-09-05T14:54:51.145" v="5872" actId="113"/>
        <pc:sldMkLst>
          <pc:docMk/>
          <pc:sldMk cId="3200310255" sldId="748"/>
        </pc:sldMkLst>
        <pc:spChg chg="mod">
          <ac:chgData name="Louise Fredriksson" userId="5f44addeedec36ac" providerId="LiveId" clId="{813EC1F9-7033-CB4B-8932-774FBC879230}" dt="2022-09-05T14:54:51.145" v="5872" actId="113"/>
          <ac:spMkLst>
            <pc:docMk/>
            <pc:sldMk cId="3200310255" sldId="748"/>
            <ac:spMk id="3" creationId="{007E1AFC-47C0-8D64-48E8-B8AD0D05C5EF}"/>
          </ac:spMkLst>
        </pc:spChg>
        <pc:picChg chg="mod">
          <ac:chgData name="Louise Fredriksson" userId="5f44addeedec36ac" providerId="LiveId" clId="{813EC1F9-7033-CB4B-8932-774FBC879230}" dt="2022-09-05T14:54:39.296" v="5868" actId="1076"/>
          <ac:picMkLst>
            <pc:docMk/>
            <pc:sldMk cId="3200310255" sldId="748"/>
            <ac:picMk id="2" creationId="{46DBAA56-4C9F-CEAD-B1DA-EA847D6E6166}"/>
          </ac:picMkLst>
        </pc:picChg>
      </pc:sldChg>
      <pc:sldChg chg="modSp add mod">
        <pc:chgData name="Louise Fredriksson" userId="5f44addeedec36ac" providerId="LiveId" clId="{813EC1F9-7033-CB4B-8932-774FBC879230}" dt="2022-09-05T14:55:15.276" v="5893" actId="207"/>
        <pc:sldMkLst>
          <pc:docMk/>
          <pc:sldMk cId="1329427089" sldId="749"/>
        </pc:sldMkLst>
        <pc:spChg chg="mod">
          <ac:chgData name="Louise Fredriksson" userId="5f44addeedec36ac" providerId="LiveId" clId="{813EC1F9-7033-CB4B-8932-774FBC879230}" dt="2022-09-05T14:55:15.276" v="5893" actId="207"/>
          <ac:spMkLst>
            <pc:docMk/>
            <pc:sldMk cId="1329427089" sldId="749"/>
            <ac:spMk id="3" creationId="{007E1AFC-47C0-8D64-48E8-B8AD0D05C5EF}"/>
          </ac:spMkLst>
        </pc:spChg>
        <pc:picChg chg="mod">
          <ac:chgData name="Louise Fredriksson" userId="5f44addeedec36ac" providerId="LiveId" clId="{813EC1F9-7033-CB4B-8932-774FBC879230}" dt="2022-09-05T14:54:59.935" v="5874" actId="1076"/>
          <ac:picMkLst>
            <pc:docMk/>
            <pc:sldMk cId="1329427089" sldId="749"/>
            <ac:picMk id="2" creationId="{46DBAA56-4C9F-CEAD-B1DA-EA847D6E6166}"/>
          </ac:picMkLst>
        </pc:picChg>
      </pc:sldChg>
      <pc:sldChg chg="addSp delSp modSp add mod">
        <pc:chgData name="Louise Fredriksson" userId="5f44addeedec36ac" providerId="LiveId" clId="{813EC1F9-7033-CB4B-8932-774FBC879230}" dt="2022-09-05T14:57:12.946" v="5928" actId="20577"/>
        <pc:sldMkLst>
          <pc:docMk/>
          <pc:sldMk cId="1337016384" sldId="750"/>
        </pc:sldMkLst>
        <pc:spChg chg="mod">
          <ac:chgData name="Louise Fredriksson" userId="5f44addeedec36ac" providerId="LiveId" clId="{813EC1F9-7033-CB4B-8932-774FBC879230}" dt="2022-09-05T14:57:12.946" v="5928" actId="20577"/>
          <ac:spMkLst>
            <pc:docMk/>
            <pc:sldMk cId="1337016384" sldId="750"/>
            <ac:spMk id="3" creationId="{007E1AFC-47C0-8D64-48E8-B8AD0D05C5EF}"/>
          </ac:spMkLst>
        </pc:spChg>
        <pc:picChg chg="del">
          <ac:chgData name="Louise Fredriksson" userId="5f44addeedec36ac" providerId="LiveId" clId="{813EC1F9-7033-CB4B-8932-774FBC879230}" dt="2022-09-05T14:55:40.224" v="5895" actId="478"/>
          <ac:picMkLst>
            <pc:docMk/>
            <pc:sldMk cId="1337016384" sldId="750"/>
            <ac:picMk id="2" creationId="{46DBAA56-4C9F-CEAD-B1DA-EA847D6E6166}"/>
          </ac:picMkLst>
        </pc:picChg>
        <pc:picChg chg="add mod">
          <ac:chgData name="Louise Fredriksson" userId="5f44addeedec36ac" providerId="LiveId" clId="{813EC1F9-7033-CB4B-8932-774FBC879230}" dt="2022-09-05T14:56:25.636" v="5917" actId="1076"/>
          <ac:picMkLst>
            <pc:docMk/>
            <pc:sldMk cId="1337016384" sldId="750"/>
            <ac:picMk id="4" creationId="{33946A1A-91E6-BFB6-4264-03A7C9F634F0}"/>
          </ac:picMkLst>
        </pc:picChg>
      </pc:sldChg>
      <pc:sldChg chg="modSp add mod">
        <pc:chgData name="Louise Fredriksson" userId="5f44addeedec36ac" providerId="LiveId" clId="{813EC1F9-7033-CB4B-8932-774FBC879230}" dt="2022-09-05T14:57:15.425" v="5929" actId="20577"/>
        <pc:sldMkLst>
          <pc:docMk/>
          <pc:sldMk cId="1654584267" sldId="751"/>
        </pc:sldMkLst>
        <pc:spChg chg="mod">
          <ac:chgData name="Louise Fredriksson" userId="5f44addeedec36ac" providerId="LiveId" clId="{813EC1F9-7033-CB4B-8932-774FBC879230}" dt="2022-09-05T14:57:15.425" v="5929" actId="20577"/>
          <ac:spMkLst>
            <pc:docMk/>
            <pc:sldMk cId="1654584267" sldId="751"/>
            <ac:spMk id="3" creationId="{007E1AFC-47C0-8D64-48E8-B8AD0D05C5EF}"/>
          </ac:spMkLst>
        </pc:spChg>
      </pc:sldChg>
      <pc:sldChg chg="modSp add mod">
        <pc:chgData name="Louise Fredriksson" userId="5f44addeedec36ac" providerId="LiveId" clId="{813EC1F9-7033-CB4B-8932-774FBC879230}" dt="2022-09-05T14:57:22.726" v="5931" actId="20577"/>
        <pc:sldMkLst>
          <pc:docMk/>
          <pc:sldMk cId="1200508589" sldId="752"/>
        </pc:sldMkLst>
        <pc:spChg chg="mod">
          <ac:chgData name="Louise Fredriksson" userId="5f44addeedec36ac" providerId="LiveId" clId="{813EC1F9-7033-CB4B-8932-774FBC879230}" dt="2022-09-05T14:57:22.726" v="5931" actId="20577"/>
          <ac:spMkLst>
            <pc:docMk/>
            <pc:sldMk cId="1200508589" sldId="752"/>
            <ac:spMk id="3" creationId="{007E1AFC-47C0-8D64-48E8-B8AD0D05C5EF}"/>
          </ac:spMkLst>
        </pc:spChg>
      </pc:sldChg>
      <pc:sldChg chg="add">
        <pc:chgData name="Louise Fredriksson" userId="5f44addeedec36ac" providerId="LiveId" clId="{813EC1F9-7033-CB4B-8932-774FBC879230}" dt="2022-09-05T14:57:19.427" v="5930" actId="2890"/>
        <pc:sldMkLst>
          <pc:docMk/>
          <pc:sldMk cId="2647813981" sldId="753"/>
        </pc:sldMkLst>
      </pc:sldChg>
      <pc:sldChg chg="modSp add mod">
        <pc:chgData name="Louise Fredriksson" userId="5f44addeedec36ac" providerId="LiveId" clId="{813EC1F9-7033-CB4B-8932-774FBC879230}" dt="2022-09-05T14:58:43.477" v="5966" actId="20577"/>
        <pc:sldMkLst>
          <pc:docMk/>
          <pc:sldMk cId="1512901305" sldId="754"/>
        </pc:sldMkLst>
        <pc:spChg chg="mod">
          <ac:chgData name="Louise Fredriksson" userId="5f44addeedec36ac" providerId="LiveId" clId="{813EC1F9-7033-CB4B-8932-774FBC879230}" dt="2022-09-05T14:58:43.477" v="5966" actId="20577"/>
          <ac:spMkLst>
            <pc:docMk/>
            <pc:sldMk cId="1512901305" sldId="754"/>
            <ac:spMk id="3" creationId="{007E1AFC-47C0-8D64-48E8-B8AD0D05C5EF}"/>
          </ac:spMkLst>
        </pc:spChg>
      </pc:sldChg>
      <pc:sldChg chg="add">
        <pc:chgData name="Louise Fredriksson" userId="5f44addeedec36ac" providerId="LiveId" clId="{813EC1F9-7033-CB4B-8932-774FBC879230}" dt="2022-09-05T14:58:40.800" v="5965" actId="2890"/>
        <pc:sldMkLst>
          <pc:docMk/>
          <pc:sldMk cId="2061998673" sldId="755"/>
        </pc:sldMkLst>
      </pc:sldChg>
      <pc:sldChg chg="modSp add mod">
        <pc:chgData name="Louise Fredriksson" userId="5f44addeedec36ac" providerId="LiveId" clId="{813EC1F9-7033-CB4B-8932-774FBC879230}" dt="2022-09-05T14:59:37.299" v="5981" actId="20577"/>
        <pc:sldMkLst>
          <pc:docMk/>
          <pc:sldMk cId="1916652638" sldId="756"/>
        </pc:sldMkLst>
        <pc:spChg chg="mod">
          <ac:chgData name="Louise Fredriksson" userId="5f44addeedec36ac" providerId="LiveId" clId="{813EC1F9-7033-CB4B-8932-774FBC879230}" dt="2022-09-05T14:59:37.299" v="5981" actId="20577"/>
          <ac:spMkLst>
            <pc:docMk/>
            <pc:sldMk cId="1916652638" sldId="756"/>
            <ac:spMk id="3" creationId="{007E1AFC-47C0-8D64-48E8-B8AD0D05C5EF}"/>
          </ac:spMkLst>
        </pc:spChg>
      </pc:sldChg>
      <pc:sldChg chg="add">
        <pc:chgData name="Louise Fredriksson" userId="5f44addeedec36ac" providerId="LiveId" clId="{813EC1F9-7033-CB4B-8932-774FBC879230}" dt="2022-09-05T14:59:33.395" v="5980" actId="2890"/>
        <pc:sldMkLst>
          <pc:docMk/>
          <pc:sldMk cId="3096497367" sldId="757"/>
        </pc:sldMkLst>
      </pc:sldChg>
      <pc:sldChg chg="modSp add mod">
        <pc:chgData name="Louise Fredriksson" userId="5f44addeedec36ac" providerId="LiveId" clId="{813EC1F9-7033-CB4B-8932-774FBC879230}" dt="2022-09-05T15:00:31.908" v="5995" actId="20577"/>
        <pc:sldMkLst>
          <pc:docMk/>
          <pc:sldMk cId="451623268" sldId="758"/>
        </pc:sldMkLst>
        <pc:spChg chg="mod">
          <ac:chgData name="Louise Fredriksson" userId="5f44addeedec36ac" providerId="LiveId" clId="{813EC1F9-7033-CB4B-8932-774FBC879230}" dt="2022-09-05T15:00:31.908" v="5995" actId="20577"/>
          <ac:spMkLst>
            <pc:docMk/>
            <pc:sldMk cId="451623268" sldId="758"/>
            <ac:spMk id="3" creationId="{007E1AFC-47C0-8D64-48E8-B8AD0D05C5EF}"/>
          </ac:spMkLst>
        </pc:spChg>
      </pc:sldChg>
      <pc:sldChg chg="add">
        <pc:chgData name="Louise Fredriksson" userId="5f44addeedec36ac" providerId="LiveId" clId="{813EC1F9-7033-CB4B-8932-774FBC879230}" dt="2022-09-05T15:00:28.939" v="5994" actId="2890"/>
        <pc:sldMkLst>
          <pc:docMk/>
          <pc:sldMk cId="1846505273" sldId="759"/>
        </pc:sldMkLst>
      </pc:sldChg>
      <pc:sldChg chg="modSp add mod">
        <pc:chgData name="Louise Fredriksson" userId="5f44addeedec36ac" providerId="LiveId" clId="{813EC1F9-7033-CB4B-8932-774FBC879230}" dt="2022-09-05T15:01:26.842" v="6009" actId="20577"/>
        <pc:sldMkLst>
          <pc:docMk/>
          <pc:sldMk cId="3611608584" sldId="760"/>
        </pc:sldMkLst>
        <pc:spChg chg="mod">
          <ac:chgData name="Louise Fredriksson" userId="5f44addeedec36ac" providerId="LiveId" clId="{813EC1F9-7033-CB4B-8932-774FBC879230}" dt="2022-09-05T15:01:26.842" v="6009" actId="20577"/>
          <ac:spMkLst>
            <pc:docMk/>
            <pc:sldMk cId="3611608584" sldId="760"/>
            <ac:spMk id="3" creationId="{007E1AFC-47C0-8D64-48E8-B8AD0D05C5EF}"/>
          </ac:spMkLst>
        </pc:spChg>
      </pc:sldChg>
      <pc:sldChg chg="modSp add mod">
        <pc:chgData name="Louise Fredriksson" userId="5f44addeedec36ac" providerId="LiveId" clId="{813EC1F9-7033-CB4B-8932-774FBC879230}" dt="2022-09-05T15:02:50.714" v="6028" actId="207"/>
        <pc:sldMkLst>
          <pc:docMk/>
          <pc:sldMk cId="4126590192" sldId="761"/>
        </pc:sldMkLst>
        <pc:spChg chg="mod">
          <ac:chgData name="Louise Fredriksson" userId="5f44addeedec36ac" providerId="LiveId" clId="{813EC1F9-7033-CB4B-8932-774FBC879230}" dt="2022-09-05T15:02:50.714" v="6028" actId="207"/>
          <ac:spMkLst>
            <pc:docMk/>
            <pc:sldMk cId="4126590192" sldId="761"/>
            <ac:spMk id="3" creationId="{007E1AFC-47C0-8D64-48E8-B8AD0D05C5EF}"/>
          </ac:spMkLst>
        </pc:spChg>
      </pc:sldChg>
      <pc:sldChg chg="addSp delSp modSp add mod">
        <pc:chgData name="Louise Fredriksson" userId="5f44addeedec36ac" providerId="LiveId" clId="{813EC1F9-7033-CB4B-8932-774FBC879230}" dt="2022-09-05T15:03:57.815" v="6055" actId="20577"/>
        <pc:sldMkLst>
          <pc:docMk/>
          <pc:sldMk cId="1678805754" sldId="762"/>
        </pc:sldMkLst>
        <pc:spChg chg="mod">
          <ac:chgData name="Louise Fredriksson" userId="5f44addeedec36ac" providerId="LiveId" clId="{813EC1F9-7033-CB4B-8932-774FBC879230}" dt="2022-09-05T15:03:57.815" v="6055" actId="20577"/>
          <ac:spMkLst>
            <pc:docMk/>
            <pc:sldMk cId="1678805754" sldId="762"/>
            <ac:spMk id="3" creationId="{007E1AFC-47C0-8D64-48E8-B8AD0D05C5EF}"/>
          </ac:spMkLst>
        </pc:spChg>
        <pc:picChg chg="add mod">
          <ac:chgData name="Louise Fredriksson" userId="5f44addeedec36ac" providerId="LiveId" clId="{813EC1F9-7033-CB4B-8932-774FBC879230}" dt="2022-09-05T15:03:52.274" v="6053" actId="1076"/>
          <ac:picMkLst>
            <pc:docMk/>
            <pc:sldMk cId="1678805754" sldId="762"/>
            <ac:picMk id="2" creationId="{F7DA59B1-1AE3-294E-4034-6CED99C670D2}"/>
          </ac:picMkLst>
        </pc:picChg>
        <pc:picChg chg="del">
          <ac:chgData name="Louise Fredriksson" userId="5f44addeedec36ac" providerId="LiveId" clId="{813EC1F9-7033-CB4B-8932-774FBC879230}" dt="2022-09-05T15:02:58.080" v="6030" actId="478"/>
          <ac:picMkLst>
            <pc:docMk/>
            <pc:sldMk cId="1678805754" sldId="762"/>
            <ac:picMk id="4" creationId="{33946A1A-91E6-BFB6-4264-03A7C9F634F0}"/>
          </ac:picMkLst>
        </pc:picChg>
      </pc:sldChg>
      <pc:sldChg chg="add">
        <pc:chgData name="Louise Fredriksson" userId="5f44addeedec36ac" providerId="LiveId" clId="{813EC1F9-7033-CB4B-8932-774FBC879230}" dt="2022-09-05T15:03:54.681" v="6054" actId="2890"/>
        <pc:sldMkLst>
          <pc:docMk/>
          <pc:sldMk cId="110394644" sldId="763"/>
        </pc:sldMkLst>
      </pc:sldChg>
      <pc:sldChg chg="modSp add mod">
        <pc:chgData name="Louise Fredriksson" userId="5f44addeedec36ac" providerId="LiveId" clId="{813EC1F9-7033-CB4B-8932-774FBC879230}" dt="2022-09-05T15:04:29.492" v="6068" actId="20577"/>
        <pc:sldMkLst>
          <pc:docMk/>
          <pc:sldMk cId="2511393120" sldId="764"/>
        </pc:sldMkLst>
        <pc:spChg chg="mod">
          <ac:chgData name="Louise Fredriksson" userId="5f44addeedec36ac" providerId="LiveId" clId="{813EC1F9-7033-CB4B-8932-774FBC879230}" dt="2022-09-05T15:04:29.492" v="6068" actId="20577"/>
          <ac:spMkLst>
            <pc:docMk/>
            <pc:sldMk cId="2511393120" sldId="764"/>
            <ac:spMk id="3" creationId="{007E1AFC-47C0-8D64-48E8-B8AD0D05C5EF}"/>
          </ac:spMkLst>
        </pc:spChg>
      </pc:sldChg>
      <pc:sldChg chg="add">
        <pc:chgData name="Louise Fredriksson" userId="5f44addeedec36ac" providerId="LiveId" clId="{813EC1F9-7033-CB4B-8932-774FBC879230}" dt="2022-09-05T15:04:26.732" v="6067" actId="2890"/>
        <pc:sldMkLst>
          <pc:docMk/>
          <pc:sldMk cId="315354106" sldId="765"/>
        </pc:sldMkLst>
      </pc:sldChg>
      <pc:sldChg chg="modSp add mod">
        <pc:chgData name="Louise Fredriksson" userId="5f44addeedec36ac" providerId="LiveId" clId="{813EC1F9-7033-CB4B-8932-774FBC879230}" dt="2022-09-05T15:05:16.061" v="6082" actId="20577"/>
        <pc:sldMkLst>
          <pc:docMk/>
          <pc:sldMk cId="2714757922" sldId="766"/>
        </pc:sldMkLst>
        <pc:spChg chg="mod">
          <ac:chgData name="Louise Fredriksson" userId="5f44addeedec36ac" providerId="LiveId" clId="{813EC1F9-7033-CB4B-8932-774FBC879230}" dt="2022-09-05T15:05:16.061" v="6082" actId="20577"/>
          <ac:spMkLst>
            <pc:docMk/>
            <pc:sldMk cId="2714757922" sldId="766"/>
            <ac:spMk id="3" creationId="{007E1AFC-47C0-8D64-48E8-B8AD0D05C5EF}"/>
          </ac:spMkLst>
        </pc:spChg>
      </pc:sldChg>
      <pc:sldChg chg="modSp add mod">
        <pc:chgData name="Louise Fredriksson" userId="5f44addeedec36ac" providerId="LiveId" clId="{813EC1F9-7033-CB4B-8932-774FBC879230}" dt="2022-09-05T15:05:33.397" v="6097" actId="20577"/>
        <pc:sldMkLst>
          <pc:docMk/>
          <pc:sldMk cId="938205878" sldId="767"/>
        </pc:sldMkLst>
        <pc:spChg chg="mod">
          <ac:chgData name="Louise Fredriksson" userId="5f44addeedec36ac" providerId="LiveId" clId="{813EC1F9-7033-CB4B-8932-774FBC879230}" dt="2022-09-05T15:05:33.397" v="6097" actId="20577"/>
          <ac:spMkLst>
            <pc:docMk/>
            <pc:sldMk cId="938205878" sldId="767"/>
            <ac:spMk id="3" creationId="{007E1AFC-47C0-8D64-48E8-B8AD0D05C5EF}"/>
          </ac:spMkLst>
        </pc:spChg>
      </pc:sldChg>
      <pc:sldChg chg="modSp add mod">
        <pc:chgData name="Louise Fredriksson" userId="5f44addeedec36ac" providerId="LiveId" clId="{813EC1F9-7033-CB4B-8932-774FBC879230}" dt="2022-09-05T15:07:15.024" v="6122" actId="20577"/>
        <pc:sldMkLst>
          <pc:docMk/>
          <pc:sldMk cId="2468571057" sldId="768"/>
        </pc:sldMkLst>
        <pc:spChg chg="mod">
          <ac:chgData name="Louise Fredriksson" userId="5f44addeedec36ac" providerId="LiveId" clId="{813EC1F9-7033-CB4B-8932-774FBC879230}" dt="2022-09-05T15:07:15.024" v="6122" actId="20577"/>
          <ac:spMkLst>
            <pc:docMk/>
            <pc:sldMk cId="2468571057" sldId="768"/>
            <ac:spMk id="3" creationId="{5C1F111F-5659-E17A-C8A6-9D831C0768B0}"/>
          </ac:spMkLst>
        </pc:spChg>
      </pc:sldChg>
      <pc:sldChg chg="add">
        <pc:chgData name="Louise Fredriksson" userId="5f44addeedec36ac" providerId="LiveId" clId="{813EC1F9-7033-CB4B-8932-774FBC879230}" dt="2022-09-05T15:07:11.818" v="6121" actId="2890"/>
        <pc:sldMkLst>
          <pc:docMk/>
          <pc:sldMk cId="1285681290" sldId="769"/>
        </pc:sldMkLst>
      </pc:sldChg>
      <pc:sldChg chg="modSp add mod">
        <pc:chgData name="Louise Fredriksson" userId="5f44addeedec36ac" providerId="LiveId" clId="{813EC1F9-7033-CB4B-8932-774FBC879230}" dt="2022-09-05T15:09:38.748" v="6154" actId="20577"/>
        <pc:sldMkLst>
          <pc:docMk/>
          <pc:sldMk cId="371622749" sldId="770"/>
        </pc:sldMkLst>
        <pc:spChg chg="mod">
          <ac:chgData name="Louise Fredriksson" userId="5f44addeedec36ac" providerId="LiveId" clId="{813EC1F9-7033-CB4B-8932-774FBC879230}" dt="2022-09-05T15:09:38.748" v="6154" actId="20577"/>
          <ac:spMkLst>
            <pc:docMk/>
            <pc:sldMk cId="371622749" sldId="770"/>
            <ac:spMk id="3" creationId="{5C1F111F-5659-E17A-C8A6-9D831C0768B0}"/>
          </ac:spMkLst>
        </pc:spChg>
      </pc:sldChg>
      <pc:sldChg chg="modSp add mod">
        <pc:chgData name="Louise Fredriksson" userId="5f44addeedec36ac" providerId="LiveId" clId="{813EC1F9-7033-CB4B-8932-774FBC879230}" dt="2022-09-05T15:09:43.725" v="6158" actId="20577"/>
        <pc:sldMkLst>
          <pc:docMk/>
          <pc:sldMk cId="1916266396" sldId="771"/>
        </pc:sldMkLst>
        <pc:spChg chg="mod">
          <ac:chgData name="Louise Fredriksson" userId="5f44addeedec36ac" providerId="LiveId" clId="{813EC1F9-7033-CB4B-8932-774FBC879230}" dt="2022-09-05T15:09:43.725" v="6158" actId="20577"/>
          <ac:spMkLst>
            <pc:docMk/>
            <pc:sldMk cId="1916266396" sldId="771"/>
            <ac:spMk id="3" creationId="{5C1F111F-5659-E17A-C8A6-9D831C0768B0}"/>
          </ac:spMkLst>
        </pc:spChg>
      </pc:sldChg>
      <pc:sldChg chg="modSp add mod">
        <pc:chgData name="Louise Fredriksson" userId="5f44addeedec36ac" providerId="LiveId" clId="{813EC1F9-7033-CB4B-8932-774FBC879230}" dt="2022-09-05T15:10:42.051" v="6182" actId="20577"/>
        <pc:sldMkLst>
          <pc:docMk/>
          <pc:sldMk cId="737934745" sldId="772"/>
        </pc:sldMkLst>
        <pc:spChg chg="mod">
          <ac:chgData name="Louise Fredriksson" userId="5f44addeedec36ac" providerId="LiveId" clId="{813EC1F9-7033-CB4B-8932-774FBC879230}" dt="2022-09-05T15:10:42.051" v="6182" actId="20577"/>
          <ac:spMkLst>
            <pc:docMk/>
            <pc:sldMk cId="737934745" sldId="772"/>
            <ac:spMk id="3" creationId="{5C1F111F-5659-E17A-C8A6-9D831C0768B0}"/>
          </ac:spMkLst>
        </pc:spChg>
      </pc:sldChg>
      <pc:sldChg chg="add">
        <pc:chgData name="Louise Fredriksson" userId="5f44addeedec36ac" providerId="LiveId" clId="{813EC1F9-7033-CB4B-8932-774FBC879230}" dt="2022-09-05T15:10:36.623" v="6181" actId="2890"/>
        <pc:sldMkLst>
          <pc:docMk/>
          <pc:sldMk cId="3581322503" sldId="773"/>
        </pc:sldMkLst>
      </pc:sldChg>
      <pc:sldChg chg="modSp add mod">
        <pc:chgData name="Louise Fredriksson" userId="5f44addeedec36ac" providerId="LiveId" clId="{813EC1F9-7033-CB4B-8932-774FBC879230}" dt="2022-09-05T15:12:25.962" v="6206" actId="20577"/>
        <pc:sldMkLst>
          <pc:docMk/>
          <pc:sldMk cId="1217490507" sldId="774"/>
        </pc:sldMkLst>
        <pc:spChg chg="mod">
          <ac:chgData name="Louise Fredriksson" userId="5f44addeedec36ac" providerId="LiveId" clId="{813EC1F9-7033-CB4B-8932-774FBC879230}" dt="2022-09-05T15:12:25.962" v="6206" actId="20577"/>
          <ac:spMkLst>
            <pc:docMk/>
            <pc:sldMk cId="1217490507" sldId="774"/>
            <ac:spMk id="3" creationId="{5C1F111F-5659-E17A-C8A6-9D831C0768B0}"/>
          </ac:spMkLst>
        </pc:spChg>
      </pc:sldChg>
      <pc:sldChg chg="add">
        <pc:chgData name="Louise Fredriksson" userId="5f44addeedec36ac" providerId="LiveId" clId="{813EC1F9-7033-CB4B-8932-774FBC879230}" dt="2022-09-05T15:12:22.118" v="6205" actId="2890"/>
        <pc:sldMkLst>
          <pc:docMk/>
          <pc:sldMk cId="2796884906" sldId="775"/>
        </pc:sldMkLst>
      </pc:sldChg>
      <pc:sldChg chg="modSp add mod">
        <pc:chgData name="Louise Fredriksson" userId="5f44addeedec36ac" providerId="LiveId" clId="{813EC1F9-7033-CB4B-8932-774FBC879230}" dt="2022-09-05T15:13:49.444" v="6218" actId="21"/>
        <pc:sldMkLst>
          <pc:docMk/>
          <pc:sldMk cId="2843434074" sldId="776"/>
        </pc:sldMkLst>
        <pc:spChg chg="mod">
          <ac:chgData name="Louise Fredriksson" userId="5f44addeedec36ac" providerId="LiveId" clId="{813EC1F9-7033-CB4B-8932-774FBC879230}" dt="2022-09-05T15:13:49.444" v="6218" actId="21"/>
          <ac:spMkLst>
            <pc:docMk/>
            <pc:sldMk cId="2843434074" sldId="776"/>
            <ac:spMk id="3" creationId="{5C1F111F-5659-E17A-C8A6-9D831C0768B0}"/>
          </ac:spMkLst>
        </pc:spChg>
      </pc:sldChg>
      <pc:sldChg chg="modSp add mod">
        <pc:chgData name="Louise Fredriksson" userId="5f44addeedec36ac" providerId="LiveId" clId="{813EC1F9-7033-CB4B-8932-774FBC879230}" dt="2022-09-05T15:14:14.460" v="6227" actId="207"/>
        <pc:sldMkLst>
          <pc:docMk/>
          <pc:sldMk cId="1321512574" sldId="777"/>
        </pc:sldMkLst>
        <pc:spChg chg="mod">
          <ac:chgData name="Louise Fredriksson" userId="5f44addeedec36ac" providerId="LiveId" clId="{813EC1F9-7033-CB4B-8932-774FBC879230}" dt="2022-09-05T15:14:14.460" v="6227" actId="207"/>
          <ac:spMkLst>
            <pc:docMk/>
            <pc:sldMk cId="1321512574" sldId="777"/>
            <ac:spMk id="3" creationId="{5C1F111F-5659-E17A-C8A6-9D831C0768B0}"/>
          </ac:spMkLst>
        </pc:spChg>
      </pc:sldChg>
      <pc:sldChg chg="addSp modSp add del mod">
        <pc:chgData name="Louise Fredriksson" userId="5f44addeedec36ac" providerId="LiveId" clId="{813EC1F9-7033-CB4B-8932-774FBC879230}" dt="2022-09-05T15:18:38.248" v="6275" actId="2696"/>
        <pc:sldMkLst>
          <pc:docMk/>
          <pc:sldMk cId="2719735394" sldId="778"/>
        </pc:sldMkLst>
        <pc:spChg chg="mod">
          <ac:chgData name="Louise Fredriksson" userId="5f44addeedec36ac" providerId="LiveId" clId="{813EC1F9-7033-CB4B-8932-774FBC879230}" dt="2022-09-05T15:18:31.277" v="6273" actId="20577"/>
          <ac:spMkLst>
            <pc:docMk/>
            <pc:sldMk cId="2719735394" sldId="778"/>
            <ac:spMk id="3" creationId="{5C1F111F-5659-E17A-C8A6-9D831C0768B0}"/>
          </ac:spMkLst>
        </pc:spChg>
        <pc:picChg chg="add mod">
          <ac:chgData name="Louise Fredriksson" userId="5f44addeedec36ac" providerId="LiveId" clId="{813EC1F9-7033-CB4B-8932-774FBC879230}" dt="2022-09-05T15:16:50.807" v="6245" actId="1076"/>
          <ac:picMkLst>
            <pc:docMk/>
            <pc:sldMk cId="2719735394" sldId="778"/>
            <ac:picMk id="2" creationId="{6EB1F7D5-1279-9289-9891-3CC4F0DCC6EE}"/>
          </ac:picMkLst>
        </pc:picChg>
        <pc:picChg chg="add mod">
          <ac:chgData name="Louise Fredriksson" userId="5f44addeedec36ac" providerId="LiveId" clId="{813EC1F9-7033-CB4B-8932-774FBC879230}" dt="2022-09-05T15:17:18.366" v="6249" actId="1035"/>
          <ac:picMkLst>
            <pc:docMk/>
            <pc:sldMk cId="2719735394" sldId="778"/>
            <ac:picMk id="4" creationId="{19F23596-3E0A-64A2-EBBA-4466CB3856BE}"/>
          </ac:picMkLst>
        </pc:picChg>
      </pc:sldChg>
      <pc:sldChg chg="modSp add mod">
        <pc:chgData name="Louise Fredriksson" userId="5f44addeedec36ac" providerId="LiveId" clId="{813EC1F9-7033-CB4B-8932-774FBC879230}" dt="2022-09-05T15:18:43.484" v="6276" actId="20577"/>
        <pc:sldMkLst>
          <pc:docMk/>
          <pc:sldMk cId="2904602062" sldId="779"/>
        </pc:sldMkLst>
        <pc:spChg chg="mod">
          <ac:chgData name="Louise Fredriksson" userId="5f44addeedec36ac" providerId="LiveId" clId="{813EC1F9-7033-CB4B-8932-774FBC879230}" dt="2022-09-05T15:18:43.484" v="6276" actId="20577"/>
          <ac:spMkLst>
            <pc:docMk/>
            <pc:sldMk cId="2904602062" sldId="779"/>
            <ac:spMk id="3" creationId="{5C1F111F-5659-E17A-C8A6-9D831C0768B0}"/>
          </ac:spMkLst>
        </pc:spChg>
      </pc:sldChg>
      <pc:sldChg chg="add">
        <pc:chgData name="Louise Fredriksson" userId="5f44addeedec36ac" providerId="LiveId" clId="{813EC1F9-7033-CB4B-8932-774FBC879230}" dt="2022-09-05T15:18:36.789" v="6274" actId="2890"/>
        <pc:sldMkLst>
          <pc:docMk/>
          <pc:sldMk cId="1719629826" sldId="780"/>
        </pc:sldMkLst>
      </pc:sldChg>
      <pc:sldChg chg="delSp modSp add mod">
        <pc:chgData name="Louise Fredriksson" userId="5f44addeedec36ac" providerId="LiveId" clId="{813EC1F9-7033-CB4B-8932-774FBC879230}" dt="2022-09-05T15:20:10.464" v="6296" actId="20577"/>
        <pc:sldMkLst>
          <pc:docMk/>
          <pc:sldMk cId="3395457430" sldId="781"/>
        </pc:sldMkLst>
        <pc:spChg chg="mod">
          <ac:chgData name="Louise Fredriksson" userId="5f44addeedec36ac" providerId="LiveId" clId="{813EC1F9-7033-CB4B-8932-774FBC879230}" dt="2022-09-05T15:20:10.464" v="6296" actId="20577"/>
          <ac:spMkLst>
            <pc:docMk/>
            <pc:sldMk cId="3395457430" sldId="781"/>
            <ac:spMk id="3" creationId="{5C1F111F-5659-E17A-C8A6-9D831C0768B0}"/>
          </ac:spMkLst>
        </pc:spChg>
        <pc:picChg chg="del">
          <ac:chgData name="Louise Fredriksson" userId="5f44addeedec36ac" providerId="LiveId" clId="{813EC1F9-7033-CB4B-8932-774FBC879230}" dt="2022-09-05T15:19:17.143" v="6278" actId="478"/>
          <ac:picMkLst>
            <pc:docMk/>
            <pc:sldMk cId="3395457430" sldId="781"/>
            <ac:picMk id="2" creationId="{6EB1F7D5-1279-9289-9891-3CC4F0DCC6EE}"/>
          </ac:picMkLst>
        </pc:picChg>
        <pc:picChg chg="del">
          <ac:chgData name="Louise Fredriksson" userId="5f44addeedec36ac" providerId="LiveId" clId="{813EC1F9-7033-CB4B-8932-774FBC879230}" dt="2022-09-05T15:19:17.143" v="6278" actId="478"/>
          <ac:picMkLst>
            <pc:docMk/>
            <pc:sldMk cId="3395457430" sldId="781"/>
            <ac:picMk id="4" creationId="{19F23596-3E0A-64A2-EBBA-4466CB3856BE}"/>
          </ac:picMkLst>
        </pc:picChg>
      </pc:sldChg>
      <pc:sldChg chg="add del">
        <pc:chgData name="Louise Fredriksson" userId="5f44addeedec36ac" providerId="LiveId" clId="{813EC1F9-7033-CB4B-8932-774FBC879230}" dt="2022-09-05T15:21:28.576" v="6333" actId="2696"/>
        <pc:sldMkLst>
          <pc:docMk/>
          <pc:sldMk cId="2539810327" sldId="782"/>
        </pc:sldMkLst>
      </pc:sldChg>
      <pc:sldChg chg="modSp add mod">
        <pc:chgData name="Louise Fredriksson" userId="5f44addeedec36ac" providerId="LiveId" clId="{813EC1F9-7033-CB4B-8932-774FBC879230}" dt="2022-09-05T15:21:18.166" v="6332" actId="20577"/>
        <pc:sldMkLst>
          <pc:docMk/>
          <pc:sldMk cId="2641295421" sldId="783"/>
        </pc:sldMkLst>
        <pc:spChg chg="mod">
          <ac:chgData name="Louise Fredriksson" userId="5f44addeedec36ac" providerId="LiveId" clId="{813EC1F9-7033-CB4B-8932-774FBC879230}" dt="2022-09-05T15:21:18.166" v="6332" actId="20577"/>
          <ac:spMkLst>
            <pc:docMk/>
            <pc:sldMk cId="2641295421" sldId="783"/>
            <ac:spMk id="3" creationId="{5C1F111F-5659-E17A-C8A6-9D831C0768B0}"/>
          </ac:spMkLst>
        </pc:spChg>
      </pc:sldChg>
      <pc:sldChg chg="modSp add mod">
        <pc:chgData name="Louise Fredriksson" userId="5f44addeedec36ac" providerId="LiveId" clId="{813EC1F9-7033-CB4B-8932-774FBC879230}" dt="2022-09-05T15:23:11.565" v="6354" actId="20577"/>
        <pc:sldMkLst>
          <pc:docMk/>
          <pc:sldMk cId="3753475202" sldId="784"/>
        </pc:sldMkLst>
        <pc:spChg chg="mod">
          <ac:chgData name="Louise Fredriksson" userId="5f44addeedec36ac" providerId="LiveId" clId="{813EC1F9-7033-CB4B-8932-774FBC879230}" dt="2022-09-05T15:23:11.565" v="6354" actId="20577"/>
          <ac:spMkLst>
            <pc:docMk/>
            <pc:sldMk cId="3753475202" sldId="784"/>
            <ac:spMk id="3" creationId="{5C1F111F-5659-E17A-C8A6-9D831C0768B0}"/>
          </ac:spMkLst>
        </pc:spChg>
      </pc:sldChg>
      <pc:sldChg chg="add">
        <pc:chgData name="Louise Fredriksson" userId="5f44addeedec36ac" providerId="LiveId" clId="{813EC1F9-7033-CB4B-8932-774FBC879230}" dt="2022-09-05T15:23:08.800" v="6353" actId="2890"/>
        <pc:sldMkLst>
          <pc:docMk/>
          <pc:sldMk cId="1959435665" sldId="785"/>
        </pc:sldMkLst>
      </pc:sldChg>
      <pc:sldChg chg="modSp add mod">
        <pc:chgData name="Louise Fredriksson" userId="5f44addeedec36ac" providerId="LiveId" clId="{813EC1F9-7033-CB4B-8932-774FBC879230}" dt="2022-09-05T15:24:57.594" v="6372" actId="20577"/>
        <pc:sldMkLst>
          <pc:docMk/>
          <pc:sldMk cId="1536445544" sldId="786"/>
        </pc:sldMkLst>
        <pc:spChg chg="mod">
          <ac:chgData name="Louise Fredriksson" userId="5f44addeedec36ac" providerId="LiveId" clId="{813EC1F9-7033-CB4B-8932-774FBC879230}" dt="2022-09-05T15:24:57.594" v="6372" actId="20577"/>
          <ac:spMkLst>
            <pc:docMk/>
            <pc:sldMk cId="1536445544" sldId="786"/>
            <ac:spMk id="3" creationId="{5C1F111F-5659-E17A-C8A6-9D831C0768B0}"/>
          </ac:spMkLst>
        </pc:spChg>
      </pc:sldChg>
      <pc:sldChg chg="add">
        <pc:chgData name="Louise Fredriksson" userId="5f44addeedec36ac" providerId="LiveId" clId="{813EC1F9-7033-CB4B-8932-774FBC879230}" dt="2022-09-05T15:24:55.088" v="6371" actId="2890"/>
        <pc:sldMkLst>
          <pc:docMk/>
          <pc:sldMk cId="2875939534" sldId="787"/>
        </pc:sldMkLst>
      </pc:sldChg>
      <pc:sldChg chg="modSp add mod">
        <pc:chgData name="Louise Fredriksson" userId="5f44addeedec36ac" providerId="LiveId" clId="{813EC1F9-7033-CB4B-8932-774FBC879230}" dt="2022-09-05T15:26:21.866" v="6395" actId="20577"/>
        <pc:sldMkLst>
          <pc:docMk/>
          <pc:sldMk cId="1184300425" sldId="788"/>
        </pc:sldMkLst>
        <pc:spChg chg="mod">
          <ac:chgData name="Louise Fredriksson" userId="5f44addeedec36ac" providerId="LiveId" clId="{813EC1F9-7033-CB4B-8932-774FBC879230}" dt="2022-09-05T15:26:21.866" v="6395" actId="20577"/>
          <ac:spMkLst>
            <pc:docMk/>
            <pc:sldMk cId="1184300425" sldId="788"/>
            <ac:spMk id="3" creationId="{5C1F111F-5659-E17A-C8A6-9D831C0768B0}"/>
          </ac:spMkLst>
        </pc:spChg>
      </pc:sldChg>
      <pc:sldChg chg="modSp add mod">
        <pc:chgData name="Louise Fredriksson" userId="5f44addeedec36ac" providerId="LiveId" clId="{813EC1F9-7033-CB4B-8932-774FBC879230}" dt="2022-09-05T15:27:18.419" v="6411" actId="207"/>
        <pc:sldMkLst>
          <pc:docMk/>
          <pc:sldMk cId="746566148" sldId="789"/>
        </pc:sldMkLst>
        <pc:spChg chg="mod">
          <ac:chgData name="Louise Fredriksson" userId="5f44addeedec36ac" providerId="LiveId" clId="{813EC1F9-7033-CB4B-8932-774FBC879230}" dt="2022-09-05T15:27:18.419" v="6411" actId="207"/>
          <ac:spMkLst>
            <pc:docMk/>
            <pc:sldMk cId="746566148" sldId="789"/>
            <ac:spMk id="3" creationId="{5C1F111F-5659-E17A-C8A6-9D831C0768B0}"/>
          </ac:spMkLst>
        </pc:spChg>
      </pc:sldChg>
      <pc:sldChg chg="modSp add mod">
        <pc:chgData name="Louise Fredriksson" userId="5f44addeedec36ac" providerId="LiveId" clId="{813EC1F9-7033-CB4B-8932-774FBC879230}" dt="2022-09-05T15:28:58.077" v="6439" actId="20577"/>
        <pc:sldMkLst>
          <pc:docMk/>
          <pc:sldMk cId="486870231" sldId="790"/>
        </pc:sldMkLst>
        <pc:spChg chg="mod">
          <ac:chgData name="Louise Fredriksson" userId="5f44addeedec36ac" providerId="LiveId" clId="{813EC1F9-7033-CB4B-8932-774FBC879230}" dt="2022-09-05T15:28:58.077" v="6439" actId="20577"/>
          <ac:spMkLst>
            <pc:docMk/>
            <pc:sldMk cId="486870231" sldId="790"/>
            <ac:spMk id="3" creationId="{5C1F111F-5659-E17A-C8A6-9D831C0768B0}"/>
          </ac:spMkLst>
        </pc:spChg>
      </pc:sldChg>
      <pc:sldChg chg="add">
        <pc:chgData name="Louise Fredriksson" userId="5f44addeedec36ac" providerId="LiveId" clId="{813EC1F9-7033-CB4B-8932-774FBC879230}" dt="2022-09-05T15:28:54.642" v="6438" actId="2890"/>
        <pc:sldMkLst>
          <pc:docMk/>
          <pc:sldMk cId="2857200332" sldId="791"/>
        </pc:sldMkLst>
      </pc:sldChg>
      <pc:sldChg chg="modSp add mod">
        <pc:chgData name="Louise Fredriksson" userId="5f44addeedec36ac" providerId="LiveId" clId="{813EC1F9-7033-CB4B-8932-774FBC879230}" dt="2022-09-05T15:30:57.526" v="6459" actId="20577"/>
        <pc:sldMkLst>
          <pc:docMk/>
          <pc:sldMk cId="238092855" sldId="792"/>
        </pc:sldMkLst>
        <pc:spChg chg="mod">
          <ac:chgData name="Louise Fredriksson" userId="5f44addeedec36ac" providerId="LiveId" clId="{813EC1F9-7033-CB4B-8932-774FBC879230}" dt="2022-09-05T15:30:57.526" v="6459" actId="20577"/>
          <ac:spMkLst>
            <pc:docMk/>
            <pc:sldMk cId="238092855" sldId="792"/>
            <ac:spMk id="3" creationId="{5C1F111F-5659-E17A-C8A6-9D831C0768B0}"/>
          </ac:spMkLst>
        </pc:spChg>
      </pc:sldChg>
      <pc:sldChg chg="add">
        <pc:chgData name="Louise Fredriksson" userId="5f44addeedec36ac" providerId="LiveId" clId="{813EC1F9-7033-CB4B-8932-774FBC879230}" dt="2022-09-05T15:30:54.018" v="6458" actId="2890"/>
        <pc:sldMkLst>
          <pc:docMk/>
          <pc:sldMk cId="1321040314" sldId="793"/>
        </pc:sldMkLst>
      </pc:sldChg>
      <pc:sldChg chg="modSp add mod">
        <pc:chgData name="Louise Fredriksson" userId="5f44addeedec36ac" providerId="LiveId" clId="{813EC1F9-7033-CB4B-8932-774FBC879230}" dt="2022-09-05T15:31:45.271" v="6480" actId="20577"/>
        <pc:sldMkLst>
          <pc:docMk/>
          <pc:sldMk cId="1298279722" sldId="794"/>
        </pc:sldMkLst>
        <pc:spChg chg="mod">
          <ac:chgData name="Louise Fredriksson" userId="5f44addeedec36ac" providerId="LiveId" clId="{813EC1F9-7033-CB4B-8932-774FBC879230}" dt="2022-09-05T15:31:45.271" v="6480" actId="20577"/>
          <ac:spMkLst>
            <pc:docMk/>
            <pc:sldMk cId="1298279722" sldId="794"/>
            <ac:spMk id="3" creationId="{5C1F111F-5659-E17A-C8A6-9D831C0768B0}"/>
          </ac:spMkLst>
        </pc:spChg>
      </pc:sldChg>
      <pc:sldChg chg="add">
        <pc:chgData name="Louise Fredriksson" userId="5f44addeedec36ac" providerId="LiveId" clId="{813EC1F9-7033-CB4B-8932-774FBC879230}" dt="2022-09-05T15:31:42.011" v="6479" actId="2890"/>
        <pc:sldMkLst>
          <pc:docMk/>
          <pc:sldMk cId="927717676" sldId="795"/>
        </pc:sldMkLst>
      </pc:sldChg>
      <pc:sldChg chg="modSp add mod">
        <pc:chgData name="Louise Fredriksson" userId="5f44addeedec36ac" providerId="LiveId" clId="{813EC1F9-7033-CB4B-8932-774FBC879230}" dt="2022-09-05T15:32:59.943" v="6499" actId="20577"/>
        <pc:sldMkLst>
          <pc:docMk/>
          <pc:sldMk cId="1748536355" sldId="796"/>
        </pc:sldMkLst>
        <pc:spChg chg="mod">
          <ac:chgData name="Louise Fredriksson" userId="5f44addeedec36ac" providerId="LiveId" clId="{813EC1F9-7033-CB4B-8932-774FBC879230}" dt="2022-09-05T15:32:59.943" v="6499" actId="20577"/>
          <ac:spMkLst>
            <pc:docMk/>
            <pc:sldMk cId="1748536355" sldId="796"/>
            <ac:spMk id="3" creationId="{5C1F111F-5659-E17A-C8A6-9D831C0768B0}"/>
          </ac:spMkLst>
        </pc:spChg>
      </pc:sldChg>
      <pc:sldChg chg="modSp add mod">
        <pc:chgData name="Louise Fredriksson" userId="5f44addeedec36ac" providerId="LiveId" clId="{813EC1F9-7033-CB4B-8932-774FBC879230}" dt="2022-09-05T15:33:52.181" v="6517" actId="207"/>
        <pc:sldMkLst>
          <pc:docMk/>
          <pc:sldMk cId="1688767194" sldId="797"/>
        </pc:sldMkLst>
        <pc:spChg chg="mod">
          <ac:chgData name="Louise Fredriksson" userId="5f44addeedec36ac" providerId="LiveId" clId="{813EC1F9-7033-CB4B-8932-774FBC879230}" dt="2022-09-05T15:33:52.181" v="6517" actId="207"/>
          <ac:spMkLst>
            <pc:docMk/>
            <pc:sldMk cId="1688767194" sldId="797"/>
            <ac:spMk id="3" creationId="{5C1F111F-5659-E17A-C8A6-9D831C0768B0}"/>
          </ac:spMkLst>
        </pc:spChg>
      </pc:sldChg>
      <pc:sldChg chg="modSp add mod">
        <pc:chgData name="Louise Fredriksson" userId="5f44addeedec36ac" providerId="LiveId" clId="{813EC1F9-7033-CB4B-8932-774FBC879230}" dt="2022-09-05T15:35:11.744" v="6531" actId="20577"/>
        <pc:sldMkLst>
          <pc:docMk/>
          <pc:sldMk cId="2194250038" sldId="798"/>
        </pc:sldMkLst>
        <pc:spChg chg="mod">
          <ac:chgData name="Louise Fredriksson" userId="5f44addeedec36ac" providerId="LiveId" clId="{813EC1F9-7033-CB4B-8932-774FBC879230}" dt="2022-09-05T15:35:11.744" v="6531" actId="20577"/>
          <ac:spMkLst>
            <pc:docMk/>
            <pc:sldMk cId="2194250038" sldId="798"/>
            <ac:spMk id="3" creationId="{65ACE580-4F11-0891-5341-C3121225C24F}"/>
          </ac:spMkLst>
        </pc:spChg>
      </pc:sldChg>
      <pc:sldChg chg="add del">
        <pc:chgData name="Louise Fredriksson" userId="5f44addeedec36ac" providerId="LiveId" clId="{813EC1F9-7033-CB4B-8932-774FBC879230}" dt="2022-09-05T15:33:43.028" v="6501" actId="2696"/>
        <pc:sldMkLst>
          <pc:docMk/>
          <pc:sldMk cId="2997686076" sldId="798"/>
        </pc:sldMkLst>
      </pc:sldChg>
      <pc:sldChg chg="modSp add del mod">
        <pc:chgData name="Louise Fredriksson" userId="5f44addeedec36ac" providerId="LiveId" clId="{813EC1F9-7033-CB4B-8932-774FBC879230}" dt="2022-09-05T15:39:58.276" v="6688" actId="2696"/>
        <pc:sldMkLst>
          <pc:docMk/>
          <pc:sldMk cId="1189940521" sldId="799"/>
        </pc:sldMkLst>
        <pc:spChg chg="mod">
          <ac:chgData name="Louise Fredriksson" userId="5f44addeedec36ac" providerId="LiveId" clId="{813EC1F9-7033-CB4B-8932-774FBC879230}" dt="2022-09-05T15:39:33.683" v="6669" actId="207"/>
          <ac:spMkLst>
            <pc:docMk/>
            <pc:sldMk cId="1189940521" sldId="799"/>
            <ac:spMk id="3" creationId="{65ACE580-4F11-0891-5341-C3121225C24F}"/>
          </ac:spMkLst>
        </pc:spChg>
      </pc:sldChg>
      <pc:sldChg chg="modSp add del mod">
        <pc:chgData name="Louise Fredriksson" userId="5f44addeedec36ac" providerId="LiveId" clId="{813EC1F9-7033-CB4B-8932-774FBC879230}" dt="2022-09-05T15:40:43.592" v="6712" actId="2696"/>
        <pc:sldMkLst>
          <pc:docMk/>
          <pc:sldMk cId="61506941" sldId="800"/>
        </pc:sldMkLst>
        <pc:spChg chg="mod">
          <ac:chgData name="Louise Fredriksson" userId="5f44addeedec36ac" providerId="LiveId" clId="{813EC1F9-7033-CB4B-8932-774FBC879230}" dt="2022-09-05T15:39:53.901" v="6687" actId="114"/>
          <ac:spMkLst>
            <pc:docMk/>
            <pc:sldMk cId="61506941" sldId="800"/>
            <ac:spMk id="3" creationId="{65ACE580-4F11-0891-5341-C3121225C24F}"/>
          </ac:spMkLst>
        </pc:spChg>
      </pc:sldChg>
      <pc:sldChg chg="modSp add mod">
        <pc:chgData name="Louise Fredriksson" userId="5f44addeedec36ac" providerId="LiveId" clId="{813EC1F9-7033-CB4B-8932-774FBC879230}" dt="2022-09-05T15:40:38.219" v="6711" actId="255"/>
        <pc:sldMkLst>
          <pc:docMk/>
          <pc:sldMk cId="3066280192" sldId="801"/>
        </pc:sldMkLst>
        <pc:spChg chg="mod">
          <ac:chgData name="Louise Fredriksson" userId="5f44addeedec36ac" providerId="LiveId" clId="{813EC1F9-7033-CB4B-8932-774FBC879230}" dt="2022-09-05T15:40:38.219" v="6711" actId="255"/>
          <ac:spMkLst>
            <pc:docMk/>
            <pc:sldMk cId="3066280192" sldId="801"/>
            <ac:spMk id="3" creationId="{65ACE580-4F11-0891-5341-C3121225C24F}"/>
          </ac:spMkLst>
        </pc:spChg>
      </pc:sldChg>
      <pc:sldChg chg="modSp add mod">
        <pc:chgData name="Louise Fredriksson" userId="5f44addeedec36ac" providerId="LiveId" clId="{813EC1F9-7033-CB4B-8932-774FBC879230}" dt="2022-09-05T15:42:22.787" v="6737" actId="20577"/>
        <pc:sldMkLst>
          <pc:docMk/>
          <pc:sldMk cId="471956171" sldId="802"/>
        </pc:sldMkLst>
        <pc:spChg chg="mod">
          <ac:chgData name="Louise Fredriksson" userId="5f44addeedec36ac" providerId="LiveId" clId="{813EC1F9-7033-CB4B-8932-774FBC879230}" dt="2022-09-05T15:42:22.787" v="6737" actId="20577"/>
          <ac:spMkLst>
            <pc:docMk/>
            <pc:sldMk cId="471956171" sldId="802"/>
            <ac:spMk id="3" creationId="{65ACE580-4F11-0891-5341-C3121225C24F}"/>
          </ac:spMkLst>
        </pc:spChg>
      </pc:sldChg>
      <pc:sldChg chg="add">
        <pc:chgData name="Louise Fredriksson" userId="5f44addeedec36ac" providerId="LiveId" clId="{813EC1F9-7033-CB4B-8932-774FBC879230}" dt="2022-09-05T15:42:18.096" v="6736" actId="2890"/>
        <pc:sldMkLst>
          <pc:docMk/>
          <pc:sldMk cId="2465370592" sldId="803"/>
        </pc:sldMkLst>
      </pc:sldChg>
      <pc:sldChg chg="modSp add mod">
        <pc:chgData name="Louise Fredriksson" userId="5f44addeedec36ac" providerId="LiveId" clId="{813EC1F9-7033-CB4B-8932-774FBC879230}" dt="2022-09-05T15:43:41.408" v="6761" actId="207"/>
        <pc:sldMkLst>
          <pc:docMk/>
          <pc:sldMk cId="839350051" sldId="804"/>
        </pc:sldMkLst>
        <pc:spChg chg="mod">
          <ac:chgData name="Louise Fredriksson" userId="5f44addeedec36ac" providerId="LiveId" clId="{813EC1F9-7033-CB4B-8932-774FBC879230}" dt="2022-09-05T15:43:41.408" v="6761" actId="207"/>
          <ac:spMkLst>
            <pc:docMk/>
            <pc:sldMk cId="839350051" sldId="804"/>
            <ac:spMk id="3" creationId="{65ACE580-4F11-0891-5341-C3121225C24F}"/>
          </ac:spMkLst>
        </pc:spChg>
      </pc:sldChg>
      <pc:sldChg chg="modSp add mod ord">
        <pc:chgData name="Louise Fredriksson" userId="5f44addeedec36ac" providerId="LiveId" clId="{813EC1F9-7033-CB4B-8932-774FBC879230}" dt="2022-09-05T15:43:55.516" v="6764" actId="20578"/>
        <pc:sldMkLst>
          <pc:docMk/>
          <pc:sldMk cId="2328022764" sldId="805"/>
        </pc:sldMkLst>
        <pc:spChg chg="mod">
          <ac:chgData name="Louise Fredriksson" userId="5f44addeedec36ac" providerId="LiveId" clId="{813EC1F9-7033-CB4B-8932-774FBC879230}" dt="2022-09-05T15:43:47.109" v="6763" actId="20577"/>
          <ac:spMkLst>
            <pc:docMk/>
            <pc:sldMk cId="2328022764" sldId="805"/>
            <ac:spMk id="3" creationId="{65ACE580-4F11-0891-5341-C3121225C24F}"/>
          </ac:spMkLst>
        </pc:spChg>
      </pc:sldChg>
      <pc:sldChg chg="modSp add mod">
        <pc:chgData name="Louise Fredriksson" userId="5f44addeedec36ac" providerId="LiveId" clId="{813EC1F9-7033-CB4B-8932-774FBC879230}" dt="2022-09-05T15:45:39.783" v="6795" actId="20577"/>
        <pc:sldMkLst>
          <pc:docMk/>
          <pc:sldMk cId="1319314408" sldId="806"/>
        </pc:sldMkLst>
        <pc:spChg chg="mod">
          <ac:chgData name="Louise Fredriksson" userId="5f44addeedec36ac" providerId="LiveId" clId="{813EC1F9-7033-CB4B-8932-774FBC879230}" dt="2022-09-05T15:45:39.783" v="6795" actId="20577"/>
          <ac:spMkLst>
            <pc:docMk/>
            <pc:sldMk cId="1319314408" sldId="806"/>
            <ac:spMk id="3" creationId="{65ACE580-4F11-0891-5341-C3121225C24F}"/>
          </ac:spMkLst>
        </pc:spChg>
      </pc:sldChg>
      <pc:sldChg chg="add">
        <pc:chgData name="Louise Fredriksson" userId="5f44addeedec36ac" providerId="LiveId" clId="{813EC1F9-7033-CB4B-8932-774FBC879230}" dt="2022-09-05T15:45:35.735" v="6794" actId="2890"/>
        <pc:sldMkLst>
          <pc:docMk/>
          <pc:sldMk cId="159143162" sldId="807"/>
        </pc:sldMkLst>
      </pc:sldChg>
      <pc:sldChg chg="modSp add mod">
        <pc:chgData name="Louise Fredriksson" userId="5f44addeedec36ac" providerId="LiveId" clId="{813EC1F9-7033-CB4B-8932-774FBC879230}" dt="2022-09-05T15:47:04.003" v="6823" actId="20577"/>
        <pc:sldMkLst>
          <pc:docMk/>
          <pc:sldMk cId="90006943" sldId="808"/>
        </pc:sldMkLst>
        <pc:spChg chg="mod">
          <ac:chgData name="Louise Fredriksson" userId="5f44addeedec36ac" providerId="LiveId" clId="{813EC1F9-7033-CB4B-8932-774FBC879230}" dt="2022-09-05T15:47:04.003" v="6823" actId="20577"/>
          <ac:spMkLst>
            <pc:docMk/>
            <pc:sldMk cId="90006943" sldId="808"/>
            <ac:spMk id="3" creationId="{65ACE580-4F11-0891-5341-C3121225C24F}"/>
          </ac:spMkLst>
        </pc:spChg>
      </pc:sldChg>
      <pc:sldChg chg="add">
        <pc:chgData name="Louise Fredriksson" userId="5f44addeedec36ac" providerId="LiveId" clId="{813EC1F9-7033-CB4B-8932-774FBC879230}" dt="2022-09-05T15:47:00.193" v="6822" actId="2890"/>
        <pc:sldMkLst>
          <pc:docMk/>
          <pc:sldMk cId="1349066413" sldId="809"/>
        </pc:sldMkLst>
      </pc:sldChg>
      <pc:sldChg chg="modSp add mod">
        <pc:chgData name="Louise Fredriksson" userId="5f44addeedec36ac" providerId="LiveId" clId="{813EC1F9-7033-CB4B-8932-774FBC879230}" dt="2022-09-05T15:47:49.182" v="6836" actId="20577"/>
        <pc:sldMkLst>
          <pc:docMk/>
          <pc:sldMk cId="177041543" sldId="810"/>
        </pc:sldMkLst>
        <pc:spChg chg="mod">
          <ac:chgData name="Louise Fredriksson" userId="5f44addeedec36ac" providerId="LiveId" clId="{813EC1F9-7033-CB4B-8932-774FBC879230}" dt="2022-09-05T15:47:49.182" v="6836" actId="20577"/>
          <ac:spMkLst>
            <pc:docMk/>
            <pc:sldMk cId="177041543" sldId="810"/>
            <ac:spMk id="3" creationId="{65ACE580-4F11-0891-5341-C3121225C24F}"/>
          </ac:spMkLst>
        </pc:spChg>
      </pc:sldChg>
      <pc:sldChg chg="addSp modSp add mod">
        <pc:chgData name="Louise Fredriksson" userId="5f44addeedec36ac" providerId="LiveId" clId="{813EC1F9-7033-CB4B-8932-774FBC879230}" dt="2022-09-05T15:49:59.702" v="6875" actId="207"/>
        <pc:sldMkLst>
          <pc:docMk/>
          <pc:sldMk cId="2586145183" sldId="811"/>
        </pc:sldMkLst>
        <pc:spChg chg="mod">
          <ac:chgData name="Louise Fredriksson" userId="5f44addeedec36ac" providerId="LiveId" clId="{813EC1F9-7033-CB4B-8932-774FBC879230}" dt="2022-09-05T15:49:59.702" v="6875" actId="207"/>
          <ac:spMkLst>
            <pc:docMk/>
            <pc:sldMk cId="2586145183" sldId="811"/>
            <ac:spMk id="3" creationId="{65ACE580-4F11-0891-5341-C3121225C24F}"/>
          </ac:spMkLst>
        </pc:spChg>
        <pc:spChg chg="add mod">
          <ac:chgData name="Louise Fredriksson" userId="5f44addeedec36ac" providerId="LiveId" clId="{813EC1F9-7033-CB4B-8932-774FBC879230}" dt="2022-09-05T15:49:14.348" v="6856" actId="1076"/>
          <ac:spMkLst>
            <pc:docMk/>
            <pc:sldMk cId="2586145183" sldId="811"/>
            <ac:spMk id="4" creationId="{906B9777-D142-BF1C-FB5C-76429E87DB94}"/>
          </ac:spMkLst>
        </pc:spChg>
      </pc:sldChg>
      <pc:sldChg chg="modSp add mod">
        <pc:chgData name="Louise Fredriksson" userId="5f44addeedec36ac" providerId="LiveId" clId="{813EC1F9-7033-CB4B-8932-774FBC879230}" dt="2022-09-05T15:51:38.748" v="6897" actId="20577"/>
        <pc:sldMkLst>
          <pc:docMk/>
          <pc:sldMk cId="1652626725" sldId="812"/>
        </pc:sldMkLst>
        <pc:spChg chg="mod">
          <ac:chgData name="Louise Fredriksson" userId="5f44addeedec36ac" providerId="LiveId" clId="{813EC1F9-7033-CB4B-8932-774FBC879230}" dt="2022-09-05T15:51:38.748" v="6897" actId="20577"/>
          <ac:spMkLst>
            <pc:docMk/>
            <pc:sldMk cId="1652626725" sldId="812"/>
            <ac:spMk id="3" creationId="{5C1F111F-5659-E17A-C8A6-9D831C0768B0}"/>
          </ac:spMkLst>
        </pc:spChg>
      </pc:sldChg>
      <pc:sldChg chg="delSp add del mod">
        <pc:chgData name="Louise Fredriksson" userId="5f44addeedec36ac" providerId="LiveId" clId="{813EC1F9-7033-CB4B-8932-774FBC879230}" dt="2022-09-05T15:49:44.182" v="6859" actId="2696"/>
        <pc:sldMkLst>
          <pc:docMk/>
          <pc:sldMk cId="1822071357" sldId="812"/>
        </pc:sldMkLst>
        <pc:spChg chg="del">
          <ac:chgData name="Louise Fredriksson" userId="5f44addeedec36ac" providerId="LiveId" clId="{813EC1F9-7033-CB4B-8932-774FBC879230}" dt="2022-09-05T15:49:27.049" v="6858" actId="478"/>
          <ac:spMkLst>
            <pc:docMk/>
            <pc:sldMk cId="1822071357" sldId="812"/>
            <ac:spMk id="4" creationId="{906B9777-D142-BF1C-FB5C-76429E87DB94}"/>
          </ac:spMkLst>
        </pc:spChg>
      </pc:sldChg>
      <pc:sldChg chg="add">
        <pc:chgData name="Louise Fredriksson" userId="5f44addeedec36ac" providerId="LiveId" clId="{813EC1F9-7033-CB4B-8932-774FBC879230}" dt="2022-09-05T15:51:33.727" v="6896" actId="2890"/>
        <pc:sldMkLst>
          <pc:docMk/>
          <pc:sldMk cId="3470600561" sldId="813"/>
        </pc:sldMkLst>
      </pc:sldChg>
      <pc:sldChg chg="modSp add mod">
        <pc:chgData name="Louise Fredriksson" userId="5f44addeedec36ac" providerId="LiveId" clId="{813EC1F9-7033-CB4B-8932-774FBC879230}" dt="2022-09-05T15:52:44.632" v="6923" actId="20577"/>
        <pc:sldMkLst>
          <pc:docMk/>
          <pc:sldMk cId="961099841" sldId="814"/>
        </pc:sldMkLst>
        <pc:spChg chg="mod">
          <ac:chgData name="Louise Fredriksson" userId="5f44addeedec36ac" providerId="LiveId" clId="{813EC1F9-7033-CB4B-8932-774FBC879230}" dt="2022-09-05T15:52:44.632" v="6923" actId="20577"/>
          <ac:spMkLst>
            <pc:docMk/>
            <pc:sldMk cId="961099841" sldId="814"/>
            <ac:spMk id="3" creationId="{5C1F111F-5659-E17A-C8A6-9D831C0768B0}"/>
          </ac:spMkLst>
        </pc:spChg>
      </pc:sldChg>
      <pc:sldChg chg="add">
        <pc:chgData name="Louise Fredriksson" userId="5f44addeedec36ac" providerId="LiveId" clId="{813EC1F9-7033-CB4B-8932-774FBC879230}" dt="2022-09-05T15:52:41.151" v="6922" actId="2890"/>
        <pc:sldMkLst>
          <pc:docMk/>
          <pc:sldMk cId="4184276766" sldId="815"/>
        </pc:sldMkLst>
      </pc:sldChg>
      <pc:sldChg chg="modSp add mod">
        <pc:chgData name="Louise Fredriksson" userId="5f44addeedec36ac" providerId="LiveId" clId="{813EC1F9-7033-CB4B-8932-774FBC879230}" dt="2022-09-05T15:53:44.838" v="6942" actId="20577"/>
        <pc:sldMkLst>
          <pc:docMk/>
          <pc:sldMk cId="3259394695" sldId="816"/>
        </pc:sldMkLst>
        <pc:spChg chg="mod">
          <ac:chgData name="Louise Fredriksson" userId="5f44addeedec36ac" providerId="LiveId" clId="{813EC1F9-7033-CB4B-8932-774FBC879230}" dt="2022-09-05T15:53:44.838" v="6942" actId="20577"/>
          <ac:spMkLst>
            <pc:docMk/>
            <pc:sldMk cId="3259394695" sldId="816"/>
            <ac:spMk id="3" creationId="{5C1F111F-5659-E17A-C8A6-9D831C0768B0}"/>
          </ac:spMkLst>
        </pc:spChg>
      </pc:sldChg>
      <pc:sldChg chg="add">
        <pc:chgData name="Louise Fredriksson" userId="5f44addeedec36ac" providerId="LiveId" clId="{813EC1F9-7033-CB4B-8932-774FBC879230}" dt="2022-09-05T15:53:41.989" v="6941" actId="2890"/>
        <pc:sldMkLst>
          <pc:docMk/>
          <pc:sldMk cId="4098758661" sldId="817"/>
        </pc:sldMkLst>
      </pc:sldChg>
      <pc:sldChg chg="modSp add mod">
        <pc:chgData name="Louise Fredriksson" userId="5f44addeedec36ac" providerId="LiveId" clId="{813EC1F9-7033-CB4B-8932-774FBC879230}" dt="2022-09-05T15:54:56.946" v="6965" actId="20577"/>
        <pc:sldMkLst>
          <pc:docMk/>
          <pc:sldMk cId="2269291996" sldId="818"/>
        </pc:sldMkLst>
        <pc:spChg chg="mod">
          <ac:chgData name="Louise Fredriksson" userId="5f44addeedec36ac" providerId="LiveId" clId="{813EC1F9-7033-CB4B-8932-774FBC879230}" dt="2022-09-05T15:54:56.946" v="6965" actId="20577"/>
          <ac:spMkLst>
            <pc:docMk/>
            <pc:sldMk cId="2269291996" sldId="818"/>
            <ac:spMk id="3" creationId="{5C1F111F-5659-E17A-C8A6-9D831C0768B0}"/>
          </ac:spMkLst>
        </pc:spChg>
      </pc:sldChg>
      <pc:sldChg chg="add">
        <pc:chgData name="Louise Fredriksson" userId="5f44addeedec36ac" providerId="LiveId" clId="{813EC1F9-7033-CB4B-8932-774FBC879230}" dt="2022-09-05T15:54:51.424" v="6964" actId="2890"/>
        <pc:sldMkLst>
          <pc:docMk/>
          <pc:sldMk cId="743873530" sldId="819"/>
        </pc:sldMkLst>
      </pc:sldChg>
      <pc:sldChg chg="modSp add mod">
        <pc:chgData name="Louise Fredriksson" userId="5f44addeedec36ac" providerId="LiveId" clId="{813EC1F9-7033-CB4B-8932-774FBC879230}" dt="2022-09-05T15:56:23.006" v="6999" actId="20577"/>
        <pc:sldMkLst>
          <pc:docMk/>
          <pc:sldMk cId="3031788994" sldId="820"/>
        </pc:sldMkLst>
        <pc:spChg chg="mod">
          <ac:chgData name="Louise Fredriksson" userId="5f44addeedec36ac" providerId="LiveId" clId="{813EC1F9-7033-CB4B-8932-774FBC879230}" dt="2022-09-05T15:56:23.006" v="6999" actId="20577"/>
          <ac:spMkLst>
            <pc:docMk/>
            <pc:sldMk cId="3031788994" sldId="820"/>
            <ac:spMk id="3" creationId="{5C1F111F-5659-E17A-C8A6-9D831C0768B0}"/>
          </ac:spMkLst>
        </pc:spChg>
      </pc:sldChg>
      <pc:sldChg chg="add">
        <pc:chgData name="Louise Fredriksson" userId="5f44addeedec36ac" providerId="LiveId" clId="{813EC1F9-7033-CB4B-8932-774FBC879230}" dt="2022-09-05T15:56:20.304" v="6998" actId="2890"/>
        <pc:sldMkLst>
          <pc:docMk/>
          <pc:sldMk cId="1893343110" sldId="821"/>
        </pc:sldMkLst>
      </pc:sldChg>
      <pc:sldChg chg="modSp add mod">
        <pc:chgData name="Louise Fredriksson" userId="5f44addeedec36ac" providerId="LiveId" clId="{813EC1F9-7033-CB4B-8932-774FBC879230}" dt="2022-09-05T15:57:12.363" v="7018" actId="20577"/>
        <pc:sldMkLst>
          <pc:docMk/>
          <pc:sldMk cId="2895844969" sldId="822"/>
        </pc:sldMkLst>
        <pc:spChg chg="mod">
          <ac:chgData name="Louise Fredriksson" userId="5f44addeedec36ac" providerId="LiveId" clId="{813EC1F9-7033-CB4B-8932-774FBC879230}" dt="2022-09-05T15:57:12.363" v="7018" actId="20577"/>
          <ac:spMkLst>
            <pc:docMk/>
            <pc:sldMk cId="2895844969" sldId="822"/>
            <ac:spMk id="3" creationId="{5C1F111F-5659-E17A-C8A6-9D831C0768B0}"/>
          </ac:spMkLst>
        </pc:spChg>
      </pc:sldChg>
      <pc:sldChg chg="add">
        <pc:chgData name="Louise Fredriksson" userId="5f44addeedec36ac" providerId="LiveId" clId="{813EC1F9-7033-CB4B-8932-774FBC879230}" dt="2022-09-05T15:57:09.693" v="7017" actId="2890"/>
        <pc:sldMkLst>
          <pc:docMk/>
          <pc:sldMk cId="3477358222" sldId="823"/>
        </pc:sldMkLst>
      </pc:sldChg>
      <pc:sldChg chg="addSp modSp add mod">
        <pc:chgData name="Louise Fredriksson" userId="5f44addeedec36ac" providerId="LiveId" clId="{813EC1F9-7033-CB4B-8932-774FBC879230}" dt="2022-09-05T15:59:38.077" v="7057" actId="20577"/>
        <pc:sldMkLst>
          <pc:docMk/>
          <pc:sldMk cId="3268024323" sldId="824"/>
        </pc:sldMkLst>
        <pc:spChg chg="mod">
          <ac:chgData name="Louise Fredriksson" userId="5f44addeedec36ac" providerId="LiveId" clId="{813EC1F9-7033-CB4B-8932-774FBC879230}" dt="2022-09-05T15:59:38.077" v="7057" actId="20577"/>
          <ac:spMkLst>
            <pc:docMk/>
            <pc:sldMk cId="3268024323" sldId="824"/>
            <ac:spMk id="3" creationId="{5C1F111F-5659-E17A-C8A6-9D831C0768B0}"/>
          </ac:spMkLst>
        </pc:spChg>
        <pc:picChg chg="add mod">
          <ac:chgData name="Louise Fredriksson" userId="5f44addeedec36ac" providerId="LiveId" clId="{813EC1F9-7033-CB4B-8932-774FBC879230}" dt="2022-09-05T15:58:17.900" v="7029" actId="14100"/>
          <ac:picMkLst>
            <pc:docMk/>
            <pc:sldMk cId="3268024323" sldId="824"/>
            <ac:picMk id="2" creationId="{4DD16951-0385-9316-A8BC-8A7DE769BC14}"/>
          </ac:picMkLst>
        </pc:picChg>
        <pc:picChg chg="add mod">
          <ac:chgData name="Louise Fredriksson" userId="5f44addeedec36ac" providerId="LiveId" clId="{813EC1F9-7033-CB4B-8932-774FBC879230}" dt="2022-09-05T15:58:41.966" v="7038" actId="1035"/>
          <ac:picMkLst>
            <pc:docMk/>
            <pc:sldMk cId="3268024323" sldId="824"/>
            <ac:picMk id="4" creationId="{FF875E22-E268-6213-FEDF-C95DF26E4553}"/>
          </ac:picMkLst>
        </pc:picChg>
      </pc:sldChg>
      <pc:sldChg chg="add">
        <pc:chgData name="Louise Fredriksson" userId="5f44addeedec36ac" providerId="LiveId" clId="{813EC1F9-7033-CB4B-8932-774FBC879230}" dt="2022-09-05T15:59:34.421" v="7056" actId="2890"/>
        <pc:sldMkLst>
          <pc:docMk/>
          <pc:sldMk cId="906065913" sldId="825"/>
        </pc:sldMkLst>
      </pc:sldChg>
      <pc:sldChg chg="modSp add mod">
        <pc:chgData name="Louise Fredriksson" userId="5f44addeedec36ac" providerId="LiveId" clId="{813EC1F9-7033-CB4B-8932-774FBC879230}" dt="2022-09-05T16:00:44.819" v="7074" actId="20577"/>
        <pc:sldMkLst>
          <pc:docMk/>
          <pc:sldMk cId="1744757168" sldId="826"/>
        </pc:sldMkLst>
        <pc:spChg chg="mod">
          <ac:chgData name="Louise Fredriksson" userId="5f44addeedec36ac" providerId="LiveId" clId="{813EC1F9-7033-CB4B-8932-774FBC879230}" dt="2022-09-05T16:00:44.819" v="7074" actId="20577"/>
          <ac:spMkLst>
            <pc:docMk/>
            <pc:sldMk cId="1744757168" sldId="826"/>
            <ac:spMk id="3" creationId="{5C1F111F-5659-E17A-C8A6-9D831C0768B0}"/>
          </ac:spMkLst>
        </pc:spChg>
      </pc:sldChg>
      <pc:sldChg chg="add">
        <pc:chgData name="Louise Fredriksson" userId="5f44addeedec36ac" providerId="LiveId" clId="{813EC1F9-7033-CB4B-8932-774FBC879230}" dt="2022-09-05T16:00:41.051" v="7073" actId="2890"/>
        <pc:sldMkLst>
          <pc:docMk/>
          <pc:sldMk cId="3867519930" sldId="827"/>
        </pc:sldMkLst>
      </pc:sldChg>
      <pc:sldChg chg="modSp add mod">
        <pc:chgData name="Louise Fredriksson" userId="5f44addeedec36ac" providerId="LiveId" clId="{813EC1F9-7033-CB4B-8932-774FBC879230}" dt="2022-09-05T16:01:41.482" v="7096" actId="20577"/>
        <pc:sldMkLst>
          <pc:docMk/>
          <pc:sldMk cId="2323838945" sldId="828"/>
        </pc:sldMkLst>
        <pc:spChg chg="mod">
          <ac:chgData name="Louise Fredriksson" userId="5f44addeedec36ac" providerId="LiveId" clId="{813EC1F9-7033-CB4B-8932-774FBC879230}" dt="2022-09-05T16:01:41.482" v="7096" actId="20577"/>
          <ac:spMkLst>
            <pc:docMk/>
            <pc:sldMk cId="2323838945" sldId="828"/>
            <ac:spMk id="3" creationId="{5C1F111F-5659-E17A-C8A6-9D831C0768B0}"/>
          </ac:spMkLst>
        </pc:spChg>
      </pc:sldChg>
      <pc:sldChg chg="modSp add mod">
        <pc:chgData name="Louise Fredriksson" userId="5f44addeedec36ac" providerId="LiveId" clId="{813EC1F9-7033-CB4B-8932-774FBC879230}" dt="2022-09-05T16:02:26.481" v="7111" actId="20577"/>
        <pc:sldMkLst>
          <pc:docMk/>
          <pc:sldMk cId="3422731699" sldId="829"/>
        </pc:sldMkLst>
        <pc:spChg chg="mod">
          <ac:chgData name="Louise Fredriksson" userId="5f44addeedec36ac" providerId="LiveId" clId="{813EC1F9-7033-CB4B-8932-774FBC879230}" dt="2022-09-05T16:02:26.481" v="7111" actId="20577"/>
          <ac:spMkLst>
            <pc:docMk/>
            <pc:sldMk cId="3422731699" sldId="829"/>
            <ac:spMk id="3" creationId="{5C1F111F-5659-E17A-C8A6-9D831C0768B0}"/>
          </ac:spMkLst>
        </pc:spChg>
      </pc:sldChg>
      <pc:sldChg chg="modSp add mod">
        <pc:chgData name="Louise Fredriksson" userId="5f44addeedec36ac" providerId="LiveId" clId="{813EC1F9-7033-CB4B-8932-774FBC879230}" dt="2022-09-05T16:04:14.195" v="7138" actId="20577"/>
        <pc:sldMkLst>
          <pc:docMk/>
          <pc:sldMk cId="125587209" sldId="830"/>
        </pc:sldMkLst>
        <pc:spChg chg="mod">
          <ac:chgData name="Louise Fredriksson" userId="5f44addeedec36ac" providerId="LiveId" clId="{813EC1F9-7033-CB4B-8932-774FBC879230}" dt="2022-09-05T16:04:14.195" v="7138" actId="20577"/>
          <ac:spMkLst>
            <pc:docMk/>
            <pc:sldMk cId="125587209" sldId="830"/>
            <ac:spMk id="3" creationId="{A212FDBC-8244-CB66-921E-1A559914155C}"/>
          </ac:spMkLst>
        </pc:spChg>
      </pc:sldChg>
      <pc:sldChg chg="add del">
        <pc:chgData name="Louise Fredriksson" userId="5f44addeedec36ac" providerId="LiveId" clId="{813EC1F9-7033-CB4B-8932-774FBC879230}" dt="2022-09-05T16:02:05.104" v="7098" actId="2696"/>
        <pc:sldMkLst>
          <pc:docMk/>
          <pc:sldMk cId="1981107105" sldId="830"/>
        </pc:sldMkLst>
      </pc:sldChg>
      <pc:sldChg chg="add">
        <pc:chgData name="Louise Fredriksson" userId="5f44addeedec36ac" providerId="LiveId" clId="{813EC1F9-7033-CB4B-8932-774FBC879230}" dt="2022-09-05T16:04:11.209" v="7137" actId="2890"/>
        <pc:sldMkLst>
          <pc:docMk/>
          <pc:sldMk cId="1908184614" sldId="831"/>
        </pc:sldMkLst>
      </pc:sldChg>
      <pc:sldChg chg="modSp add mod">
        <pc:chgData name="Louise Fredriksson" userId="5f44addeedec36ac" providerId="LiveId" clId="{813EC1F9-7033-CB4B-8932-774FBC879230}" dt="2022-09-05T16:05:33.994" v="7170" actId="20577"/>
        <pc:sldMkLst>
          <pc:docMk/>
          <pc:sldMk cId="4072237698" sldId="832"/>
        </pc:sldMkLst>
        <pc:spChg chg="mod">
          <ac:chgData name="Louise Fredriksson" userId="5f44addeedec36ac" providerId="LiveId" clId="{813EC1F9-7033-CB4B-8932-774FBC879230}" dt="2022-09-05T16:05:33.994" v="7170" actId="20577"/>
          <ac:spMkLst>
            <pc:docMk/>
            <pc:sldMk cId="4072237698" sldId="832"/>
            <ac:spMk id="3" creationId="{A212FDBC-8244-CB66-921E-1A559914155C}"/>
          </ac:spMkLst>
        </pc:spChg>
      </pc:sldChg>
      <pc:sldChg chg="add">
        <pc:chgData name="Louise Fredriksson" userId="5f44addeedec36ac" providerId="LiveId" clId="{813EC1F9-7033-CB4B-8932-774FBC879230}" dt="2022-09-05T16:05:30.766" v="7169" actId="2890"/>
        <pc:sldMkLst>
          <pc:docMk/>
          <pc:sldMk cId="3115644736" sldId="833"/>
        </pc:sldMkLst>
      </pc:sldChg>
      <pc:sldChg chg="modSp add mod">
        <pc:chgData name="Louise Fredriksson" userId="5f44addeedec36ac" providerId="LiveId" clId="{813EC1F9-7033-CB4B-8932-774FBC879230}" dt="2022-09-05T16:07:54.483" v="7191" actId="20577"/>
        <pc:sldMkLst>
          <pc:docMk/>
          <pc:sldMk cId="1630299782" sldId="834"/>
        </pc:sldMkLst>
        <pc:spChg chg="mod">
          <ac:chgData name="Louise Fredriksson" userId="5f44addeedec36ac" providerId="LiveId" clId="{813EC1F9-7033-CB4B-8932-774FBC879230}" dt="2022-09-05T16:07:54.483" v="7191" actId="20577"/>
          <ac:spMkLst>
            <pc:docMk/>
            <pc:sldMk cId="1630299782" sldId="834"/>
            <ac:spMk id="3" creationId="{A212FDBC-8244-CB66-921E-1A559914155C}"/>
          </ac:spMkLst>
        </pc:spChg>
      </pc:sldChg>
      <pc:sldChg chg="add">
        <pc:chgData name="Louise Fredriksson" userId="5f44addeedec36ac" providerId="LiveId" clId="{813EC1F9-7033-CB4B-8932-774FBC879230}" dt="2022-09-05T16:07:51.369" v="7190" actId="2890"/>
        <pc:sldMkLst>
          <pc:docMk/>
          <pc:sldMk cId="1923381665" sldId="835"/>
        </pc:sldMkLst>
      </pc:sldChg>
      <pc:sldChg chg="modSp add mod">
        <pc:chgData name="Louise Fredriksson" userId="5f44addeedec36ac" providerId="LiveId" clId="{813EC1F9-7033-CB4B-8932-774FBC879230}" dt="2022-09-05T16:09:57.030" v="7231" actId="20577"/>
        <pc:sldMkLst>
          <pc:docMk/>
          <pc:sldMk cId="2320111594" sldId="836"/>
        </pc:sldMkLst>
        <pc:spChg chg="mod">
          <ac:chgData name="Louise Fredriksson" userId="5f44addeedec36ac" providerId="LiveId" clId="{813EC1F9-7033-CB4B-8932-774FBC879230}" dt="2022-09-05T16:09:57.030" v="7231" actId="20577"/>
          <ac:spMkLst>
            <pc:docMk/>
            <pc:sldMk cId="2320111594" sldId="836"/>
            <ac:spMk id="3" creationId="{A212FDBC-8244-CB66-921E-1A559914155C}"/>
          </ac:spMkLst>
        </pc:spChg>
      </pc:sldChg>
      <pc:sldChg chg="add">
        <pc:chgData name="Louise Fredriksson" userId="5f44addeedec36ac" providerId="LiveId" clId="{813EC1F9-7033-CB4B-8932-774FBC879230}" dt="2022-09-05T16:09:53.432" v="7230" actId="2890"/>
        <pc:sldMkLst>
          <pc:docMk/>
          <pc:sldMk cId="442488139" sldId="837"/>
        </pc:sldMkLst>
      </pc:sldChg>
      <pc:sldChg chg="addSp modSp add mod">
        <pc:chgData name="Louise Fredriksson" userId="5f44addeedec36ac" providerId="LiveId" clId="{813EC1F9-7033-CB4B-8932-774FBC879230}" dt="2022-09-05T16:11:37.563" v="7286" actId="113"/>
        <pc:sldMkLst>
          <pc:docMk/>
          <pc:sldMk cId="3831736272" sldId="838"/>
        </pc:sldMkLst>
        <pc:spChg chg="mod">
          <ac:chgData name="Louise Fredriksson" userId="5f44addeedec36ac" providerId="LiveId" clId="{813EC1F9-7033-CB4B-8932-774FBC879230}" dt="2022-09-05T16:11:37.563" v="7286" actId="113"/>
          <ac:spMkLst>
            <pc:docMk/>
            <pc:sldMk cId="3831736272" sldId="838"/>
            <ac:spMk id="3" creationId="{A212FDBC-8244-CB66-921E-1A559914155C}"/>
          </ac:spMkLst>
        </pc:spChg>
        <pc:picChg chg="add mod">
          <ac:chgData name="Louise Fredriksson" userId="5f44addeedec36ac" providerId="LiveId" clId="{813EC1F9-7033-CB4B-8932-774FBC879230}" dt="2022-09-05T16:11:14.976" v="7280" actId="1038"/>
          <ac:picMkLst>
            <pc:docMk/>
            <pc:sldMk cId="3831736272" sldId="838"/>
            <ac:picMk id="2" creationId="{F539A1F3-EA4E-C237-80FD-73A7FD8FD582}"/>
          </ac:picMkLst>
        </pc:picChg>
      </pc:sldChg>
      <pc:sldChg chg="modSp add mod">
        <pc:chgData name="Louise Fredriksson" userId="5f44addeedec36ac" providerId="LiveId" clId="{813EC1F9-7033-CB4B-8932-774FBC879230}" dt="2022-09-05T16:13:22.916" v="7337" actId="207"/>
        <pc:sldMkLst>
          <pc:docMk/>
          <pc:sldMk cId="1003362392" sldId="839"/>
        </pc:sldMkLst>
        <pc:spChg chg="mod">
          <ac:chgData name="Louise Fredriksson" userId="5f44addeedec36ac" providerId="LiveId" clId="{813EC1F9-7033-CB4B-8932-774FBC879230}" dt="2022-09-05T16:13:22.916" v="7337" actId="207"/>
          <ac:spMkLst>
            <pc:docMk/>
            <pc:sldMk cId="1003362392" sldId="839"/>
            <ac:spMk id="3" creationId="{A212FDBC-8244-CB66-921E-1A559914155C}"/>
          </ac:spMkLst>
        </pc:spChg>
      </pc:sldChg>
      <pc:sldChg chg="delSp modSp add mod">
        <pc:chgData name="Louise Fredriksson" userId="5f44addeedec36ac" providerId="LiveId" clId="{813EC1F9-7033-CB4B-8932-774FBC879230}" dt="2022-09-05T16:15:03.940" v="7367" actId="20577"/>
        <pc:sldMkLst>
          <pc:docMk/>
          <pc:sldMk cId="2578774401" sldId="840"/>
        </pc:sldMkLst>
        <pc:spChg chg="mod">
          <ac:chgData name="Louise Fredriksson" userId="5f44addeedec36ac" providerId="LiveId" clId="{813EC1F9-7033-CB4B-8932-774FBC879230}" dt="2022-09-05T16:15:03.940" v="7367" actId="20577"/>
          <ac:spMkLst>
            <pc:docMk/>
            <pc:sldMk cId="2578774401" sldId="840"/>
            <ac:spMk id="3" creationId="{A212FDBC-8244-CB66-921E-1A559914155C}"/>
          </ac:spMkLst>
        </pc:spChg>
        <pc:picChg chg="del">
          <ac:chgData name="Louise Fredriksson" userId="5f44addeedec36ac" providerId="LiveId" clId="{813EC1F9-7033-CB4B-8932-774FBC879230}" dt="2022-09-05T16:14:08.071" v="7339" actId="478"/>
          <ac:picMkLst>
            <pc:docMk/>
            <pc:sldMk cId="2578774401" sldId="840"/>
            <ac:picMk id="2" creationId="{F539A1F3-EA4E-C237-80FD-73A7FD8FD582}"/>
          </ac:picMkLst>
        </pc:picChg>
      </pc:sldChg>
      <pc:sldChg chg="add">
        <pc:chgData name="Louise Fredriksson" userId="5f44addeedec36ac" providerId="LiveId" clId="{813EC1F9-7033-CB4B-8932-774FBC879230}" dt="2022-09-05T16:15:00.404" v="7366" actId="2890"/>
        <pc:sldMkLst>
          <pc:docMk/>
          <pc:sldMk cId="3250401514" sldId="841"/>
        </pc:sldMkLst>
      </pc:sldChg>
      <pc:sldChg chg="add del">
        <pc:chgData name="Louise Fredriksson" userId="5f44addeedec36ac" providerId="LiveId" clId="{813EC1F9-7033-CB4B-8932-774FBC879230}" dt="2022-09-05T16:15:26.854" v="7369" actId="2696"/>
        <pc:sldMkLst>
          <pc:docMk/>
          <pc:sldMk cId="2920394050" sldId="842"/>
        </pc:sldMkLst>
      </pc:sldChg>
      <pc:sldChg chg="modSp add mod">
        <pc:chgData name="Louise Fredriksson" userId="5f44addeedec36ac" providerId="LiveId" clId="{813EC1F9-7033-CB4B-8932-774FBC879230}" dt="2022-09-05T16:16:03.457" v="7399" actId="207"/>
        <pc:sldMkLst>
          <pc:docMk/>
          <pc:sldMk cId="4126049019" sldId="842"/>
        </pc:sldMkLst>
        <pc:spChg chg="mod">
          <ac:chgData name="Louise Fredriksson" userId="5f44addeedec36ac" providerId="LiveId" clId="{813EC1F9-7033-CB4B-8932-774FBC879230}" dt="2022-09-05T16:16:03.457" v="7399" actId="207"/>
          <ac:spMkLst>
            <pc:docMk/>
            <pc:sldMk cId="4126049019" sldId="842"/>
            <ac:spMk id="3" creationId="{A212FDBC-8244-CB66-921E-1A559914155C}"/>
          </ac:spMkLst>
        </pc:spChg>
      </pc:sldChg>
      <pc:sldChg chg="addSp delSp modSp add mod">
        <pc:chgData name="Louise Fredriksson" userId="5f44addeedec36ac" providerId="LiveId" clId="{813EC1F9-7033-CB4B-8932-774FBC879230}" dt="2022-09-05T16:21:48.340" v="7456" actId="20577"/>
        <pc:sldMkLst>
          <pc:docMk/>
          <pc:sldMk cId="1581473898" sldId="843"/>
        </pc:sldMkLst>
        <pc:spChg chg="mod">
          <ac:chgData name="Louise Fredriksson" userId="5f44addeedec36ac" providerId="LiveId" clId="{813EC1F9-7033-CB4B-8932-774FBC879230}" dt="2022-09-05T16:21:48.340" v="7456" actId="20577"/>
          <ac:spMkLst>
            <pc:docMk/>
            <pc:sldMk cId="1581473898" sldId="843"/>
            <ac:spMk id="3" creationId="{007E1AFC-47C0-8D64-48E8-B8AD0D05C5EF}"/>
          </ac:spMkLst>
        </pc:spChg>
        <pc:picChg chg="del">
          <ac:chgData name="Louise Fredriksson" userId="5f44addeedec36ac" providerId="LiveId" clId="{813EC1F9-7033-CB4B-8932-774FBC879230}" dt="2022-09-05T16:19:57.065" v="7426" actId="478"/>
          <ac:picMkLst>
            <pc:docMk/>
            <pc:sldMk cId="1581473898" sldId="843"/>
            <ac:picMk id="2" creationId="{F7DA59B1-1AE3-294E-4034-6CED99C670D2}"/>
          </ac:picMkLst>
        </pc:picChg>
        <pc:picChg chg="add mod">
          <ac:chgData name="Louise Fredriksson" userId="5f44addeedec36ac" providerId="LiveId" clId="{813EC1F9-7033-CB4B-8932-774FBC879230}" dt="2022-09-05T16:21:43.176" v="7454" actId="1076"/>
          <ac:picMkLst>
            <pc:docMk/>
            <pc:sldMk cId="1581473898" sldId="843"/>
            <ac:picMk id="4" creationId="{DAFB6344-5663-2E81-9117-5DFC5053E9D1}"/>
          </ac:picMkLst>
        </pc:picChg>
      </pc:sldChg>
      <pc:sldChg chg="add">
        <pc:chgData name="Louise Fredriksson" userId="5f44addeedec36ac" providerId="LiveId" clId="{813EC1F9-7033-CB4B-8932-774FBC879230}" dt="2022-09-05T16:21:45.248" v="7455" actId="2890"/>
        <pc:sldMkLst>
          <pc:docMk/>
          <pc:sldMk cId="223420815" sldId="844"/>
        </pc:sldMkLst>
      </pc:sldChg>
      <pc:sldChg chg="add del">
        <pc:chgData name="Louise Fredriksson" userId="5f44addeedec36ac" providerId="LiveId" clId="{813EC1F9-7033-CB4B-8932-774FBC879230}" dt="2022-09-05T16:21:20.731" v="7449" actId="2696"/>
        <pc:sldMkLst>
          <pc:docMk/>
          <pc:sldMk cId="3167495899" sldId="844"/>
        </pc:sldMkLst>
      </pc:sldChg>
      <pc:sldChg chg="modSp add mod">
        <pc:chgData name="Louise Fredriksson" userId="5f44addeedec36ac" providerId="LiveId" clId="{813EC1F9-7033-CB4B-8932-774FBC879230}" dt="2022-09-05T16:23:05.783" v="7479" actId="20577"/>
        <pc:sldMkLst>
          <pc:docMk/>
          <pc:sldMk cId="1358165730" sldId="845"/>
        </pc:sldMkLst>
        <pc:spChg chg="mod">
          <ac:chgData name="Louise Fredriksson" userId="5f44addeedec36ac" providerId="LiveId" clId="{813EC1F9-7033-CB4B-8932-774FBC879230}" dt="2022-09-05T16:23:05.783" v="7479" actId="20577"/>
          <ac:spMkLst>
            <pc:docMk/>
            <pc:sldMk cId="1358165730" sldId="845"/>
            <ac:spMk id="3" creationId="{007E1AFC-47C0-8D64-48E8-B8AD0D05C5EF}"/>
          </ac:spMkLst>
        </pc:spChg>
      </pc:sldChg>
      <pc:sldChg chg="modSp add mod">
        <pc:chgData name="Louise Fredriksson" userId="5f44addeedec36ac" providerId="LiveId" clId="{813EC1F9-7033-CB4B-8932-774FBC879230}" dt="2022-09-05T16:23:46.986" v="7497" actId="207"/>
        <pc:sldMkLst>
          <pc:docMk/>
          <pc:sldMk cId="835976998" sldId="846"/>
        </pc:sldMkLst>
        <pc:spChg chg="mod">
          <ac:chgData name="Louise Fredriksson" userId="5f44addeedec36ac" providerId="LiveId" clId="{813EC1F9-7033-CB4B-8932-774FBC879230}" dt="2022-09-05T16:23:46.986" v="7497" actId="207"/>
          <ac:spMkLst>
            <pc:docMk/>
            <pc:sldMk cId="835976998" sldId="846"/>
            <ac:spMk id="3" creationId="{007E1AFC-47C0-8D64-48E8-B8AD0D05C5EF}"/>
          </ac:spMkLst>
        </pc:spChg>
      </pc:sldChg>
      <pc:sldChg chg="addSp delSp modSp add mod">
        <pc:chgData name="Louise Fredriksson" userId="5f44addeedec36ac" providerId="LiveId" clId="{813EC1F9-7033-CB4B-8932-774FBC879230}" dt="2022-09-05T16:25:03.643" v="7525" actId="20577"/>
        <pc:sldMkLst>
          <pc:docMk/>
          <pc:sldMk cId="3154532386" sldId="847"/>
        </pc:sldMkLst>
        <pc:spChg chg="mod">
          <ac:chgData name="Louise Fredriksson" userId="5f44addeedec36ac" providerId="LiveId" clId="{813EC1F9-7033-CB4B-8932-774FBC879230}" dt="2022-09-05T16:25:03.643" v="7525" actId="20577"/>
          <ac:spMkLst>
            <pc:docMk/>
            <pc:sldMk cId="3154532386" sldId="847"/>
            <ac:spMk id="3" creationId="{007E1AFC-47C0-8D64-48E8-B8AD0D05C5EF}"/>
          </ac:spMkLst>
        </pc:spChg>
        <pc:picChg chg="add mod">
          <ac:chgData name="Louise Fredriksson" userId="5f44addeedec36ac" providerId="LiveId" clId="{813EC1F9-7033-CB4B-8932-774FBC879230}" dt="2022-09-05T16:24:59.534" v="7523" actId="1076"/>
          <ac:picMkLst>
            <pc:docMk/>
            <pc:sldMk cId="3154532386" sldId="847"/>
            <ac:picMk id="2" creationId="{7563D02D-78D0-99FC-B0A7-A3E64AB78602}"/>
          </ac:picMkLst>
        </pc:picChg>
        <pc:picChg chg="del">
          <ac:chgData name="Louise Fredriksson" userId="5f44addeedec36ac" providerId="LiveId" clId="{813EC1F9-7033-CB4B-8932-774FBC879230}" dt="2022-09-05T16:24:00.885" v="7499" actId="478"/>
          <ac:picMkLst>
            <pc:docMk/>
            <pc:sldMk cId="3154532386" sldId="847"/>
            <ac:picMk id="4" creationId="{DAFB6344-5663-2E81-9117-5DFC5053E9D1}"/>
          </ac:picMkLst>
        </pc:picChg>
      </pc:sldChg>
      <pc:sldChg chg="add">
        <pc:chgData name="Louise Fredriksson" userId="5f44addeedec36ac" providerId="LiveId" clId="{813EC1F9-7033-CB4B-8932-774FBC879230}" dt="2022-09-05T16:25:01.135" v="7524" actId="2890"/>
        <pc:sldMkLst>
          <pc:docMk/>
          <pc:sldMk cId="4044632348" sldId="848"/>
        </pc:sldMkLst>
      </pc:sldChg>
      <pc:sldChg chg="modSp add mod">
        <pc:chgData name="Louise Fredriksson" userId="5f44addeedec36ac" providerId="LiveId" clId="{813EC1F9-7033-CB4B-8932-774FBC879230}" dt="2022-09-05T16:26:01.705" v="7540" actId="20577"/>
        <pc:sldMkLst>
          <pc:docMk/>
          <pc:sldMk cId="3758532474" sldId="849"/>
        </pc:sldMkLst>
        <pc:spChg chg="mod">
          <ac:chgData name="Louise Fredriksson" userId="5f44addeedec36ac" providerId="LiveId" clId="{813EC1F9-7033-CB4B-8932-774FBC879230}" dt="2022-09-05T16:26:01.705" v="7540" actId="20577"/>
          <ac:spMkLst>
            <pc:docMk/>
            <pc:sldMk cId="3758532474" sldId="849"/>
            <ac:spMk id="3" creationId="{007E1AFC-47C0-8D64-48E8-B8AD0D05C5EF}"/>
          </ac:spMkLst>
        </pc:spChg>
      </pc:sldChg>
      <pc:sldChg chg="add">
        <pc:chgData name="Louise Fredriksson" userId="5f44addeedec36ac" providerId="LiveId" clId="{813EC1F9-7033-CB4B-8932-774FBC879230}" dt="2022-09-05T16:25:58.424" v="7539" actId="2890"/>
        <pc:sldMkLst>
          <pc:docMk/>
          <pc:sldMk cId="4037945381" sldId="850"/>
        </pc:sldMkLst>
      </pc:sldChg>
      <pc:sldChg chg="modSp add mod">
        <pc:chgData name="Louise Fredriksson" userId="5f44addeedec36ac" providerId="LiveId" clId="{813EC1F9-7033-CB4B-8932-774FBC879230}" dt="2022-09-05T16:26:59.921" v="7555" actId="20577"/>
        <pc:sldMkLst>
          <pc:docMk/>
          <pc:sldMk cId="2997003069" sldId="851"/>
        </pc:sldMkLst>
        <pc:spChg chg="mod">
          <ac:chgData name="Louise Fredriksson" userId="5f44addeedec36ac" providerId="LiveId" clId="{813EC1F9-7033-CB4B-8932-774FBC879230}" dt="2022-09-05T16:26:59.921" v="7555" actId="20577"/>
          <ac:spMkLst>
            <pc:docMk/>
            <pc:sldMk cId="2997003069" sldId="851"/>
            <ac:spMk id="3" creationId="{007E1AFC-47C0-8D64-48E8-B8AD0D05C5EF}"/>
          </ac:spMkLst>
        </pc:spChg>
      </pc:sldChg>
      <pc:sldChg chg="modSp add mod">
        <pc:chgData name="Louise Fredriksson" userId="5f44addeedec36ac" providerId="LiveId" clId="{813EC1F9-7033-CB4B-8932-774FBC879230}" dt="2022-09-05T16:29:38.384" v="7638" actId="20577"/>
        <pc:sldMkLst>
          <pc:docMk/>
          <pc:sldMk cId="1685134365" sldId="852"/>
        </pc:sldMkLst>
        <pc:spChg chg="mod">
          <ac:chgData name="Louise Fredriksson" userId="5f44addeedec36ac" providerId="LiveId" clId="{813EC1F9-7033-CB4B-8932-774FBC879230}" dt="2022-09-05T16:29:38.384" v="7638" actId="20577"/>
          <ac:spMkLst>
            <pc:docMk/>
            <pc:sldMk cId="1685134365" sldId="852"/>
            <ac:spMk id="3" creationId="{007E1AFC-47C0-8D64-48E8-B8AD0D05C5EF}"/>
          </ac:spMkLst>
        </pc:spChg>
      </pc:sldChg>
      <pc:sldChg chg="delSp modSp add mod">
        <pc:chgData name="Louise Fredriksson" userId="5f44addeedec36ac" providerId="LiveId" clId="{813EC1F9-7033-CB4B-8932-774FBC879230}" dt="2022-09-05T16:28:02.611" v="7590" actId="20577"/>
        <pc:sldMkLst>
          <pc:docMk/>
          <pc:sldMk cId="2899033599" sldId="853"/>
        </pc:sldMkLst>
        <pc:spChg chg="mod">
          <ac:chgData name="Louise Fredriksson" userId="5f44addeedec36ac" providerId="LiveId" clId="{813EC1F9-7033-CB4B-8932-774FBC879230}" dt="2022-09-05T16:28:02.611" v="7590" actId="20577"/>
          <ac:spMkLst>
            <pc:docMk/>
            <pc:sldMk cId="2899033599" sldId="853"/>
            <ac:spMk id="3" creationId="{007E1AFC-47C0-8D64-48E8-B8AD0D05C5EF}"/>
          </ac:spMkLst>
        </pc:spChg>
        <pc:picChg chg="del">
          <ac:chgData name="Louise Fredriksson" userId="5f44addeedec36ac" providerId="LiveId" clId="{813EC1F9-7033-CB4B-8932-774FBC879230}" dt="2022-09-05T16:27:30.197" v="7573" actId="478"/>
          <ac:picMkLst>
            <pc:docMk/>
            <pc:sldMk cId="2899033599" sldId="853"/>
            <ac:picMk id="2" creationId="{7563D02D-78D0-99FC-B0A7-A3E64AB78602}"/>
          </ac:picMkLst>
        </pc:picChg>
      </pc:sldChg>
      <pc:sldChg chg="add">
        <pc:chgData name="Louise Fredriksson" userId="5f44addeedec36ac" providerId="LiveId" clId="{813EC1F9-7033-CB4B-8932-774FBC879230}" dt="2022-09-05T16:28:00.102" v="7589" actId="2890"/>
        <pc:sldMkLst>
          <pc:docMk/>
          <pc:sldMk cId="1313502452" sldId="854"/>
        </pc:sldMkLst>
      </pc:sldChg>
      <pc:sldChg chg="modSp add mod">
        <pc:chgData name="Louise Fredriksson" userId="5f44addeedec36ac" providerId="LiveId" clId="{813EC1F9-7033-CB4B-8932-774FBC879230}" dt="2022-09-05T16:28:43.291" v="7606" actId="20577"/>
        <pc:sldMkLst>
          <pc:docMk/>
          <pc:sldMk cId="4027718200" sldId="855"/>
        </pc:sldMkLst>
        <pc:spChg chg="mod">
          <ac:chgData name="Louise Fredriksson" userId="5f44addeedec36ac" providerId="LiveId" clId="{813EC1F9-7033-CB4B-8932-774FBC879230}" dt="2022-09-05T16:28:43.291" v="7606" actId="20577"/>
          <ac:spMkLst>
            <pc:docMk/>
            <pc:sldMk cId="4027718200" sldId="855"/>
            <ac:spMk id="3" creationId="{007E1AFC-47C0-8D64-48E8-B8AD0D05C5EF}"/>
          </ac:spMkLst>
        </pc:spChg>
      </pc:sldChg>
      <pc:sldChg chg="add">
        <pc:chgData name="Louise Fredriksson" userId="5f44addeedec36ac" providerId="LiveId" clId="{813EC1F9-7033-CB4B-8932-774FBC879230}" dt="2022-09-05T16:28:39.591" v="7605" actId="2890"/>
        <pc:sldMkLst>
          <pc:docMk/>
          <pc:sldMk cId="1417700621" sldId="856"/>
        </pc:sldMkLst>
      </pc:sldChg>
      <pc:sldChg chg="modSp add mod">
        <pc:chgData name="Louise Fredriksson" userId="5f44addeedec36ac" providerId="LiveId" clId="{813EC1F9-7033-CB4B-8932-774FBC879230}" dt="2022-09-05T16:29:17.962" v="7620" actId="20577"/>
        <pc:sldMkLst>
          <pc:docMk/>
          <pc:sldMk cId="3052263047" sldId="857"/>
        </pc:sldMkLst>
        <pc:spChg chg="mod">
          <ac:chgData name="Louise Fredriksson" userId="5f44addeedec36ac" providerId="LiveId" clId="{813EC1F9-7033-CB4B-8932-774FBC879230}" dt="2022-09-05T16:29:17.962" v="7620" actId="20577"/>
          <ac:spMkLst>
            <pc:docMk/>
            <pc:sldMk cId="3052263047" sldId="857"/>
            <ac:spMk id="3" creationId="{007E1AFC-47C0-8D64-48E8-B8AD0D05C5EF}"/>
          </ac:spMkLst>
        </pc:spChg>
      </pc:sldChg>
      <pc:sldChg chg="modSp add mod">
        <pc:chgData name="Louise Fredriksson" userId="5f44addeedec36ac" providerId="LiveId" clId="{813EC1F9-7033-CB4B-8932-774FBC879230}" dt="2022-09-05T16:29:34.336" v="7637" actId="207"/>
        <pc:sldMkLst>
          <pc:docMk/>
          <pc:sldMk cId="3891785897" sldId="858"/>
        </pc:sldMkLst>
        <pc:spChg chg="mod">
          <ac:chgData name="Louise Fredriksson" userId="5f44addeedec36ac" providerId="LiveId" clId="{813EC1F9-7033-CB4B-8932-774FBC879230}" dt="2022-09-05T16:29:34.336" v="7637" actId="207"/>
          <ac:spMkLst>
            <pc:docMk/>
            <pc:sldMk cId="3891785897" sldId="858"/>
            <ac:spMk id="3" creationId="{007E1AFC-47C0-8D64-48E8-B8AD0D05C5EF}"/>
          </ac:spMkLst>
        </pc:spChg>
      </pc:sldChg>
      <pc:sldChg chg="modSp add mod">
        <pc:chgData name="Louise Fredriksson" userId="5f44addeedec36ac" providerId="LiveId" clId="{813EC1F9-7033-CB4B-8932-774FBC879230}" dt="2022-09-05T16:37:39.941" v="7774" actId="113"/>
        <pc:sldMkLst>
          <pc:docMk/>
          <pc:sldMk cId="1956796903" sldId="859"/>
        </pc:sldMkLst>
        <pc:spChg chg="mod">
          <ac:chgData name="Louise Fredriksson" userId="5f44addeedec36ac" providerId="LiveId" clId="{813EC1F9-7033-CB4B-8932-774FBC879230}" dt="2022-09-05T16:37:39.941" v="7774" actId="113"/>
          <ac:spMkLst>
            <pc:docMk/>
            <pc:sldMk cId="1956796903" sldId="859"/>
            <ac:spMk id="3" creationId="{A212FDBC-8244-CB66-921E-1A559914155C}"/>
          </ac:spMkLst>
        </pc:spChg>
      </pc:sldChg>
      <pc:sldChg chg="modSp add mod">
        <pc:chgData name="Louise Fredriksson" userId="5f44addeedec36ac" providerId="LiveId" clId="{813EC1F9-7033-CB4B-8932-774FBC879230}" dt="2022-09-05T16:37:42.537" v="7775" actId="113"/>
        <pc:sldMkLst>
          <pc:docMk/>
          <pc:sldMk cId="4144288187" sldId="860"/>
        </pc:sldMkLst>
        <pc:spChg chg="mod">
          <ac:chgData name="Louise Fredriksson" userId="5f44addeedec36ac" providerId="LiveId" clId="{813EC1F9-7033-CB4B-8932-774FBC879230}" dt="2022-09-05T16:37:42.537" v="7775" actId="113"/>
          <ac:spMkLst>
            <pc:docMk/>
            <pc:sldMk cId="4144288187" sldId="860"/>
            <ac:spMk id="3" creationId="{A212FDBC-8244-CB66-921E-1A559914155C}"/>
          </ac:spMkLst>
        </pc:spChg>
      </pc:sldChg>
      <pc:sldChg chg="modSp add mod">
        <pc:chgData name="Louise Fredriksson" userId="5f44addeedec36ac" providerId="LiveId" clId="{813EC1F9-7033-CB4B-8932-774FBC879230}" dt="2022-09-05T16:37:44.814" v="7776" actId="113"/>
        <pc:sldMkLst>
          <pc:docMk/>
          <pc:sldMk cId="3737082558" sldId="861"/>
        </pc:sldMkLst>
        <pc:spChg chg="mod">
          <ac:chgData name="Louise Fredriksson" userId="5f44addeedec36ac" providerId="LiveId" clId="{813EC1F9-7033-CB4B-8932-774FBC879230}" dt="2022-09-05T16:37:44.814" v="7776" actId="113"/>
          <ac:spMkLst>
            <pc:docMk/>
            <pc:sldMk cId="3737082558" sldId="861"/>
            <ac:spMk id="3" creationId="{A212FDBC-8244-CB66-921E-1A559914155C}"/>
          </ac:spMkLst>
        </pc:spChg>
      </pc:sldChg>
      <pc:sldChg chg="modSp add mod">
        <pc:chgData name="Louise Fredriksson" userId="5f44addeedec36ac" providerId="LiveId" clId="{813EC1F9-7033-CB4B-8932-774FBC879230}" dt="2022-09-05T16:37:47.397" v="7777" actId="113"/>
        <pc:sldMkLst>
          <pc:docMk/>
          <pc:sldMk cId="1909681779" sldId="862"/>
        </pc:sldMkLst>
        <pc:spChg chg="mod">
          <ac:chgData name="Louise Fredriksson" userId="5f44addeedec36ac" providerId="LiveId" clId="{813EC1F9-7033-CB4B-8932-774FBC879230}" dt="2022-09-05T16:37:47.397" v="7777" actId="113"/>
          <ac:spMkLst>
            <pc:docMk/>
            <pc:sldMk cId="1909681779" sldId="862"/>
            <ac:spMk id="3" creationId="{A212FDBC-8244-CB66-921E-1A559914155C}"/>
          </ac:spMkLst>
        </pc:spChg>
      </pc:sldChg>
      <pc:sldChg chg="modSp add mod">
        <pc:chgData name="Louise Fredriksson" userId="5f44addeedec36ac" providerId="LiveId" clId="{813EC1F9-7033-CB4B-8932-774FBC879230}" dt="2022-09-05T16:37:49.898" v="7778" actId="113"/>
        <pc:sldMkLst>
          <pc:docMk/>
          <pc:sldMk cId="2137644103" sldId="863"/>
        </pc:sldMkLst>
        <pc:spChg chg="mod">
          <ac:chgData name="Louise Fredriksson" userId="5f44addeedec36ac" providerId="LiveId" clId="{813EC1F9-7033-CB4B-8932-774FBC879230}" dt="2022-09-05T16:37:49.898" v="7778" actId="113"/>
          <ac:spMkLst>
            <pc:docMk/>
            <pc:sldMk cId="2137644103" sldId="863"/>
            <ac:spMk id="3" creationId="{A212FDBC-8244-CB66-921E-1A559914155C}"/>
          </ac:spMkLst>
        </pc:spChg>
      </pc:sldChg>
      <pc:sldChg chg="modSp add mod">
        <pc:chgData name="Louise Fredriksson" userId="5f44addeedec36ac" providerId="LiveId" clId="{813EC1F9-7033-CB4B-8932-774FBC879230}" dt="2022-09-05T16:37:52.672" v="7779" actId="113"/>
        <pc:sldMkLst>
          <pc:docMk/>
          <pc:sldMk cId="782142300" sldId="864"/>
        </pc:sldMkLst>
        <pc:spChg chg="mod">
          <ac:chgData name="Louise Fredriksson" userId="5f44addeedec36ac" providerId="LiveId" clId="{813EC1F9-7033-CB4B-8932-774FBC879230}" dt="2022-09-05T16:37:52.672" v="7779" actId="113"/>
          <ac:spMkLst>
            <pc:docMk/>
            <pc:sldMk cId="782142300" sldId="864"/>
            <ac:spMk id="3" creationId="{A212FDBC-8244-CB66-921E-1A559914155C}"/>
          </ac:spMkLst>
        </pc:spChg>
      </pc:sldChg>
      <pc:sldChg chg="addSp delSp modSp add mod">
        <pc:chgData name="Louise Fredriksson" userId="5f44addeedec36ac" providerId="LiveId" clId="{813EC1F9-7033-CB4B-8932-774FBC879230}" dt="2022-09-05T16:37:56.051" v="7780" actId="113"/>
        <pc:sldMkLst>
          <pc:docMk/>
          <pc:sldMk cId="937752983" sldId="865"/>
        </pc:sldMkLst>
        <pc:spChg chg="mod">
          <ac:chgData name="Louise Fredriksson" userId="5f44addeedec36ac" providerId="LiveId" clId="{813EC1F9-7033-CB4B-8932-774FBC879230}" dt="2022-09-05T16:37:56.051" v="7780" actId="113"/>
          <ac:spMkLst>
            <pc:docMk/>
            <pc:sldMk cId="937752983" sldId="865"/>
            <ac:spMk id="3" creationId="{A212FDBC-8244-CB66-921E-1A559914155C}"/>
          </ac:spMkLst>
        </pc:spChg>
        <pc:spChg chg="add del mod">
          <ac:chgData name="Louise Fredriksson" userId="5f44addeedec36ac" providerId="LiveId" clId="{813EC1F9-7033-CB4B-8932-774FBC879230}" dt="2022-09-05T16:36:27.629" v="7758" actId="478"/>
          <ac:spMkLst>
            <pc:docMk/>
            <pc:sldMk cId="937752983" sldId="865"/>
            <ac:spMk id="4" creationId="{87BC2AAC-D3FF-5F6E-87E5-D55B0EFEE739}"/>
          </ac:spMkLst>
        </pc:spChg>
      </pc:sldChg>
      <pc:sldChg chg="modSp add mod">
        <pc:chgData name="Louise Fredriksson" userId="5f44addeedec36ac" providerId="LiveId" clId="{813EC1F9-7033-CB4B-8932-774FBC879230}" dt="2022-09-05T16:37:58.749" v="7781" actId="113"/>
        <pc:sldMkLst>
          <pc:docMk/>
          <pc:sldMk cId="3380509432" sldId="866"/>
        </pc:sldMkLst>
        <pc:spChg chg="mod">
          <ac:chgData name="Louise Fredriksson" userId="5f44addeedec36ac" providerId="LiveId" clId="{813EC1F9-7033-CB4B-8932-774FBC879230}" dt="2022-09-05T16:37:58.749" v="7781" actId="113"/>
          <ac:spMkLst>
            <pc:docMk/>
            <pc:sldMk cId="3380509432" sldId="866"/>
            <ac:spMk id="3" creationId="{A212FDBC-8244-CB66-921E-1A559914155C}"/>
          </ac:spMkLst>
        </pc:spChg>
      </pc:sldChg>
      <pc:sldChg chg="delSp modSp add mod">
        <pc:chgData name="Louise Fredriksson" userId="5f44addeedec36ac" providerId="LiveId" clId="{813EC1F9-7033-CB4B-8932-774FBC879230}" dt="2022-09-05T16:38:59.630" v="7805" actId="20577"/>
        <pc:sldMkLst>
          <pc:docMk/>
          <pc:sldMk cId="27280476" sldId="867"/>
        </pc:sldMkLst>
        <pc:spChg chg="mod">
          <ac:chgData name="Louise Fredriksson" userId="5f44addeedec36ac" providerId="LiveId" clId="{813EC1F9-7033-CB4B-8932-774FBC879230}" dt="2022-09-05T16:38:59.630" v="7805" actId="20577"/>
          <ac:spMkLst>
            <pc:docMk/>
            <pc:sldMk cId="27280476" sldId="867"/>
            <ac:spMk id="3" creationId="{A212FDBC-8244-CB66-921E-1A559914155C}"/>
          </ac:spMkLst>
        </pc:spChg>
        <pc:spChg chg="del">
          <ac:chgData name="Louise Fredriksson" userId="5f44addeedec36ac" providerId="LiveId" clId="{813EC1F9-7033-CB4B-8932-774FBC879230}" dt="2022-09-05T16:36:36.331" v="7760" actId="478"/>
          <ac:spMkLst>
            <pc:docMk/>
            <pc:sldMk cId="27280476" sldId="867"/>
            <ac:spMk id="4" creationId="{87BC2AAC-D3FF-5F6E-87E5-D55B0EFEE739}"/>
          </ac:spMkLst>
        </pc:spChg>
      </pc:sldChg>
      <pc:sldChg chg="add">
        <pc:chgData name="Louise Fredriksson" userId="5f44addeedec36ac" providerId="LiveId" clId="{813EC1F9-7033-CB4B-8932-774FBC879230}" dt="2022-09-05T16:38:56.378" v="7804" actId="2890"/>
        <pc:sldMkLst>
          <pc:docMk/>
          <pc:sldMk cId="1747478794" sldId="868"/>
        </pc:sldMkLst>
      </pc:sldChg>
      <pc:sldChg chg="addSp delSp modSp add mod">
        <pc:chgData name="Louise Fredriksson" userId="5f44addeedec36ac" providerId="LiveId" clId="{813EC1F9-7033-CB4B-8932-774FBC879230}" dt="2022-09-05T16:41:18.685" v="7841" actId="478"/>
        <pc:sldMkLst>
          <pc:docMk/>
          <pc:sldMk cId="2127136503" sldId="869"/>
        </pc:sldMkLst>
        <pc:spChg chg="mod">
          <ac:chgData name="Louise Fredriksson" userId="5f44addeedec36ac" providerId="LiveId" clId="{813EC1F9-7033-CB4B-8932-774FBC879230}" dt="2022-09-05T16:41:17.563" v="7840" actId="20577"/>
          <ac:spMkLst>
            <pc:docMk/>
            <pc:sldMk cId="2127136503" sldId="869"/>
            <ac:spMk id="3" creationId="{A212FDBC-8244-CB66-921E-1A559914155C}"/>
          </ac:spMkLst>
        </pc:spChg>
        <pc:picChg chg="add del mod">
          <ac:chgData name="Louise Fredriksson" userId="5f44addeedec36ac" providerId="LiveId" clId="{813EC1F9-7033-CB4B-8932-774FBC879230}" dt="2022-09-05T16:41:18.685" v="7841" actId="478"/>
          <ac:picMkLst>
            <pc:docMk/>
            <pc:sldMk cId="2127136503" sldId="869"/>
            <ac:picMk id="2" creationId="{3467389F-FCB5-3913-AB56-23BD91A1B504}"/>
          </ac:picMkLst>
        </pc:picChg>
      </pc:sldChg>
      <pc:sldChg chg="add">
        <pc:chgData name="Louise Fredriksson" userId="5f44addeedec36ac" providerId="LiveId" clId="{813EC1F9-7033-CB4B-8932-774FBC879230}" dt="2022-09-05T16:41:14.282" v="7839" actId="2890"/>
        <pc:sldMkLst>
          <pc:docMk/>
          <pc:sldMk cId="678092138" sldId="870"/>
        </pc:sldMkLst>
      </pc:sldChg>
      <pc:sldChg chg="modSp add mod">
        <pc:chgData name="Louise Fredriksson" userId="5f44addeedec36ac" providerId="LiveId" clId="{813EC1F9-7033-CB4B-8932-774FBC879230}" dt="2022-09-05T16:43:20.891" v="7884" actId="20577"/>
        <pc:sldMkLst>
          <pc:docMk/>
          <pc:sldMk cId="2259194772" sldId="871"/>
        </pc:sldMkLst>
        <pc:spChg chg="mod">
          <ac:chgData name="Louise Fredriksson" userId="5f44addeedec36ac" providerId="LiveId" clId="{813EC1F9-7033-CB4B-8932-774FBC879230}" dt="2022-09-05T16:43:20.891" v="7884" actId="20577"/>
          <ac:spMkLst>
            <pc:docMk/>
            <pc:sldMk cId="2259194772" sldId="871"/>
            <ac:spMk id="3" creationId="{A212FDBC-8244-CB66-921E-1A559914155C}"/>
          </ac:spMkLst>
        </pc:spChg>
      </pc:sldChg>
      <pc:sldChg chg="delSp add mod">
        <pc:chgData name="Louise Fredriksson" userId="5f44addeedec36ac" providerId="LiveId" clId="{813EC1F9-7033-CB4B-8932-774FBC879230}" dt="2022-09-05T16:43:24.609" v="7885" actId="478"/>
        <pc:sldMkLst>
          <pc:docMk/>
          <pc:sldMk cId="2206230374" sldId="872"/>
        </pc:sldMkLst>
        <pc:picChg chg="del">
          <ac:chgData name="Louise Fredriksson" userId="5f44addeedec36ac" providerId="LiveId" clId="{813EC1F9-7033-CB4B-8932-774FBC879230}" dt="2022-09-05T16:43:24.609" v="7885" actId="478"/>
          <ac:picMkLst>
            <pc:docMk/>
            <pc:sldMk cId="2206230374" sldId="872"/>
            <ac:picMk id="2" creationId="{3467389F-FCB5-3913-AB56-23BD91A1B504}"/>
          </ac:picMkLst>
        </pc:picChg>
      </pc:sldChg>
      <pc:sldChg chg="delSp modSp add mod">
        <pc:chgData name="Louise Fredriksson" userId="5f44addeedec36ac" providerId="LiveId" clId="{813EC1F9-7033-CB4B-8932-774FBC879230}" dt="2022-09-05T16:45:38.917" v="7916" actId="20577"/>
        <pc:sldMkLst>
          <pc:docMk/>
          <pc:sldMk cId="108702587" sldId="873"/>
        </pc:sldMkLst>
        <pc:spChg chg="mod">
          <ac:chgData name="Louise Fredriksson" userId="5f44addeedec36ac" providerId="LiveId" clId="{813EC1F9-7033-CB4B-8932-774FBC879230}" dt="2022-09-05T16:45:38.917" v="7916" actId="20577"/>
          <ac:spMkLst>
            <pc:docMk/>
            <pc:sldMk cId="108702587" sldId="873"/>
            <ac:spMk id="3" creationId="{65ACE580-4F11-0891-5341-C3121225C24F}"/>
          </ac:spMkLst>
        </pc:spChg>
        <pc:spChg chg="del">
          <ac:chgData name="Louise Fredriksson" userId="5f44addeedec36ac" providerId="LiveId" clId="{813EC1F9-7033-CB4B-8932-774FBC879230}" dt="2022-09-05T16:44:19.400" v="7887" actId="478"/>
          <ac:spMkLst>
            <pc:docMk/>
            <pc:sldMk cId="108702587" sldId="873"/>
            <ac:spMk id="4" creationId="{906B9777-D142-BF1C-FB5C-76429E87DB94}"/>
          </ac:spMkLst>
        </pc:spChg>
      </pc:sldChg>
      <pc:sldChg chg="add">
        <pc:chgData name="Louise Fredriksson" userId="5f44addeedec36ac" providerId="LiveId" clId="{813EC1F9-7033-CB4B-8932-774FBC879230}" dt="2022-09-05T16:45:36.135" v="7915" actId="2890"/>
        <pc:sldMkLst>
          <pc:docMk/>
          <pc:sldMk cId="4131443475" sldId="874"/>
        </pc:sldMkLst>
      </pc:sldChg>
      <pc:sldChg chg="modSp add mod">
        <pc:chgData name="Louise Fredriksson" userId="5f44addeedec36ac" providerId="LiveId" clId="{813EC1F9-7033-CB4B-8932-774FBC879230}" dt="2022-09-05T16:47:23.578" v="7946" actId="20577"/>
        <pc:sldMkLst>
          <pc:docMk/>
          <pc:sldMk cId="1165641610" sldId="875"/>
        </pc:sldMkLst>
        <pc:spChg chg="mod">
          <ac:chgData name="Louise Fredriksson" userId="5f44addeedec36ac" providerId="LiveId" clId="{813EC1F9-7033-CB4B-8932-774FBC879230}" dt="2022-09-05T16:47:23.578" v="7946" actId="20577"/>
          <ac:spMkLst>
            <pc:docMk/>
            <pc:sldMk cId="1165641610" sldId="875"/>
            <ac:spMk id="3" creationId="{65ACE580-4F11-0891-5341-C3121225C24F}"/>
          </ac:spMkLst>
        </pc:spChg>
      </pc:sldChg>
      <pc:sldChg chg="add">
        <pc:chgData name="Louise Fredriksson" userId="5f44addeedec36ac" providerId="LiveId" clId="{813EC1F9-7033-CB4B-8932-774FBC879230}" dt="2022-09-05T16:47:20.218" v="7945" actId="2890"/>
        <pc:sldMkLst>
          <pc:docMk/>
          <pc:sldMk cId="773126748" sldId="876"/>
        </pc:sldMkLst>
      </pc:sldChg>
      <pc:sldChg chg="modSp add mod">
        <pc:chgData name="Louise Fredriksson" userId="5f44addeedec36ac" providerId="LiveId" clId="{813EC1F9-7033-CB4B-8932-774FBC879230}" dt="2022-09-05T16:49:31.270" v="8016" actId="20577"/>
        <pc:sldMkLst>
          <pc:docMk/>
          <pc:sldMk cId="2524920095" sldId="877"/>
        </pc:sldMkLst>
        <pc:spChg chg="mod">
          <ac:chgData name="Louise Fredriksson" userId="5f44addeedec36ac" providerId="LiveId" clId="{813EC1F9-7033-CB4B-8932-774FBC879230}" dt="2022-09-05T16:49:31.270" v="8016" actId="20577"/>
          <ac:spMkLst>
            <pc:docMk/>
            <pc:sldMk cId="2524920095" sldId="877"/>
            <ac:spMk id="3" creationId="{65ACE580-4F11-0891-5341-C3121225C24F}"/>
          </ac:spMkLst>
        </pc:spChg>
      </pc:sldChg>
      <pc:sldChg chg="add">
        <pc:chgData name="Louise Fredriksson" userId="5f44addeedec36ac" providerId="LiveId" clId="{813EC1F9-7033-CB4B-8932-774FBC879230}" dt="2022-09-05T16:49:33.115" v="8017" actId="2890"/>
        <pc:sldMkLst>
          <pc:docMk/>
          <pc:sldMk cId="2532759749" sldId="878"/>
        </pc:sldMkLst>
      </pc:sldChg>
      <pc:sldChg chg="addSp modSp add mod">
        <pc:chgData name="Louise Fredriksson" userId="5f44addeedec36ac" providerId="LiveId" clId="{813EC1F9-7033-CB4B-8932-774FBC879230}" dt="2022-09-05T16:50:44.506" v="8047" actId="20577"/>
        <pc:sldMkLst>
          <pc:docMk/>
          <pc:sldMk cId="3779205655" sldId="879"/>
        </pc:sldMkLst>
        <pc:spChg chg="mod">
          <ac:chgData name="Louise Fredriksson" userId="5f44addeedec36ac" providerId="LiveId" clId="{813EC1F9-7033-CB4B-8932-774FBC879230}" dt="2022-09-05T16:50:44.506" v="8047" actId="20577"/>
          <ac:spMkLst>
            <pc:docMk/>
            <pc:sldMk cId="3779205655" sldId="879"/>
            <ac:spMk id="3" creationId="{65ACE580-4F11-0891-5341-C3121225C24F}"/>
          </ac:spMkLst>
        </pc:spChg>
        <pc:picChg chg="add mod">
          <ac:chgData name="Louise Fredriksson" userId="5f44addeedec36ac" providerId="LiveId" clId="{813EC1F9-7033-CB4B-8932-774FBC879230}" dt="2022-09-05T16:50:24.632" v="8041" actId="1038"/>
          <ac:picMkLst>
            <pc:docMk/>
            <pc:sldMk cId="3779205655" sldId="879"/>
            <ac:picMk id="2" creationId="{4202F74A-F18A-366B-403D-D5365C11440A}"/>
          </ac:picMkLst>
        </pc:picChg>
      </pc:sldChg>
      <pc:sldChg chg="add del">
        <pc:chgData name="Louise Fredriksson" userId="5f44addeedec36ac" providerId="LiveId" clId="{813EC1F9-7033-CB4B-8932-774FBC879230}" dt="2022-09-05T16:50:49.516" v="8048" actId="2696"/>
        <pc:sldMkLst>
          <pc:docMk/>
          <pc:sldMk cId="3532594597" sldId="880"/>
        </pc:sldMkLst>
      </pc:sldChg>
      <pc:sldChg chg="modSp add mod">
        <pc:chgData name="Louise Fredriksson" userId="5f44addeedec36ac" providerId="LiveId" clId="{813EC1F9-7033-CB4B-8932-774FBC879230}" dt="2022-09-05T16:51:48.712" v="8067" actId="113"/>
        <pc:sldMkLst>
          <pc:docMk/>
          <pc:sldMk cId="3708522971" sldId="880"/>
        </pc:sldMkLst>
        <pc:spChg chg="mod">
          <ac:chgData name="Louise Fredriksson" userId="5f44addeedec36ac" providerId="LiveId" clId="{813EC1F9-7033-CB4B-8932-774FBC879230}" dt="2022-09-05T16:51:48.712" v="8067" actId="113"/>
          <ac:spMkLst>
            <pc:docMk/>
            <pc:sldMk cId="3708522971" sldId="880"/>
            <ac:spMk id="3" creationId="{65ACE580-4F11-0891-5341-C3121225C24F}"/>
          </ac:spMkLst>
        </pc:spChg>
      </pc:sldChg>
      <pc:sldChg chg="delSp modSp add mod">
        <pc:chgData name="Louise Fredriksson" userId="5f44addeedec36ac" providerId="LiveId" clId="{813EC1F9-7033-CB4B-8932-774FBC879230}" dt="2022-09-05T16:52:31.724" v="8080" actId="20577"/>
        <pc:sldMkLst>
          <pc:docMk/>
          <pc:sldMk cId="1977805886" sldId="881"/>
        </pc:sldMkLst>
        <pc:spChg chg="mod">
          <ac:chgData name="Louise Fredriksson" userId="5f44addeedec36ac" providerId="LiveId" clId="{813EC1F9-7033-CB4B-8932-774FBC879230}" dt="2022-09-05T16:52:31.724" v="8080" actId="20577"/>
          <ac:spMkLst>
            <pc:docMk/>
            <pc:sldMk cId="1977805886" sldId="881"/>
            <ac:spMk id="3" creationId="{65ACE580-4F11-0891-5341-C3121225C24F}"/>
          </ac:spMkLst>
        </pc:spChg>
        <pc:picChg chg="del">
          <ac:chgData name="Louise Fredriksson" userId="5f44addeedec36ac" providerId="LiveId" clId="{813EC1F9-7033-CB4B-8932-774FBC879230}" dt="2022-09-05T16:52:11.794" v="8069" actId="478"/>
          <ac:picMkLst>
            <pc:docMk/>
            <pc:sldMk cId="1977805886" sldId="881"/>
            <ac:picMk id="2" creationId="{4202F74A-F18A-366B-403D-D5365C11440A}"/>
          </ac:picMkLst>
        </pc:picChg>
      </pc:sldChg>
      <pc:sldChg chg="addSp modSp add mod">
        <pc:chgData name="Louise Fredriksson" userId="5f44addeedec36ac" providerId="LiveId" clId="{813EC1F9-7033-CB4B-8932-774FBC879230}" dt="2022-09-05T16:52:52.940" v="8083" actId="1076"/>
        <pc:sldMkLst>
          <pc:docMk/>
          <pc:sldMk cId="2813613278" sldId="882"/>
        </pc:sldMkLst>
        <pc:picChg chg="add mod">
          <ac:chgData name="Louise Fredriksson" userId="5f44addeedec36ac" providerId="LiveId" clId="{813EC1F9-7033-CB4B-8932-774FBC879230}" dt="2022-09-05T16:52:52.940" v="8083" actId="1076"/>
          <ac:picMkLst>
            <pc:docMk/>
            <pc:sldMk cId="2813613278" sldId="882"/>
            <ac:picMk id="2" creationId="{C5733B07-686B-20FE-B572-AA01BEA7D729}"/>
          </ac:picMkLst>
        </pc:picChg>
      </pc:sldChg>
      <pc:sldChg chg="delSp modSp add mod">
        <pc:chgData name="Louise Fredriksson" userId="5f44addeedec36ac" providerId="LiveId" clId="{813EC1F9-7033-CB4B-8932-774FBC879230}" dt="2022-09-05T16:54:12.447" v="8106" actId="20577"/>
        <pc:sldMkLst>
          <pc:docMk/>
          <pc:sldMk cId="3865038440" sldId="883"/>
        </pc:sldMkLst>
        <pc:spChg chg="mod">
          <ac:chgData name="Louise Fredriksson" userId="5f44addeedec36ac" providerId="LiveId" clId="{813EC1F9-7033-CB4B-8932-774FBC879230}" dt="2022-09-05T16:54:12.447" v="8106" actId="20577"/>
          <ac:spMkLst>
            <pc:docMk/>
            <pc:sldMk cId="3865038440" sldId="883"/>
            <ac:spMk id="3" creationId="{65ACE580-4F11-0891-5341-C3121225C24F}"/>
          </ac:spMkLst>
        </pc:spChg>
        <pc:picChg chg="del">
          <ac:chgData name="Louise Fredriksson" userId="5f44addeedec36ac" providerId="LiveId" clId="{813EC1F9-7033-CB4B-8932-774FBC879230}" dt="2022-09-05T16:53:16.083" v="8085" actId="478"/>
          <ac:picMkLst>
            <pc:docMk/>
            <pc:sldMk cId="3865038440" sldId="883"/>
            <ac:picMk id="2" creationId="{C5733B07-686B-20FE-B572-AA01BEA7D729}"/>
          </ac:picMkLst>
        </pc:picChg>
      </pc:sldChg>
      <pc:sldChg chg="add">
        <pc:chgData name="Louise Fredriksson" userId="5f44addeedec36ac" providerId="LiveId" clId="{813EC1F9-7033-CB4B-8932-774FBC879230}" dt="2022-09-05T16:54:09.310" v="8105" actId="2890"/>
        <pc:sldMkLst>
          <pc:docMk/>
          <pc:sldMk cId="2191711518" sldId="884"/>
        </pc:sldMkLst>
      </pc:sldChg>
      <pc:sldChg chg="modSp add mod">
        <pc:chgData name="Louise Fredriksson" userId="5f44addeedec36ac" providerId="LiveId" clId="{813EC1F9-7033-CB4B-8932-774FBC879230}" dt="2022-09-05T16:55:14.477" v="8126" actId="20577"/>
        <pc:sldMkLst>
          <pc:docMk/>
          <pc:sldMk cId="4077915089" sldId="885"/>
        </pc:sldMkLst>
        <pc:spChg chg="mod">
          <ac:chgData name="Louise Fredriksson" userId="5f44addeedec36ac" providerId="LiveId" clId="{813EC1F9-7033-CB4B-8932-774FBC879230}" dt="2022-09-05T16:55:14.477" v="8126" actId="20577"/>
          <ac:spMkLst>
            <pc:docMk/>
            <pc:sldMk cId="4077915089" sldId="885"/>
            <ac:spMk id="3" creationId="{65ACE580-4F11-0891-5341-C3121225C24F}"/>
          </ac:spMkLst>
        </pc:spChg>
      </pc:sldChg>
      <pc:sldChg chg="modSp add mod">
        <pc:chgData name="Louise Fredriksson" userId="5f44addeedec36ac" providerId="LiveId" clId="{813EC1F9-7033-CB4B-8932-774FBC879230}" dt="2022-09-05T16:55:32.139" v="8145" actId="207"/>
        <pc:sldMkLst>
          <pc:docMk/>
          <pc:sldMk cId="1760248766" sldId="886"/>
        </pc:sldMkLst>
        <pc:spChg chg="mod">
          <ac:chgData name="Louise Fredriksson" userId="5f44addeedec36ac" providerId="LiveId" clId="{813EC1F9-7033-CB4B-8932-774FBC879230}" dt="2022-09-05T16:55:32.139" v="8145" actId="207"/>
          <ac:spMkLst>
            <pc:docMk/>
            <pc:sldMk cId="1760248766" sldId="886"/>
            <ac:spMk id="3" creationId="{65ACE580-4F11-0891-5341-C3121225C24F}"/>
          </ac:spMkLst>
        </pc:spChg>
      </pc:sldChg>
      <pc:sldChg chg="modSp add mod">
        <pc:chgData name="Louise Fredriksson" userId="5f44addeedec36ac" providerId="LiveId" clId="{813EC1F9-7033-CB4B-8932-774FBC879230}" dt="2022-09-05T16:56:56.186" v="8168" actId="20577"/>
        <pc:sldMkLst>
          <pc:docMk/>
          <pc:sldMk cId="990453875" sldId="887"/>
        </pc:sldMkLst>
        <pc:spChg chg="mod">
          <ac:chgData name="Louise Fredriksson" userId="5f44addeedec36ac" providerId="LiveId" clId="{813EC1F9-7033-CB4B-8932-774FBC879230}" dt="2022-09-05T16:56:56.186" v="8168" actId="20577"/>
          <ac:spMkLst>
            <pc:docMk/>
            <pc:sldMk cId="990453875" sldId="887"/>
            <ac:spMk id="3" creationId="{5C1F111F-5659-E17A-C8A6-9D831C0768B0}"/>
          </ac:spMkLst>
        </pc:spChg>
      </pc:sldChg>
      <pc:sldChg chg="add">
        <pc:chgData name="Louise Fredriksson" userId="5f44addeedec36ac" providerId="LiveId" clId="{813EC1F9-7033-CB4B-8932-774FBC879230}" dt="2022-09-05T16:56:51.798" v="8167" actId="2890"/>
        <pc:sldMkLst>
          <pc:docMk/>
          <pc:sldMk cId="193058442" sldId="888"/>
        </pc:sldMkLst>
      </pc:sldChg>
      <pc:sldChg chg="modSp add mod">
        <pc:chgData name="Louise Fredriksson" userId="5f44addeedec36ac" providerId="LiveId" clId="{813EC1F9-7033-CB4B-8932-774FBC879230}" dt="2022-09-05T16:58:23.331" v="8192" actId="20577"/>
        <pc:sldMkLst>
          <pc:docMk/>
          <pc:sldMk cId="96292413" sldId="889"/>
        </pc:sldMkLst>
        <pc:spChg chg="mod">
          <ac:chgData name="Louise Fredriksson" userId="5f44addeedec36ac" providerId="LiveId" clId="{813EC1F9-7033-CB4B-8932-774FBC879230}" dt="2022-09-05T16:58:23.331" v="8192" actId="20577"/>
          <ac:spMkLst>
            <pc:docMk/>
            <pc:sldMk cId="96292413" sldId="889"/>
            <ac:spMk id="3" creationId="{5C1F111F-5659-E17A-C8A6-9D831C0768B0}"/>
          </ac:spMkLst>
        </pc:spChg>
      </pc:sldChg>
      <pc:sldChg chg="add">
        <pc:chgData name="Louise Fredriksson" userId="5f44addeedec36ac" providerId="LiveId" clId="{813EC1F9-7033-CB4B-8932-774FBC879230}" dt="2022-09-05T16:58:19.773" v="8191" actId="2890"/>
        <pc:sldMkLst>
          <pc:docMk/>
          <pc:sldMk cId="2585962244" sldId="890"/>
        </pc:sldMkLst>
      </pc:sldChg>
      <pc:sldChg chg="modSp add mod">
        <pc:chgData name="Louise Fredriksson" userId="5f44addeedec36ac" providerId="LiveId" clId="{813EC1F9-7033-CB4B-8932-774FBC879230}" dt="2022-09-05T16:59:50.954" v="8212" actId="20577"/>
        <pc:sldMkLst>
          <pc:docMk/>
          <pc:sldMk cId="539802483" sldId="891"/>
        </pc:sldMkLst>
        <pc:spChg chg="mod">
          <ac:chgData name="Louise Fredriksson" userId="5f44addeedec36ac" providerId="LiveId" clId="{813EC1F9-7033-CB4B-8932-774FBC879230}" dt="2022-09-05T16:59:50.954" v="8212" actId="20577"/>
          <ac:spMkLst>
            <pc:docMk/>
            <pc:sldMk cId="539802483" sldId="891"/>
            <ac:spMk id="3" creationId="{5C1F111F-5659-E17A-C8A6-9D831C0768B0}"/>
          </ac:spMkLst>
        </pc:spChg>
      </pc:sldChg>
      <pc:sldChg chg="add">
        <pc:chgData name="Louise Fredriksson" userId="5f44addeedec36ac" providerId="LiveId" clId="{813EC1F9-7033-CB4B-8932-774FBC879230}" dt="2022-09-05T16:59:48.362" v="8211" actId="2890"/>
        <pc:sldMkLst>
          <pc:docMk/>
          <pc:sldMk cId="1355896336" sldId="892"/>
        </pc:sldMkLst>
      </pc:sldChg>
      <pc:sldChg chg="modSp add mod">
        <pc:chgData name="Louise Fredriksson" userId="5f44addeedec36ac" providerId="LiveId" clId="{813EC1F9-7033-CB4B-8932-774FBC879230}" dt="2022-09-05T17:01:05.175" v="8236" actId="20577"/>
        <pc:sldMkLst>
          <pc:docMk/>
          <pc:sldMk cId="1027668816" sldId="893"/>
        </pc:sldMkLst>
        <pc:spChg chg="mod">
          <ac:chgData name="Louise Fredriksson" userId="5f44addeedec36ac" providerId="LiveId" clId="{813EC1F9-7033-CB4B-8932-774FBC879230}" dt="2022-09-05T17:01:05.175" v="8236" actId="20577"/>
          <ac:spMkLst>
            <pc:docMk/>
            <pc:sldMk cId="1027668816" sldId="893"/>
            <ac:spMk id="3" creationId="{5C1F111F-5659-E17A-C8A6-9D831C0768B0}"/>
          </ac:spMkLst>
        </pc:spChg>
      </pc:sldChg>
      <pc:sldChg chg="add">
        <pc:chgData name="Louise Fredriksson" userId="5f44addeedec36ac" providerId="LiveId" clId="{813EC1F9-7033-CB4B-8932-774FBC879230}" dt="2022-09-05T17:01:01.957" v="8235" actId="2890"/>
        <pc:sldMkLst>
          <pc:docMk/>
          <pc:sldMk cId="1214026705" sldId="894"/>
        </pc:sldMkLst>
      </pc:sldChg>
      <pc:sldChg chg="modSp add mod">
        <pc:chgData name="Louise Fredriksson" userId="5f44addeedec36ac" providerId="LiveId" clId="{813EC1F9-7033-CB4B-8932-774FBC879230}" dt="2022-09-05T17:02:16.189" v="8258" actId="20577"/>
        <pc:sldMkLst>
          <pc:docMk/>
          <pc:sldMk cId="4002659269" sldId="895"/>
        </pc:sldMkLst>
        <pc:spChg chg="mod">
          <ac:chgData name="Louise Fredriksson" userId="5f44addeedec36ac" providerId="LiveId" clId="{813EC1F9-7033-CB4B-8932-774FBC879230}" dt="2022-09-05T17:02:16.189" v="8258" actId="20577"/>
          <ac:spMkLst>
            <pc:docMk/>
            <pc:sldMk cId="4002659269" sldId="895"/>
            <ac:spMk id="3" creationId="{5C1F111F-5659-E17A-C8A6-9D831C0768B0}"/>
          </ac:spMkLst>
        </pc:spChg>
      </pc:sldChg>
      <pc:sldChg chg="add">
        <pc:chgData name="Louise Fredriksson" userId="5f44addeedec36ac" providerId="LiveId" clId="{813EC1F9-7033-CB4B-8932-774FBC879230}" dt="2022-09-05T17:02:12.432" v="8257" actId="2890"/>
        <pc:sldMkLst>
          <pc:docMk/>
          <pc:sldMk cId="1926279620" sldId="896"/>
        </pc:sldMkLst>
      </pc:sldChg>
      <pc:sldChg chg="modSp add mod">
        <pc:chgData name="Louise Fredriksson" userId="5f44addeedec36ac" providerId="LiveId" clId="{813EC1F9-7033-CB4B-8932-774FBC879230}" dt="2022-09-05T17:03:13.487" v="8274" actId="20577"/>
        <pc:sldMkLst>
          <pc:docMk/>
          <pc:sldMk cId="3737503109" sldId="897"/>
        </pc:sldMkLst>
        <pc:spChg chg="mod">
          <ac:chgData name="Louise Fredriksson" userId="5f44addeedec36ac" providerId="LiveId" clId="{813EC1F9-7033-CB4B-8932-774FBC879230}" dt="2022-09-05T17:03:13.487" v="8274" actId="20577"/>
          <ac:spMkLst>
            <pc:docMk/>
            <pc:sldMk cId="3737503109" sldId="897"/>
            <ac:spMk id="3" creationId="{5C1F111F-5659-E17A-C8A6-9D831C0768B0}"/>
          </ac:spMkLst>
        </pc:spChg>
      </pc:sldChg>
      <pc:sldChg chg="add">
        <pc:chgData name="Louise Fredriksson" userId="5f44addeedec36ac" providerId="LiveId" clId="{813EC1F9-7033-CB4B-8932-774FBC879230}" dt="2022-09-05T17:03:10.179" v="8273" actId="2890"/>
        <pc:sldMkLst>
          <pc:docMk/>
          <pc:sldMk cId="853341470" sldId="898"/>
        </pc:sldMkLst>
      </pc:sldChg>
      <pc:sldChg chg="modSp add mod">
        <pc:chgData name="Louise Fredriksson" userId="5f44addeedec36ac" providerId="LiveId" clId="{813EC1F9-7033-CB4B-8932-774FBC879230}" dt="2022-09-05T17:04:13.715" v="8295" actId="20577"/>
        <pc:sldMkLst>
          <pc:docMk/>
          <pc:sldMk cId="2717458159" sldId="899"/>
        </pc:sldMkLst>
        <pc:spChg chg="mod">
          <ac:chgData name="Louise Fredriksson" userId="5f44addeedec36ac" providerId="LiveId" clId="{813EC1F9-7033-CB4B-8932-774FBC879230}" dt="2022-09-05T17:04:13.715" v="8295" actId="20577"/>
          <ac:spMkLst>
            <pc:docMk/>
            <pc:sldMk cId="2717458159" sldId="899"/>
            <ac:spMk id="3" creationId="{5C1F111F-5659-E17A-C8A6-9D831C0768B0}"/>
          </ac:spMkLst>
        </pc:spChg>
      </pc:sldChg>
      <pc:sldChg chg="add">
        <pc:chgData name="Louise Fredriksson" userId="5f44addeedec36ac" providerId="LiveId" clId="{813EC1F9-7033-CB4B-8932-774FBC879230}" dt="2022-09-05T17:04:11.122" v="8294" actId="2890"/>
        <pc:sldMkLst>
          <pc:docMk/>
          <pc:sldMk cId="1627325222" sldId="900"/>
        </pc:sldMkLst>
      </pc:sldChg>
      <pc:sldChg chg="modSp add mod">
        <pc:chgData name="Louise Fredriksson" userId="5f44addeedec36ac" providerId="LiveId" clId="{813EC1F9-7033-CB4B-8932-774FBC879230}" dt="2022-09-05T17:05:58.198" v="8317" actId="114"/>
        <pc:sldMkLst>
          <pc:docMk/>
          <pc:sldMk cId="2676980536" sldId="901"/>
        </pc:sldMkLst>
        <pc:spChg chg="mod">
          <ac:chgData name="Louise Fredriksson" userId="5f44addeedec36ac" providerId="LiveId" clId="{813EC1F9-7033-CB4B-8932-774FBC879230}" dt="2022-09-05T17:05:58.198" v="8317" actId="114"/>
          <ac:spMkLst>
            <pc:docMk/>
            <pc:sldMk cId="2676980536" sldId="901"/>
            <ac:spMk id="3" creationId="{5C1F111F-5659-E17A-C8A6-9D831C0768B0}"/>
          </ac:spMkLst>
        </pc:spChg>
      </pc:sldChg>
      <pc:sldChg chg="modSp add mod">
        <pc:chgData name="Louise Fredriksson" userId="5f44addeedec36ac" providerId="LiveId" clId="{813EC1F9-7033-CB4B-8932-774FBC879230}" dt="2022-09-05T17:06:09.487" v="8320" actId="404"/>
        <pc:sldMkLst>
          <pc:docMk/>
          <pc:sldMk cId="2472841617" sldId="902"/>
        </pc:sldMkLst>
        <pc:spChg chg="mod">
          <ac:chgData name="Louise Fredriksson" userId="5f44addeedec36ac" providerId="LiveId" clId="{813EC1F9-7033-CB4B-8932-774FBC879230}" dt="2022-09-05T17:06:09.487" v="8320" actId="404"/>
          <ac:spMkLst>
            <pc:docMk/>
            <pc:sldMk cId="2472841617" sldId="902"/>
            <ac:spMk id="3" creationId="{5C1F111F-5659-E17A-C8A6-9D831C0768B0}"/>
          </ac:spMkLst>
        </pc:spChg>
      </pc:sldChg>
      <pc:sldChg chg="modSp add mod">
        <pc:chgData name="Louise Fredriksson" userId="5f44addeedec36ac" providerId="LiveId" clId="{813EC1F9-7033-CB4B-8932-774FBC879230}" dt="2022-09-05T17:08:09.158" v="8346" actId="20577"/>
        <pc:sldMkLst>
          <pc:docMk/>
          <pc:sldMk cId="1254399654" sldId="903"/>
        </pc:sldMkLst>
        <pc:spChg chg="mod">
          <ac:chgData name="Louise Fredriksson" userId="5f44addeedec36ac" providerId="LiveId" clId="{813EC1F9-7033-CB4B-8932-774FBC879230}" dt="2022-09-05T17:08:09.158" v="8346" actId="20577"/>
          <ac:spMkLst>
            <pc:docMk/>
            <pc:sldMk cId="1254399654" sldId="903"/>
            <ac:spMk id="3" creationId="{5C1F111F-5659-E17A-C8A6-9D831C0768B0}"/>
          </ac:spMkLst>
        </pc:spChg>
      </pc:sldChg>
      <pc:sldChg chg="add">
        <pc:chgData name="Louise Fredriksson" userId="5f44addeedec36ac" providerId="LiveId" clId="{813EC1F9-7033-CB4B-8932-774FBC879230}" dt="2022-09-05T17:08:04.461" v="8345" actId="2890"/>
        <pc:sldMkLst>
          <pc:docMk/>
          <pc:sldMk cId="1490082774" sldId="904"/>
        </pc:sldMkLst>
      </pc:sldChg>
      <pc:sldChg chg="modSp add mod">
        <pc:chgData name="Louise Fredriksson" userId="5f44addeedec36ac" providerId="LiveId" clId="{813EC1F9-7033-CB4B-8932-774FBC879230}" dt="2022-09-05T17:09:13.172" v="8370" actId="20577"/>
        <pc:sldMkLst>
          <pc:docMk/>
          <pc:sldMk cId="3486178262" sldId="905"/>
        </pc:sldMkLst>
        <pc:spChg chg="mod">
          <ac:chgData name="Louise Fredriksson" userId="5f44addeedec36ac" providerId="LiveId" clId="{813EC1F9-7033-CB4B-8932-774FBC879230}" dt="2022-09-05T17:09:13.172" v="8370" actId="20577"/>
          <ac:spMkLst>
            <pc:docMk/>
            <pc:sldMk cId="3486178262" sldId="905"/>
            <ac:spMk id="3" creationId="{5C1F111F-5659-E17A-C8A6-9D831C0768B0}"/>
          </ac:spMkLst>
        </pc:spChg>
      </pc:sldChg>
      <pc:sldChg chg="add">
        <pc:chgData name="Louise Fredriksson" userId="5f44addeedec36ac" providerId="LiveId" clId="{813EC1F9-7033-CB4B-8932-774FBC879230}" dt="2022-09-05T17:09:10.115" v="8369" actId="2890"/>
        <pc:sldMkLst>
          <pc:docMk/>
          <pc:sldMk cId="2135822887" sldId="906"/>
        </pc:sldMkLst>
      </pc:sldChg>
      <pc:sldChg chg="modSp add mod">
        <pc:chgData name="Louise Fredriksson" userId="5f44addeedec36ac" providerId="LiveId" clId="{813EC1F9-7033-CB4B-8932-774FBC879230}" dt="2022-09-05T17:10:24.782" v="8408" actId="207"/>
        <pc:sldMkLst>
          <pc:docMk/>
          <pc:sldMk cId="287900895" sldId="907"/>
        </pc:sldMkLst>
        <pc:spChg chg="mod">
          <ac:chgData name="Louise Fredriksson" userId="5f44addeedec36ac" providerId="LiveId" clId="{813EC1F9-7033-CB4B-8932-774FBC879230}" dt="2022-09-05T17:10:24.782" v="8408" actId="207"/>
          <ac:spMkLst>
            <pc:docMk/>
            <pc:sldMk cId="287900895" sldId="907"/>
            <ac:spMk id="3" creationId="{5C1F111F-5659-E17A-C8A6-9D831C0768B0}"/>
          </ac:spMkLst>
        </pc:spChg>
      </pc:sldChg>
      <pc:sldChg chg="modSp add mod ord">
        <pc:chgData name="Louise Fredriksson" userId="5f44addeedec36ac" providerId="LiveId" clId="{813EC1F9-7033-CB4B-8932-774FBC879230}" dt="2022-09-05T17:10:40.508" v="8411" actId="20578"/>
        <pc:sldMkLst>
          <pc:docMk/>
          <pc:sldMk cId="349364898" sldId="908"/>
        </pc:sldMkLst>
        <pc:spChg chg="mod">
          <ac:chgData name="Louise Fredriksson" userId="5f44addeedec36ac" providerId="LiveId" clId="{813EC1F9-7033-CB4B-8932-774FBC879230}" dt="2022-09-05T17:10:34.636" v="8410" actId="20577"/>
          <ac:spMkLst>
            <pc:docMk/>
            <pc:sldMk cId="349364898" sldId="908"/>
            <ac:spMk id="3" creationId="{5C1F111F-5659-E17A-C8A6-9D831C0768B0}"/>
          </ac:spMkLst>
        </pc:spChg>
      </pc:sldChg>
      <pc:sldChg chg="addSp delSp modSp add mod">
        <pc:chgData name="Louise Fredriksson" userId="5f44addeedec36ac" providerId="LiveId" clId="{813EC1F9-7033-CB4B-8932-774FBC879230}" dt="2022-09-05T17:12:45.330" v="8444" actId="20577"/>
        <pc:sldMkLst>
          <pc:docMk/>
          <pc:sldMk cId="3318371726" sldId="909"/>
        </pc:sldMkLst>
        <pc:spChg chg="mod">
          <ac:chgData name="Louise Fredriksson" userId="5f44addeedec36ac" providerId="LiveId" clId="{813EC1F9-7033-CB4B-8932-774FBC879230}" dt="2022-09-05T17:12:45.330" v="8444" actId="20577"/>
          <ac:spMkLst>
            <pc:docMk/>
            <pc:sldMk cId="3318371726" sldId="909"/>
            <ac:spMk id="3" creationId="{65ACE580-4F11-0891-5341-C3121225C24F}"/>
          </ac:spMkLst>
        </pc:spChg>
        <pc:spChg chg="add del mod">
          <ac:chgData name="Louise Fredriksson" userId="5f44addeedec36ac" providerId="LiveId" clId="{813EC1F9-7033-CB4B-8932-774FBC879230}" dt="2022-09-05T17:12:43.142" v="8443" actId="478"/>
          <ac:spMkLst>
            <pc:docMk/>
            <pc:sldMk cId="3318371726" sldId="909"/>
            <ac:spMk id="4" creationId="{63468F92-A0A8-3E5E-A307-E25E58337302}"/>
          </ac:spMkLst>
        </pc:spChg>
      </pc:sldChg>
      <pc:sldChg chg="add">
        <pc:chgData name="Louise Fredriksson" userId="5f44addeedec36ac" providerId="LiveId" clId="{813EC1F9-7033-CB4B-8932-774FBC879230}" dt="2022-09-05T17:12:40.360" v="8442" actId="2890"/>
        <pc:sldMkLst>
          <pc:docMk/>
          <pc:sldMk cId="4008798648" sldId="910"/>
        </pc:sldMkLst>
      </pc:sldChg>
      <pc:sldChg chg="delSp modSp add mod">
        <pc:chgData name="Louise Fredriksson" userId="5f44addeedec36ac" providerId="LiveId" clId="{813EC1F9-7033-CB4B-8932-774FBC879230}" dt="2022-09-05T17:14:10.927" v="8472" actId="20577"/>
        <pc:sldMkLst>
          <pc:docMk/>
          <pc:sldMk cId="933830480" sldId="911"/>
        </pc:sldMkLst>
        <pc:spChg chg="mod">
          <ac:chgData name="Louise Fredriksson" userId="5f44addeedec36ac" providerId="LiveId" clId="{813EC1F9-7033-CB4B-8932-774FBC879230}" dt="2022-09-05T17:14:10.927" v="8472" actId="20577"/>
          <ac:spMkLst>
            <pc:docMk/>
            <pc:sldMk cId="933830480" sldId="911"/>
            <ac:spMk id="3" creationId="{65ACE580-4F11-0891-5341-C3121225C24F}"/>
          </ac:spMkLst>
        </pc:spChg>
        <pc:spChg chg="del mod">
          <ac:chgData name="Louise Fredriksson" userId="5f44addeedec36ac" providerId="LiveId" clId="{813EC1F9-7033-CB4B-8932-774FBC879230}" dt="2022-09-05T17:13:18.015" v="8450" actId="478"/>
          <ac:spMkLst>
            <pc:docMk/>
            <pc:sldMk cId="933830480" sldId="911"/>
            <ac:spMk id="4" creationId="{63468F92-A0A8-3E5E-A307-E25E58337302}"/>
          </ac:spMkLst>
        </pc:spChg>
      </pc:sldChg>
      <pc:sldChg chg="add">
        <pc:chgData name="Louise Fredriksson" userId="5f44addeedec36ac" providerId="LiveId" clId="{813EC1F9-7033-CB4B-8932-774FBC879230}" dt="2022-09-05T17:14:08.015" v="8471" actId="2890"/>
        <pc:sldMkLst>
          <pc:docMk/>
          <pc:sldMk cId="1879105401" sldId="912"/>
        </pc:sldMkLst>
      </pc:sldChg>
      <pc:sldChg chg="modSp add mod">
        <pc:chgData name="Louise Fredriksson" userId="5f44addeedec36ac" providerId="LiveId" clId="{813EC1F9-7033-CB4B-8932-774FBC879230}" dt="2022-09-05T17:15:07.383" v="8495" actId="20577"/>
        <pc:sldMkLst>
          <pc:docMk/>
          <pc:sldMk cId="105260134" sldId="913"/>
        </pc:sldMkLst>
        <pc:spChg chg="mod">
          <ac:chgData name="Louise Fredriksson" userId="5f44addeedec36ac" providerId="LiveId" clId="{813EC1F9-7033-CB4B-8932-774FBC879230}" dt="2022-09-05T17:15:07.383" v="8495" actId="20577"/>
          <ac:spMkLst>
            <pc:docMk/>
            <pc:sldMk cId="105260134" sldId="913"/>
            <ac:spMk id="3" creationId="{65ACE580-4F11-0891-5341-C3121225C24F}"/>
          </ac:spMkLst>
        </pc:spChg>
      </pc:sldChg>
      <pc:sldChg chg="add">
        <pc:chgData name="Louise Fredriksson" userId="5f44addeedec36ac" providerId="LiveId" clId="{813EC1F9-7033-CB4B-8932-774FBC879230}" dt="2022-09-05T17:15:04.334" v="8494" actId="2890"/>
        <pc:sldMkLst>
          <pc:docMk/>
          <pc:sldMk cId="291617397" sldId="914"/>
        </pc:sldMkLst>
      </pc:sldChg>
      <pc:sldChg chg="modSp add mod">
        <pc:chgData name="Louise Fredriksson" userId="5f44addeedec36ac" providerId="LiveId" clId="{813EC1F9-7033-CB4B-8932-774FBC879230}" dt="2022-09-05T17:15:57.511" v="8512" actId="20577"/>
        <pc:sldMkLst>
          <pc:docMk/>
          <pc:sldMk cId="50991585" sldId="915"/>
        </pc:sldMkLst>
        <pc:spChg chg="mod">
          <ac:chgData name="Louise Fredriksson" userId="5f44addeedec36ac" providerId="LiveId" clId="{813EC1F9-7033-CB4B-8932-774FBC879230}" dt="2022-09-05T17:15:57.511" v="8512" actId="20577"/>
          <ac:spMkLst>
            <pc:docMk/>
            <pc:sldMk cId="50991585" sldId="915"/>
            <ac:spMk id="3" creationId="{65ACE580-4F11-0891-5341-C3121225C24F}"/>
          </ac:spMkLst>
        </pc:spChg>
      </pc:sldChg>
      <pc:sldChg chg="add">
        <pc:chgData name="Louise Fredriksson" userId="5f44addeedec36ac" providerId="LiveId" clId="{813EC1F9-7033-CB4B-8932-774FBC879230}" dt="2022-09-05T17:15:55.019" v="8511" actId="2890"/>
        <pc:sldMkLst>
          <pc:docMk/>
          <pc:sldMk cId="3028765553" sldId="916"/>
        </pc:sldMkLst>
      </pc:sldChg>
      <pc:sldChg chg="modSp add mod">
        <pc:chgData name="Louise Fredriksson" userId="5f44addeedec36ac" providerId="LiveId" clId="{813EC1F9-7033-CB4B-8932-774FBC879230}" dt="2022-09-05T17:17:35.068" v="8544" actId="20577"/>
        <pc:sldMkLst>
          <pc:docMk/>
          <pc:sldMk cId="1795204010" sldId="917"/>
        </pc:sldMkLst>
        <pc:spChg chg="mod">
          <ac:chgData name="Louise Fredriksson" userId="5f44addeedec36ac" providerId="LiveId" clId="{813EC1F9-7033-CB4B-8932-774FBC879230}" dt="2022-09-05T17:17:35.068" v="8544" actId="20577"/>
          <ac:spMkLst>
            <pc:docMk/>
            <pc:sldMk cId="1795204010" sldId="917"/>
            <ac:spMk id="3" creationId="{65ACE580-4F11-0891-5341-C3121225C24F}"/>
          </ac:spMkLst>
        </pc:spChg>
      </pc:sldChg>
      <pc:sldChg chg="add">
        <pc:chgData name="Louise Fredriksson" userId="5f44addeedec36ac" providerId="LiveId" clId="{813EC1F9-7033-CB4B-8932-774FBC879230}" dt="2022-09-05T17:17:32.150" v="8543" actId="2890"/>
        <pc:sldMkLst>
          <pc:docMk/>
          <pc:sldMk cId="4270461582" sldId="918"/>
        </pc:sldMkLst>
      </pc:sldChg>
      <pc:sldChg chg="modSp add mod">
        <pc:chgData name="Louise Fredriksson" userId="5f44addeedec36ac" providerId="LiveId" clId="{813EC1F9-7033-CB4B-8932-774FBC879230}" dt="2022-09-05T17:18:52.415" v="8571" actId="20577"/>
        <pc:sldMkLst>
          <pc:docMk/>
          <pc:sldMk cId="763083583" sldId="919"/>
        </pc:sldMkLst>
        <pc:spChg chg="mod">
          <ac:chgData name="Louise Fredriksson" userId="5f44addeedec36ac" providerId="LiveId" clId="{813EC1F9-7033-CB4B-8932-774FBC879230}" dt="2022-09-05T17:18:52.415" v="8571" actId="20577"/>
          <ac:spMkLst>
            <pc:docMk/>
            <pc:sldMk cId="763083583" sldId="919"/>
            <ac:spMk id="3" creationId="{65ACE580-4F11-0891-5341-C3121225C24F}"/>
          </ac:spMkLst>
        </pc:spChg>
      </pc:sldChg>
      <pc:sldChg chg="add">
        <pc:chgData name="Louise Fredriksson" userId="5f44addeedec36ac" providerId="LiveId" clId="{813EC1F9-7033-CB4B-8932-774FBC879230}" dt="2022-09-05T17:18:49.813" v="8570" actId="2890"/>
        <pc:sldMkLst>
          <pc:docMk/>
          <pc:sldMk cId="3237269423" sldId="920"/>
        </pc:sldMkLst>
      </pc:sldChg>
      <pc:sldChg chg="modSp add mod">
        <pc:chgData name="Louise Fredriksson" userId="5f44addeedec36ac" providerId="LiveId" clId="{813EC1F9-7033-CB4B-8932-774FBC879230}" dt="2022-09-05T17:19:44.537" v="8591" actId="20577"/>
        <pc:sldMkLst>
          <pc:docMk/>
          <pc:sldMk cId="3636808920" sldId="921"/>
        </pc:sldMkLst>
        <pc:spChg chg="mod">
          <ac:chgData name="Louise Fredriksson" userId="5f44addeedec36ac" providerId="LiveId" clId="{813EC1F9-7033-CB4B-8932-774FBC879230}" dt="2022-09-05T17:19:44.537" v="8591" actId="20577"/>
          <ac:spMkLst>
            <pc:docMk/>
            <pc:sldMk cId="3636808920" sldId="921"/>
            <ac:spMk id="3" creationId="{65ACE580-4F11-0891-5341-C3121225C24F}"/>
          </ac:spMkLst>
        </pc:spChg>
      </pc:sldChg>
      <pc:sldChg chg="add">
        <pc:chgData name="Louise Fredriksson" userId="5f44addeedec36ac" providerId="LiveId" clId="{813EC1F9-7033-CB4B-8932-774FBC879230}" dt="2022-09-05T17:19:41.891" v="8590" actId="2890"/>
        <pc:sldMkLst>
          <pc:docMk/>
          <pc:sldMk cId="3159274608" sldId="922"/>
        </pc:sldMkLst>
      </pc:sldChg>
      <pc:sldChg chg="modSp add mod">
        <pc:chgData name="Louise Fredriksson" userId="5f44addeedec36ac" providerId="LiveId" clId="{813EC1F9-7033-CB4B-8932-774FBC879230}" dt="2022-09-05T17:20:17.872" v="8597" actId="207"/>
        <pc:sldMkLst>
          <pc:docMk/>
          <pc:sldMk cId="2953560242" sldId="923"/>
        </pc:sldMkLst>
        <pc:spChg chg="mod">
          <ac:chgData name="Louise Fredriksson" userId="5f44addeedec36ac" providerId="LiveId" clId="{813EC1F9-7033-CB4B-8932-774FBC879230}" dt="2022-09-05T17:20:17.872" v="8597" actId="207"/>
          <ac:spMkLst>
            <pc:docMk/>
            <pc:sldMk cId="2953560242" sldId="923"/>
            <ac:spMk id="3" creationId="{65ACE580-4F11-0891-5341-C3121225C24F}"/>
          </ac:spMkLst>
        </pc:spChg>
      </pc:sldChg>
      <pc:sldChg chg="modSp add mod">
        <pc:chgData name="Louise Fredriksson" userId="5f44addeedec36ac" providerId="LiveId" clId="{813EC1F9-7033-CB4B-8932-774FBC879230}" dt="2022-09-05T17:21:14.058" v="8619" actId="20577"/>
        <pc:sldMkLst>
          <pc:docMk/>
          <pc:sldMk cId="3551607996" sldId="924"/>
        </pc:sldMkLst>
        <pc:spChg chg="mod">
          <ac:chgData name="Louise Fredriksson" userId="5f44addeedec36ac" providerId="LiveId" clId="{813EC1F9-7033-CB4B-8932-774FBC879230}" dt="2022-09-05T17:21:14.058" v="8619" actId="20577"/>
          <ac:spMkLst>
            <pc:docMk/>
            <pc:sldMk cId="3551607996" sldId="924"/>
            <ac:spMk id="3" creationId="{65ACE580-4F11-0891-5341-C3121225C24F}"/>
          </ac:spMkLst>
        </pc:spChg>
      </pc:sldChg>
      <pc:sldChg chg="add">
        <pc:chgData name="Louise Fredriksson" userId="5f44addeedec36ac" providerId="LiveId" clId="{813EC1F9-7033-CB4B-8932-774FBC879230}" dt="2022-09-05T17:21:10.625" v="8618" actId="2890"/>
        <pc:sldMkLst>
          <pc:docMk/>
          <pc:sldMk cId="408947838" sldId="925"/>
        </pc:sldMkLst>
      </pc:sldChg>
      <pc:sldChg chg="modSp add mod">
        <pc:chgData name="Louise Fredriksson" userId="5f44addeedec36ac" providerId="LiveId" clId="{813EC1F9-7033-CB4B-8932-774FBC879230}" dt="2022-09-05T17:22:20.308" v="8647" actId="20577"/>
        <pc:sldMkLst>
          <pc:docMk/>
          <pc:sldMk cId="4146606914" sldId="926"/>
        </pc:sldMkLst>
        <pc:spChg chg="mod">
          <ac:chgData name="Louise Fredriksson" userId="5f44addeedec36ac" providerId="LiveId" clId="{813EC1F9-7033-CB4B-8932-774FBC879230}" dt="2022-09-05T17:22:20.308" v="8647" actId="20577"/>
          <ac:spMkLst>
            <pc:docMk/>
            <pc:sldMk cId="4146606914" sldId="926"/>
            <ac:spMk id="3" creationId="{65ACE580-4F11-0891-5341-C3121225C24F}"/>
          </ac:spMkLst>
        </pc:spChg>
      </pc:sldChg>
      <pc:sldChg chg="add">
        <pc:chgData name="Louise Fredriksson" userId="5f44addeedec36ac" providerId="LiveId" clId="{813EC1F9-7033-CB4B-8932-774FBC879230}" dt="2022-09-05T17:22:17.684" v="8646" actId="2890"/>
        <pc:sldMkLst>
          <pc:docMk/>
          <pc:sldMk cId="4139151016" sldId="927"/>
        </pc:sldMkLst>
      </pc:sldChg>
      <pc:sldChg chg="modSp add mod">
        <pc:chgData name="Louise Fredriksson" userId="5f44addeedec36ac" providerId="LiveId" clId="{813EC1F9-7033-CB4B-8932-774FBC879230}" dt="2022-09-05T17:23:20.330" v="8675" actId="20577"/>
        <pc:sldMkLst>
          <pc:docMk/>
          <pc:sldMk cId="1477293356" sldId="928"/>
        </pc:sldMkLst>
        <pc:spChg chg="mod">
          <ac:chgData name="Louise Fredriksson" userId="5f44addeedec36ac" providerId="LiveId" clId="{813EC1F9-7033-CB4B-8932-774FBC879230}" dt="2022-09-05T17:23:20.330" v="8675" actId="20577"/>
          <ac:spMkLst>
            <pc:docMk/>
            <pc:sldMk cId="1477293356" sldId="928"/>
            <ac:spMk id="3" creationId="{65ACE580-4F11-0891-5341-C3121225C24F}"/>
          </ac:spMkLst>
        </pc:spChg>
      </pc:sldChg>
      <pc:sldChg chg="add">
        <pc:chgData name="Louise Fredriksson" userId="5f44addeedec36ac" providerId="LiveId" clId="{813EC1F9-7033-CB4B-8932-774FBC879230}" dt="2022-09-05T17:23:17.803" v="8674" actId="2890"/>
        <pc:sldMkLst>
          <pc:docMk/>
          <pc:sldMk cId="3797590593" sldId="929"/>
        </pc:sldMkLst>
      </pc:sldChg>
      <pc:sldChg chg="modSp add mod">
        <pc:chgData name="Louise Fredriksson" userId="5f44addeedec36ac" providerId="LiveId" clId="{813EC1F9-7033-CB4B-8932-774FBC879230}" dt="2022-09-05T17:24:15.213" v="8699" actId="20577"/>
        <pc:sldMkLst>
          <pc:docMk/>
          <pc:sldMk cId="1373034731" sldId="930"/>
        </pc:sldMkLst>
        <pc:spChg chg="mod">
          <ac:chgData name="Louise Fredriksson" userId="5f44addeedec36ac" providerId="LiveId" clId="{813EC1F9-7033-CB4B-8932-774FBC879230}" dt="2022-09-05T17:24:15.213" v="8699" actId="20577"/>
          <ac:spMkLst>
            <pc:docMk/>
            <pc:sldMk cId="1373034731" sldId="930"/>
            <ac:spMk id="3" creationId="{65ACE580-4F11-0891-5341-C3121225C24F}"/>
          </ac:spMkLst>
        </pc:spChg>
      </pc:sldChg>
      <pc:sldChg chg="add">
        <pc:chgData name="Louise Fredriksson" userId="5f44addeedec36ac" providerId="LiveId" clId="{813EC1F9-7033-CB4B-8932-774FBC879230}" dt="2022-09-05T17:24:12.822" v="8698" actId="2890"/>
        <pc:sldMkLst>
          <pc:docMk/>
          <pc:sldMk cId="3148943665" sldId="931"/>
        </pc:sldMkLst>
      </pc:sldChg>
      <pc:sldChg chg="modSp add mod">
        <pc:chgData name="Louise Fredriksson" userId="5f44addeedec36ac" providerId="LiveId" clId="{813EC1F9-7033-CB4B-8932-774FBC879230}" dt="2022-09-05T17:25:29.522" v="8738" actId="20577"/>
        <pc:sldMkLst>
          <pc:docMk/>
          <pc:sldMk cId="4055099617" sldId="932"/>
        </pc:sldMkLst>
        <pc:spChg chg="mod">
          <ac:chgData name="Louise Fredriksson" userId="5f44addeedec36ac" providerId="LiveId" clId="{813EC1F9-7033-CB4B-8932-774FBC879230}" dt="2022-09-05T17:25:29.522" v="8738" actId="20577"/>
          <ac:spMkLst>
            <pc:docMk/>
            <pc:sldMk cId="4055099617" sldId="932"/>
            <ac:spMk id="3" creationId="{65ACE580-4F11-0891-5341-C3121225C24F}"/>
          </ac:spMkLst>
        </pc:spChg>
      </pc:sldChg>
      <pc:sldChg chg="add">
        <pc:chgData name="Louise Fredriksson" userId="5f44addeedec36ac" providerId="LiveId" clId="{813EC1F9-7033-CB4B-8932-774FBC879230}" dt="2022-09-05T17:25:26.708" v="8737" actId="2890"/>
        <pc:sldMkLst>
          <pc:docMk/>
          <pc:sldMk cId="2199564112" sldId="933"/>
        </pc:sldMkLst>
      </pc:sldChg>
      <pc:sldChg chg="modSp add mod">
        <pc:chgData name="Louise Fredriksson" userId="5f44addeedec36ac" providerId="LiveId" clId="{813EC1F9-7033-CB4B-8932-774FBC879230}" dt="2022-09-05T17:29:01.657" v="8762" actId="20577"/>
        <pc:sldMkLst>
          <pc:docMk/>
          <pc:sldMk cId="3800156692" sldId="934"/>
        </pc:sldMkLst>
        <pc:spChg chg="mod">
          <ac:chgData name="Louise Fredriksson" userId="5f44addeedec36ac" providerId="LiveId" clId="{813EC1F9-7033-CB4B-8932-774FBC879230}" dt="2022-09-05T17:29:01.657" v="8762" actId="20577"/>
          <ac:spMkLst>
            <pc:docMk/>
            <pc:sldMk cId="3800156692" sldId="934"/>
            <ac:spMk id="3" creationId="{65ACE580-4F11-0891-5341-C3121225C24F}"/>
          </ac:spMkLst>
        </pc:spChg>
      </pc:sldChg>
      <pc:sldChg chg="add">
        <pc:chgData name="Louise Fredriksson" userId="5f44addeedec36ac" providerId="LiveId" clId="{813EC1F9-7033-CB4B-8932-774FBC879230}" dt="2022-09-05T17:28:58.467" v="8761" actId="2890"/>
        <pc:sldMkLst>
          <pc:docMk/>
          <pc:sldMk cId="3758767939" sldId="935"/>
        </pc:sldMkLst>
      </pc:sldChg>
      <pc:sldChg chg="modSp add mod">
        <pc:chgData name="Louise Fredriksson" userId="5f44addeedec36ac" providerId="LiveId" clId="{813EC1F9-7033-CB4B-8932-774FBC879230}" dt="2022-09-05T17:30:32.369" v="8783" actId="20577"/>
        <pc:sldMkLst>
          <pc:docMk/>
          <pc:sldMk cId="70538965" sldId="936"/>
        </pc:sldMkLst>
        <pc:spChg chg="mod">
          <ac:chgData name="Louise Fredriksson" userId="5f44addeedec36ac" providerId="LiveId" clId="{813EC1F9-7033-CB4B-8932-774FBC879230}" dt="2022-09-05T17:30:32.369" v="8783" actId="20577"/>
          <ac:spMkLst>
            <pc:docMk/>
            <pc:sldMk cId="70538965" sldId="936"/>
            <ac:spMk id="3" creationId="{65ACE580-4F11-0891-5341-C3121225C24F}"/>
          </ac:spMkLst>
        </pc:spChg>
      </pc:sldChg>
      <pc:sldChg chg="add">
        <pc:chgData name="Louise Fredriksson" userId="5f44addeedec36ac" providerId="LiveId" clId="{813EC1F9-7033-CB4B-8932-774FBC879230}" dt="2022-09-05T17:30:29.286" v="8782" actId="2890"/>
        <pc:sldMkLst>
          <pc:docMk/>
          <pc:sldMk cId="2378349717" sldId="937"/>
        </pc:sldMkLst>
      </pc:sldChg>
      <pc:sldChg chg="modSp add mod">
        <pc:chgData name="Louise Fredriksson" userId="5f44addeedec36ac" providerId="LiveId" clId="{813EC1F9-7033-CB4B-8932-774FBC879230}" dt="2022-09-05T17:31:31.300" v="8802" actId="20577"/>
        <pc:sldMkLst>
          <pc:docMk/>
          <pc:sldMk cId="1333139612" sldId="938"/>
        </pc:sldMkLst>
        <pc:spChg chg="mod">
          <ac:chgData name="Louise Fredriksson" userId="5f44addeedec36ac" providerId="LiveId" clId="{813EC1F9-7033-CB4B-8932-774FBC879230}" dt="2022-09-05T17:31:31.300" v="8802" actId="20577"/>
          <ac:spMkLst>
            <pc:docMk/>
            <pc:sldMk cId="1333139612" sldId="938"/>
            <ac:spMk id="3" creationId="{65ACE580-4F11-0891-5341-C3121225C24F}"/>
          </ac:spMkLst>
        </pc:spChg>
      </pc:sldChg>
      <pc:sldChg chg="add">
        <pc:chgData name="Louise Fredriksson" userId="5f44addeedec36ac" providerId="LiveId" clId="{813EC1F9-7033-CB4B-8932-774FBC879230}" dt="2022-09-05T17:31:27.024" v="8801" actId="2890"/>
        <pc:sldMkLst>
          <pc:docMk/>
          <pc:sldMk cId="2785573334" sldId="939"/>
        </pc:sldMkLst>
      </pc:sldChg>
      <pc:sldChg chg="modSp add mod">
        <pc:chgData name="Louise Fredriksson" userId="5f44addeedec36ac" providerId="LiveId" clId="{813EC1F9-7033-CB4B-8932-774FBC879230}" dt="2022-09-05T17:32:20.716" v="8823" actId="20577"/>
        <pc:sldMkLst>
          <pc:docMk/>
          <pc:sldMk cId="1474909006" sldId="940"/>
        </pc:sldMkLst>
        <pc:spChg chg="mod">
          <ac:chgData name="Louise Fredriksson" userId="5f44addeedec36ac" providerId="LiveId" clId="{813EC1F9-7033-CB4B-8932-774FBC879230}" dt="2022-09-05T17:32:20.716" v="8823" actId="20577"/>
          <ac:spMkLst>
            <pc:docMk/>
            <pc:sldMk cId="1474909006" sldId="940"/>
            <ac:spMk id="3" creationId="{65ACE580-4F11-0891-5341-C3121225C24F}"/>
          </ac:spMkLst>
        </pc:spChg>
      </pc:sldChg>
      <pc:sldChg chg="add">
        <pc:chgData name="Louise Fredriksson" userId="5f44addeedec36ac" providerId="LiveId" clId="{813EC1F9-7033-CB4B-8932-774FBC879230}" dt="2022-09-05T17:32:18.485" v="8822" actId="2890"/>
        <pc:sldMkLst>
          <pc:docMk/>
          <pc:sldMk cId="8586548" sldId="941"/>
        </pc:sldMkLst>
      </pc:sldChg>
      <pc:sldChg chg="modSp add mod">
        <pc:chgData name="Louise Fredriksson" userId="5f44addeedec36ac" providerId="LiveId" clId="{813EC1F9-7033-CB4B-8932-774FBC879230}" dt="2022-09-05T17:33:54.229" v="8862" actId="207"/>
        <pc:sldMkLst>
          <pc:docMk/>
          <pc:sldMk cId="2070887166" sldId="942"/>
        </pc:sldMkLst>
        <pc:spChg chg="mod">
          <ac:chgData name="Louise Fredriksson" userId="5f44addeedec36ac" providerId="LiveId" clId="{813EC1F9-7033-CB4B-8932-774FBC879230}" dt="2022-09-05T17:33:54.229" v="8862" actId="207"/>
          <ac:spMkLst>
            <pc:docMk/>
            <pc:sldMk cId="2070887166" sldId="942"/>
            <ac:spMk id="3" creationId="{65ACE580-4F11-0891-5341-C3121225C24F}"/>
          </ac:spMkLst>
        </pc:spChg>
      </pc:sldChg>
      <pc:sldChg chg="modSp add mod">
        <pc:chgData name="Louise Fredriksson" userId="5f44addeedec36ac" providerId="LiveId" clId="{813EC1F9-7033-CB4B-8932-774FBC879230}" dt="2022-09-05T17:35:13.857" v="8880" actId="20577"/>
        <pc:sldMkLst>
          <pc:docMk/>
          <pc:sldMk cId="3510914855" sldId="943"/>
        </pc:sldMkLst>
        <pc:spChg chg="mod">
          <ac:chgData name="Louise Fredriksson" userId="5f44addeedec36ac" providerId="LiveId" clId="{813EC1F9-7033-CB4B-8932-774FBC879230}" dt="2022-09-05T17:35:13.857" v="8880" actId="20577"/>
          <ac:spMkLst>
            <pc:docMk/>
            <pc:sldMk cId="3510914855" sldId="943"/>
            <ac:spMk id="3" creationId="{A212FDBC-8244-CB66-921E-1A559914155C}"/>
          </ac:spMkLst>
        </pc:spChg>
      </pc:sldChg>
      <pc:sldChg chg="add">
        <pc:chgData name="Louise Fredriksson" userId="5f44addeedec36ac" providerId="LiveId" clId="{813EC1F9-7033-CB4B-8932-774FBC879230}" dt="2022-09-05T17:35:10.830" v="8879" actId="2890"/>
        <pc:sldMkLst>
          <pc:docMk/>
          <pc:sldMk cId="3996015682" sldId="944"/>
        </pc:sldMkLst>
      </pc:sldChg>
      <pc:sldChg chg="modSp add mod">
        <pc:chgData name="Louise Fredriksson" userId="5f44addeedec36ac" providerId="LiveId" clId="{813EC1F9-7033-CB4B-8932-774FBC879230}" dt="2022-09-05T17:36:36.439" v="8906" actId="20577"/>
        <pc:sldMkLst>
          <pc:docMk/>
          <pc:sldMk cId="3315403307" sldId="945"/>
        </pc:sldMkLst>
        <pc:spChg chg="mod">
          <ac:chgData name="Louise Fredriksson" userId="5f44addeedec36ac" providerId="LiveId" clId="{813EC1F9-7033-CB4B-8932-774FBC879230}" dt="2022-09-05T17:36:36.439" v="8906" actId="20577"/>
          <ac:spMkLst>
            <pc:docMk/>
            <pc:sldMk cId="3315403307" sldId="945"/>
            <ac:spMk id="3" creationId="{A212FDBC-8244-CB66-921E-1A559914155C}"/>
          </ac:spMkLst>
        </pc:spChg>
      </pc:sldChg>
      <pc:sldChg chg="add">
        <pc:chgData name="Louise Fredriksson" userId="5f44addeedec36ac" providerId="LiveId" clId="{813EC1F9-7033-CB4B-8932-774FBC879230}" dt="2022-09-05T17:36:33.671" v="8905" actId="2890"/>
        <pc:sldMkLst>
          <pc:docMk/>
          <pc:sldMk cId="972257768" sldId="946"/>
        </pc:sldMkLst>
      </pc:sldChg>
      <pc:sldChg chg="modSp add mod">
        <pc:chgData name="Louise Fredriksson" userId="5f44addeedec36ac" providerId="LiveId" clId="{813EC1F9-7033-CB4B-8932-774FBC879230}" dt="2022-09-05T17:37:13.167" v="8919" actId="20577"/>
        <pc:sldMkLst>
          <pc:docMk/>
          <pc:sldMk cId="1339369076" sldId="947"/>
        </pc:sldMkLst>
        <pc:spChg chg="mod">
          <ac:chgData name="Louise Fredriksson" userId="5f44addeedec36ac" providerId="LiveId" clId="{813EC1F9-7033-CB4B-8932-774FBC879230}" dt="2022-09-05T17:37:13.167" v="8919" actId="20577"/>
          <ac:spMkLst>
            <pc:docMk/>
            <pc:sldMk cId="1339369076" sldId="947"/>
            <ac:spMk id="3" creationId="{A212FDBC-8244-CB66-921E-1A559914155C}"/>
          </ac:spMkLst>
        </pc:spChg>
      </pc:sldChg>
      <pc:sldChg chg="add">
        <pc:chgData name="Louise Fredriksson" userId="5f44addeedec36ac" providerId="LiveId" clId="{813EC1F9-7033-CB4B-8932-774FBC879230}" dt="2022-09-05T17:37:09.678" v="8918" actId="2890"/>
        <pc:sldMkLst>
          <pc:docMk/>
          <pc:sldMk cId="76886281" sldId="948"/>
        </pc:sldMkLst>
      </pc:sldChg>
      <pc:sldChg chg="modSp add mod">
        <pc:chgData name="Louise Fredriksson" userId="5f44addeedec36ac" providerId="LiveId" clId="{813EC1F9-7033-CB4B-8932-774FBC879230}" dt="2022-09-05T17:38:12.246" v="8940" actId="20577"/>
        <pc:sldMkLst>
          <pc:docMk/>
          <pc:sldMk cId="167834583" sldId="949"/>
        </pc:sldMkLst>
        <pc:spChg chg="mod">
          <ac:chgData name="Louise Fredriksson" userId="5f44addeedec36ac" providerId="LiveId" clId="{813EC1F9-7033-CB4B-8932-774FBC879230}" dt="2022-09-05T17:38:12.246" v="8940" actId="20577"/>
          <ac:spMkLst>
            <pc:docMk/>
            <pc:sldMk cId="167834583" sldId="949"/>
            <ac:spMk id="3" creationId="{A212FDBC-8244-CB66-921E-1A559914155C}"/>
          </ac:spMkLst>
        </pc:spChg>
      </pc:sldChg>
      <pc:sldChg chg="add">
        <pc:chgData name="Louise Fredriksson" userId="5f44addeedec36ac" providerId="LiveId" clId="{813EC1F9-7033-CB4B-8932-774FBC879230}" dt="2022-09-05T17:38:08.085" v="8939" actId="2890"/>
        <pc:sldMkLst>
          <pc:docMk/>
          <pc:sldMk cId="1802699734" sldId="950"/>
        </pc:sldMkLst>
      </pc:sldChg>
      <pc:sldChg chg="modSp add mod">
        <pc:chgData name="Louise Fredriksson" userId="5f44addeedec36ac" providerId="LiveId" clId="{813EC1F9-7033-CB4B-8932-774FBC879230}" dt="2022-09-05T17:39:55.083" v="8959" actId="20577"/>
        <pc:sldMkLst>
          <pc:docMk/>
          <pc:sldMk cId="2217011075" sldId="951"/>
        </pc:sldMkLst>
        <pc:spChg chg="mod">
          <ac:chgData name="Louise Fredriksson" userId="5f44addeedec36ac" providerId="LiveId" clId="{813EC1F9-7033-CB4B-8932-774FBC879230}" dt="2022-09-05T17:39:55.083" v="8959" actId="20577"/>
          <ac:spMkLst>
            <pc:docMk/>
            <pc:sldMk cId="2217011075" sldId="951"/>
            <ac:spMk id="3" creationId="{A212FDBC-8244-CB66-921E-1A559914155C}"/>
          </ac:spMkLst>
        </pc:spChg>
      </pc:sldChg>
      <pc:sldChg chg="add">
        <pc:chgData name="Louise Fredriksson" userId="5f44addeedec36ac" providerId="LiveId" clId="{813EC1F9-7033-CB4B-8932-774FBC879230}" dt="2022-09-05T17:39:52.097" v="8958" actId="2890"/>
        <pc:sldMkLst>
          <pc:docMk/>
          <pc:sldMk cId="3816578983" sldId="952"/>
        </pc:sldMkLst>
      </pc:sldChg>
      <pc:sldChg chg="addSp modSp add mod">
        <pc:chgData name="Louise Fredriksson" userId="5f44addeedec36ac" providerId="LiveId" clId="{813EC1F9-7033-CB4B-8932-774FBC879230}" dt="2022-09-05T17:40:57.998" v="8972" actId="1076"/>
        <pc:sldMkLst>
          <pc:docMk/>
          <pc:sldMk cId="3809622445" sldId="953"/>
        </pc:sldMkLst>
        <pc:spChg chg="mod">
          <ac:chgData name="Louise Fredriksson" userId="5f44addeedec36ac" providerId="LiveId" clId="{813EC1F9-7033-CB4B-8932-774FBC879230}" dt="2022-09-05T17:40:21.977" v="8965" actId="404"/>
          <ac:spMkLst>
            <pc:docMk/>
            <pc:sldMk cId="3809622445" sldId="953"/>
            <ac:spMk id="3" creationId="{A212FDBC-8244-CB66-921E-1A559914155C}"/>
          </ac:spMkLst>
        </pc:spChg>
        <pc:picChg chg="add mod">
          <ac:chgData name="Louise Fredriksson" userId="5f44addeedec36ac" providerId="LiveId" clId="{813EC1F9-7033-CB4B-8932-774FBC879230}" dt="2022-09-05T17:40:57.998" v="8972" actId="1076"/>
          <ac:picMkLst>
            <pc:docMk/>
            <pc:sldMk cId="3809622445" sldId="953"/>
            <ac:picMk id="2" creationId="{D87A0B48-0C64-192C-256D-CC9C3DAD11E2}"/>
          </ac:picMkLst>
        </pc:picChg>
      </pc:sldChg>
      <pc:sldChg chg="modSp add mod">
        <pc:chgData name="Louise Fredriksson" userId="5f44addeedec36ac" providerId="LiveId" clId="{813EC1F9-7033-CB4B-8932-774FBC879230}" dt="2022-09-05T17:41:51.811" v="8989" actId="207"/>
        <pc:sldMkLst>
          <pc:docMk/>
          <pc:sldMk cId="2567388021" sldId="954"/>
        </pc:sldMkLst>
        <pc:spChg chg="mod">
          <ac:chgData name="Louise Fredriksson" userId="5f44addeedec36ac" providerId="LiveId" clId="{813EC1F9-7033-CB4B-8932-774FBC879230}" dt="2022-09-05T17:41:51.811" v="8989" actId="207"/>
          <ac:spMkLst>
            <pc:docMk/>
            <pc:sldMk cId="2567388021" sldId="954"/>
            <ac:spMk id="3" creationId="{A212FDBC-8244-CB66-921E-1A559914155C}"/>
          </ac:spMkLst>
        </pc:spChg>
        <pc:picChg chg="mod">
          <ac:chgData name="Louise Fredriksson" userId="5f44addeedec36ac" providerId="LiveId" clId="{813EC1F9-7033-CB4B-8932-774FBC879230}" dt="2022-09-05T17:41:45.114" v="8975" actId="14100"/>
          <ac:picMkLst>
            <pc:docMk/>
            <pc:sldMk cId="2567388021" sldId="954"/>
            <ac:picMk id="2" creationId="{D87A0B48-0C64-192C-256D-CC9C3DAD11E2}"/>
          </ac:picMkLst>
        </pc:picChg>
      </pc:sldChg>
      <pc:sldChg chg="addSp delSp modSp add mod">
        <pc:chgData name="Louise Fredriksson" userId="5f44addeedec36ac" providerId="LiveId" clId="{813EC1F9-7033-CB4B-8932-774FBC879230}" dt="2022-09-05T17:43:17.739" v="9021" actId="20577"/>
        <pc:sldMkLst>
          <pc:docMk/>
          <pc:sldMk cId="2594091812" sldId="955"/>
        </pc:sldMkLst>
        <pc:spChg chg="mod">
          <ac:chgData name="Louise Fredriksson" userId="5f44addeedec36ac" providerId="LiveId" clId="{813EC1F9-7033-CB4B-8932-774FBC879230}" dt="2022-09-05T17:43:17.739" v="9021" actId="20577"/>
          <ac:spMkLst>
            <pc:docMk/>
            <pc:sldMk cId="2594091812" sldId="955"/>
            <ac:spMk id="3" creationId="{A212FDBC-8244-CB66-921E-1A559914155C}"/>
          </ac:spMkLst>
        </pc:spChg>
        <pc:picChg chg="del">
          <ac:chgData name="Louise Fredriksson" userId="5f44addeedec36ac" providerId="LiveId" clId="{813EC1F9-7033-CB4B-8932-774FBC879230}" dt="2022-09-05T17:42:20.645" v="8995" actId="478"/>
          <ac:picMkLst>
            <pc:docMk/>
            <pc:sldMk cId="2594091812" sldId="955"/>
            <ac:picMk id="2" creationId="{D87A0B48-0C64-192C-256D-CC9C3DAD11E2}"/>
          </ac:picMkLst>
        </pc:picChg>
        <pc:picChg chg="add mod">
          <ac:chgData name="Louise Fredriksson" userId="5f44addeedec36ac" providerId="LiveId" clId="{813EC1F9-7033-CB4B-8932-774FBC879230}" dt="2022-09-05T17:43:07.549" v="9018" actId="1076"/>
          <ac:picMkLst>
            <pc:docMk/>
            <pc:sldMk cId="2594091812" sldId="955"/>
            <ac:picMk id="4" creationId="{7BDC6586-2B6E-39E5-F214-5DE7D1BCC86A}"/>
          </ac:picMkLst>
        </pc:picChg>
      </pc:sldChg>
      <pc:sldChg chg="add">
        <pc:chgData name="Louise Fredriksson" userId="5f44addeedec36ac" providerId="LiveId" clId="{813EC1F9-7033-CB4B-8932-774FBC879230}" dt="2022-09-05T17:43:14.396" v="9020" actId="2890"/>
        <pc:sldMkLst>
          <pc:docMk/>
          <pc:sldMk cId="967716985" sldId="956"/>
        </pc:sldMkLst>
      </pc:sldChg>
      <pc:sldChg chg="delSp modSp add mod">
        <pc:chgData name="Louise Fredriksson" userId="5f44addeedec36ac" providerId="LiveId" clId="{813EC1F9-7033-CB4B-8932-774FBC879230}" dt="2022-09-05T17:44:26.781" v="9040" actId="20577"/>
        <pc:sldMkLst>
          <pc:docMk/>
          <pc:sldMk cId="1685453682" sldId="957"/>
        </pc:sldMkLst>
        <pc:spChg chg="mod">
          <ac:chgData name="Louise Fredriksson" userId="5f44addeedec36ac" providerId="LiveId" clId="{813EC1F9-7033-CB4B-8932-774FBC879230}" dt="2022-09-05T17:44:26.781" v="9040" actId="20577"/>
          <ac:spMkLst>
            <pc:docMk/>
            <pc:sldMk cId="1685453682" sldId="957"/>
            <ac:spMk id="3" creationId="{A212FDBC-8244-CB66-921E-1A559914155C}"/>
          </ac:spMkLst>
        </pc:spChg>
        <pc:picChg chg="del">
          <ac:chgData name="Louise Fredriksson" userId="5f44addeedec36ac" providerId="LiveId" clId="{813EC1F9-7033-CB4B-8932-774FBC879230}" dt="2022-09-05T17:43:31.802" v="9023" actId="478"/>
          <ac:picMkLst>
            <pc:docMk/>
            <pc:sldMk cId="1685453682" sldId="957"/>
            <ac:picMk id="4" creationId="{7BDC6586-2B6E-39E5-F214-5DE7D1BCC86A}"/>
          </ac:picMkLst>
        </pc:picChg>
      </pc:sldChg>
      <pc:sldChg chg="modSp add mod">
        <pc:chgData name="Louise Fredriksson" userId="5f44addeedec36ac" providerId="LiveId" clId="{813EC1F9-7033-CB4B-8932-774FBC879230}" dt="2022-09-05T17:44:55.956" v="9059" actId="207"/>
        <pc:sldMkLst>
          <pc:docMk/>
          <pc:sldMk cId="2626683058" sldId="958"/>
        </pc:sldMkLst>
        <pc:spChg chg="mod">
          <ac:chgData name="Louise Fredriksson" userId="5f44addeedec36ac" providerId="LiveId" clId="{813EC1F9-7033-CB4B-8932-774FBC879230}" dt="2022-09-05T17:44:55.956" v="9059" actId="207"/>
          <ac:spMkLst>
            <pc:docMk/>
            <pc:sldMk cId="2626683058" sldId="958"/>
            <ac:spMk id="3" creationId="{A212FDBC-8244-CB66-921E-1A559914155C}"/>
          </ac:spMkLst>
        </pc:spChg>
      </pc:sldChg>
      <pc:sldChg chg="add del">
        <pc:chgData name="Louise Fredriksson" userId="5f44addeedec36ac" providerId="LiveId" clId="{813EC1F9-7033-CB4B-8932-774FBC879230}" dt="2022-09-05T17:44:46.500" v="9042" actId="2696"/>
        <pc:sldMkLst>
          <pc:docMk/>
          <pc:sldMk cId="3150979876" sldId="959"/>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D208048B-57AF-4F53-BC84-8E0A1033FBEC}" type="datetimeFigureOut">
              <a:rPr lang="en-US" smtClean="0"/>
              <a:pPr/>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273829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D208048B-57AF-4F53-BC84-8E0A1033FBEC}" type="datetimeFigureOut">
              <a:rPr lang="en-US" smtClean="0"/>
              <a:pPr/>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525368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D208048B-57AF-4F53-BC84-8E0A1033FBEC}" type="datetimeFigureOut">
              <a:rPr lang="en-US" smtClean="0"/>
              <a:pPr/>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2412812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D208048B-57AF-4F53-BC84-8E0A1033FBEC}" type="datetimeFigureOut">
              <a:rPr lang="en-US" smtClean="0"/>
              <a:pPr/>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1499433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D208048B-57AF-4F53-BC84-8E0A1033FBEC}" type="datetimeFigureOut">
              <a:rPr lang="en-US" smtClean="0"/>
              <a:pPr/>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1101553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D208048B-57AF-4F53-BC84-8E0A1033FBEC}" type="datetimeFigureOut">
              <a:rPr lang="en-US" smtClean="0"/>
              <a:pPr/>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2962423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D208048B-57AF-4F53-BC84-8E0A1033FBEC}" type="datetimeFigureOut">
              <a:rPr lang="en-US" smtClean="0"/>
              <a:pPr/>
              <a:t>9/5/22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3301577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D208048B-57AF-4F53-BC84-8E0A1033FBEC}" type="datetimeFigureOut">
              <a:rPr lang="en-US" smtClean="0"/>
              <a:pPr/>
              <a:t>9/5/22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4023295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08048B-57AF-4F53-BC84-8E0A1033FBEC}" type="datetimeFigureOut">
              <a:rPr lang="en-US" smtClean="0"/>
              <a:pPr/>
              <a:t>9/5/22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1515009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D208048B-57AF-4F53-BC84-8E0A1033FBEC}" type="datetimeFigureOut">
              <a:rPr lang="en-US" smtClean="0"/>
              <a:pPr/>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3384094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D208048B-57AF-4F53-BC84-8E0A1033FBEC}" type="datetimeFigureOut">
              <a:rPr lang="en-US" smtClean="0"/>
              <a:pPr/>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2340903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08048B-57AF-4F53-BC84-8E0A1033FBEC}" type="datetimeFigureOut">
              <a:rPr lang="en-US" smtClean="0"/>
              <a:pPr/>
              <a:t>9/5/22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226005869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149.xml"/><Relationship Id="rId7" Type="http://schemas.openxmlformats.org/officeDocument/2006/relationships/slide" Target="slide626.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455.xml"/><Relationship Id="rId5" Type="http://schemas.openxmlformats.org/officeDocument/2006/relationships/slide" Target="slide319.xml"/><Relationship Id="rId4" Type="http://schemas.openxmlformats.org/officeDocument/2006/relationships/slide" Target="slide25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ubrik 1">
            <a:extLst>
              <a:ext uri="{FF2B5EF4-FFF2-40B4-BE49-F238E27FC236}">
                <a16:creationId xmlns:a16="http://schemas.microsoft.com/office/drawing/2014/main" id="{0691089E-2774-71D7-B40A-A06AAD3DAACE}"/>
              </a:ext>
            </a:extLst>
          </p:cNvPr>
          <p:cNvSpPr>
            <a:spLocks noGrp="1"/>
          </p:cNvSpPr>
          <p:nvPr>
            <p:ph type="ctrTitle"/>
          </p:nvPr>
        </p:nvSpPr>
        <p:spPr>
          <a:xfrm>
            <a:off x="934872" y="982272"/>
            <a:ext cx="3388419" cy="4560970"/>
          </a:xfrm>
        </p:spPr>
        <p:txBody>
          <a:bodyPr vert="horz" lIns="91440" tIns="45720" rIns="91440" bIns="45720" rtlCol="0" anchor="ctr">
            <a:normAutofit/>
          </a:bodyPr>
          <a:lstStyle/>
          <a:p>
            <a:pPr algn="l"/>
            <a:r>
              <a:rPr lang="en-US" sz="4000" kern="1200">
                <a:solidFill>
                  <a:srgbClr val="FFFFFF"/>
                </a:solidFill>
                <a:latin typeface="+mj-lt"/>
                <a:ea typeface="+mj-ea"/>
                <a:cs typeface="+mj-cs"/>
              </a:rPr>
              <a:t>Tentafrågor K10</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Underrubrik 2">
            <a:extLst>
              <a:ext uri="{FF2B5EF4-FFF2-40B4-BE49-F238E27FC236}">
                <a16:creationId xmlns:a16="http://schemas.microsoft.com/office/drawing/2014/main" id="{D203B9D1-B010-9063-7434-5BF4821A242C}"/>
              </a:ext>
            </a:extLst>
          </p:cNvPr>
          <p:cNvSpPr>
            <a:spLocks noGrp="1"/>
          </p:cNvSpPr>
          <p:nvPr>
            <p:ph type="subTitle" idx="1"/>
          </p:nvPr>
        </p:nvSpPr>
        <p:spPr>
          <a:xfrm>
            <a:off x="5221862" y="1719618"/>
            <a:ext cx="5948831" cy="4334629"/>
          </a:xfrm>
        </p:spPr>
        <p:txBody>
          <a:bodyPr vert="horz" lIns="91440" tIns="45720" rIns="91440" bIns="45720" rtlCol="0" anchor="ctr">
            <a:normAutofit/>
          </a:bodyPr>
          <a:lstStyle/>
          <a:p>
            <a:pPr indent="-228600" algn="l">
              <a:buFont typeface="Arial" panose="020B0604020202020204" pitchFamily="34" charset="0"/>
              <a:buChar char="•"/>
            </a:pPr>
            <a:r>
              <a:rPr lang="en-US" dirty="0" err="1">
                <a:solidFill>
                  <a:srgbClr val="FEFFFF"/>
                </a:solidFill>
              </a:rPr>
              <a:t>Omtenta</a:t>
            </a:r>
            <a:r>
              <a:rPr lang="en-US" dirty="0">
                <a:solidFill>
                  <a:srgbClr val="FEFFFF"/>
                </a:solidFill>
              </a:rPr>
              <a:t> VT22, 220819</a:t>
            </a:r>
          </a:p>
          <a:p>
            <a:pPr indent="-228600" algn="l">
              <a:buFont typeface="Arial" panose="020B0604020202020204" pitchFamily="34" charset="0"/>
              <a:buChar char="•"/>
            </a:pPr>
            <a:r>
              <a:rPr lang="en-US" dirty="0" err="1">
                <a:solidFill>
                  <a:srgbClr val="FEFFFF"/>
                </a:solidFill>
              </a:rPr>
              <a:t>Ordinarie</a:t>
            </a:r>
            <a:r>
              <a:rPr lang="en-US" dirty="0">
                <a:solidFill>
                  <a:srgbClr val="FEFFFF"/>
                </a:solidFill>
              </a:rPr>
              <a:t> VT22, 220610</a:t>
            </a:r>
          </a:p>
          <a:p>
            <a:pPr indent="-228600" algn="l">
              <a:buFont typeface="Arial" panose="020B0604020202020204" pitchFamily="34" charset="0"/>
              <a:buChar char="•"/>
            </a:pPr>
            <a:r>
              <a:rPr lang="en-US" dirty="0" err="1">
                <a:solidFill>
                  <a:srgbClr val="FEFFFF"/>
                </a:solidFill>
              </a:rPr>
              <a:t>Omtenta</a:t>
            </a:r>
            <a:r>
              <a:rPr lang="en-US" dirty="0">
                <a:solidFill>
                  <a:srgbClr val="FEFFFF"/>
                </a:solidFill>
              </a:rPr>
              <a:t> HT21, 220303</a:t>
            </a:r>
          </a:p>
          <a:p>
            <a:pPr indent="-228600" algn="l">
              <a:buFont typeface="Arial" panose="020B0604020202020204" pitchFamily="34" charset="0"/>
              <a:buChar char="•"/>
            </a:pPr>
            <a:r>
              <a:rPr lang="en-US" dirty="0" err="1">
                <a:solidFill>
                  <a:srgbClr val="FEFFFF"/>
                </a:solidFill>
              </a:rPr>
              <a:t>Ordinarie</a:t>
            </a:r>
            <a:r>
              <a:rPr lang="en-US" dirty="0">
                <a:solidFill>
                  <a:srgbClr val="FEFFFF"/>
                </a:solidFill>
              </a:rPr>
              <a:t> HT21, 220113</a:t>
            </a:r>
          </a:p>
          <a:p>
            <a:pPr indent="-228600" algn="l">
              <a:buFont typeface="Arial" panose="020B0604020202020204" pitchFamily="34" charset="0"/>
              <a:buChar char="•"/>
            </a:pPr>
            <a:r>
              <a:rPr lang="en-US" dirty="0" err="1">
                <a:solidFill>
                  <a:srgbClr val="FEFFFF"/>
                </a:solidFill>
              </a:rPr>
              <a:t>Omtenta</a:t>
            </a:r>
            <a:r>
              <a:rPr lang="en-US" dirty="0">
                <a:solidFill>
                  <a:srgbClr val="FEFFFF"/>
                </a:solidFill>
              </a:rPr>
              <a:t> VT21, 210816</a:t>
            </a:r>
          </a:p>
          <a:p>
            <a:pPr indent="-228600" algn="l">
              <a:buFont typeface="Arial" panose="020B0604020202020204" pitchFamily="34" charset="0"/>
              <a:buChar char="•"/>
            </a:pPr>
            <a:r>
              <a:rPr lang="en-US" dirty="0" err="1">
                <a:solidFill>
                  <a:srgbClr val="FEFFFF"/>
                </a:solidFill>
              </a:rPr>
              <a:t>Ordinarie</a:t>
            </a:r>
            <a:r>
              <a:rPr lang="en-US" dirty="0">
                <a:solidFill>
                  <a:srgbClr val="FEFFFF"/>
                </a:solidFill>
              </a:rPr>
              <a:t> VT21, 210610</a:t>
            </a:r>
          </a:p>
        </p:txBody>
      </p:sp>
    </p:spTree>
    <p:extLst>
      <p:ext uri="{BB962C8B-B14F-4D97-AF65-F5344CB8AC3E}">
        <p14:creationId xmlns:p14="http://schemas.microsoft.com/office/powerpoint/2010/main" val="3102975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200" y="656823"/>
            <a:ext cx="10515600" cy="5520140"/>
          </a:xfrm>
        </p:spPr>
        <p:txBody>
          <a:bodyPr>
            <a:normAutofit/>
          </a:bodyPr>
          <a:lstStyle/>
          <a:p>
            <a:pPr marL="0" indent="0">
              <a:buNone/>
            </a:pPr>
            <a:r>
              <a:rPr lang="sv-SE" sz="1600" dirty="0"/>
              <a:t>Fall 1 – Annelie, 66 år </a:t>
            </a:r>
          </a:p>
          <a:p>
            <a:pPr marL="0" indent="0">
              <a:buNone/>
            </a:pPr>
            <a:r>
              <a:rPr lang="sv-SE" sz="1600" dirty="0">
                <a:solidFill>
                  <a:schemeClr val="tx1">
                    <a:lumMod val="50000"/>
                    <a:lumOff val="50000"/>
                  </a:schemeClr>
                </a:solidFill>
              </a:rPr>
              <a:t>Du misstänker att Annelie har ett framfall. </a:t>
            </a:r>
          </a:p>
          <a:p>
            <a:pPr marL="0" indent="0">
              <a:buNone/>
            </a:pPr>
            <a:r>
              <a:rPr lang="sv-SE" sz="1600" dirty="0"/>
              <a:t>Fråga 1:3 (2p) Hur indelas vaginal prolaps anatomiskt och hur kvantifieras (graderas) prolaps? </a:t>
            </a:r>
          </a:p>
          <a:p>
            <a:pPr marL="0" indent="0">
              <a:buNone/>
            </a:pPr>
            <a:endParaRPr lang="sv-SE" sz="2000" dirty="0"/>
          </a:p>
          <a:p>
            <a:pPr marL="0" indent="0">
              <a:buNone/>
            </a:pPr>
            <a:r>
              <a:rPr lang="sv-SE" sz="1600" dirty="0">
                <a:solidFill>
                  <a:schemeClr val="accent4"/>
                </a:solidFill>
              </a:rPr>
              <a:t>Svarsförslag: </a:t>
            </a:r>
          </a:p>
          <a:p>
            <a:pPr marL="0" indent="0">
              <a:buNone/>
            </a:pPr>
            <a:r>
              <a:rPr lang="sv-SE" sz="1600" dirty="0">
                <a:solidFill>
                  <a:schemeClr val="accent4"/>
                </a:solidFill>
              </a:rPr>
              <a:t>Vaginal prolaps karakteriseras efter vilket organ som ligger bakom den </a:t>
            </a:r>
            <a:r>
              <a:rPr lang="sv-SE" sz="1600" dirty="0" err="1">
                <a:solidFill>
                  <a:schemeClr val="accent4"/>
                </a:solidFill>
              </a:rPr>
              <a:t>framfallande</a:t>
            </a:r>
            <a:r>
              <a:rPr lang="sv-SE" sz="1600" dirty="0">
                <a:solidFill>
                  <a:schemeClr val="accent4"/>
                </a:solidFill>
              </a:rPr>
              <a:t> vaginalväggen: </a:t>
            </a:r>
            <a:r>
              <a:rPr lang="sv-SE" sz="1600" dirty="0" err="1">
                <a:solidFill>
                  <a:schemeClr val="accent4"/>
                </a:solidFill>
              </a:rPr>
              <a:t>Uretrocele</a:t>
            </a:r>
            <a:r>
              <a:rPr lang="sv-SE" sz="1600" dirty="0">
                <a:solidFill>
                  <a:schemeClr val="accent4"/>
                </a:solidFill>
              </a:rPr>
              <a:t> – </a:t>
            </a:r>
            <a:r>
              <a:rPr lang="sv-SE" sz="1600" dirty="0" err="1">
                <a:solidFill>
                  <a:schemeClr val="accent4"/>
                </a:solidFill>
              </a:rPr>
              <a:t>cystocele</a:t>
            </a:r>
            <a:r>
              <a:rPr lang="sv-SE" sz="1600" dirty="0">
                <a:solidFill>
                  <a:schemeClr val="accent4"/>
                </a:solidFill>
              </a:rPr>
              <a:t> – descensus </a:t>
            </a:r>
            <a:r>
              <a:rPr lang="sv-SE" sz="1600" dirty="0" err="1">
                <a:solidFill>
                  <a:schemeClr val="accent4"/>
                </a:solidFill>
              </a:rPr>
              <a:t>uteri</a:t>
            </a:r>
            <a:r>
              <a:rPr lang="sv-SE" sz="1600" dirty="0">
                <a:solidFill>
                  <a:schemeClr val="accent4"/>
                </a:solidFill>
              </a:rPr>
              <a:t> - </a:t>
            </a:r>
            <a:r>
              <a:rPr lang="sv-SE" sz="1600" dirty="0" err="1">
                <a:solidFill>
                  <a:schemeClr val="accent4"/>
                </a:solidFill>
              </a:rPr>
              <a:t>enterocele</a:t>
            </a:r>
            <a:r>
              <a:rPr lang="sv-SE" sz="1600" dirty="0">
                <a:solidFill>
                  <a:schemeClr val="accent4"/>
                </a:solidFill>
              </a:rPr>
              <a:t> och </a:t>
            </a:r>
            <a:r>
              <a:rPr lang="sv-SE" sz="1600" dirty="0" err="1">
                <a:solidFill>
                  <a:schemeClr val="accent4"/>
                </a:solidFill>
              </a:rPr>
              <a:t>rektocele</a:t>
            </a:r>
            <a:r>
              <a:rPr lang="sv-SE" sz="1600" dirty="0">
                <a:solidFill>
                  <a:schemeClr val="accent4"/>
                </a:solidFill>
              </a:rPr>
              <a:t>. Storleken av prolapsen graderas efter </a:t>
            </a:r>
            <a:r>
              <a:rPr lang="sv-SE" sz="1600" dirty="0" err="1">
                <a:solidFill>
                  <a:schemeClr val="accent4"/>
                </a:solidFill>
              </a:rPr>
              <a:t>Pelvic</a:t>
            </a:r>
            <a:r>
              <a:rPr lang="sv-SE" sz="1600" dirty="0">
                <a:solidFill>
                  <a:schemeClr val="accent4"/>
                </a:solidFill>
              </a:rPr>
              <a:t> Organ </a:t>
            </a:r>
            <a:r>
              <a:rPr lang="sv-SE" sz="1600" dirty="0" err="1">
                <a:solidFill>
                  <a:schemeClr val="accent4"/>
                </a:solidFill>
              </a:rPr>
              <a:t>Prolapse</a:t>
            </a:r>
            <a:r>
              <a:rPr lang="sv-SE" sz="1600" dirty="0">
                <a:solidFill>
                  <a:schemeClr val="accent4"/>
                </a:solidFill>
              </a:rPr>
              <a:t> </a:t>
            </a:r>
            <a:r>
              <a:rPr lang="sv-SE" sz="1600" dirty="0" err="1">
                <a:solidFill>
                  <a:schemeClr val="accent4"/>
                </a:solidFill>
              </a:rPr>
              <a:t>quantification</a:t>
            </a:r>
            <a:r>
              <a:rPr lang="sv-SE" sz="1600" dirty="0">
                <a:solidFill>
                  <a:schemeClr val="accent4"/>
                </a:solidFill>
              </a:rPr>
              <a:t> systemet (POP-Q), ett internationellt standardiseringssystem där utgångspunkten är hymen. Varje del av vaginan (framväggen, vaginal toppen med </a:t>
            </a:r>
            <a:r>
              <a:rPr lang="sv-SE" sz="1600" dirty="0" err="1">
                <a:solidFill>
                  <a:schemeClr val="accent4"/>
                </a:solidFill>
              </a:rPr>
              <a:t>portio</a:t>
            </a:r>
            <a:r>
              <a:rPr lang="sv-SE" sz="1600" dirty="0">
                <a:solidFill>
                  <a:schemeClr val="accent4"/>
                </a:solidFill>
              </a:rPr>
              <a:t> och bakväggen) indelas i 5 stadier där stadium 0 = inget framfall; Stadium I = framfallet når till 1 cm innanför hymen; Stadium II = framfallet når till 1 cm utanför hymen; Stadium III = framfallet är &gt; 1 cm utan hymen , men vaginalväggen är inte full </a:t>
            </a:r>
            <a:r>
              <a:rPr lang="sv-SE" sz="1600" dirty="0" err="1">
                <a:solidFill>
                  <a:schemeClr val="accent4"/>
                </a:solidFill>
              </a:rPr>
              <a:t>everterad</a:t>
            </a:r>
            <a:r>
              <a:rPr lang="sv-SE" sz="1600" dirty="0">
                <a:solidFill>
                  <a:schemeClr val="accent4"/>
                </a:solidFill>
              </a:rPr>
              <a:t>, och stadium IV = framfallet är fullständig </a:t>
            </a:r>
            <a:r>
              <a:rPr lang="sv-SE" sz="1600" dirty="0" err="1">
                <a:solidFill>
                  <a:schemeClr val="accent4"/>
                </a:solidFill>
              </a:rPr>
              <a:t>everterad</a:t>
            </a:r>
            <a:r>
              <a:rPr lang="sv-SE" sz="1600" dirty="0">
                <a:solidFill>
                  <a:schemeClr val="accent4"/>
                </a:solidFill>
              </a:rPr>
              <a:t> (=total prolaps). </a:t>
            </a:r>
          </a:p>
          <a:p>
            <a:pPr marL="0" indent="0">
              <a:buNone/>
            </a:pPr>
            <a:endParaRPr lang="sv-SE" sz="2000" dirty="0"/>
          </a:p>
        </p:txBody>
      </p:sp>
    </p:spTree>
    <p:extLst>
      <p:ext uri="{BB962C8B-B14F-4D97-AF65-F5344CB8AC3E}">
        <p14:creationId xmlns:p14="http://schemas.microsoft.com/office/powerpoint/2010/main" val="40439474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2: Birgitta, 29 år </a:t>
            </a:r>
          </a:p>
          <a:p>
            <a:pPr marL="0" indent="0">
              <a:buNone/>
            </a:pPr>
            <a:r>
              <a:rPr lang="sv-SE" sz="1600" dirty="0"/>
              <a:t>SF-måttet inger misstanke om stort barn i graviditetsvecka 37. Du föreslår ultraljud tillväxt och mätning av fostervattenmängden. Om ultraljudet verifierar misstanken om ett stort barn funderar du på om induktion av förlossningen inte vore indicerad, barnet är ju fullgånget och om man väntar kommer barnet sannolikt bli </a:t>
            </a:r>
            <a:r>
              <a:rPr lang="sv-SE" sz="1600" dirty="0" err="1"/>
              <a:t>makrosomt</a:t>
            </a:r>
            <a:r>
              <a:rPr lang="sv-SE" sz="1600" dirty="0"/>
              <a:t>. </a:t>
            </a:r>
          </a:p>
          <a:p>
            <a:pPr marL="0" indent="0">
              <a:buNone/>
            </a:pPr>
            <a:r>
              <a:rPr lang="sv-SE" sz="1600" dirty="0"/>
              <a:t>Ultraljud tillväxt i graviditetsvecka 37+2 visar beräknad vikt 3847 g och en viktavvikelse på +28,1 %. I graviditetsvecka 37+3 kommer Birgitta för induktion, cervix är omogen och induktion påbörjas med prostaglandiner följt av </a:t>
            </a:r>
            <a:r>
              <a:rPr lang="sv-SE" sz="1600" dirty="0" err="1"/>
              <a:t>amniotomi</a:t>
            </a:r>
            <a:r>
              <a:rPr lang="sv-SE" sz="1600" dirty="0"/>
              <a:t>. Progressen är relativt långsam under öppningsskedet och i utdrivningsskedet är Birgitta helt slut och orkar inte krysta. Teamet på förlossningen tar beslut om att hjälpa till med en </a:t>
            </a:r>
            <a:r>
              <a:rPr lang="sv-SE" sz="1600" dirty="0" err="1"/>
              <a:t>traktion</a:t>
            </a:r>
            <a:r>
              <a:rPr lang="sv-SE" sz="1600" dirty="0"/>
              <a:t> sista biten till genomskärning. Barnet flåsas ut, avnavlas och lägges på mammans bröst. Barnafadern står bredvid och håller i barnet då Birgitta mest blundar. Då du som vikarierande underläkare den här sommaren, nöjd över din första sugklocka, precis öppnar dörren för att lämna förlossningssalen, säger barnmorskan stanna det </a:t>
            </a:r>
            <a:r>
              <a:rPr lang="sv-SE" sz="1600" dirty="0" err="1"/>
              <a:t>störtblöder</a:t>
            </a:r>
            <a:r>
              <a:rPr lang="sv-SE" sz="1600" dirty="0"/>
              <a:t> från vagina! </a:t>
            </a:r>
            <a:br>
              <a:rPr lang="sv-SE" sz="1600" dirty="0"/>
            </a:br>
            <a:br>
              <a:rPr lang="sv-SE" sz="1600" dirty="0"/>
            </a:br>
            <a:r>
              <a:rPr lang="sv-SE" sz="1600" dirty="0"/>
              <a:t>Fråga 2:4. </a:t>
            </a:r>
            <a:br>
              <a:rPr lang="sv-SE" sz="1600" dirty="0"/>
            </a:br>
            <a:r>
              <a:rPr lang="sv-SE" sz="1600" dirty="0"/>
              <a:t>Beskriv de åtgärder som du tillsammans med förlossningsteamet vidtar. (3p)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8446094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2: Birgitta, 29 år </a:t>
            </a:r>
          </a:p>
          <a:p>
            <a:pPr marL="0" indent="0">
              <a:buNone/>
            </a:pPr>
            <a:r>
              <a:rPr lang="sv-SE" sz="1600" dirty="0"/>
              <a:t>SF-måttet inger misstanke om stort barn i graviditetsvecka 37. Du föreslår ultraljud tillväxt och mätning av fostervattenmängden. Om ultraljudet verifierar misstanken om ett stort barn funderar du på om induktion av förlossningen inte vore indicerad, barnet är ju fullgånget och om man väntar kommer barnet sannolikt bli </a:t>
            </a:r>
            <a:r>
              <a:rPr lang="sv-SE" sz="1600" dirty="0" err="1"/>
              <a:t>makrosomt</a:t>
            </a:r>
            <a:r>
              <a:rPr lang="sv-SE" sz="1600" dirty="0"/>
              <a:t>. </a:t>
            </a:r>
          </a:p>
          <a:p>
            <a:pPr marL="0" indent="0">
              <a:buNone/>
            </a:pPr>
            <a:r>
              <a:rPr lang="sv-SE" sz="1600" dirty="0"/>
              <a:t>Ultraljud tillväxt i graviditetsvecka 37+2 visar beräknad vikt 3847 g och en viktavvikelse på +28,1 %. I graviditetsvecka 37+3 kommer Birgitta för induktion, cervix är omogen och induktion påbörjas med prostaglandiner följt av </a:t>
            </a:r>
            <a:r>
              <a:rPr lang="sv-SE" sz="1600" dirty="0" err="1"/>
              <a:t>amniotomi</a:t>
            </a:r>
            <a:r>
              <a:rPr lang="sv-SE" sz="1600" dirty="0"/>
              <a:t>. Progressen är relativt långsam under öppningsskedet och i utdrivningsskedet är Birgitta helt slut och orkar inte krysta. Teamet på förlossningen tar beslut om att hjälpa till med en </a:t>
            </a:r>
            <a:r>
              <a:rPr lang="sv-SE" sz="1600" dirty="0" err="1"/>
              <a:t>traktion</a:t>
            </a:r>
            <a:r>
              <a:rPr lang="sv-SE" sz="1600" dirty="0"/>
              <a:t> sista biten till genomskärning. Barnet flåsas ut, avnavlas och lägges på mammans bröst. Barnafadern står bredvid och håller i barnet då Birgitta mest blundar. Då du som vikarierande underläkare den här sommaren, nöjd över din första sugklocka, precis öppnar dörren för att lämna förlossningssalen, säger barnmorskan stanna det </a:t>
            </a:r>
            <a:r>
              <a:rPr lang="sv-SE" sz="1600" dirty="0" err="1"/>
              <a:t>störtblöder</a:t>
            </a:r>
            <a:r>
              <a:rPr lang="sv-SE" sz="1600" dirty="0"/>
              <a:t> från vagina! </a:t>
            </a:r>
            <a:br>
              <a:rPr lang="sv-SE" sz="1600" dirty="0"/>
            </a:br>
            <a:br>
              <a:rPr lang="sv-SE" sz="1600" dirty="0"/>
            </a:br>
            <a:r>
              <a:rPr lang="sv-SE" sz="1600" dirty="0"/>
              <a:t>Fråga 2:4. </a:t>
            </a:r>
            <a:br>
              <a:rPr lang="sv-SE" sz="1600" dirty="0"/>
            </a:br>
            <a:r>
              <a:rPr lang="sv-SE" sz="1600" dirty="0"/>
              <a:t>Beskriv de åtgärder som du tillsammans med förlossningsteamet vidtar. (3p)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 Skaffa hjälp • Blödningsvagn in på rummet • Tänk ABC - Fria luftvägar, andning och cirkulation • Tippa huvudändan på patienten • Koppla Syrgas på mask- inflöde 10liter/minut. • Sätt två grova </a:t>
            </a:r>
            <a:r>
              <a:rPr lang="sv-SE" sz="1600" dirty="0" err="1">
                <a:solidFill>
                  <a:schemeClr val="accent4"/>
                </a:solidFill>
              </a:rPr>
              <a:t>i.v</a:t>
            </a:r>
            <a:r>
              <a:rPr lang="sv-SE" sz="1600" dirty="0">
                <a:solidFill>
                  <a:schemeClr val="accent4"/>
                </a:solidFill>
              </a:rPr>
              <a:t>. infarter • Ta </a:t>
            </a:r>
            <a:r>
              <a:rPr lang="sv-SE" sz="1600" dirty="0" err="1">
                <a:solidFill>
                  <a:schemeClr val="accent4"/>
                </a:solidFill>
              </a:rPr>
              <a:t>Bastest</a:t>
            </a:r>
            <a:r>
              <a:rPr lang="sv-SE" sz="1600" dirty="0">
                <a:solidFill>
                  <a:schemeClr val="accent4"/>
                </a:solidFill>
              </a:rPr>
              <a:t> • Koppla Ringer-Acetat. Låt rinna in med öppen kran. • Tappa urinblåsan alternativt sätt kateter • Dokumentation av puls, </a:t>
            </a:r>
            <a:r>
              <a:rPr lang="sv-SE" sz="1600" dirty="0" err="1">
                <a:solidFill>
                  <a:schemeClr val="accent4"/>
                </a:solidFill>
              </a:rPr>
              <a:t>bltr</a:t>
            </a:r>
            <a:r>
              <a:rPr lang="sv-SE" sz="1600" dirty="0">
                <a:solidFill>
                  <a:schemeClr val="accent4"/>
                </a:solidFill>
              </a:rPr>
              <a:t>, åtgärder och givna mediciner. (1p) </a:t>
            </a:r>
          </a:p>
          <a:p>
            <a:pPr marL="0" indent="0">
              <a:buNone/>
            </a:pPr>
            <a:r>
              <a:rPr lang="sv-SE" sz="1600" dirty="0">
                <a:solidFill>
                  <a:schemeClr val="accent4"/>
                </a:solidFill>
              </a:rPr>
              <a:t>Farmakologisk och kirurgisk behandling (1p), 4T (0.5p), 4:4:1(0.5p) </a:t>
            </a:r>
          </a:p>
          <a:p>
            <a:pPr marL="0" indent="0">
              <a:buNone/>
            </a:pPr>
            <a:endParaRPr lang="sv-SE" sz="1600" dirty="0">
              <a:solidFill>
                <a:schemeClr val="accent4"/>
              </a:solidFill>
            </a:endParaRPr>
          </a:p>
          <a:p>
            <a:pPr marL="0" indent="0">
              <a:buNone/>
            </a:pPr>
            <a:endParaRPr lang="sv-SE" sz="1600" dirty="0">
              <a:solidFill>
                <a:schemeClr val="accent4"/>
              </a:solidFill>
            </a:endParaRPr>
          </a:p>
          <a:p>
            <a:pPr marL="0" indent="0">
              <a:buNone/>
            </a:pPr>
            <a:r>
              <a:rPr lang="sv-SE" sz="1000" dirty="0">
                <a:solidFill>
                  <a:schemeClr val="tx1">
                    <a:lumMod val="50000"/>
                    <a:lumOff val="50000"/>
                  </a:schemeClr>
                </a:solidFill>
              </a:rPr>
              <a:t>Mål: B26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33726296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2: Birgitta, 29 år </a:t>
            </a:r>
          </a:p>
          <a:p>
            <a:pPr marL="0" indent="0">
              <a:buNone/>
            </a:pPr>
            <a:r>
              <a:rPr lang="sv-SE" sz="1600" dirty="0"/>
              <a:t>Du inser omedelbart att Birgitta drabbats av en stor postpartumblödning. Ni larmar på hjälp och tar in blödningsvagnen. Ni tänker ABC, tippar huvudändan och kopplar O2. Birgitta får två grova infarter, </a:t>
            </a:r>
            <a:r>
              <a:rPr lang="sv-SE" sz="1600" dirty="0" err="1"/>
              <a:t>bastest</a:t>
            </a:r>
            <a:r>
              <a:rPr lang="sv-SE" sz="1600" dirty="0"/>
              <a:t> tas och Ringer får flöda in. Urinblåsan tappas. Samtidigt får Birgitta uteruskontraherande läkemedel och barnmorskan håller bimanuell kompression. Barnmorskan rapporterar att hon upplever uterus </a:t>
            </a:r>
            <a:r>
              <a:rPr lang="sv-SE" sz="1600" dirty="0" err="1"/>
              <a:t>välkontraherad</a:t>
            </a:r>
            <a:r>
              <a:rPr lang="sv-SE" sz="1600" dirty="0"/>
              <a:t> och ni arbetar vidare enligt minnesramsan 4T varför du ber om ett spekulum för att titta om det finns några bristningar, precis när du håller på kommer en ny skjuts med blod från en atonisk uterus. Ni fortsätter med bimanuell kompression och aortakompression, tar </a:t>
            </a:r>
            <a:r>
              <a:rPr lang="sv-SE" sz="1600" dirty="0" err="1"/>
              <a:t>koagulationsprover</a:t>
            </a:r>
            <a:r>
              <a:rPr lang="sv-SE" sz="1600" dirty="0"/>
              <a:t> och ger </a:t>
            </a:r>
            <a:r>
              <a:rPr lang="sv-SE" sz="1600" dirty="0" err="1"/>
              <a:t>Cyklokapron</a:t>
            </a:r>
            <a:r>
              <a:rPr lang="sv-SE" sz="1600" dirty="0"/>
              <a:t> iv. Narkos tillkallas och transfusion påbörjas enligt 4:4:1 principen. Du tar Birgitta till operation då du misstänker en kvarvarande placentabit i uterus som orsak till atonin. Du gör en </a:t>
            </a:r>
            <a:r>
              <a:rPr lang="sv-SE" sz="1600" dirty="0" err="1"/>
              <a:t>manuel</a:t>
            </a:r>
            <a:r>
              <a:rPr lang="sv-SE" sz="1600" dirty="0"/>
              <a:t> </a:t>
            </a:r>
            <a:r>
              <a:rPr lang="sv-SE" sz="1600" dirty="0" err="1"/>
              <a:t>intrauterin</a:t>
            </a:r>
            <a:r>
              <a:rPr lang="sv-SE" sz="1600" dirty="0"/>
              <a:t> </a:t>
            </a:r>
            <a:r>
              <a:rPr lang="sv-SE" sz="1600" dirty="0" err="1"/>
              <a:t>exploration</a:t>
            </a:r>
            <a:r>
              <a:rPr lang="sv-SE" sz="1600" dirty="0"/>
              <a:t> och därefter skrapar du försiktigt uterus med en stor trubbig </a:t>
            </a:r>
            <a:r>
              <a:rPr lang="sv-SE" sz="1600" dirty="0" err="1"/>
              <a:t>curette</a:t>
            </a:r>
            <a:r>
              <a:rPr lang="sv-SE" sz="1600" dirty="0"/>
              <a:t> och får ut en del placentabitar och </a:t>
            </a:r>
            <a:r>
              <a:rPr lang="sv-SE" sz="1600" dirty="0" err="1"/>
              <a:t>decidua</a:t>
            </a:r>
            <a:r>
              <a:rPr lang="sv-SE" sz="1600" dirty="0"/>
              <a:t>. Läget stabiliseras härefter och Birgitta fick totalt 10 enheter blod. Den samlade blödningen skattades till drygt 4 liter. </a:t>
            </a:r>
          </a:p>
          <a:p>
            <a:pPr marL="0" indent="0">
              <a:buNone/>
            </a:pPr>
            <a:r>
              <a:rPr lang="sv-SE" sz="1600" dirty="0"/>
              <a:t>Allt gick väl därefter. Birgitta och Anders kunna skrivas ut från BB med barnet efter 5 dagar. </a:t>
            </a:r>
          </a:p>
          <a:p>
            <a:pPr marL="0" indent="0">
              <a:buNone/>
            </a:pPr>
            <a:r>
              <a:rPr lang="sv-SE" sz="1600" dirty="0"/>
              <a:t>Du träffar åter Birgitta 1,5 år efter förlossningen på gyn mottagningen. Birgitta var väldig trött länge efter förlossningen och känner hon fortfarande inte riktigt har återhämtat sig. Birgitta orkade inte med att amma och dessutom fick hon aldrig gång i mjölkproduktionen. Det som oroar Birgitta nu är att hon inte har fått menstruationen tillbaka. Vill dessutom ha preventivmedel då hon absolut inte vill bli gravid igen. </a:t>
            </a:r>
            <a:br>
              <a:rPr lang="sv-SE" sz="1600" dirty="0"/>
            </a:br>
            <a:br>
              <a:rPr lang="sv-SE" sz="1600" dirty="0"/>
            </a:br>
            <a:r>
              <a:rPr lang="sv-SE" sz="1600" dirty="0"/>
              <a:t>Fråga 2:5. </a:t>
            </a:r>
            <a:br>
              <a:rPr lang="sv-SE" sz="1600" dirty="0"/>
            </a:br>
            <a:r>
              <a:rPr lang="sv-SE" sz="1600" dirty="0"/>
              <a:t>Hur du vill utreda den sekundära </a:t>
            </a:r>
            <a:r>
              <a:rPr lang="sv-SE" sz="1600" dirty="0" err="1"/>
              <a:t>amenoren</a:t>
            </a:r>
            <a:r>
              <a:rPr lang="sv-SE" sz="1600" dirty="0"/>
              <a:t> Birgitta har drabbats av? (2p) </a:t>
            </a:r>
            <a:br>
              <a:rPr lang="sv-SE" sz="1600" dirty="0"/>
            </a:b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37797500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2: Birgitta, 29 år </a:t>
            </a:r>
          </a:p>
          <a:p>
            <a:pPr marL="0" indent="0">
              <a:buNone/>
            </a:pPr>
            <a:r>
              <a:rPr lang="sv-SE" sz="1600" dirty="0"/>
              <a:t>Du inser omedelbart att Birgitta drabbats av en stor postpartumblödning. Ni larmar på hjälp och tar in blödningsvagnen. Ni tänker ABC, tippar huvudändan och kopplar O2. Birgitta får två grova infarter, </a:t>
            </a:r>
            <a:r>
              <a:rPr lang="sv-SE" sz="1600" dirty="0" err="1"/>
              <a:t>bastest</a:t>
            </a:r>
            <a:r>
              <a:rPr lang="sv-SE" sz="1600" dirty="0"/>
              <a:t> tas och Ringer får flöda in. Urinblåsan tappas. Samtidigt får Birgitta uteruskontraherande läkemedel och barnmorskan håller bimanuell kompression. Barnmorskan rapporterar att hon upplever uterus </a:t>
            </a:r>
            <a:r>
              <a:rPr lang="sv-SE" sz="1600" dirty="0" err="1"/>
              <a:t>välkontraherad</a:t>
            </a:r>
            <a:r>
              <a:rPr lang="sv-SE" sz="1600" dirty="0"/>
              <a:t> och ni arbetar vidare enligt minnesramsan 4T varför du ber om ett spekulum för att titta om det finns några bristningar, precis när du håller på kommer en ny skjuts med blod från en atonisk uterus. Ni fortsätter med bimanuell kompression och aortakompression, tar </a:t>
            </a:r>
            <a:r>
              <a:rPr lang="sv-SE" sz="1600" dirty="0" err="1"/>
              <a:t>koagulationsprover</a:t>
            </a:r>
            <a:r>
              <a:rPr lang="sv-SE" sz="1600" dirty="0"/>
              <a:t> och ger </a:t>
            </a:r>
            <a:r>
              <a:rPr lang="sv-SE" sz="1600" dirty="0" err="1"/>
              <a:t>Cyklokapron</a:t>
            </a:r>
            <a:r>
              <a:rPr lang="sv-SE" sz="1600" dirty="0"/>
              <a:t> iv. Narkos tillkallas och transfusion påbörjas enligt 4:4:1 principen. Du tar Birgitta till operation då du misstänker en kvarvarande placentabit i uterus som orsak till atonin. Du gör en </a:t>
            </a:r>
            <a:r>
              <a:rPr lang="sv-SE" sz="1600" dirty="0" err="1"/>
              <a:t>manuel</a:t>
            </a:r>
            <a:r>
              <a:rPr lang="sv-SE" sz="1600" dirty="0"/>
              <a:t> </a:t>
            </a:r>
            <a:r>
              <a:rPr lang="sv-SE" sz="1600" dirty="0" err="1"/>
              <a:t>intrauterin</a:t>
            </a:r>
            <a:r>
              <a:rPr lang="sv-SE" sz="1600" dirty="0"/>
              <a:t> </a:t>
            </a:r>
            <a:r>
              <a:rPr lang="sv-SE" sz="1600" dirty="0" err="1"/>
              <a:t>exploration</a:t>
            </a:r>
            <a:r>
              <a:rPr lang="sv-SE" sz="1600" dirty="0"/>
              <a:t> och därefter skrapar du försiktigt uterus med en stor trubbig </a:t>
            </a:r>
            <a:r>
              <a:rPr lang="sv-SE" sz="1600" dirty="0" err="1"/>
              <a:t>curette</a:t>
            </a:r>
            <a:r>
              <a:rPr lang="sv-SE" sz="1600" dirty="0"/>
              <a:t> och får ut en del placentabitar och </a:t>
            </a:r>
            <a:r>
              <a:rPr lang="sv-SE" sz="1600" dirty="0" err="1"/>
              <a:t>decidua</a:t>
            </a:r>
            <a:r>
              <a:rPr lang="sv-SE" sz="1600" dirty="0"/>
              <a:t>. Läget stabiliseras härefter och Birgitta fick totalt 10 enheter blod. Den samlade blödningen skattades till drygt 4 liter. </a:t>
            </a:r>
          </a:p>
          <a:p>
            <a:pPr marL="0" indent="0">
              <a:buNone/>
            </a:pPr>
            <a:r>
              <a:rPr lang="sv-SE" sz="1600" dirty="0"/>
              <a:t>Allt gick väl därefter. Birgitta och Anders kunna skrivas ut från BB med barnet efter 5 dagar. </a:t>
            </a:r>
          </a:p>
          <a:p>
            <a:pPr marL="0" indent="0">
              <a:buNone/>
            </a:pPr>
            <a:r>
              <a:rPr lang="sv-SE" sz="1600" dirty="0"/>
              <a:t>Du träffar åter Birgitta 1,5 år efter förlossningen på gyn mottagningen. Birgitta var väldig trött länge efter förlossningen och känner hon fortfarande inte riktigt har återhämtat sig. Birgitta orkade inte med att amma och dessutom fick hon aldrig gång i mjölkproduktionen. Det som oroar Birgitta nu är att hon inte har fått menstruationen tillbaka. Vill dessutom ha preventivmedel då hon absolut inte vill bli gravid igen. </a:t>
            </a:r>
            <a:br>
              <a:rPr lang="sv-SE" sz="1600" dirty="0"/>
            </a:br>
            <a:br>
              <a:rPr lang="sv-SE" sz="1600" dirty="0"/>
            </a:br>
            <a:r>
              <a:rPr lang="sv-SE" sz="1600" dirty="0"/>
              <a:t>Fråga 2:5. </a:t>
            </a:r>
            <a:br>
              <a:rPr lang="sv-SE" sz="1600" dirty="0"/>
            </a:br>
            <a:r>
              <a:rPr lang="sv-SE" sz="1600" dirty="0"/>
              <a:t>Hur du vill utreda den sekundära </a:t>
            </a:r>
            <a:r>
              <a:rPr lang="sv-SE" sz="1600" dirty="0" err="1"/>
              <a:t>amenoren</a:t>
            </a:r>
            <a:r>
              <a:rPr lang="sv-SE" sz="1600" dirty="0"/>
              <a:t> Birgitta har drabbats av?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1) gynekologisk undersökning med vaginal ultraljud 2) u-</a:t>
            </a:r>
            <a:r>
              <a:rPr lang="sv-SE" sz="1600" dirty="0" err="1">
                <a:solidFill>
                  <a:schemeClr val="accent4"/>
                </a:solidFill>
              </a:rPr>
              <a:t>hCG</a:t>
            </a:r>
            <a:r>
              <a:rPr lang="sv-SE" sz="1600" dirty="0">
                <a:solidFill>
                  <a:schemeClr val="accent4"/>
                </a:solidFill>
              </a:rPr>
              <a:t> 3) hormonprover: prolaktin, FSH, </a:t>
            </a:r>
            <a:r>
              <a:rPr lang="sv-SE" sz="1600" dirty="0" err="1">
                <a:solidFill>
                  <a:schemeClr val="accent4"/>
                </a:solidFill>
              </a:rPr>
              <a:t>östradiol</a:t>
            </a:r>
            <a:r>
              <a:rPr lang="sv-SE" sz="1600" dirty="0">
                <a:solidFill>
                  <a:schemeClr val="accent4"/>
                </a:solidFill>
              </a:rPr>
              <a:t>, TSH, T3, T4, AMH.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38379209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2: Birgitta, 29 år </a:t>
            </a:r>
          </a:p>
          <a:p>
            <a:pPr marL="0" indent="0">
              <a:buNone/>
            </a:pPr>
            <a:r>
              <a:rPr lang="sv-SE" sz="1600" dirty="0"/>
              <a:t>Du inser omedelbart att Birgitta drabbats av en stor postpartumblödning. Ni larmar på hjälp och tar in blödningsvagnen. Ni tänker ABC, tippar huvudändan och kopplar O2. Birgitta får två grova infarter, </a:t>
            </a:r>
            <a:r>
              <a:rPr lang="sv-SE" sz="1600" dirty="0" err="1"/>
              <a:t>bastest</a:t>
            </a:r>
            <a:r>
              <a:rPr lang="sv-SE" sz="1600" dirty="0"/>
              <a:t> tas och Ringer får flöda in. Urinblåsan tappas. Samtidigt får Birgitta uteruskontraherande läkemedel och barnmorskan håller bimanuell kompression. Barnmorskan rapporterar att hon upplever uterus </a:t>
            </a:r>
            <a:r>
              <a:rPr lang="sv-SE" sz="1600" dirty="0" err="1"/>
              <a:t>välkontraherad</a:t>
            </a:r>
            <a:r>
              <a:rPr lang="sv-SE" sz="1600" dirty="0"/>
              <a:t> och ni arbetar vidare enligt minnesramsan 4T varför du ber om ett spekulum för att titta om det finns några bristningar, precis när du håller på kommer en ny skjuts med blod från en atonisk uterus. Ni fortsätter med bimanuell kompression och aortakompression, tar </a:t>
            </a:r>
            <a:r>
              <a:rPr lang="sv-SE" sz="1600" dirty="0" err="1"/>
              <a:t>koagulationsprover</a:t>
            </a:r>
            <a:r>
              <a:rPr lang="sv-SE" sz="1600" dirty="0"/>
              <a:t> och ger </a:t>
            </a:r>
            <a:r>
              <a:rPr lang="sv-SE" sz="1600" dirty="0" err="1"/>
              <a:t>Cyklokapron</a:t>
            </a:r>
            <a:r>
              <a:rPr lang="sv-SE" sz="1600" dirty="0"/>
              <a:t> iv. Narkos tillkallas och transfusion påbörjas enligt 4:4:1 principen. Du tar Birgitta till operation då du misstänker en kvarvarande placentabit i uterus som orsak till atonin. Du gör en </a:t>
            </a:r>
            <a:r>
              <a:rPr lang="sv-SE" sz="1600" dirty="0" err="1"/>
              <a:t>manuel</a:t>
            </a:r>
            <a:r>
              <a:rPr lang="sv-SE" sz="1600" dirty="0"/>
              <a:t> </a:t>
            </a:r>
            <a:r>
              <a:rPr lang="sv-SE" sz="1600" dirty="0" err="1"/>
              <a:t>intrauterin</a:t>
            </a:r>
            <a:r>
              <a:rPr lang="sv-SE" sz="1600" dirty="0"/>
              <a:t> </a:t>
            </a:r>
            <a:r>
              <a:rPr lang="sv-SE" sz="1600" dirty="0" err="1"/>
              <a:t>exploration</a:t>
            </a:r>
            <a:r>
              <a:rPr lang="sv-SE" sz="1600" dirty="0"/>
              <a:t> och därefter skrapar du försiktigt uterus med en stor trubbig </a:t>
            </a:r>
            <a:r>
              <a:rPr lang="sv-SE" sz="1600" dirty="0" err="1"/>
              <a:t>curette</a:t>
            </a:r>
            <a:r>
              <a:rPr lang="sv-SE" sz="1600" dirty="0"/>
              <a:t> och får ut en del placentabitar och </a:t>
            </a:r>
            <a:r>
              <a:rPr lang="sv-SE" sz="1600" dirty="0" err="1"/>
              <a:t>decidua</a:t>
            </a:r>
            <a:r>
              <a:rPr lang="sv-SE" sz="1600" dirty="0"/>
              <a:t>. Läget stabiliseras härefter och Birgitta fick totalt 10 enheter blod. Den samlade blödningen skattades till drygt 4 liter. </a:t>
            </a:r>
          </a:p>
          <a:p>
            <a:pPr marL="0" indent="0">
              <a:buNone/>
            </a:pPr>
            <a:r>
              <a:rPr lang="sv-SE" sz="1600" dirty="0"/>
              <a:t>Allt gick väl därefter. Birgitta och Anders kunna skrivas ut från BB med barnet efter 5 dagar. </a:t>
            </a:r>
          </a:p>
          <a:p>
            <a:pPr marL="0" indent="0">
              <a:buNone/>
            </a:pPr>
            <a:r>
              <a:rPr lang="sv-SE" sz="1600" dirty="0"/>
              <a:t>Du träffar åter Birgitta 1,5 år efter förlossningen på gyn mottagningen. Birgitta var väldig trött länge efter förlossningen och känner hon fortfarande inte riktigt har återhämtat sig. Birgitta orkade inte med att amma och dessutom fick hon aldrig gång i mjölkproduktionen. Det som oroar Birgitta nu är att hon inte har fått menstruationen tillbaka. Vill dessutom ha preventivmedel då hon absolut inte vill bli gravid igen. </a:t>
            </a:r>
            <a:br>
              <a:rPr lang="sv-SE" sz="1600" dirty="0"/>
            </a:br>
            <a:br>
              <a:rPr lang="sv-SE" sz="1600" dirty="0"/>
            </a:br>
            <a:r>
              <a:rPr lang="sv-SE" sz="1600" dirty="0"/>
              <a:t>Fråga 2:6. </a:t>
            </a:r>
            <a:br>
              <a:rPr lang="sv-SE" sz="1600" dirty="0"/>
            </a:br>
            <a:r>
              <a:rPr lang="sv-SE" sz="1600" dirty="0"/>
              <a:t>Nämn minst 4 differentialdiagnoser som orsak till Birgittas sekundära </a:t>
            </a:r>
            <a:r>
              <a:rPr lang="sv-SE" sz="1600" dirty="0" err="1"/>
              <a:t>amenorré</a:t>
            </a:r>
            <a:r>
              <a:rPr lang="sv-SE" sz="1600" dirty="0"/>
              <a:t>. (2p)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4031279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2: Birgitta, 29 år </a:t>
            </a:r>
          </a:p>
          <a:p>
            <a:pPr marL="0" indent="0">
              <a:buNone/>
            </a:pPr>
            <a:r>
              <a:rPr lang="sv-SE" sz="1600" dirty="0"/>
              <a:t>Du inser omedelbart att Birgitta drabbats av en stor postpartumblödning. Ni larmar på hjälp och tar in blödningsvagnen. Ni tänker ABC, tippar huvudändan och kopplar O2. Birgitta får två grova infarter, </a:t>
            </a:r>
            <a:r>
              <a:rPr lang="sv-SE" sz="1600" dirty="0" err="1"/>
              <a:t>bastest</a:t>
            </a:r>
            <a:r>
              <a:rPr lang="sv-SE" sz="1600" dirty="0"/>
              <a:t> tas och Ringer får flöda in. Urinblåsan tappas. Samtidigt får Birgitta uteruskontraherande läkemedel och barnmorskan håller bimanuell kompression. Barnmorskan rapporterar att hon upplever uterus </a:t>
            </a:r>
            <a:r>
              <a:rPr lang="sv-SE" sz="1600" dirty="0" err="1"/>
              <a:t>välkontraherad</a:t>
            </a:r>
            <a:r>
              <a:rPr lang="sv-SE" sz="1600" dirty="0"/>
              <a:t> och ni arbetar vidare enligt minnesramsan 4T varför du ber om ett spekulum för att titta om det finns några bristningar, precis när du håller på kommer en ny skjuts med blod från en atonisk uterus. Ni fortsätter med bimanuell kompression och aortakompression, tar </a:t>
            </a:r>
            <a:r>
              <a:rPr lang="sv-SE" sz="1600" dirty="0" err="1"/>
              <a:t>koagulationsprover</a:t>
            </a:r>
            <a:r>
              <a:rPr lang="sv-SE" sz="1600" dirty="0"/>
              <a:t> och ger </a:t>
            </a:r>
            <a:r>
              <a:rPr lang="sv-SE" sz="1600" dirty="0" err="1"/>
              <a:t>Cyklokapron</a:t>
            </a:r>
            <a:r>
              <a:rPr lang="sv-SE" sz="1600" dirty="0"/>
              <a:t> iv. Narkos tillkallas och transfusion påbörjas enligt 4:4:1 principen. Du tar Birgitta till operation då du misstänker en kvarvarande placentabit i uterus som orsak till atonin. Du gör en </a:t>
            </a:r>
            <a:r>
              <a:rPr lang="sv-SE" sz="1600" dirty="0" err="1"/>
              <a:t>manuel</a:t>
            </a:r>
            <a:r>
              <a:rPr lang="sv-SE" sz="1600" dirty="0"/>
              <a:t> </a:t>
            </a:r>
            <a:r>
              <a:rPr lang="sv-SE" sz="1600" dirty="0" err="1"/>
              <a:t>intrauterin</a:t>
            </a:r>
            <a:r>
              <a:rPr lang="sv-SE" sz="1600" dirty="0"/>
              <a:t> </a:t>
            </a:r>
            <a:r>
              <a:rPr lang="sv-SE" sz="1600" dirty="0" err="1"/>
              <a:t>exploration</a:t>
            </a:r>
            <a:r>
              <a:rPr lang="sv-SE" sz="1600" dirty="0"/>
              <a:t> och därefter skrapar du försiktigt uterus med en stor trubbig </a:t>
            </a:r>
            <a:r>
              <a:rPr lang="sv-SE" sz="1600" dirty="0" err="1"/>
              <a:t>curette</a:t>
            </a:r>
            <a:r>
              <a:rPr lang="sv-SE" sz="1600" dirty="0"/>
              <a:t> och får ut en del placentabitar och </a:t>
            </a:r>
            <a:r>
              <a:rPr lang="sv-SE" sz="1600" dirty="0" err="1"/>
              <a:t>decidua</a:t>
            </a:r>
            <a:r>
              <a:rPr lang="sv-SE" sz="1600" dirty="0"/>
              <a:t>. Läget stabiliseras härefter och Birgitta fick totalt 10 enheter blod. Den samlade blödningen skattades till drygt 4 liter. </a:t>
            </a:r>
          </a:p>
          <a:p>
            <a:pPr marL="0" indent="0">
              <a:buNone/>
            </a:pPr>
            <a:r>
              <a:rPr lang="sv-SE" sz="1600" dirty="0"/>
              <a:t>Allt gick väl därefter. Birgitta och Anders kunna skrivas ut från BB med barnet efter 5 dagar. </a:t>
            </a:r>
          </a:p>
          <a:p>
            <a:pPr marL="0" indent="0">
              <a:buNone/>
            </a:pPr>
            <a:r>
              <a:rPr lang="sv-SE" sz="1600" dirty="0"/>
              <a:t>Du träffar åter Birgitta 1,5 år efter förlossningen på gyn mottagningen. Birgitta var väldig trött länge efter förlossningen och känner hon fortfarande inte riktigt har återhämtat sig. Birgitta orkade inte med att amma och dessutom fick hon aldrig gång i mjölkproduktionen. Det som oroar Birgitta nu är att hon inte har fått menstruationen tillbaka. Vill dessutom ha preventivmedel då hon absolut inte vill bli gravid igen. </a:t>
            </a:r>
            <a:br>
              <a:rPr lang="sv-SE" sz="1600" dirty="0"/>
            </a:br>
            <a:br>
              <a:rPr lang="sv-SE" sz="1600" dirty="0"/>
            </a:br>
            <a:r>
              <a:rPr lang="sv-SE" sz="1600" dirty="0"/>
              <a:t>Fråga 2:6. </a:t>
            </a:r>
            <a:br>
              <a:rPr lang="sv-SE" sz="1600" dirty="0"/>
            </a:br>
            <a:r>
              <a:rPr lang="sv-SE" sz="1600" dirty="0"/>
              <a:t>Nämn minst 4 differentialdiagnoser som orsak till Birgittas sekundära </a:t>
            </a:r>
            <a:r>
              <a:rPr lang="sv-SE" sz="1600" dirty="0" err="1"/>
              <a:t>amenorré</a:t>
            </a:r>
            <a:r>
              <a:rPr lang="sv-SE" sz="1600" dirty="0"/>
              <a:t>.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Skada i uterus (</a:t>
            </a:r>
            <a:r>
              <a:rPr lang="sv-SE" sz="1600" dirty="0" err="1">
                <a:solidFill>
                  <a:schemeClr val="accent4"/>
                </a:solidFill>
              </a:rPr>
              <a:t>Asherman’s</a:t>
            </a:r>
            <a:r>
              <a:rPr lang="sv-SE" sz="1600" dirty="0">
                <a:solidFill>
                  <a:schemeClr val="accent4"/>
                </a:solidFill>
              </a:rPr>
              <a:t> syndrom), </a:t>
            </a:r>
            <a:r>
              <a:rPr lang="sv-SE" sz="1600" dirty="0" err="1">
                <a:solidFill>
                  <a:schemeClr val="accent4"/>
                </a:solidFill>
              </a:rPr>
              <a:t>hypogonadism</a:t>
            </a:r>
            <a:r>
              <a:rPr lang="sv-SE" sz="1600" dirty="0">
                <a:solidFill>
                  <a:schemeClr val="accent4"/>
                </a:solidFill>
              </a:rPr>
              <a:t> (</a:t>
            </a:r>
            <a:r>
              <a:rPr lang="sv-SE" sz="1600" dirty="0" err="1">
                <a:solidFill>
                  <a:schemeClr val="accent4"/>
                </a:solidFill>
              </a:rPr>
              <a:t>Sheehan’s</a:t>
            </a:r>
            <a:r>
              <a:rPr lang="sv-SE" sz="1600" dirty="0">
                <a:solidFill>
                  <a:schemeClr val="accent4"/>
                </a:solidFill>
              </a:rPr>
              <a:t> syndrom (hypofysnekros pg. av blödningen)), </a:t>
            </a:r>
            <a:r>
              <a:rPr lang="sv-SE" sz="1600" dirty="0" err="1">
                <a:solidFill>
                  <a:schemeClr val="accent4"/>
                </a:solidFill>
              </a:rPr>
              <a:t>prolaktinom</a:t>
            </a:r>
            <a:r>
              <a:rPr lang="sv-SE" sz="1600" dirty="0">
                <a:solidFill>
                  <a:schemeClr val="accent4"/>
                </a:solidFill>
              </a:rPr>
              <a:t>/</a:t>
            </a:r>
            <a:r>
              <a:rPr lang="sv-SE" sz="1600" dirty="0" err="1">
                <a:solidFill>
                  <a:schemeClr val="accent4"/>
                </a:solidFill>
              </a:rPr>
              <a:t>hyperprolaktinemi</a:t>
            </a:r>
            <a:r>
              <a:rPr lang="sv-SE" sz="1600" dirty="0">
                <a:solidFill>
                  <a:schemeClr val="accent4"/>
                </a:solidFill>
              </a:rPr>
              <a:t>, prematur menopaus (</a:t>
            </a:r>
            <a:r>
              <a:rPr lang="sv-SE" sz="1600" dirty="0" err="1">
                <a:solidFill>
                  <a:schemeClr val="accent4"/>
                </a:solidFill>
              </a:rPr>
              <a:t>ovariell</a:t>
            </a:r>
            <a:r>
              <a:rPr lang="sv-SE" sz="1600" dirty="0">
                <a:solidFill>
                  <a:schemeClr val="accent4"/>
                </a:solidFill>
              </a:rPr>
              <a:t> insufficiens), graviditet. </a:t>
            </a:r>
          </a:p>
          <a:p>
            <a:pPr marL="0" indent="0">
              <a:buNone/>
            </a:pPr>
            <a:endParaRPr lang="sv-SE" sz="1000" dirty="0">
              <a:solidFill>
                <a:schemeClr val="tx1">
                  <a:lumMod val="50000"/>
                  <a:lumOff val="50000"/>
                </a:schemeClr>
              </a:solidFill>
            </a:endParaRPr>
          </a:p>
          <a:p>
            <a:pPr marL="0" indent="0">
              <a:buNone/>
            </a:pPr>
            <a:r>
              <a:rPr lang="sv-SE" sz="1000" dirty="0">
                <a:solidFill>
                  <a:schemeClr val="tx1">
                    <a:lumMod val="50000"/>
                    <a:lumOff val="50000"/>
                  </a:schemeClr>
                </a:solidFill>
              </a:rPr>
              <a:t>Mål: B26, C59 </a:t>
            </a:r>
          </a:p>
          <a:p>
            <a:pPr marL="0" indent="0">
              <a:buNone/>
            </a:pPr>
            <a:r>
              <a:rPr lang="sv-SE" sz="1600" dirty="0">
                <a:solidFill>
                  <a:schemeClr val="accent1"/>
                </a:solidFill>
              </a:rPr>
              <a:t>Slut på fall 2!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13035829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Selma, 29 år (15 poäng) </a:t>
            </a:r>
          </a:p>
          <a:p>
            <a:pPr marL="0" indent="0">
              <a:buNone/>
            </a:pPr>
            <a:r>
              <a:rPr lang="sv-SE" sz="1600" dirty="0"/>
              <a:t>Selma 29 år kommer till mödrahälsovårdscentralen (MVC) för ett inskrivningssamtal hos barnmorska. Hon är 2-gravida, 0-para och tidigare helt frisk. Hennes BMI är 23. Graviditeten är önskad och hon hade slutat med p-piller bara 1 månad innan hon blev spontant gravid och är själv mycket förvånad över hur fort det gick eftersom hon hört av vänner att det kan dröja innan man blir gravid. </a:t>
            </a:r>
          </a:p>
          <a:p>
            <a:pPr marL="0" indent="0">
              <a:buNone/>
            </a:pPr>
            <a:r>
              <a:rPr lang="sv-SE" sz="1600" dirty="0"/>
              <a:t>Selma informeras av barnmorskan om programmet på MVC och tider bokas för ultraljud för datering och fosterscreening. Du som underläkare följer barnmorskan idag och du gör en gynekologisk undersökning och tar cellprov enligt det gynekologiska cervixcancerpreventionsprogrammet och tar ett </a:t>
            </a:r>
            <a:r>
              <a:rPr lang="sv-SE" sz="1600" dirty="0" err="1"/>
              <a:t>chlamydia</a:t>
            </a:r>
            <a:r>
              <a:rPr lang="sv-SE" sz="1600" dirty="0"/>
              <a:t>/gonorré-test enligt rutin. </a:t>
            </a:r>
            <a:br>
              <a:rPr lang="sv-SE" sz="1600" dirty="0"/>
            </a:br>
            <a:br>
              <a:rPr lang="sv-SE" sz="1600" dirty="0"/>
            </a:br>
            <a:r>
              <a:rPr lang="sv-SE" sz="1600" b="1" dirty="0"/>
              <a:t>Fråga 9:1. </a:t>
            </a:r>
            <a:br>
              <a:rPr lang="sv-SE" sz="1600" b="1" dirty="0"/>
            </a:br>
            <a:r>
              <a:rPr lang="sv-SE" sz="1600" dirty="0" err="1"/>
              <a:t>Chlamydia</a:t>
            </a:r>
            <a:r>
              <a:rPr lang="sv-SE" sz="1600" dirty="0"/>
              <a:t>-testet analyseras genom </a:t>
            </a:r>
            <a:r>
              <a:rPr lang="sv-SE" sz="1600" dirty="0" err="1"/>
              <a:t>sk</a:t>
            </a:r>
            <a:r>
              <a:rPr lang="sv-SE" sz="1600" dirty="0"/>
              <a:t> PCR-teknik. Beskriv hur en PCR-analys går till på molekylär nivå. (2p) </a:t>
            </a:r>
            <a:br>
              <a:rPr lang="sv-SE" sz="1600" dirty="0"/>
            </a:br>
            <a:br>
              <a:rPr lang="sv-SE" sz="1600" b="1"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1255872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Selma, 29 år (15 poäng) </a:t>
            </a:r>
          </a:p>
          <a:p>
            <a:pPr marL="0" indent="0">
              <a:buNone/>
            </a:pPr>
            <a:r>
              <a:rPr lang="sv-SE" sz="1600" dirty="0"/>
              <a:t>Selma 29 år kommer till mödrahälsovårdscentralen (MVC) för ett inskrivningssamtal hos barnmorska. Hon är 2-gravida, 0-para och tidigare helt frisk. Hennes BMI är 23. Graviditeten är önskad och hon hade slutat med p-piller bara 1 månad innan hon blev spontant gravid och är själv mycket förvånad över hur fort det gick eftersom hon hört av vänner att det kan dröja innan man blir gravid. </a:t>
            </a:r>
          </a:p>
          <a:p>
            <a:pPr marL="0" indent="0">
              <a:buNone/>
            </a:pPr>
            <a:r>
              <a:rPr lang="sv-SE" sz="1600" dirty="0"/>
              <a:t>Selma informeras av barnmorskan om programmet på MVC och tider bokas för ultraljud för datering och fosterscreening. Du som underläkare följer barnmorskan idag och du gör en gynekologisk undersökning och tar cellprov enligt det gynekologiska cervixcancerpreventionsprogrammet och tar ett </a:t>
            </a:r>
            <a:r>
              <a:rPr lang="sv-SE" sz="1600" dirty="0" err="1"/>
              <a:t>chlamydia</a:t>
            </a:r>
            <a:r>
              <a:rPr lang="sv-SE" sz="1600" dirty="0"/>
              <a:t>/gonorré-test enligt rutin. </a:t>
            </a:r>
            <a:br>
              <a:rPr lang="sv-SE" sz="1600" dirty="0"/>
            </a:br>
            <a:br>
              <a:rPr lang="sv-SE" sz="1600" dirty="0"/>
            </a:br>
            <a:r>
              <a:rPr lang="sv-SE" sz="1600" b="1" dirty="0"/>
              <a:t>Fråga 9:1. </a:t>
            </a:r>
            <a:br>
              <a:rPr lang="sv-SE" sz="1600" b="1" dirty="0"/>
            </a:br>
            <a:r>
              <a:rPr lang="sv-SE" sz="1600" dirty="0" err="1"/>
              <a:t>Chlamydia</a:t>
            </a:r>
            <a:r>
              <a:rPr lang="sv-SE" sz="1600" dirty="0"/>
              <a:t>-testet analyseras genom </a:t>
            </a:r>
            <a:r>
              <a:rPr lang="sv-SE" sz="1600" dirty="0" err="1"/>
              <a:t>sk</a:t>
            </a:r>
            <a:r>
              <a:rPr lang="sv-SE" sz="1600" dirty="0"/>
              <a:t> PCR-teknik. Beskriv hur en PCR-analys går till på molekylär nivå. (2p) </a:t>
            </a:r>
            <a:br>
              <a:rPr lang="sv-SE" sz="1600" dirty="0"/>
            </a:br>
            <a:br>
              <a:rPr lang="sv-SE" sz="1600" b="1"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PCR (</a:t>
            </a:r>
            <a:r>
              <a:rPr lang="sv-SE" sz="1600" dirty="0" err="1">
                <a:solidFill>
                  <a:schemeClr val="accent4"/>
                </a:solidFill>
              </a:rPr>
              <a:t>polymeraskedjereaktion</a:t>
            </a:r>
            <a:r>
              <a:rPr lang="sv-SE" sz="1600" dirty="0">
                <a:solidFill>
                  <a:schemeClr val="accent4"/>
                </a:solidFill>
              </a:rPr>
              <a:t>), är en mycket använd molekylärbiologisk och biokemisk metod, som används för att framställa stora mängder av en viss DNA-sekvens. Detta sker genom en kemisk reaktion i flera steg utförd med hjälp av ett enzym av typen DNA-polymeras. Det finns tre steg i PCR: denaturering, hybridisering och förlängning. </a:t>
            </a:r>
          </a:p>
          <a:p>
            <a:pPr marL="0" indent="0">
              <a:buNone/>
            </a:pPr>
            <a:r>
              <a:rPr lang="sv-SE" sz="1600" dirty="0">
                <a:solidFill>
                  <a:schemeClr val="accent4"/>
                </a:solidFill>
              </a:rPr>
              <a:t>Denaturering är det första steget i cykeln, vätebindningarna mellan DNA strängarna försvagas, de båda DNA-strängarna separerar från varandra vilket resulterar i </a:t>
            </a:r>
            <a:r>
              <a:rPr lang="sv-SE" sz="1600" dirty="0" err="1">
                <a:solidFill>
                  <a:schemeClr val="accent4"/>
                </a:solidFill>
              </a:rPr>
              <a:t>enkelsträngat</a:t>
            </a:r>
            <a:r>
              <a:rPr lang="sv-SE" sz="1600" dirty="0">
                <a:solidFill>
                  <a:schemeClr val="accent4"/>
                </a:solidFill>
              </a:rPr>
              <a:t> DNA. </a:t>
            </a:r>
          </a:p>
          <a:p>
            <a:pPr marL="0" indent="0">
              <a:buNone/>
            </a:pPr>
            <a:r>
              <a:rPr lang="sv-SE" sz="1600" dirty="0">
                <a:solidFill>
                  <a:schemeClr val="accent4"/>
                </a:solidFill>
              </a:rPr>
              <a:t>Hybridisering, fäster primrar på passande ställe på DNA. T mot A, G mot C (</a:t>
            </a:r>
            <a:r>
              <a:rPr lang="sv-SE" sz="1600" dirty="0" err="1">
                <a:solidFill>
                  <a:schemeClr val="accent4"/>
                </a:solidFill>
              </a:rPr>
              <a:t>oligonukleotidprimrar</a:t>
            </a:r>
            <a:r>
              <a:rPr lang="sv-SE" sz="1600" dirty="0">
                <a:solidFill>
                  <a:schemeClr val="accent4"/>
                </a:solidFill>
              </a:rPr>
              <a:t> till DNA-</a:t>
            </a:r>
            <a:r>
              <a:rPr lang="sv-SE" sz="1600" dirty="0" err="1">
                <a:solidFill>
                  <a:schemeClr val="accent4"/>
                </a:solidFill>
              </a:rPr>
              <a:t>templat</a:t>
            </a:r>
            <a:r>
              <a:rPr lang="sv-SE" sz="1600" dirty="0">
                <a:solidFill>
                  <a:schemeClr val="accent4"/>
                </a:solidFill>
              </a:rPr>
              <a:t>). Har primern hittat en komplementär sekvens bildas en stabil bindning. Där fäster sedan polymeraset och börjar kopiera DNA-sekvensen. Under förlängningen/extension steget kommer DNA-polymeras syntetisera nya dubbel-strängat DNA. Endast de primers som bundit exakt med DNA-sekvensen kopieras. </a:t>
            </a:r>
          </a:p>
          <a:p>
            <a:pPr marL="0" indent="0">
              <a:buNone/>
            </a:pPr>
            <a:r>
              <a:rPr lang="sv-SE" sz="1600" dirty="0">
                <a:solidFill>
                  <a:schemeClr val="accent4"/>
                </a:solidFill>
              </a:rPr>
              <a:t>2 p förutsätter att alla tre steg i processen nämns. </a:t>
            </a:r>
          </a:p>
          <a:p>
            <a:pPr marL="0" indent="0">
              <a:buNone/>
            </a:pPr>
            <a:br>
              <a:rPr lang="sv-SE" sz="1000" dirty="0">
                <a:solidFill>
                  <a:schemeClr val="tx1">
                    <a:lumMod val="50000"/>
                    <a:lumOff val="50000"/>
                  </a:schemeClr>
                </a:solidFill>
              </a:rPr>
            </a:br>
            <a:r>
              <a:rPr lang="sv-SE" sz="1000" dirty="0">
                <a:solidFill>
                  <a:schemeClr val="tx1">
                    <a:lumMod val="50000"/>
                    <a:lumOff val="50000"/>
                  </a:schemeClr>
                </a:solidFill>
              </a:rPr>
              <a:t>FLM K10 B54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19081846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Selma, 29 år (15 poäng) </a:t>
            </a:r>
          </a:p>
          <a:p>
            <a:pPr marL="0" indent="0">
              <a:buNone/>
            </a:pPr>
            <a:r>
              <a:rPr lang="sv-SE" sz="1200" i="1" dirty="0">
                <a:solidFill>
                  <a:schemeClr val="tx1">
                    <a:lumMod val="50000"/>
                    <a:lumOff val="50000"/>
                  </a:schemeClr>
                </a:solidFill>
              </a:rPr>
              <a:t>Selma 29 år kommer till mödrahälsovårdscentralen (MVC) för ett inskrivningssamtal hos barnmorska. Hon är 2-gravida, 0-para och tidigare helt frisk. Hennes BMI är 23. Graviditeten är önskad och hon hade slutat med p-piller bara 1 månad innan hon blev spontant gravid och är själv mycket förvånad över hur fort det gick eftersom hon hört av vänner att det kan dröja innan man blir gravid. </a:t>
            </a:r>
          </a:p>
          <a:p>
            <a:pPr marL="0" indent="0">
              <a:buNone/>
            </a:pPr>
            <a:r>
              <a:rPr lang="sv-SE" sz="1200" i="1" dirty="0">
                <a:solidFill>
                  <a:schemeClr val="tx1">
                    <a:lumMod val="50000"/>
                    <a:lumOff val="50000"/>
                  </a:schemeClr>
                </a:solidFill>
              </a:rPr>
              <a:t>Selma informeras av barnmorskan om programmet på MVC och tider bokas för ultraljud för datering och fosterscreening. Du som underläkare följer barnmorskan idag och du gör en gynekologisk undersökning och tar cellprov enligt det gynekologiska cervixcancerpreventionsprogrammet och tar ett </a:t>
            </a:r>
            <a:r>
              <a:rPr lang="sv-SE" sz="1200" i="1" dirty="0" err="1">
                <a:solidFill>
                  <a:schemeClr val="tx1">
                    <a:lumMod val="50000"/>
                    <a:lumOff val="50000"/>
                  </a:schemeClr>
                </a:solidFill>
              </a:rPr>
              <a:t>chlamydia</a:t>
            </a:r>
            <a:r>
              <a:rPr lang="sv-SE" sz="1200" i="1" dirty="0">
                <a:solidFill>
                  <a:schemeClr val="tx1">
                    <a:lumMod val="50000"/>
                    <a:lumOff val="50000"/>
                  </a:schemeClr>
                </a:solidFill>
              </a:rPr>
              <a:t>/gonorré-test enligt rutin. </a:t>
            </a:r>
            <a:br>
              <a:rPr lang="sv-SE" sz="1600" dirty="0"/>
            </a:br>
            <a:br>
              <a:rPr lang="sv-SE" sz="1600" dirty="0"/>
            </a:br>
            <a:r>
              <a:rPr lang="sv-SE" sz="1600" dirty="0" err="1"/>
              <a:t>Chlamydia</a:t>
            </a:r>
            <a:r>
              <a:rPr lang="sv-SE" sz="1600" dirty="0"/>
              <a:t>-testet analyseras genom </a:t>
            </a:r>
            <a:r>
              <a:rPr lang="sv-SE" sz="1600" dirty="0" err="1"/>
              <a:t>sk</a:t>
            </a:r>
            <a:r>
              <a:rPr lang="sv-SE" sz="1600" dirty="0"/>
              <a:t> PCR-teknik. Fyra dagar efter besöket får du tillbaka provsvaret på vaginalsekretet där </a:t>
            </a:r>
            <a:r>
              <a:rPr lang="sv-SE" sz="1600" dirty="0" err="1"/>
              <a:t>chlamydia</a:t>
            </a:r>
            <a:r>
              <a:rPr lang="sv-SE" sz="1600" dirty="0"/>
              <a:t> </a:t>
            </a:r>
            <a:r>
              <a:rPr lang="sv-SE" sz="1600" dirty="0" err="1"/>
              <a:t>trachomatis</a:t>
            </a:r>
            <a:r>
              <a:rPr lang="sv-SE" sz="1600" dirty="0"/>
              <a:t> fanns påvisat. Du ringer upp Selma och meddelar provsvar. </a:t>
            </a:r>
          </a:p>
          <a:p>
            <a:pPr marL="0" indent="0">
              <a:buNone/>
            </a:pPr>
            <a:r>
              <a:rPr lang="sv-SE" sz="1600" dirty="0"/>
              <a:t>Då Selma själv arbetar inom vården vet hon att det är en bakterie som sprids genom sexuell smitta. </a:t>
            </a:r>
          </a:p>
          <a:p>
            <a:pPr marL="0" indent="0">
              <a:buNone/>
            </a:pPr>
            <a:r>
              <a:rPr lang="sv-SE" sz="1600" dirty="0"/>
              <a:t>Du upplyser henne om att </a:t>
            </a:r>
            <a:r>
              <a:rPr lang="sv-SE" sz="1600" dirty="0" err="1"/>
              <a:t>chlamydia</a:t>
            </a:r>
            <a:r>
              <a:rPr lang="sv-SE" sz="1600" dirty="0"/>
              <a:t> </a:t>
            </a:r>
            <a:r>
              <a:rPr lang="sv-SE" sz="1600" dirty="0" err="1"/>
              <a:t>trachomatis</a:t>
            </a:r>
            <a:r>
              <a:rPr lang="sv-SE" sz="1600" dirty="0"/>
              <a:t> även faller under smittskyddslagen (SML) och att hon i och med det har vissa skyldigheter, men också rättigheter. </a:t>
            </a:r>
            <a:br>
              <a:rPr lang="sv-SE" sz="1600" dirty="0"/>
            </a:br>
            <a:br>
              <a:rPr lang="sv-SE" sz="1600" dirty="0"/>
            </a:br>
            <a:r>
              <a:rPr lang="sv-SE" sz="1600" b="1" dirty="0"/>
              <a:t>Fråga 9:2. </a:t>
            </a:r>
            <a:br>
              <a:rPr lang="sv-SE" sz="1600" b="1" dirty="0"/>
            </a:br>
            <a:r>
              <a:rPr lang="sv-SE" sz="1600" dirty="0"/>
              <a:t>Vilka skyldigheter och rättigheter har Selma som patient smittad av </a:t>
            </a:r>
            <a:r>
              <a:rPr lang="sv-SE" sz="1600" dirty="0" err="1"/>
              <a:t>Chlamydia</a:t>
            </a:r>
            <a:r>
              <a:rPr lang="sv-SE" sz="1600" dirty="0"/>
              <a:t> </a:t>
            </a:r>
            <a:r>
              <a:rPr lang="sv-SE" sz="1600" dirty="0" err="1"/>
              <a:t>trachomatis</a:t>
            </a:r>
            <a:r>
              <a:rPr lang="sv-SE" sz="1600" dirty="0"/>
              <a:t> enligt smittskyddslagen. Vilka skyldigheter har Du som läkare när du får tillbaka en positivt verifierad </a:t>
            </a:r>
            <a:r>
              <a:rPr lang="sv-SE" sz="1600" dirty="0" err="1"/>
              <a:t>chlamydia</a:t>
            </a:r>
            <a:r>
              <a:rPr lang="sv-SE" sz="1600" dirty="0"/>
              <a:t> </a:t>
            </a:r>
            <a:r>
              <a:rPr lang="sv-SE" sz="1600" dirty="0" err="1"/>
              <a:t>trachomatis</a:t>
            </a:r>
            <a:r>
              <a:rPr lang="sv-SE" sz="1600" dirty="0"/>
              <a:t> från slidsekret som du själv </a:t>
            </a:r>
            <a:r>
              <a:rPr lang="sv-SE" sz="1600" dirty="0" err="1"/>
              <a:t>provtagit</a:t>
            </a:r>
            <a:r>
              <a:rPr lang="sv-SE" sz="1600" dirty="0"/>
              <a:t>? (3p)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40722376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Selma, 29 år (15 poäng) </a:t>
            </a:r>
          </a:p>
          <a:p>
            <a:pPr marL="0" indent="0">
              <a:buNone/>
            </a:pPr>
            <a:r>
              <a:rPr lang="sv-SE" sz="1200" i="1" dirty="0">
                <a:solidFill>
                  <a:schemeClr val="tx1">
                    <a:lumMod val="50000"/>
                    <a:lumOff val="50000"/>
                  </a:schemeClr>
                </a:solidFill>
              </a:rPr>
              <a:t>Selma 29 år kommer till mödrahälsovårdscentralen (MVC) för ett inskrivningssamtal hos barnmorska. Hon är 2-gravida, 0-para och tidigare helt frisk. Hennes BMI är 23. Graviditeten är önskad och hon hade slutat med p-piller bara 1 månad innan hon blev spontant gravid och är själv mycket förvånad över hur fort det gick eftersom hon hört av vänner att det kan dröja innan man blir gravid. </a:t>
            </a:r>
          </a:p>
          <a:p>
            <a:pPr marL="0" indent="0">
              <a:buNone/>
            </a:pPr>
            <a:r>
              <a:rPr lang="sv-SE" sz="1200" i="1" dirty="0">
                <a:solidFill>
                  <a:schemeClr val="tx1">
                    <a:lumMod val="50000"/>
                    <a:lumOff val="50000"/>
                  </a:schemeClr>
                </a:solidFill>
              </a:rPr>
              <a:t>Selma informeras av barnmorskan om programmet på MVC och tider bokas för ultraljud för datering och fosterscreening. Du som underläkare följer barnmorskan idag och du gör en gynekologisk undersökning och tar cellprov enligt det gynekologiska cervixcancerpreventionsprogrammet och tar ett </a:t>
            </a:r>
            <a:r>
              <a:rPr lang="sv-SE" sz="1200" i="1" dirty="0" err="1">
                <a:solidFill>
                  <a:schemeClr val="tx1">
                    <a:lumMod val="50000"/>
                    <a:lumOff val="50000"/>
                  </a:schemeClr>
                </a:solidFill>
              </a:rPr>
              <a:t>chlamydia</a:t>
            </a:r>
            <a:r>
              <a:rPr lang="sv-SE" sz="1200" i="1" dirty="0">
                <a:solidFill>
                  <a:schemeClr val="tx1">
                    <a:lumMod val="50000"/>
                    <a:lumOff val="50000"/>
                  </a:schemeClr>
                </a:solidFill>
              </a:rPr>
              <a:t>/gonorré-test enligt rutin. </a:t>
            </a:r>
            <a:br>
              <a:rPr lang="sv-SE" sz="1600" dirty="0"/>
            </a:br>
            <a:br>
              <a:rPr lang="sv-SE" sz="1600" dirty="0"/>
            </a:br>
            <a:r>
              <a:rPr lang="sv-SE" sz="1600" dirty="0" err="1"/>
              <a:t>Chlamydia</a:t>
            </a:r>
            <a:r>
              <a:rPr lang="sv-SE" sz="1600" dirty="0"/>
              <a:t>-testet analyseras genom </a:t>
            </a:r>
            <a:r>
              <a:rPr lang="sv-SE" sz="1600" dirty="0" err="1"/>
              <a:t>sk</a:t>
            </a:r>
            <a:r>
              <a:rPr lang="sv-SE" sz="1600" dirty="0"/>
              <a:t> PCR-teknik. Fyra dagar efter besöket får du tillbaka provsvaret på vaginalsekretet där </a:t>
            </a:r>
            <a:r>
              <a:rPr lang="sv-SE" sz="1600" dirty="0" err="1"/>
              <a:t>chlamydia</a:t>
            </a:r>
            <a:r>
              <a:rPr lang="sv-SE" sz="1600" dirty="0"/>
              <a:t> </a:t>
            </a:r>
            <a:r>
              <a:rPr lang="sv-SE" sz="1600" dirty="0" err="1"/>
              <a:t>trachomatis</a:t>
            </a:r>
            <a:r>
              <a:rPr lang="sv-SE" sz="1600" dirty="0"/>
              <a:t> fanns påvisat. Du ringer upp Selma och meddelar provsvar. </a:t>
            </a:r>
          </a:p>
          <a:p>
            <a:pPr marL="0" indent="0">
              <a:buNone/>
            </a:pPr>
            <a:r>
              <a:rPr lang="sv-SE" sz="1600" dirty="0"/>
              <a:t>Då Selma själv arbetar inom vården vet hon att det är en bakterie som sprids genom sexuell smitta. </a:t>
            </a:r>
          </a:p>
          <a:p>
            <a:pPr marL="0" indent="0">
              <a:buNone/>
            </a:pPr>
            <a:r>
              <a:rPr lang="sv-SE" sz="1600" dirty="0"/>
              <a:t>Du upplyser henne om att </a:t>
            </a:r>
            <a:r>
              <a:rPr lang="sv-SE" sz="1600" dirty="0" err="1"/>
              <a:t>chlamydia</a:t>
            </a:r>
            <a:r>
              <a:rPr lang="sv-SE" sz="1600" dirty="0"/>
              <a:t> </a:t>
            </a:r>
            <a:r>
              <a:rPr lang="sv-SE" sz="1600" dirty="0" err="1"/>
              <a:t>trachomatis</a:t>
            </a:r>
            <a:r>
              <a:rPr lang="sv-SE" sz="1600" dirty="0"/>
              <a:t> även faller under smittskyddslagen (SML) och att hon i och med det har vissa skyldigheter, men också rättigheter. </a:t>
            </a:r>
            <a:br>
              <a:rPr lang="sv-SE" sz="1600" dirty="0"/>
            </a:br>
            <a:br>
              <a:rPr lang="sv-SE" sz="1600" dirty="0"/>
            </a:br>
            <a:r>
              <a:rPr lang="sv-SE" sz="1600" b="1" dirty="0"/>
              <a:t>Fråga 9:2. </a:t>
            </a:r>
            <a:br>
              <a:rPr lang="sv-SE" sz="1600" b="1" dirty="0"/>
            </a:br>
            <a:r>
              <a:rPr lang="sv-SE" sz="1600" dirty="0"/>
              <a:t>Vilka skyldigheter och rättigheter har Selma som patient smittad av </a:t>
            </a:r>
            <a:r>
              <a:rPr lang="sv-SE" sz="1600" dirty="0" err="1"/>
              <a:t>Chlamydia</a:t>
            </a:r>
            <a:r>
              <a:rPr lang="sv-SE" sz="1600" dirty="0"/>
              <a:t> </a:t>
            </a:r>
            <a:r>
              <a:rPr lang="sv-SE" sz="1600" dirty="0" err="1"/>
              <a:t>trachomatis</a:t>
            </a:r>
            <a:r>
              <a:rPr lang="sv-SE" sz="1600" dirty="0"/>
              <a:t> enligt smittskyddslagen. Vilka skyldigheter har Du som läkare när du får tillbaka en positivt verifierad </a:t>
            </a:r>
            <a:r>
              <a:rPr lang="sv-SE" sz="1600" dirty="0" err="1"/>
              <a:t>chlamydia</a:t>
            </a:r>
            <a:r>
              <a:rPr lang="sv-SE" sz="1600" dirty="0"/>
              <a:t> </a:t>
            </a:r>
            <a:r>
              <a:rPr lang="sv-SE" sz="1600" dirty="0" err="1"/>
              <a:t>trachomatis</a:t>
            </a:r>
            <a:r>
              <a:rPr lang="sv-SE" sz="1600" dirty="0"/>
              <a:t> från slidsekret som du själv </a:t>
            </a:r>
            <a:r>
              <a:rPr lang="sv-SE" sz="1600" dirty="0" err="1"/>
              <a:t>provtagit</a:t>
            </a:r>
            <a:r>
              <a:rPr lang="sv-SE" sz="1600" dirty="0"/>
              <a:t>? (3p)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Selma har skyldighet att delta i smittspårning och att inte föra smittan vidare. Rätt till </a:t>
            </a:r>
            <a:r>
              <a:rPr lang="sv-SE" sz="1600" dirty="0" err="1">
                <a:solidFill>
                  <a:schemeClr val="accent4"/>
                </a:solidFill>
              </a:rPr>
              <a:t>konstnadsfri</a:t>
            </a:r>
            <a:r>
              <a:rPr lang="sv-SE" sz="1600" dirty="0">
                <a:solidFill>
                  <a:schemeClr val="accent4"/>
                </a:solidFill>
              </a:rPr>
              <a:t> behandling och att vara anonym vid smittspårning. </a:t>
            </a:r>
          </a:p>
          <a:p>
            <a:pPr marL="0" indent="0">
              <a:buNone/>
            </a:pPr>
            <a:r>
              <a:rPr lang="sv-SE" sz="1600" dirty="0">
                <a:solidFill>
                  <a:schemeClr val="accent4"/>
                </a:solidFill>
              </a:rPr>
              <a:t>Du har som provtagande läkare skyldighet att initiera smittspårning, erbjuda kostnadsfri behandling och anmäla till Smittskyddsläkare </a:t>
            </a:r>
            <a:r>
              <a:rPr lang="sv-SE" sz="1600" dirty="0" err="1">
                <a:solidFill>
                  <a:schemeClr val="accent4"/>
                </a:solidFill>
              </a:rPr>
              <a:t>enl</a:t>
            </a:r>
            <a:r>
              <a:rPr lang="sv-SE" sz="1600" dirty="0">
                <a:solidFill>
                  <a:schemeClr val="accent4"/>
                </a:solidFill>
              </a:rPr>
              <a:t> SML. </a:t>
            </a:r>
          </a:p>
          <a:p>
            <a:pPr marL="0" indent="0">
              <a:buNone/>
            </a:pPr>
            <a:r>
              <a:rPr lang="sv-SE" sz="1000" dirty="0">
                <a:solidFill>
                  <a:schemeClr val="tx1">
                    <a:lumMod val="50000"/>
                    <a:lumOff val="50000"/>
                  </a:schemeClr>
                </a:solidFill>
              </a:rPr>
              <a:t>Kunskap och förståelse </a:t>
            </a:r>
            <a:br>
              <a:rPr lang="sv-SE" sz="1000" dirty="0">
                <a:solidFill>
                  <a:schemeClr val="tx1">
                    <a:lumMod val="50000"/>
                    <a:lumOff val="50000"/>
                  </a:schemeClr>
                </a:solidFill>
              </a:rPr>
            </a:br>
            <a:r>
              <a:rPr lang="sv-SE" sz="1000" dirty="0">
                <a:solidFill>
                  <a:schemeClr val="tx1">
                    <a:lumMod val="50000"/>
                    <a:lumOff val="50000"/>
                  </a:schemeClr>
                </a:solidFill>
              </a:rPr>
              <a:t>Nivå B: Förklara/Analysera/Relatera </a:t>
            </a:r>
            <a:br>
              <a:rPr lang="sv-SE" sz="1000" dirty="0">
                <a:solidFill>
                  <a:schemeClr val="tx1">
                    <a:lumMod val="50000"/>
                    <a:lumOff val="50000"/>
                  </a:schemeClr>
                </a:solidFill>
              </a:rPr>
            </a:br>
            <a:r>
              <a:rPr lang="sv-SE" sz="1000" dirty="0">
                <a:solidFill>
                  <a:schemeClr val="tx1">
                    <a:lumMod val="50000"/>
                    <a:lumOff val="50000"/>
                  </a:schemeClr>
                </a:solidFill>
              </a:rPr>
              <a:t>Förekomst, klinisk bild, diagnostik, behandlingsprinciper och förlopp för: </a:t>
            </a:r>
            <a:br>
              <a:rPr lang="sv-SE" sz="1000" dirty="0">
                <a:solidFill>
                  <a:schemeClr val="tx1">
                    <a:lumMod val="50000"/>
                    <a:lumOff val="50000"/>
                  </a:schemeClr>
                </a:solidFill>
              </a:rPr>
            </a:br>
            <a:r>
              <a:rPr lang="sv-SE" sz="1000" dirty="0">
                <a:solidFill>
                  <a:schemeClr val="tx1">
                    <a:lumMod val="50000"/>
                    <a:lumOff val="50000"/>
                  </a:schemeClr>
                </a:solidFill>
              </a:rPr>
              <a:t>54. Sexuellt överförbara infektioner </a:t>
            </a:r>
            <a:br>
              <a:rPr lang="sv-SE" sz="1000" dirty="0">
                <a:solidFill>
                  <a:schemeClr val="tx1">
                    <a:lumMod val="50000"/>
                    <a:lumOff val="50000"/>
                  </a:schemeClr>
                </a:solidFill>
              </a:rPr>
            </a:br>
            <a:r>
              <a:rPr lang="sv-SE" sz="1000" dirty="0">
                <a:solidFill>
                  <a:schemeClr val="tx1">
                    <a:lumMod val="50000"/>
                    <a:lumOff val="50000"/>
                  </a:schemeClr>
                </a:solidFill>
              </a:rPr>
              <a:t>Nivå C: Generalisera/Överföra/Tillämpa i nya situationer </a:t>
            </a:r>
            <a:br>
              <a:rPr lang="sv-SE" sz="1000" dirty="0">
                <a:solidFill>
                  <a:schemeClr val="tx1">
                    <a:lumMod val="50000"/>
                    <a:lumOff val="50000"/>
                  </a:schemeClr>
                </a:solidFill>
              </a:rPr>
            </a:br>
            <a:r>
              <a:rPr lang="sv-SE" sz="1000" dirty="0">
                <a:solidFill>
                  <a:schemeClr val="tx1">
                    <a:lumMod val="50000"/>
                    <a:lumOff val="50000"/>
                  </a:schemeClr>
                </a:solidFill>
              </a:rPr>
              <a:t>64. Smittskyddslagen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3115644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200" y="656823"/>
            <a:ext cx="10515600" cy="5520140"/>
          </a:xfrm>
        </p:spPr>
        <p:txBody>
          <a:bodyPr>
            <a:normAutofit/>
          </a:bodyPr>
          <a:lstStyle/>
          <a:p>
            <a:pPr marL="0" indent="0">
              <a:buNone/>
            </a:pPr>
            <a:r>
              <a:rPr lang="sv-SE" sz="1600" dirty="0"/>
              <a:t>Fall 1 – Annelie, 66 år </a:t>
            </a:r>
          </a:p>
          <a:p>
            <a:pPr marL="0" indent="0">
              <a:buNone/>
            </a:pPr>
            <a:r>
              <a:rPr lang="sv-SE" sz="1600" dirty="0">
                <a:solidFill>
                  <a:schemeClr val="tx1">
                    <a:lumMod val="50000"/>
                    <a:lumOff val="50000"/>
                  </a:schemeClr>
                </a:solidFill>
              </a:rPr>
              <a:t>Vaginal prolaps karakteriseras efter vilket organ som ligger bakom den </a:t>
            </a:r>
            <a:r>
              <a:rPr lang="sv-SE" sz="1600" dirty="0" err="1">
                <a:solidFill>
                  <a:schemeClr val="tx1">
                    <a:lumMod val="50000"/>
                    <a:lumOff val="50000"/>
                  </a:schemeClr>
                </a:solidFill>
              </a:rPr>
              <a:t>framfallande</a:t>
            </a:r>
            <a:r>
              <a:rPr lang="sv-SE" sz="1600" dirty="0">
                <a:solidFill>
                  <a:schemeClr val="tx1">
                    <a:lumMod val="50000"/>
                    <a:lumOff val="50000"/>
                  </a:schemeClr>
                </a:solidFill>
              </a:rPr>
              <a:t> vaginalväggen: </a:t>
            </a:r>
            <a:r>
              <a:rPr lang="sv-SE" sz="1600" dirty="0" err="1">
                <a:solidFill>
                  <a:schemeClr val="tx1">
                    <a:lumMod val="50000"/>
                    <a:lumOff val="50000"/>
                  </a:schemeClr>
                </a:solidFill>
              </a:rPr>
              <a:t>uretrocele</a:t>
            </a:r>
            <a:r>
              <a:rPr lang="sv-SE" sz="1600" dirty="0">
                <a:solidFill>
                  <a:schemeClr val="tx1">
                    <a:lumMod val="50000"/>
                    <a:lumOff val="50000"/>
                  </a:schemeClr>
                </a:solidFill>
              </a:rPr>
              <a:t>, </a:t>
            </a:r>
            <a:r>
              <a:rPr lang="sv-SE" sz="1600" dirty="0" err="1">
                <a:solidFill>
                  <a:schemeClr val="tx1">
                    <a:lumMod val="50000"/>
                    <a:lumOff val="50000"/>
                  </a:schemeClr>
                </a:solidFill>
              </a:rPr>
              <a:t>cystocele</a:t>
            </a:r>
            <a:r>
              <a:rPr lang="sv-SE" sz="1600" dirty="0">
                <a:solidFill>
                  <a:schemeClr val="tx1">
                    <a:lumMod val="50000"/>
                    <a:lumOff val="50000"/>
                  </a:schemeClr>
                </a:solidFill>
              </a:rPr>
              <a:t>, descensus </a:t>
            </a:r>
            <a:r>
              <a:rPr lang="sv-SE" sz="1600" dirty="0" err="1">
                <a:solidFill>
                  <a:schemeClr val="tx1">
                    <a:lumMod val="50000"/>
                    <a:lumOff val="50000"/>
                  </a:schemeClr>
                </a:solidFill>
              </a:rPr>
              <a:t>uteri</a:t>
            </a:r>
            <a:r>
              <a:rPr lang="sv-SE" sz="1600" dirty="0">
                <a:solidFill>
                  <a:schemeClr val="tx1">
                    <a:lumMod val="50000"/>
                    <a:lumOff val="50000"/>
                  </a:schemeClr>
                </a:solidFill>
              </a:rPr>
              <a:t>, </a:t>
            </a:r>
            <a:r>
              <a:rPr lang="sv-SE" sz="1600" dirty="0" err="1">
                <a:solidFill>
                  <a:schemeClr val="tx1">
                    <a:lumMod val="50000"/>
                    <a:lumOff val="50000"/>
                  </a:schemeClr>
                </a:solidFill>
              </a:rPr>
              <a:t>enterocele</a:t>
            </a:r>
            <a:r>
              <a:rPr lang="sv-SE" sz="1600" dirty="0">
                <a:solidFill>
                  <a:schemeClr val="tx1">
                    <a:lumMod val="50000"/>
                    <a:lumOff val="50000"/>
                  </a:schemeClr>
                </a:solidFill>
              </a:rPr>
              <a:t> och </a:t>
            </a:r>
            <a:r>
              <a:rPr lang="sv-SE" sz="1600" dirty="0" err="1">
                <a:solidFill>
                  <a:schemeClr val="tx1">
                    <a:lumMod val="50000"/>
                    <a:lumOff val="50000"/>
                  </a:schemeClr>
                </a:solidFill>
              </a:rPr>
              <a:t>rektocele</a:t>
            </a:r>
            <a:r>
              <a:rPr lang="sv-SE" sz="1600" dirty="0">
                <a:solidFill>
                  <a:schemeClr val="tx1">
                    <a:lumMod val="50000"/>
                    <a:lumOff val="50000"/>
                  </a:schemeClr>
                </a:solidFill>
              </a:rPr>
              <a:t>. </a:t>
            </a:r>
          </a:p>
          <a:p>
            <a:pPr marL="0" indent="0">
              <a:buNone/>
            </a:pPr>
            <a:r>
              <a:rPr lang="sv-SE" sz="1600" dirty="0">
                <a:solidFill>
                  <a:schemeClr val="tx1">
                    <a:lumMod val="50000"/>
                    <a:lumOff val="50000"/>
                  </a:schemeClr>
                </a:solidFill>
              </a:rPr>
              <a:t>Storleken av prolapsen graderas efter </a:t>
            </a:r>
            <a:r>
              <a:rPr lang="sv-SE" sz="1600" dirty="0" err="1">
                <a:solidFill>
                  <a:schemeClr val="tx1">
                    <a:lumMod val="50000"/>
                    <a:lumOff val="50000"/>
                  </a:schemeClr>
                </a:solidFill>
              </a:rPr>
              <a:t>Pelvic</a:t>
            </a:r>
            <a:r>
              <a:rPr lang="sv-SE" sz="1600" dirty="0">
                <a:solidFill>
                  <a:schemeClr val="tx1">
                    <a:lumMod val="50000"/>
                    <a:lumOff val="50000"/>
                  </a:schemeClr>
                </a:solidFill>
              </a:rPr>
              <a:t> Organ </a:t>
            </a:r>
            <a:r>
              <a:rPr lang="sv-SE" sz="1600" dirty="0" err="1">
                <a:solidFill>
                  <a:schemeClr val="tx1">
                    <a:lumMod val="50000"/>
                    <a:lumOff val="50000"/>
                  </a:schemeClr>
                </a:solidFill>
              </a:rPr>
              <a:t>Prolapse</a:t>
            </a:r>
            <a:r>
              <a:rPr lang="sv-SE" sz="1600" dirty="0">
                <a:solidFill>
                  <a:schemeClr val="tx1">
                    <a:lumMod val="50000"/>
                    <a:lumOff val="50000"/>
                  </a:schemeClr>
                </a:solidFill>
              </a:rPr>
              <a:t> </a:t>
            </a:r>
            <a:r>
              <a:rPr lang="sv-SE" sz="1600" dirty="0" err="1">
                <a:solidFill>
                  <a:schemeClr val="tx1">
                    <a:lumMod val="50000"/>
                    <a:lumOff val="50000"/>
                  </a:schemeClr>
                </a:solidFill>
              </a:rPr>
              <a:t>quantification</a:t>
            </a:r>
            <a:r>
              <a:rPr lang="sv-SE" sz="1600" dirty="0">
                <a:solidFill>
                  <a:schemeClr val="tx1">
                    <a:lumMod val="50000"/>
                    <a:lumOff val="50000"/>
                  </a:schemeClr>
                </a:solidFill>
              </a:rPr>
              <a:t> systemet (POP-Q), ett internationellt standardiseringssystem där utgångspunkten är hymen. Varje del av vaginan (framväggen, vaginal toppen med </a:t>
            </a:r>
            <a:r>
              <a:rPr lang="sv-SE" sz="1600" dirty="0" err="1">
                <a:solidFill>
                  <a:schemeClr val="tx1">
                    <a:lumMod val="50000"/>
                    <a:lumOff val="50000"/>
                  </a:schemeClr>
                </a:solidFill>
              </a:rPr>
              <a:t>portio</a:t>
            </a:r>
            <a:r>
              <a:rPr lang="sv-SE" sz="1600" dirty="0">
                <a:solidFill>
                  <a:schemeClr val="tx1">
                    <a:lumMod val="50000"/>
                    <a:lumOff val="50000"/>
                  </a:schemeClr>
                </a:solidFill>
              </a:rPr>
              <a:t> och bakväggen) indelas i 5 stadier där stadium 0 = inget framfall; stadium I = framfallet når till 1 cm innanför hymen; stadium II = framfallet når till 1 cm utanför hymen; stadium III = framfallet är &gt; 1 cm utan hymen, men vaginalväggen är inte full </a:t>
            </a:r>
            <a:r>
              <a:rPr lang="sv-SE" sz="1600" dirty="0" err="1">
                <a:solidFill>
                  <a:schemeClr val="tx1">
                    <a:lumMod val="50000"/>
                    <a:lumOff val="50000"/>
                  </a:schemeClr>
                </a:solidFill>
              </a:rPr>
              <a:t>everterad</a:t>
            </a:r>
            <a:r>
              <a:rPr lang="sv-SE" sz="1600" dirty="0">
                <a:solidFill>
                  <a:schemeClr val="tx1">
                    <a:lumMod val="50000"/>
                    <a:lumOff val="50000"/>
                  </a:schemeClr>
                </a:solidFill>
              </a:rPr>
              <a:t>, och stadium IV = framfallet är fullständig </a:t>
            </a:r>
            <a:r>
              <a:rPr lang="sv-SE" sz="1600" dirty="0" err="1">
                <a:solidFill>
                  <a:schemeClr val="tx1">
                    <a:lumMod val="50000"/>
                    <a:lumOff val="50000"/>
                  </a:schemeClr>
                </a:solidFill>
              </a:rPr>
              <a:t>everterad</a:t>
            </a:r>
            <a:r>
              <a:rPr lang="sv-SE" sz="1600" dirty="0">
                <a:solidFill>
                  <a:schemeClr val="tx1">
                    <a:lumMod val="50000"/>
                    <a:lumOff val="50000"/>
                  </a:schemeClr>
                </a:solidFill>
              </a:rPr>
              <a:t> (=total prolaps). </a:t>
            </a:r>
          </a:p>
          <a:p>
            <a:pPr marL="0" indent="0">
              <a:buNone/>
            </a:pPr>
            <a:r>
              <a:rPr lang="sv-SE" sz="1600" dirty="0"/>
              <a:t>Annelies framfall består av ett </a:t>
            </a:r>
            <a:r>
              <a:rPr lang="sv-SE" sz="1600" dirty="0" err="1"/>
              <a:t>cystocele</a:t>
            </a:r>
            <a:r>
              <a:rPr lang="sv-SE" sz="1600" dirty="0"/>
              <a:t>, </a:t>
            </a:r>
            <a:r>
              <a:rPr lang="sv-SE" sz="1600" dirty="0" err="1"/>
              <a:t>rektocele</a:t>
            </a:r>
            <a:r>
              <a:rPr lang="sv-SE" sz="1600" dirty="0"/>
              <a:t> och descensus </a:t>
            </a:r>
            <a:r>
              <a:rPr lang="sv-SE" sz="1600" dirty="0" err="1"/>
              <a:t>uteri</a:t>
            </a:r>
            <a:r>
              <a:rPr lang="sv-SE" sz="1600" dirty="0"/>
              <a:t> och klassas som ett stadium III prolaps. </a:t>
            </a:r>
          </a:p>
          <a:p>
            <a:pPr marL="0" indent="0">
              <a:buNone/>
            </a:pPr>
            <a:endParaRPr lang="sv-SE" sz="1600" dirty="0"/>
          </a:p>
          <a:p>
            <a:pPr marL="0" indent="0">
              <a:buNone/>
            </a:pPr>
            <a:r>
              <a:rPr lang="sv-SE" sz="1600" dirty="0"/>
              <a:t>Fråga 1:4 (3p) </a:t>
            </a:r>
          </a:p>
          <a:p>
            <a:pPr marL="0" indent="0">
              <a:buNone/>
            </a:pPr>
            <a:r>
              <a:rPr lang="sv-SE" sz="1600" dirty="0"/>
              <a:t>Beskriv etiologin till vaginal prolaps samt ange minst 4 riskfaktorer för prolaps. </a:t>
            </a:r>
          </a:p>
          <a:p>
            <a:pPr marL="0" indent="0">
              <a:buNone/>
            </a:pPr>
            <a:endParaRPr lang="sv-SE" sz="2000" dirty="0"/>
          </a:p>
        </p:txBody>
      </p:sp>
    </p:spTree>
    <p:extLst>
      <p:ext uri="{BB962C8B-B14F-4D97-AF65-F5344CB8AC3E}">
        <p14:creationId xmlns:p14="http://schemas.microsoft.com/office/powerpoint/2010/main" val="3721946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Selma, 29 år (15 poäng) </a:t>
            </a:r>
          </a:p>
          <a:p>
            <a:pPr marL="0" indent="0">
              <a:buNone/>
            </a:pPr>
            <a:r>
              <a:rPr lang="sv-SE" sz="1200" i="1" dirty="0">
                <a:solidFill>
                  <a:schemeClr val="tx1">
                    <a:lumMod val="50000"/>
                    <a:lumOff val="50000"/>
                  </a:schemeClr>
                </a:solidFill>
              </a:rPr>
              <a:t>Selma 29 år kommer till mödrahälsovårdscentralen (MVC) för ett inskrivningssamtal hos barnmorska. Hon är 2-gravida, 0-para och tidigare helt frisk. Hennes BMI är 23. Graviditeten är önskad och hon hade slutat med p-piller bara 1 månad innan hon blev spontant gravid och är själv mycket förvånad över hur fort det gick eftersom hon hört av vänner att det kan dröja innan man blir gravid. </a:t>
            </a:r>
          </a:p>
          <a:p>
            <a:pPr marL="0" indent="0">
              <a:buNone/>
            </a:pPr>
            <a:r>
              <a:rPr lang="sv-SE" sz="1200" i="1" dirty="0">
                <a:solidFill>
                  <a:schemeClr val="tx1">
                    <a:lumMod val="50000"/>
                    <a:lumOff val="50000"/>
                  </a:schemeClr>
                </a:solidFill>
              </a:rPr>
              <a:t>Selma informeras av barnmorskan om programmet på MVC och tider bokas för ultraljud för datering och fosterscreening. Du som underläkare följer barnmorskan idag och du gör en gynekologisk undersökning och tar cellprov enligt det gynekologiska cervixcancerpreventionsprogrammet och tar ett </a:t>
            </a:r>
            <a:r>
              <a:rPr lang="sv-SE" sz="1200" i="1" dirty="0" err="1">
                <a:solidFill>
                  <a:schemeClr val="tx1">
                    <a:lumMod val="50000"/>
                    <a:lumOff val="50000"/>
                  </a:schemeClr>
                </a:solidFill>
              </a:rPr>
              <a:t>chlamydia</a:t>
            </a:r>
            <a:r>
              <a:rPr lang="sv-SE" sz="1200" i="1" dirty="0">
                <a:solidFill>
                  <a:schemeClr val="tx1">
                    <a:lumMod val="50000"/>
                    <a:lumOff val="50000"/>
                  </a:schemeClr>
                </a:solidFill>
              </a:rPr>
              <a:t>/gonorré-test enligt rutin. </a:t>
            </a:r>
            <a:br>
              <a:rPr lang="sv-SE" sz="1600" dirty="0"/>
            </a:br>
            <a:br>
              <a:rPr lang="sv-SE" sz="1200" i="1" dirty="0">
                <a:solidFill>
                  <a:schemeClr val="tx1">
                    <a:lumMod val="50000"/>
                    <a:lumOff val="50000"/>
                  </a:schemeClr>
                </a:solidFill>
              </a:rPr>
            </a:br>
            <a:r>
              <a:rPr lang="sv-SE" sz="1200" i="1" dirty="0" err="1">
                <a:solidFill>
                  <a:schemeClr val="tx1">
                    <a:lumMod val="50000"/>
                    <a:lumOff val="50000"/>
                  </a:schemeClr>
                </a:solidFill>
              </a:rPr>
              <a:t>Chlamydia</a:t>
            </a:r>
            <a:r>
              <a:rPr lang="sv-SE" sz="1200" i="1" dirty="0">
                <a:solidFill>
                  <a:schemeClr val="tx1">
                    <a:lumMod val="50000"/>
                    <a:lumOff val="50000"/>
                  </a:schemeClr>
                </a:solidFill>
              </a:rPr>
              <a:t>-testet analyseras genom </a:t>
            </a:r>
            <a:r>
              <a:rPr lang="sv-SE" sz="1200" i="1" dirty="0" err="1">
                <a:solidFill>
                  <a:schemeClr val="tx1">
                    <a:lumMod val="50000"/>
                    <a:lumOff val="50000"/>
                  </a:schemeClr>
                </a:solidFill>
              </a:rPr>
              <a:t>sk</a:t>
            </a:r>
            <a:r>
              <a:rPr lang="sv-SE" sz="1200" i="1" dirty="0">
                <a:solidFill>
                  <a:schemeClr val="tx1">
                    <a:lumMod val="50000"/>
                    <a:lumOff val="50000"/>
                  </a:schemeClr>
                </a:solidFill>
              </a:rPr>
              <a:t> PCR-teknik. Fyra dagar efter besöket får du tillbaka provsvaret på vaginalsekretet där </a:t>
            </a:r>
            <a:r>
              <a:rPr lang="sv-SE" sz="1200" i="1" dirty="0" err="1">
                <a:solidFill>
                  <a:schemeClr val="tx1">
                    <a:lumMod val="50000"/>
                    <a:lumOff val="50000"/>
                  </a:schemeClr>
                </a:solidFill>
              </a:rPr>
              <a:t>chlamydia</a:t>
            </a:r>
            <a:r>
              <a:rPr lang="sv-SE" sz="1200" i="1" dirty="0">
                <a:solidFill>
                  <a:schemeClr val="tx1">
                    <a:lumMod val="50000"/>
                    <a:lumOff val="50000"/>
                  </a:schemeClr>
                </a:solidFill>
              </a:rPr>
              <a:t> </a:t>
            </a:r>
            <a:r>
              <a:rPr lang="sv-SE" sz="1200" i="1" dirty="0" err="1">
                <a:solidFill>
                  <a:schemeClr val="tx1">
                    <a:lumMod val="50000"/>
                    <a:lumOff val="50000"/>
                  </a:schemeClr>
                </a:solidFill>
              </a:rPr>
              <a:t>trachomatis</a:t>
            </a:r>
            <a:r>
              <a:rPr lang="sv-SE" sz="1200" i="1" dirty="0">
                <a:solidFill>
                  <a:schemeClr val="tx1">
                    <a:lumMod val="50000"/>
                    <a:lumOff val="50000"/>
                  </a:schemeClr>
                </a:solidFill>
              </a:rPr>
              <a:t> fanns påvisat. Du ringer upp Selma och meddelar provsvar. Då Selma själv arbetar inom vården vet hon att det är en bakterie som sprids genom sexuell smitta. Du upplyser henne om att </a:t>
            </a:r>
            <a:r>
              <a:rPr lang="sv-SE" sz="1200" i="1" dirty="0" err="1">
                <a:solidFill>
                  <a:schemeClr val="tx1">
                    <a:lumMod val="50000"/>
                    <a:lumOff val="50000"/>
                  </a:schemeClr>
                </a:solidFill>
              </a:rPr>
              <a:t>chlamydia</a:t>
            </a:r>
            <a:r>
              <a:rPr lang="sv-SE" sz="1200" i="1" dirty="0">
                <a:solidFill>
                  <a:schemeClr val="tx1">
                    <a:lumMod val="50000"/>
                    <a:lumOff val="50000"/>
                  </a:schemeClr>
                </a:solidFill>
              </a:rPr>
              <a:t> </a:t>
            </a:r>
            <a:r>
              <a:rPr lang="sv-SE" sz="1200" i="1" dirty="0" err="1">
                <a:solidFill>
                  <a:schemeClr val="tx1">
                    <a:lumMod val="50000"/>
                    <a:lumOff val="50000"/>
                  </a:schemeClr>
                </a:solidFill>
              </a:rPr>
              <a:t>trachomatis</a:t>
            </a:r>
            <a:r>
              <a:rPr lang="sv-SE" sz="1200" i="1" dirty="0">
                <a:solidFill>
                  <a:schemeClr val="tx1">
                    <a:lumMod val="50000"/>
                    <a:lumOff val="50000"/>
                  </a:schemeClr>
                </a:solidFill>
              </a:rPr>
              <a:t> även faller under smittskyddslagen (SML) och att hon i och med det har vissa skyldigheter, men också rättigheter. </a:t>
            </a:r>
            <a:br>
              <a:rPr lang="sv-SE" sz="1600" dirty="0"/>
            </a:br>
            <a:br>
              <a:rPr lang="sv-SE" sz="1600" dirty="0"/>
            </a:br>
            <a:r>
              <a:rPr lang="sv-SE" sz="1600" dirty="0"/>
              <a:t>Du berättar att man som patient har man skyldighet att delta i smittspårning och att inte föra smittan vidare. Man har även rätt till kostnadsfri behandling och att vara anonym vid smittspårning. Som behandlande läkare har man skyldigheter att initiera smittspårning, att erbjuda kostnadsfri behandling och anmäla till Smittskyddsläkare enligt SML. </a:t>
            </a:r>
          </a:p>
          <a:p>
            <a:pPr marL="0" indent="0">
              <a:buNone/>
            </a:pPr>
            <a:r>
              <a:rPr lang="sv-SE" sz="1600" dirty="0"/>
              <a:t>Selma har haft en del besvär från underlivet som kanske kan vara kopplade till infektion? Hon har också hört att många inte har några symtom och undrar därför vad för typ av symtom en </a:t>
            </a:r>
            <a:r>
              <a:rPr lang="sv-SE" sz="1600" dirty="0" err="1"/>
              <a:t>chlamydiainfektion</a:t>
            </a:r>
            <a:r>
              <a:rPr lang="sv-SE" sz="1600" dirty="0"/>
              <a:t> kan ge? </a:t>
            </a:r>
          </a:p>
          <a:p>
            <a:pPr marL="0" indent="0">
              <a:buNone/>
            </a:pPr>
            <a:r>
              <a:rPr lang="sv-SE" sz="1600" b="1" dirty="0"/>
              <a:t>Fråga 9:3. </a:t>
            </a:r>
            <a:br>
              <a:rPr lang="sv-SE" sz="1600" b="1" dirty="0"/>
            </a:br>
            <a:r>
              <a:rPr lang="sv-SE" sz="1600" dirty="0"/>
              <a:t>Berätta för Selma om vilka symtom en genital </a:t>
            </a:r>
            <a:r>
              <a:rPr lang="sv-SE" sz="1600" dirty="0" err="1"/>
              <a:t>chlamydiainfektion</a:t>
            </a:r>
            <a:r>
              <a:rPr lang="sv-SE" sz="1600" dirty="0"/>
              <a:t> kan ge? (2p)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16302997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Selma, 29 år (15 poäng) </a:t>
            </a:r>
          </a:p>
          <a:p>
            <a:pPr marL="0" indent="0">
              <a:buNone/>
            </a:pPr>
            <a:r>
              <a:rPr lang="sv-SE" sz="1200" i="1" dirty="0">
                <a:solidFill>
                  <a:schemeClr val="tx1">
                    <a:lumMod val="50000"/>
                    <a:lumOff val="50000"/>
                  </a:schemeClr>
                </a:solidFill>
              </a:rPr>
              <a:t>Selma 29 år kommer till mödrahälsovårdscentralen (MVC) för ett inskrivningssamtal hos barnmorska. Hon är 2-gravida, 0-para och tidigare helt frisk. Hennes BMI är 23. Graviditeten är önskad och hon hade slutat med p-piller bara 1 månad innan hon blev spontant gravid och är själv mycket förvånad över hur fort det gick eftersom hon hört av vänner att det kan dröja innan man blir gravid. </a:t>
            </a:r>
          </a:p>
          <a:p>
            <a:pPr marL="0" indent="0">
              <a:buNone/>
            </a:pPr>
            <a:r>
              <a:rPr lang="sv-SE" sz="1200" i="1" dirty="0">
                <a:solidFill>
                  <a:schemeClr val="tx1">
                    <a:lumMod val="50000"/>
                    <a:lumOff val="50000"/>
                  </a:schemeClr>
                </a:solidFill>
              </a:rPr>
              <a:t>Selma informeras av barnmorskan om programmet på MVC och tider bokas för ultraljud för datering och fosterscreening. Du som underläkare följer barnmorskan idag och du gör en gynekologisk undersökning och tar cellprov enligt det gynekologiska cervixcancerpreventionsprogrammet och tar ett </a:t>
            </a:r>
            <a:r>
              <a:rPr lang="sv-SE" sz="1200" i="1" dirty="0" err="1">
                <a:solidFill>
                  <a:schemeClr val="tx1">
                    <a:lumMod val="50000"/>
                    <a:lumOff val="50000"/>
                  </a:schemeClr>
                </a:solidFill>
              </a:rPr>
              <a:t>chlamydia</a:t>
            </a:r>
            <a:r>
              <a:rPr lang="sv-SE" sz="1200" i="1" dirty="0">
                <a:solidFill>
                  <a:schemeClr val="tx1">
                    <a:lumMod val="50000"/>
                    <a:lumOff val="50000"/>
                  </a:schemeClr>
                </a:solidFill>
              </a:rPr>
              <a:t>/gonorré-test enligt rutin. </a:t>
            </a:r>
            <a:br>
              <a:rPr lang="sv-SE" sz="1600" dirty="0"/>
            </a:br>
            <a:br>
              <a:rPr lang="sv-SE" sz="1200" i="1" dirty="0">
                <a:solidFill>
                  <a:schemeClr val="tx1">
                    <a:lumMod val="50000"/>
                    <a:lumOff val="50000"/>
                  </a:schemeClr>
                </a:solidFill>
              </a:rPr>
            </a:br>
            <a:r>
              <a:rPr lang="sv-SE" sz="1200" i="1" dirty="0" err="1">
                <a:solidFill>
                  <a:schemeClr val="tx1">
                    <a:lumMod val="50000"/>
                    <a:lumOff val="50000"/>
                  </a:schemeClr>
                </a:solidFill>
              </a:rPr>
              <a:t>Chlamydia</a:t>
            </a:r>
            <a:r>
              <a:rPr lang="sv-SE" sz="1200" i="1" dirty="0">
                <a:solidFill>
                  <a:schemeClr val="tx1">
                    <a:lumMod val="50000"/>
                    <a:lumOff val="50000"/>
                  </a:schemeClr>
                </a:solidFill>
              </a:rPr>
              <a:t>-testet analyseras genom </a:t>
            </a:r>
            <a:r>
              <a:rPr lang="sv-SE" sz="1200" i="1" dirty="0" err="1">
                <a:solidFill>
                  <a:schemeClr val="tx1">
                    <a:lumMod val="50000"/>
                    <a:lumOff val="50000"/>
                  </a:schemeClr>
                </a:solidFill>
              </a:rPr>
              <a:t>sk</a:t>
            </a:r>
            <a:r>
              <a:rPr lang="sv-SE" sz="1200" i="1" dirty="0">
                <a:solidFill>
                  <a:schemeClr val="tx1">
                    <a:lumMod val="50000"/>
                    <a:lumOff val="50000"/>
                  </a:schemeClr>
                </a:solidFill>
              </a:rPr>
              <a:t> PCR-teknik. Fyra dagar efter besöket får du tillbaka provsvaret på vaginalsekretet där </a:t>
            </a:r>
            <a:r>
              <a:rPr lang="sv-SE" sz="1200" i="1" dirty="0" err="1">
                <a:solidFill>
                  <a:schemeClr val="tx1">
                    <a:lumMod val="50000"/>
                    <a:lumOff val="50000"/>
                  </a:schemeClr>
                </a:solidFill>
              </a:rPr>
              <a:t>chlamydia</a:t>
            </a:r>
            <a:r>
              <a:rPr lang="sv-SE" sz="1200" i="1" dirty="0">
                <a:solidFill>
                  <a:schemeClr val="tx1">
                    <a:lumMod val="50000"/>
                    <a:lumOff val="50000"/>
                  </a:schemeClr>
                </a:solidFill>
              </a:rPr>
              <a:t> </a:t>
            </a:r>
            <a:r>
              <a:rPr lang="sv-SE" sz="1200" i="1" dirty="0" err="1">
                <a:solidFill>
                  <a:schemeClr val="tx1">
                    <a:lumMod val="50000"/>
                    <a:lumOff val="50000"/>
                  </a:schemeClr>
                </a:solidFill>
              </a:rPr>
              <a:t>trachomatis</a:t>
            </a:r>
            <a:r>
              <a:rPr lang="sv-SE" sz="1200" i="1" dirty="0">
                <a:solidFill>
                  <a:schemeClr val="tx1">
                    <a:lumMod val="50000"/>
                    <a:lumOff val="50000"/>
                  </a:schemeClr>
                </a:solidFill>
              </a:rPr>
              <a:t> fanns påvisat. Du ringer upp Selma och meddelar provsvar. Då Selma själv arbetar inom vården vet hon att det är en bakterie som sprids genom sexuell smitta. Du upplyser henne om att </a:t>
            </a:r>
            <a:r>
              <a:rPr lang="sv-SE" sz="1200" i="1" dirty="0" err="1">
                <a:solidFill>
                  <a:schemeClr val="tx1">
                    <a:lumMod val="50000"/>
                    <a:lumOff val="50000"/>
                  </a:schemeClr>
                </a:solidFill>
              </a:rPr>
              <a:t>chlamydia</a:t>
            </a:r>
            <a:r>
              <a:rPr lang="sv-SE" sz="1200" i="1" dirty="0">
                <a:solidFill>
                  <a:schemeClr val="tx1">
                    <a:lumMod val="50000"/>
                    <a:lumOff val="50000"/>
                  </a:schemeClr>
                </a:solidFill>
              </a:rPr>
              <a:t> </a:t>
            </a:r>
            <a:r>
              <a:rPr lang="sv-SE" sz="1200" i="1" dirty="0" err="1">
                <a:solidFill>
                  <a:schemeClr val="tx1">
                    <a:lumMod val="50000"/>
                    <a:lumOff val="50000"/>
                  </a:schemeClr>
                </a:solidFill>
              </a:rPr>
              <a:t>trachomatis</a:t>
            </a:r>
            <a:r>
              <a:rPr lang="sv-SE" sz="1200" i="1" dirty="0">
                <a:solidFill>
                  <a:schemeClr val="tx1">
                    <a:lumMod val="50000"/>
                    <a:lumOff val="50000"/>
                  </a:schemeClr>
                </a:solidFill>
              </a:rPr>
              <a:t> även faller under smittskyddslagen (SML) och att hon i och med det har vissa skyldigheter, men också rättigheter. </a:t>
            </a:r>
            <a:br>
              <a:rPr lang="sv-SE" sz="1600" dirty="0"/>
            </a:br>
            <a:br>
              <a:rPr lang="sv-SE" sz="1600" dirty="0"/>
            </a:br>
            <a:r>
              <a:rPr lang="sv-SE" sz="1600" dirty="0"/>
              <a:t>Du berättar att man som patient har man skyldighet att delta i smittspårning och att inte föra smittan vidare. Man har även rätt till kostnadsfri behandling och att vara anonym vid smittspårning. Som behandlande läkare har man skyldigheter att initiera smittspårning, att erbjuda kostnadsfri behandling och anmäla till Smittskyddsläkare enligt SML. </a:t>
            </a:r>
          </a:p>
          <a:p>
            <a:pPr marL="0" indent="0">
              <a:buNone/>
            </a:pPr>
            <a:r>
              <a:rPr lang="sv-SE" sz="1600" dirty="0"/>
              <a:t>Selma har haft en del besvär från underlivet som kanske kan vara kopplade till infektion? Hon har också hört att många inte har några symtom och undrar därför vad för typ av symtom en </a:t>
            </a:r>
            <a:r>
              <a:rPr lang="sv-SE" sz="1600" dirty="0" err="1"/>
              <a:t>chlamydiainfektion</a:t>
            </a:r>
            <a:r>
              <a:rPr lang="sv-SE" sz="1600" dirty="0"/>
              <a:t> kan ge? </a:t>
            </a:r>
          </a:p>
          <a:p>
            <a:pPr marL="0" indent="0">
              <a:buNone/>
            </a:pPr>
            <a:r>
              <a:rPr lang="sv-SE" sz="1600" b="1" dirty="0"/>
              <a:t>Fråga 9:3. </a:t>
            </a:r>
            <a:br>
              <a:rPr lang="sv-SE" sz="1600" b="1" dirty="0"/>
            </a:br>
            <a:r>
              <a:rPr lang="sv-SE" sz="1600" dirty="0"/>
              <a:t>Berätta för Selma om vilka symtom en genital </a:t>
            </a:r>
            <a:r>
              <a:rPr lang="sv-SE" sz="1600" dirty="0" err="1"/>
              <a:t>chlamydiainfektion</a:t>
            </a:r>
            <a:r>
              <a:rPr lang="sv-SE" sz="1600" dirty="0"/>
              <a:t> kan ge?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Inga symtom alls. Illaluktande flytningar, </a:t>
            </a:r>
            <a:r>
              <a:rPr lang="sv-SE" sz="1600" dirty="0" err="1">
                <a:solidFill>
                  <a:schemeClr val="accent4"/>
                </a:solidFill>
              </a:rPr>
              <a:t>spottings</a:t>
            </a:r>
            <a:r>
              <a:rPr lang="sv-SE" sz="1600" dirty="0">
                <a:solidFill>
                  <a:schemeClr val="accent4"/>
                </a:solidFill>
              </a:rPr>
              <a:t>, lätt molvärk. I svårare fall buksmärtor, </a:t>
            </a:r>
            <a:r>
              <a:rPr lang="sv-SE" sz="1600" dirty="0" err="1">
                <a:solidFill>
                  <a:schemeClr val="accent4"/>
                </a:solidFill>
              </a:rPr>
              <a:t>tempstegring</a:t>
            </a:r>
            <a:r>
              <a:rPr lang="sv-SE" sz="1600" dirty="0">
                <a:solidFill>
                  <a:schemeClr val="accent4"/>
                </a:solidFill>
              </a:rPr>
              <a:t> och sjukdomskänsla. </a:t>
            </a:r>
          </a:p>
          <a:p>
            <a:pPr marL="0" indent="0">
              <a:buNone/>
            </a:pPr>
            <a:r>
              <a:rPr lang="sv-SE" sz="1000" dirty="0">
                <a:solidFill>
                  <a:schemeClr val="tx1">
                    <a:lumMod val="50000"/>
                    <a:lumOff val="50000"/>
                  </a:schemeClr>
                </a:solidFill>
              </a:rPr>
              <a:t>Kunskap och förståelse </a:t>
            </a:r>
            <a:br>
              <a:rPr lang="sv-SE" sz="1000" dirty="0">
                <a:solidFill>
                  <a:schemeClr val="tx1">
                    <a:lumMod val="50000"/>
                    <a:lumOff val="50000"/>
                  </a:schemeClr>
                </a:solidFill>
              </a:rPr>
            </a:br>
            <a:r>
              <a:rPr lang="sv-SE" sz="1000" dirty="0">
                <a:solidFill>
                  <a:schemeClr val="tx1">
                    <a:lumMod val="50000"/>
                    <a:lumOff val="50000"/>
                  </a:schemeClr>
                </a:solidFill>
              </a:rPr>
              <a:t>Nivå B: Förklara/Analysera/Relatera </a:t>
            </a:r>
            <a:br>
              <a:rPr lang="sv-SE" sz="1000" dirty="0">
                <a:solidFill>
                  <a:schemeClr val="tx1">
                    <a:lumMod val="50000"/>
                    <a:lumOff val="50000"/>
                  </a:schemeClr>
                </a:solidFill>
              </a:rPr>
            </a:br>
            <a:r>
              <a:rPr lang="sv-SE" sz="1000" dirty="0">
                <a:solidFill>
                  <a:schemeClr val="tx1">
                    <a:lumMod val="50000"/>
                    <a:lumOff val="50000"/>
                  </a:schemeClr>
                </a:solidFill>
              </a:rPr>
              <a:t>Förekomst, klinisk bild, diagnostik, behandlingsprinciper och förlopp för: </a:t>
            </a:r>
            <a:br>
              <a:rPr lang="sv-SE" sz="1000" dirty="0">
                <a:solidFill>
                  <a:schemeClr val="tx1">
                    <a:lumMod val="50000"/>
                    <a:lumOff val="50000"/>
                  </a:schemeClr>
                </a:solidFill>
              </a:rPr>
            </a:br>
            <a:r>
              <a:rPr lang="sv-SE" sz="1000" dirty="0">
                <a:solidFill>
                  <a:schemeClr val="tx1">
                    <a:lumMod val="50000"/>
                    <a:lumOff val="50000"/>
                  </a:schemeClr>
                </a:solidFill>
              </a:rPr>
              <a:t>54. Sexuellt överförbara infektioner </a:t>
            </a:r>
            <a:br>
              <a:rPr lang="sv-SE" sz="1000" dirty="0">
                <a:solidFill>
                  <a:schemeClr val="tx1">
                    <a:lumMod val="50000"/>
                    <a:lumOff val="50000"/>
                  </a:schemeClr>
                </a:solidFill>
              </a:rPr>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19233816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Selma, 29 år (15 poäng) </a:t>
            </a:r>
          </a:p>
          <a:p>
            <a:pPr marL="0" indent="0">
              <a:buNone/>
            </a:pPr>
            <a:r>
              <a:rPr lang="sv-SE" sz="1200" i="1" dirty="0">
                <a:solidFill>
                  <a:schemeClr val="tx1">
                    <a:lumMod val="50000"/>
                    <a:lumOff val="50000"/>
                  </a:schemeClr>
                </a:solidFill>
              </a:rPr>
              <a:t>Selma 29 år kommer till mödrahälsovårdscentralen (MVC) för ett inskrivningssamtal hos barnmorska. Hon är 2-gravida, 0-para och tidigare helt frisk. Hennes BMI är 23. Graviditeten är önskad och hon hade slutat med p-piller bara 1 månad innan hon blev spontant gravid och är själv mycket förvånad över hur fort det gick eftersom hon hört av vänner att det kan dröja innan man blir gravid. Selma informeras av barnmorskan om programmet på MVC och tider bokas för ultraljud för datering och fosterscreening. Du som underläkare följer barnmorskan idag och du gör en gynekologisk undersökning och tar cellprov enligt det gynekologiska cervixcancerpreventionsprogrammet och tar ett </a:t>
            </a:r>
            <a:r>
              <a:rPr lang="sv-SE" sz="1200" i="1" dirty="0" err="1">
                <a:solidFill>
                  <a:schemeClr val="tx1">
                    <a:lumMod val="50000"/>
                    <a:lumOff val="50000"/>
                  </a:schemeClr>
                </a:solidFill>
              </a:rPr>
              <a:t>chlamydia</a:t>
            </a:r>
            <a:r>
              <a:rPr lang="sv-SE" sz="1200" i="1" dirty="0">
                <a:solidFill>
                  <a:schemeClr val="tx1">
                    <a:lumMod val="50000"/>
                    <a:lumOff val="50000"/>
                  </a:schemeClr>
                </a:solidFill>
              </a:rPr>
              <a:t>/gonorré-test enligt rutin. </a:t>
            </a:r>
            <a:r>
              <a:rPr lang="sv-SE" sz="1200" i="1" dirty="0" err="1">
                <a:solidFill>
                  <a:schemeClr val="tx1">
                    <a:lumMod val="50000"/>
                    <a:lumOff val="50000"/>
                  </a:schemeClr>
                </a:solidFill>
              </a:rPr>
              <a:t>Chlamydia</a:t>
            </a:r>
            <a:r>
              <a:rPr lang="sv-SE" sz="1200" i="1" dirty="0">
                <a:solidFill>
                  <a:schemeClr val="tx1">
                    <a:lumMod val="50000"/>
                    <a:lumOff val="50000"/>
                  </a:schemeClr>
                </a:solidFill>
              </a:rPr>
              <a:t>-testet analyseras genom så kallad PCR-teknik. Fyra dagar efter besöket får du tillbaka provsvaret på vaginalsekretet där </a:t>
            </a:r>
            <a:r>
              <a:rPr lang="sv-SE" sz="1200" i="1" dirty="0" err="1">
                <a:solidFill>
                  <a:schemeClr val="tx1">
                    <a:lumMod val="50000"/>
                    <a:lumOff val="50000"/>
                  </a:schemeClr>
                </a:solidFill>
              </a:rPr>
              <a:t>chlamydia</a:t>
            </a:r>
            <a:r>
              <a:rPr lang="sv-SE" sz="1200" i="1" dirty="0">
                <a:solidFill>
                  <a:schemeClr val="tx1">
                    <a:lumMod val="50000"/>
                    <a:lumOff val="50000"/>
                  </a:schemeClr>
                </a:solidFill>
              </a:rPr>
              <a:t> </a:t>
            </a:r>
            <a:r>
              <a:rPr lang="sv-SE" sz="1200" i="1" dirty="0" err="1">
                <a:solidFill>
                  <a:schemeClr val="tx1">
                    <a:lumMod val="50000"/>
                    <a:lumOff val="50000"/>
                  </a:schemeClr>
                </a:solidFill>
              </a:rPr>
              <a:t>trachomatis</a:t>
            </a:r>
            <a:r>
              <a:rPr lang="sv-SE" sz="1200" i="1" dirty="0">
                <a:solidFill>
                  <a:schemeClr val="tx1">
                    <a:lumMod val="50000"/>
                    <a:lumOff val="50000"/>
                  </a:schemeClr>
                </a:solidFill>
              </a:rPr>
              <a:t> fanns påvisat. Du ringer upp Selma och meddelar provsvar. Då Selma själv arbetar inom vården vet hon att det är en bakterie som sprids genom sexuell smitta. Du upplyser henne om att </a:t>
            </a:r>
            <a:r>
              <a:rPr lang="sv-SE" sz="1200" i="1" dirty="0" err="1">
                <a:solidFill>
                  <a:schemeClr val="tx1">
                    <a:lumMod val="50000"/>
                    <a:lumOff val="50000"/>
                  </a:schemeClr>
                </a:solidFill>
              </a:rPr>
              <a:t>chlamydia</a:t>
            </a:r>
            <a:r>
              <a:rPr lang="sv-SE" sz="1200" i="1" dirty="0">
                <a:solidFill>
                  <a:schemeClr val="tx1">
                    <a:lumMod val="50000"/>
                    <a:lumOff val="50000"/>
                  </a:schemeClr>
                </a:solidFill>
              </a:rPr>
              <a:t> </a:t>
            </a:r>
            <a:r>
              <a:rPr lang="sv-SE" sz="1200" i="1" dirty="0" err="1">
                <a:solidFill>
                  <a:schemeClr val="tx1">
                    <a:lumMod val="50000"/>
                    <a:lumOff val="50000"/>
                  </a:schemeClr>
                </a:solidFill>
              </a:rPr>
              <a:t>trachomatis</a:t>
            </a:r>
            <a:r>
              <a:rPr lang="sv-SE" sz="1200" i="1" dirty="0">
                <a:solidFill>
                  <a:schemeClr val="tx1">
                    <a:lumMod val="50000"/>
                    <a:lumOff val="50000"/>
                  </a:schemeClr>
                </a:solidFill>
              </a:rPr>
              <a:t> även faller under smittskyddslagen (SML) och att hon i och med det har vissa skyldigheter, men också rättigheter. Selma har haft en del besvär från underlivet som kanske kan vara kopplade till infektion? Hon har också hört att många inte har några symtom och undrar därför vad för typ av symtom en </a:t>
            </a:r>
            <a:r>
              <a:rPr lang="sv-SE" sz="1200" i="1" dirty="0" err="1">
                <a:solidFill>
                  <a:schemeClr val="tx1">
                    <a:lumMod val="50000"/>
                    <a:lumOff val="50000"/>
                  </a:schemeClr>
                </a:solidFill>
              </a:rPr>
              <a:t>chlamydiainfektion</a:t>
            </a:r>
            <a:r>
              <a:rPr lang="sv-SE" sz="1200" i="1" dirty="0">
                <a:solidFill>
                  <a:schemeClr val="tx1">
                    <a:lumMod val="50000"/>
                    <a:lumOff val="50000"/>
                  </a:schemeClr>
                </a:solidFill>
              </a:rPr>
              <a:t> kan ge? </a:t>
            </a:r>
          </a:p>
          <a:p>
            <a:pPr marL="0" indent="0">
              <a:buNone/>
            </a:pPr>
            <a:r>
              <a:rPr lang="sv-SE" sz="1400" dirty="0"/>
              <a:t>Du berättar att man i många fall inte har några symtom men att man kan få illaluktande flytningar, </a:t>
            </a:r>
            <a:r>
              <a:rPr lang="sv-SE" sz="1400" dirty="0" err="1"/>
              <a:t>spottings</a:t>
            </a:r>
            <a:r>
              <a:rPr lang="sv-SE" sz="1400" dirty="0"/>
              <a:t> och lättare molvärk. I vissa fall mer uttalade bukbesvär och allmän påverkan, men det är sällsynt eftersom vi har en sådan utbredd screening för </a:t>
            </a:r>
            <a:r>
              <a:rPr lang="sv-SE" sz="1400" dirty="0" err="1"/>
              <a:t>clamydia</a:t>
            </a:r>
            <a:r>
              <a:rPr lang="sv-SE" sz="1400" dirty="0"/>
              <a:t> i Sverige. </a:t>
            </a:r>
          </a:p>
          <a:p>
            <a:pPr marL="0" indent="0">
              <a:buNone/>
            </a:pPr>
            <a:r>
              <a:rPr lang="sv-SE" sz="1400" dirty="0"/>
              <a:t>Selma får behandling mot sin Klamydiainfektion med </a:t>
            </a:r>
            <a:r>
              <a:rPr lang="sv-SE" sz="1400" dirty="0" err="1"/>
              <a:t>Amoxicillin</a:t>
            </a:r>
            <a:r>
              <a:rPr lang="sv-SE" sz="1400" dirty="0"/>
              <a:t> 500 mg x 3 i 7 dagar. Du förklarar att de illaluktande flytningarna och små blödningarna hon haft kan ha varit symtom på hennes infektion. Där emot har hon inte upplevt någon buksmärta, feber eller sjukdomskänsla. Eftersom de farmakokinetiska förhållandena är förändrade under graviditet råder du henne att göra ett nytt test en månad efter avslutad behandling. </a:t>
            </a:r>
          </a:p>
          <a:p>
            <a:pPr marL="0" indent="0">
              <a:buNone/>
            </a:pPr>
            <a:r>
              <a:rPr lang="sv-SE" sz="1400" dirty="0"/>
              <a:t>Några veckor senare kommer Selma till den fostermedicinska mottagningen där du auskulterar. Hon har bokat tid för datering av graviditeten. Symtomen från underlivet har försvunnit och hon ser nu fram mot att få se fostret för första gången. Vid undersökningen ses en </a:t>
            </a:r>
            <a:r>
              <a:rPr lang="sv-SE" sz="1400" dirty="0" err="1"/>
              <a:t>viabel</a:t>
            </a:r>
            <a:r>
              <a:rPr lang="sv-SE" sz="1400" dirty="0"/>
              <a:t> simplexgraviditet med för graviditetsveckan normal morfologi. Den </a:t>
            </a:r>
            <a:r>
              <a:rPr lang="sv-SE" sz="1400" dirty="0" err="1"/>
              <a:t>biparietala</a:t>
            </a:r>
            <a:r>
              <a:rPr lang="sv-SE" sz="1400" dirty="0"/>
              <a:t> diametern är 22,6 mm, vilket motsvarar en graviditetslängd på 12 veckor och 6 dagar. Selma önskar också göra ett KUB-test, då hon vill vara säker på att hennes väntade barn inte har någon allvarlig sjukdom. </a:t>
            </a:r>
            <a:br>
              <a:rPr lang="sv-SE" sz="1400" dirty="0"/>
            </a:br>
            <a:br>
              <a:rPr lang="sv-SE" sz="1400" dirty="0"/>
            </a:br>
            <a:r>
              <a:rPr lang="sv-SE" sz="1400" b="1" dirty="0"/>
              <a:t>Fråga 9:4. </a:t>
            </a:r>
            <a:br>
              <a:rPr lang="sv-SE" sz="1400" b="1" dirty="0"/>
            </a:br>
            <a:r>
              <a:rPr lang="sv-SE" sz="1400" dirty="0"/>
              <a:t>Förklara för Selma vad KUB-test innebär och vilka biokemiska och ultraljudsmässiga parametrar som ingår i detta. Berätta samtidigt hur man går till väga för att säkert utesluta de vanligaste kromosomavvikelserna hos ett foster. (3p) </a:t>
            </a:r>
            <a:br>
              <a:rPr lang="sv-SE" sz="1400" dirty="0"/>
            </a:br>
            <a:br>
              <a:rPr lang="sv-SE" sz="1400" dirty="0"/>
            </a:br>
            <a:br>
              <a:rPr lang="sv-SE" sz="1000" dirty="0">
                <a:solidFill>
                  <a:schemeClr val="tx1">
                    <a:lumMod val="50000"/>
                    <a:lumOff val="50000"/>
                  </a:schemeClr>
                </a:solidFill>
              </a:rPr>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3201115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Selma, 29 år (15 poäng) </a:t>
            </a:r>
          </a:p>
          <a:p>
            <a:pPr marL="0" indent="0">
              <a:buNone/>
            </a:pPr>
            <a:r>
              <a:rPr lang="sv-SE" sz="1200" i="1" dirty="0">
                <a:solidFill>
                  <a:schemeClr val="tx1">
                    <a:lumMod val="50000"/>
                    <a:lumOff val="50000"/>
                  </a:schemeClr>
                </a:solidFill>
              </a:rPr>
              <a:t>Selma 29 år kommer till mödrahälsovårdscentralen (MVC) för ett inskrivningssamtal hos barnmorska. Hon är 2-gravida, 0-para och tidigare helt frisk. Hennes BMI är 23. Graviditeten är önskad och hon hade slutat med p-piller bara 1 månad innan hon blev spontant gravid och är själv mycket förvånad över hur fort det gick eftersom hon hört av vänner att det kan dröja innan man blir gravid. Selma informeras av barnmorskan om programmet på MVC och tider bokas för ultraljud för datering och fosterscreening. Du som underläkare följer barnmorskan idag och du gör en gynekologisk undersökning och tar cellprov enligt det gynekologiska cervixcancerpreventionsprogrammet och tar ett </a:t>
            </a:r>
            <a:r>
              <a:rPr lang="sv-SE" sz="1200" i="1" dirty="0" err="1">
                <a:solidFill>
                  <a:schemeClr val="tx1">
                    <a:lumMod val="50000"/>
                    <a:lumOff val="50000"/>
                  </a:schemeClr>
                </a:solidFill>
              </a:rPr>
              <a:t>chlamydia</a:t>
            </a:r>
            <a:r>
              <a:rPr lang="sv-SE" sz="1200" i="1" dirty="0">
                <a:solidFill>
                  <a:schemeClr val="tx1">
                    <a:lumMod val="50000"/>
                    <a:lumOff val="50000"/>
                  </a:schemeClr>
                </a:solidFill>
              </a:rPr>
              <a:t>/gonorré-test enligt rutin. </a:t>
            </a:r>
            <a:r>
              <a:rPr lang="sv-SE" sz="1200" i="1" dirty="0" err="1">
                <a:solidFill>
                  <a:schemeClr val="tx1">
                    <a:lumMod val="50000"/>
                    <a:lumOff val="50000"/>
                  </a:schemeClr>
                </a:solidFill>
              </a:rPr>
              <a:t>Chlamydia</a:t>
            </a:r>
            <a:r>
              <a:rPr lang="sv-SE" sz="1200" i="1" dirty="0">
                <a:solidFill>
                  <a:schemeClr val="tx1">
                    <a:lumMod val="50000"/>
                    <a:lumOff val="50000"/>
                  </a:schemeClr>
                </a:solidFill>
              </a:rPr>
              <a:t>-testet analyseras genom så kallad PCR-teknik. Fyra dagar efter besöket får du tillbaka provsvaret på vaginalsekretet där </a:t>
            </a:r>
            <a:r>
              <a:rPr lang="sv-SE" sz="1200" i="1" dirty="0" err="1">
                <a:solidFill>
                  <a:schemeClr val="tx1">
                    <a:lumMod val="50000"/>
                    <a:lumOff val="50000"/>
                  </a:schemeClr>
                </a:solidFill>
              </a:rPr>
              <a:t>chlamydia</a:t>
            </a:r>
            <a:r>
              <a:rPr lang="sv-SE" sz="1200" i="1" dirty="0">
                <a:solidFill>
                  <a:schemeClr val="tx1">
                    <a:lumMod val="50000"/>
                    <a:lumOff val="50000"/>
                  </a:schemeClr>
                </a:solidFill>
              </a:rPr>
              <a:t> </a:t>
            </a:r>
            <a:r>
              <a:rPr lang="sv-SE" sz="1200" i="1" dirty="0" err="1">
                <a:solidFill>
                  <a:schemeClr val="tx1">
                    <a:lumMod val="50000"/>
                    <a:lumOff val="50000"/>
                  </a:schemeClr>
                </a:solidFill>
              </a:rPr>
              <a:t>trachomatis</a:t>
            </a:r>
            <a:r>
              <a:rPr lang="sv-SE" sz="1200" i="1" dirty="0">
                <a:solidFill>
                  <a:schemeClr val="tx1">
                    <a:lumMod val="50000"/>
                    <a:lumOff val="50000"/>
                  </a:schemeClr>
                </a:solidFill>
              </a:rPr>
              <a:t> fanns påvisat. Du ringer upp Selma och meddelar provsvar. Då Selma själv arbetar inom vården vet hon att det är en bakterie som sprids genom sexuell smitta. Du upplyser henne om att </a:t>
            </a:r>
            <a:r>
              <a:rPr lang="sv-SE" sz="1200" i="1" dirty="0" err="1">
                <a:solidFill>
                  <a:schemeClr val="tx1">
                    <a:lumMod val="50000"/>
                    <a:lumOff val="50000"/>
                  </a:schemeClr>
                </a:solidFill>
              </a:rPr>
              <a:t>chlamydia</a:t>
            </a:r>
            <a:r>
              <a:rPr lang="sv-SE" sz="1200" i="1" dirty="0">
                <a:solidFill>
                  <a:schemeClr val="tx1">
                    <a:lumMod val="50000"/>
                    <a:lumOff val="50000"/>
                  </a:schemeClr>
                </a:solidFill>
              </a:rPr>
              <a:t> </a:t>
            </a:r>
            <a:r>
              <a:rPr lang="sv-SE" sz="1200" i="1" dirty="0" err="1">
                <a:solidFill>
                  <a:schemeClr val="tx1">
                    <a:lumMod val="50000"/>
                    <a:lumOff val="50000"/>
                  </a:schemeClr>
                </a:solidFill>
              </a:rPr>
              <a:t>trachomatis</a:t>
            </a:r>
            <a:r>
              <a:rPr lang="sv-SE" sz="1200" i="1" dirty="0">
                <a:solidFill>
                  <a:schemeClr val="tx1">
                    <a:lumMod val="50000"/>
                    <a:lumOff val="50000"/>
                  </a:schemeClr>
                </a:solidFill>
              </a:rPr>
              <a:t> även faller under smittskyddslagen (SML) och att hon i och med det har vissa skyldigheter, men också rättigheter. Selma har haft en del besvär från underlivet som kanske kan vara kopplade till infektion? Hon har också hört att många inte har några symtom och undrar därför vad för typ av symtom en </a:t>
            </a:r>
            <a:r>
              <a:rPr lang="sv-SE" sz="1200" i="1" dirty="0" err="1">
                <a:solidFill>
                  <a:schemeClr val="tx1">
                    <a:lumMod val="50000"/>
                    <a:lumOff val="50000"/>
                  </a:schemeClr>
                </a:solidFill>
              </a:rPr>
              <a:t>chlamydiainfektion</a:t>
            </a:r>
            <a:r>
              <a:rPr lang="sv-SE" sz="1200" i="1" dirty="0">
                <a:solidFill>
                  <a:schemeClr val="tx1">
                    <a:lumMod val="50000"/>
                    <a:lumOff val="50000"/>
                  </a:schemeClr>
                </a:solidFill>
              </a:rPr>
              <a:t> kan ge? </a:t>
            </a:r>
          </a:p>
          <a:p>
            <a:pPr marL="0" indent="0">
              <a:buNone/>
            </a:pPr>
            <a:r>
              <a:rPr lang="sv-SE" sz="1400" dirty="0"/>
              <a:t>Du berättar att man i många fall inte har några symtom men att man kan få illaluktande flytningar, </a:t>
            </a:r>
            <a:r>
              <a:rPr lang="sv-SE" sz="1400" dirty="0" err="1"/>
              <a:t>spottings</a:t>
            </a:r>
            <a:r>
              <a:rPr lang="sv-SE" sz="1400" dirty="0"/>
              <a:t> och lättare molvärk. I vissa fall mer uttalade bukbesvär och allmän påverkan, men det är sällsynt eftersom vi har en sådan utbredd screening för </a:t>
            </a:r>
            <a:r>
              <a:rPr lang="sv-SE" sz="1400" dirty="0" err="1"/>
              <a:t>clamydia</a:t>
            </a:r>
            <a:r>
              <a:rPr lang="sv-SE" sz="1400" dirty="0"/>
              <a:t> i Sverige. </a:t>
            </a:r>
          </a:p>
          <a:p>
            <a:pPr marL="0" indent="0">
              <a:buNone/>
            </a:pPr>
            <a:r>
              <a:rPr lang="sv-SE" sz="1400" dirty="0"/>
              <a:t>Selma får behandling mot sin Klamydiainfektion med </a:t>
            </a:r>
            <a:r>
              <a:rPr lang="sv-SE" sz="1400" dirty="0" err="1"/>
              <a:t>Amoxicillin</a:t>
            </a:r>
            <a:r>
              <a:rPr lang="sv-SE" sz="1400" dirty="0"/>
              <a:t> 500 mg x 3 i 7 dagar. Du förklarar att de illaluktande flytningarna och små blödningarna hon haft kan ha varit symtom på hennes infektion. Där emot har hon inte upplevt någon buksmärta, feber eller sjukdomskänsla. Eftersom de farmakokinetiska förhållandena är förändrade under graviditet råder du henne att göra ett nytt test en månad efter avslutad behandling. </a:t>
            </a:r>
          </a:p>
          <a:p>
            <a:pPr marL="0" indent="0">
              <a:buNone/>
            </a:pPr>
            <a:r>
              <a:rPr lang="sv-SE" sz="1400" dirty="0"/>
              <a:t>Några veckor senare kommer Selma till den fostermedicinska mottagningen där du auskulterar. Hon har bokat tid för datering av graviditeten. Symtomen från underlivet har försvunnit och hon ser nu fram mot att få se fostret för första gången. Vid undersökningen ses en </a:t>
            </a:r>
            <a:r>
              <a:rPr lang="sv-SE" sz="1400" dirty="0" err="1"/>
              <a:t>viabel</a:t>
            </a:r>
            <a:r>
              <a:rPr lang="sv-SE" sz="1400" dirty="0"/>
              <a:t> simplexgraviditet med för graviditetsveckan normal morfologi. Den </a:t>
            </a:r>
            <a:r>
              <a:rPr lang="sv-SE" sz="1400" dirty="0" err="1"/>
              <a:t>biparietala</a:t>
            </a:r>
            <a:r>
              <a:rPr lang="sv-SE" sz="1400" dirty="0"/>
              <a:t> diametern är 22,6 mm, vilket motsvarar en graviditetslängd på 12 veckor och 6 dagar. Selma önskar också göra ett KUB-test, då hon vill vara säker på att hennes väntade barn inte har någon allvarlig sjukdom. </a:t>
            </a:r>
            <a:br>
              <a:rPr lang="sv-SE" sz="1400" dirty="0"/>
            </a:br>
            <a:br>
              <a:rPr lang="sv-SE" sz="1400" dirty="0"/>
            </a:br>
            <a:r>
              <a:rPr lang="sv-SE" sz="1400" b="1" dirty="0"/>
              <a:t>Fråga 9:4. </a:t>
            </a:r>
            <a:br>
              <a:rPr lang="sv-SE" sz="1400" b="1" dirty="0"/>
            </a:br>
            <a:r>
              <a:rPr lang="sv-SE" sz="1400" dirty="0"/>
              <a:t>Förklara för Selma vad KUB-test innebär och vilka biokemiska och ultraljudsmässiga parametrar som ingår i detta. Berätta samtidigt hur man går till väga för att säkert utesluta de vanligaste kromosomavvikelserna hos ett foster. (3p) </a:t>
            </a:r>
            <a:br>
              <a:rPr lang="sv-SE" sz="1400" dirty="0"/>
            </a:br>
            <a:br>
              <a:rPr lang="sv-SE" sz="1400" dirty="0"/>
            </a:br>
            <a:r>
              <a:rPr lang="sv-SE" sz="1400" dirty="0">
                <a:solidFill>
                  <a:schemeClr val="accent4"/>
                </a:solidFill>
              </a:rPr>
              <a:t>Svarsförslag: </a:t>
            </a:r>
            <a:br>
              <a:rPr lang="sv-SE" sz="1400" dirty="0">
                <a:solidFill>
                  <a:schemeClr val="accent4"/>
                </a:solidFill>
              </a:rPr>
            </a:br>
            <a:r>
              <a:rPr lang="sv-SE" sz="1400" dirty="0">
                <a:solidFill>
                  <a:schemeClr val="accent4"/>
                </a:solidFill>
              </a:rPr>
              <a:t>Kombinerat Ultraljud och Biokemiskt prov. En algoritm för att beräkna sannolikheten för T13, T18 och T21. Nackuppklarningens AP-mått, </a:t>
            </a:r>
            <a:r>
              <a:rPr lang="sv-SE" sz="1400" dirty="0" err="1">
                <a:solidFill>
                  <a:schemeClr val="accent4"/>
                </a:solidFill>
              </a:rPr>
              <a:t>PaPP</a:t>
            </a:r>
            <a:r>
              <a:rPr lang="sv-SE" sz="1400" dirty="0">
                <a:solidFill>
                  <a:schemeClr val="accent4"/>
                </a:solidFill>
              </a:rPr>
              <a:t>-A och Beta </a:t>
            </a:r>
            <a:r>
              <a:rPr lang="sv-SE" sz="1400" dirty="0" err="1">
                <a:solidFill>
                  <a:schemeClr val="accent4"/>
                </a:solidFill>
              </a:rPr>
              <a:t>hCG</a:t>
            </a:r>
            <a:r>
              <a:rPr lang="sv-SE" sz="1400" dirty="0">
                <a:solidFill>
                  <a:schemeClr val="accent4"/>
                </a:solidFill>
              </a:rPr>
              <a:t>. För diagnos krävs </a:t>
            </a:r>
            <a:r>
              <a:rPr lang="sv-SE" sz="1400" dirty="0" err="1">
                <a:solidFill>
                  <a:schemeClr val="accent4"/>
                </a:solidFill>
              </a:rPr>
              <a:t>invasivt</a:t>
            </a:r>
            <a:r>
              <a:rPr lang="sv-SE" sz="1400" dirty="0">
                <a:solidFill>
                  <a:schemeClr val="accent4"/>
                </a:solidFill>
              </a:rPr>
              <a:t> prov med </a:t>
            </a:r>
            <a:r>
              <a:rPr lang="sv-SE" sz="1400" dirty="0" err="1">
                <a:solidFill>
                  <a:schemeClr val="accent4"/>
                </a:solidFill>
              </a:rPr>
              <a:t>amniocentes</a:t>
            </a:r>
            <a:r>
              <a:rPr lang="sv-SE" sz="1400" dirty="0">
                <a:solidFill>
                  <a:schemeClr val="accent4"/>
                </a:solidFill>
              </a:rPr>
              <a:t> eller CVS och analys med QF-PCR, Micro Array eller </a:t>
            </a:r>
            <a:r>
              <a:rPr lang="sv-SE" sz="1400" dirty="0" err="1">
                <a:solidFill>
                  <a:schemeClr val="accent4"/>
                </a:solidFill>
              </a:rPr>
              <a:t>karyotypering</a:t>
            </a:r>
            <a:r>
              <a:rPr lang="sv-SE" sz="1400" dirty="0">
                <a:solidFill>
                  <a:schemeClr val="accent4"/>
                </a:solidFill>
              </a:rPr>
              <a:t>. (”Analys av kromosomer” godkänns). </a:t>
            </a:r>
          </a:p>
          <a:p>
            <a:pPr marL="0" indent="0">
              <a:buNone/>
            </a:pPr>
            <a:r>
              <a:rPr lang="sv-SE" sz="1000" dirty="0">
                <a:solidFill>
                  <a:schemeClr val="tx1">
                    <a:lumMod val="50000"/>
                    <a:lumOff val="50000"/>
                  </a:schemeClr>
                </a:solidFill>
              </a:rPr>
              <a:t>Kunskap och förståelse </a:t>
            </a:r>
            <a:br>
              <a:rPr lang="sv-SE" sz="1000" dirty="0">
                <a:solidFill>
                  <a:schemeClr val="tx1">
                    <a:lumMod val="50000"/>
                    <a:lumOff val="50000"/>
                  </a:schemeClr>
                </a:solidFill>
              </a:rPr>
            </a:br>
            <a:r>
              <a:rPr lang="sv-SE" sz="1000" dirty="0">
                <a:solidFill>
                  <a:schemeClr val="tx1">
                    <a:lumMod val="50000"/>
                    <a:lumOff val="50000"/>
                  </a:schemeClr>
                </a:solidFill>
              </a:rPr>
              <a:t>Nivå B: Förklara/Analysera/Relatera </a:t>
            </a:r>
            <a:br>
              <a:rPr lang="sv-SE" sz="1000" dirty="0">
                <a:solidFill>
                  <a:schemeClr val="tx1">
                    <a:lumMod val="50000"/>
                    <a:lumOff val="50000"/>
                  </a:schemeClr>
                </a:solidFill>
              </a:rPr>
            </a:br>
            <a:r>
              <a:rPr lang="sv-SE" sz="1000" dirty="0">
                <a:solidFill>
                  <a:schemeClr val="tx1">
                    <a:lumMod val="50000"/>
                    <a:lumOff val="50000"/>
                  </a:schemeClr>
                </a:solidFill>
              </a:rPr>
              <a:t>24. Indikationer för och begränsningar med olika metoder för fosterdiagnostik </a:t>
            </a:r>
          </a:p>
          <a:p>
            <a:pPr marL="0" indent="0">
              <a:buNone/>
            </a:pPr>
            <a:br>
              <a:rPr lang="sv-SE" sz="1000" dirty="0">
                <a:solidFill>
                  <a:schemeClr val="tx1">
                    <a:lumMod val="50000"/>
                    <a:lumOff val="50000"/>
                  </a:schemeClr>
                </a:solidFill>
              </a:rPr>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4424881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Selma, 29 år (15 poäng) </a:t>
            </a:r>
          </a:p>
          <a:p>
            <a:pPr marL="0" indent="0">
              <a:buNone/>
            </a:pPr>
            <a:r>
              <a:rPr lang="sv-SE" sz="1600" dirty="0"/>
              <a:t>Vid ultraljudsundersökningen mäter barnmorskan nackuppklarningens tjocklek till 1, 4 mm hos fostret och i de blodprover hon lämnat i förväg noteras att nivåerna av </a:t>
            </a:r>
            <a:r>
              <a:rPr lang="sv-SE" sz="1600" dirty="0" err="1"/>
              <a:t>PaPP</a:t>
            </a:r>
            <a:r>
              <a:rPr lang="sv-SE" sz="1600" dirty="0"/>
              <a:t>-A och Beta </a:t>
            </a:r>
            <a:r>
              <a:rPr lang="sv-SE" sz="1600" dirty="0" err="1"/>
              <a:t>hCG</a:t>
            </a:r>
            <a:r>
              <a:rPr lang="sv-SE" sz="1600" dirty="0"/>
              <a:t> ligger nära medianen. Sannolikheten för att hon ska bära på ett foster med </a:t>
            </a:r>
            <a:r>
              <a:rPr lang="sv-SE" sz="1600" dirty="0" err="1"/>
              <a:t>trisomi</a:t>
            </a:r>
            <a:r>
              <a:rPr lang="sv-SE" sz="1600" dirty="0"/>
              <a:t> på kromosomerna 13, 18 eller 21 beräknas till under 1:1000. Någon indikation för </a:t>
            </a:r>
            <a:r>
              <a:rPr lang="sv-SE" sz="1600" dirty="0" err="1"/>
              <a:t>amniocentes</a:t>
            </a:r>
            <a:r>
              <a:rPr lang="sv-SE" sz="1600" dirty="0"/>
              <a:t> eller </a:t>
            </a:r>
            <a:r>
              <a:rPr lang="sv-SE" sz="1600" dirty="0" err="1"/>
              <a:t>korionvillibiopsi</a:t>
            </a:r>
            <a:r>
              <a:rPr lang="sv-SE" sz="1600" dirty="0"/>
              <a:t> med vidare analys av kromosomer föreligger alltså inte. </a:t>
            </a:r>
          </a:p>
          <a:p>
            <a:pPr marL="0" indent="0">
              <a:buNone/>
            </a:pPr>
            <a:r>
              <a:rPr lang="sv-SE" sz="1600" dirty="0"/>
              <a:t>Graviditeten fortskrider sedan normalt, frånsett en del smärre krämpor i form av </a:t>
            </a:r>
            <a:r>
              <a:rPr lang="sv-SE" sz="1600" dirty="0" err="1"/>
              <a:t>foglossning</a:t>
            </a:r>
            <a:r>
              <a:rPr lang="sv-SE" sz="1600" dirty="0"/>
              <a:t> och halsbränna. Selma går upp 13 kg under graviditeten vilket är inom det rekommenderade intervallet. Hon söker sedan på förlossningsavdelningen i vecka 40+3 med värkar. </a:t>
            </a:r>
          </a:p>
          <a:p>
            <a:pPr marL="0" indent="0">
              <a:buNone/>
            </a:pPr>
            <a:r>
              <a:rPr lang="sv-SE" sz="1600" dirty="0"/>
              <a:t>Status vid inkomst: </a:t>
            </a:r>
            <a:br>
              <a:rPr lang="sv-SE" sz="1600" dirty="0"/>
            </a:br>
            <a:r>
              <a:rPr lang="sv-SE" sz="1600" dirty="0"/>
              <a:t>Allmäntillstånd: </a:t>
            </a:r>
            <a:r>
              <a:rPr lang="sv-SE" sz="1600" dirty="0" err="1"/>
              <a:t>Afebril</a:t>
            </a:r>
            <a:r>
              <a:rPr lang="sv-SE" sz="1600" dirty="0"/>
              <a:t>. Andas genom värkar. </a:t>
            </a:r>
            <a:br>
              <a:rPr lang="sv-SE" sz="1600" dirty="0"/>
            </a:br>
            <a:r>
              <a:rPr lang="sv-SE" sz="1600" dirty="0"/>
              <a:t>Blodtryck: 115/70. Puls: 85 </a:t>
            </a:r>
            <a:br>
              <a:rPr lang="sv-SE" sz="1600" dirty="0"/>
            </a:br>
            <a:r>
              <a:rPr lang="sv-SE" sz="1600" dirty="0"/>
              <a:t>Yttre palpation: Foster i </a:t>
            </a:r>
            <a:r>
              <a:rPr lang="sv-SE" sz="1600" dirty="0" err="1"/>
              <a:t>vänstervänt</a:t>
            </a:r>
            <a:r>
              <a:rPr lang="sv-SE" sz="1600" dirty="0"/>
              <a:t> </a:t>
            </a:r>
            <a:r>
              <a:rPr lang="sv-SE" sz="1600" dirty="0" err="1"/>
              <a:t>längsläge</a:t>
            </a:r>
            <a:r>
              <a:rPr lang="sv-SE" sz="1600" dirty="0"/>
              <a:t>. Huvudet fixerat. </a:t>
            </a:r>
            <a:br>
              <a:rPr lang="sv-SE" sz="1600" dirty="0"/>
            </a:br>
            <a:r>
              <a:rPr lang="sv-SE" sz="1600" dirty="0"/>
              <a:t>Vaginal undersökning: Cervix </a:t>
            </a:r>
            <a:r>
              <a:rPr lang="sv-SE" sz="1600" dirty="0" err="1"/>
              <a:t>mediosakral</a:t>
            </a:r>
            <a:r>
              <a:rPr lang="sv-SE" sz="1600" dirty="0"/>
              <a:t>, mjuk, bibehållen 2 cm, öppen 2 cm. </a:t>
            </a:r>
            <a:r>
              <a:rPr lang="sv-SE" sz="1600" dirty="0" err="1"/>
              <a:t>Ffd</a:t>
            </a:r>
            <a:r>
              <a:rPr lang="sv-SE" sz="1600" dirty="0"/>
              <a:t> huvud i tvärvidd i bäckeningången. Klart, lätt rosafärgat vatten rinner. </a:t>
            </a:r>
          </a:p>
          <a:p>
            <a:pPr marL="0" indent="0">
              <a:buNone/>
            </a:pPr>
            <a:r>
              <a:rPr lang="sv-SE" sz="1600" dirty="0"/>
              <a:t>CTG: </a:t>
            </a:r>
          </a:p>
          <a:p>
            <a:pPr marL="0" indent="0">
              <a:buNone/>
            </a:pPr>
            <a:r>
              <a:rPr lang="sv-SE" sz="1600" b="1" dirty="0"/>
              <a:t>Fråga 9:5. </a:t>
            </a:r>
            <a:br>
              <a:rPr lang="sv-SE" sz="1600" b="1" dirty="0"/>
            </a:br>
            <a:r>
              <a:rPr lang="sv-SE" sz="1600" dirty="0"/>
              <a:t>Gör en systematisk tolkning av </a:t>
            </a:r>
            <a:r>
              <a:rPr lang="sv-SE" sz="1600" dirty="0" err="1"/>
              <a:t>CTG:t</a:t>
            </a:r>
            <a:r>
              <a:rPr lang="sv-SE" sz="1600" dirty="0"/>
              <a:t> och </a:t>
            </a:r>
            <a:br>
              <a:rPr lang="sv-SE" sz="1600" dirty="0"/>
            </a:br>
            <a:r>
              <a:rPr lang="sv-SE" sz="1600" dirty="0"/>
              <a:t>beskriv din tolkning samt gör en riskbedömning </a:t>
            </a:r>
            <a:br>
              <a:rPr lang="sv-SE" sz="1600" dirty="0"/>
            </a:br>
            <a:r>
              <a:rPr lang="sv-SE" sz="1600" dirty="0"/>
              <a:t>inför förlossningen. (3 p) </a:t>
            </a:r>
          </a:p>
          <a:p>
            <a:pPr marL="0" indent="0">
              <a:buNone/>
            </a:pPr>
            <a:br>
              <a:rPr lang="sv-SE" sz="1600" dirty="0">
                <a:solidFill>
                  <a:schemeClr val="tx1">
                    <a:lumMod val="50000"/>
                    <a:lumOff val="50000"/>
                  </a:schemeClr>
                </a:solidFill>
              </a:rPr>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F539A1F3-EA4E-C237-80FD-73A7FD8FD582}"/>
              </a:ext>
            </a:extLst>
          </p:cNvPr>
          <p:cNvPicPr>
            <a:picLocks noChangeAspect="1"/>
          </p:cNvPicPr>
          <p:nvPr/>
        </p:nvPicPr>
        <p:blipFill>
          <a:blip r:embed="rId2"/>
          <a:stretch>
            <a:fillRect/>
          </a:stretch>
        </p:blipFill>
        <p:spPr>
          <a:xfrm>
            <a:off x="5056596" y="3717308"/>
            <a:ext cx="7073900" cy="3086100"/>
          </a:xfrm>
          <a:prstGeom prst="rect">
            <a:avLst/>
          </a:prstGeom>
        </p:spPr>
      </p:pic>
    </p:spTree>
    <p:extLst>
      <p:ext uri="{BB962C8B-B14F-4D97-AF65-F5344CB8AC3E}">
        <p14:creationId xmlns:p14="http://schemas.microsoft.com/office/powerpoint/2010/main" val="38317362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Selma, 29 år (15 poäng) </a:t>
            </a:r>
          </a:p>
          <a:p>
            <a:pPr marL="0" indent="0">
              <a:buNone/>
            </a:pPr>
            <a:r>
              <a:rPr lang="sv-SE" sz="1600" b="1" dirty="0"/>
              <a:t>Fråga 9:5. </a:t>
            </a:r>
            <a:br>
              <a:rPr lang="sv-SE" sz="1600" b="1" dirty="0"/>
            </a:br>
            <a:r>
              <a:rPr lang="sv-SE" sz="1600" dirty="0"/>
              <a:t>Gör en systematisk tolkning av </a:t>
            </a:r>
            <a:r>
              <a:rPr lang="sv-SE" sz="1600" dirty="0" err="1"/>
              <a:t>CTG:t</a:t>
            </a:r>
            <a:r>
              <a:rPr lang="sv-SE" sz="1600" dirty="0"/>
              <a:t> och </a:t>
            </a:r>
            <a:br>
              <a:rPr lang="sv-SE" sz="1600" dirty="0"/>
            </a:br>
            <a:r>
              <a:rPr lang="sv-SE" sz="1600" dirty="0"/>
              <a:t>beskriv din tolkning samt gör en riskbedömning </a:t>
            </a:r>
            <a:br>
              <a:rPr lang="sv-SE" sz="1600" dirty="0"/>
            </a:br>
            <a:r>
              <a:rPr lang="sv-SE" sz="1600" dirty="0"/>
              <a:t>inför förlossningen. (3 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DR: Låg risk. Frisk, fullgången förstföderska med normal graviditet. </a:t>
            </a:r>
            <a:br>
              <a:rPr lang="sv-SE" sz="1600" dirty="0">
                <a:solidFill>
                  <a:schemeClr val="accent4"/>
                </a:solidFill>
              </a:rPr>
            </a:br>
            <a:r>
              <a:rPr lang="sv-SE" sz="1600" dirty="0">
                <a:solidFill>
                  <a:schemeClr val="accent4"/>
                </a:solidFill>
              </a:rPr>
              <a:t>C: 1 värk/10 minuter. </a:t>
            </a:r>
            <a:br>
              <a:rPr lang="sv-SE" sz="1600" dirty="0">
                <a:solidFill>
                  <a:schemeClr val="accent4"/>
                </a:solidFill>
              </a:rPr>
            </a:br>
            <a:r>
              <a:rPr lang="sv-SE" sz="1600" dirty="0">
                <a:solidFill>
                  <a:schemeClr val="accent4"/>
                </a:solidFill>
              </a:rPr>
              <a:t>B </a:t>
            </a:r>
            <a:r>
              <a:rPr lang="sv-SE" sz="1600" dirty="0" err="1">
                <a:solidFill>
                  <a:schemeClr val="accent4"/>
                </a:solidFill>
              </a:rPr>
              <a:t>Ra</a:t>
            </a:r>
            <a:r>
              <a:rPr lang="sv-SE" sz="1600" dirty="0">
                <a:solidFill>
                  <a:schemeClr val="accent4"/>
                </a:solidFill>
              </a:rPr>
              <a:t>: 120-130 (115-135 godkänns) </a:t>
            </a:r>
            <a:br>
              <a:rPr lang="sv-SE" sz="1600" dirty="0">
                <a:solidFill>
                  <a:schemeClr val="accent4"/>
                </a:solidFill>
              </a:rPr>
            </a:br>
            <a:r>
              <a:rPr lang="sv-SE" sz="1600" dirty="0">
                <a:solidFill>
                  <a:schemeClr val="accent4"/>
                </a:solidFill>
              </a:rPr>
              <a:t>V: Variabilitet normal </a:t>
            </a:r>
            <a:br>
              <a:rPr lang="sv-SE" sz="1600" dirty="0">
                <a:solidFill>
                  <a:schemeClr val="accent4"/>
                </a:solidFill>
              </a:rPr>
            </a:br>
            <a:r>
              <a:rPr lang="sv-SE" sz="1600" dirty="0">
                <a:solidFill>
                  <a:schemeClr val="accent4"/>
                </a:solidFill>
              </a:rPr>
              <a:t>A: Accelerationer finns </a:t>
            </a:r>
            <a:br>
              <a:rPr lang="sv-SE" sz="1600" dirty="0">
                <a:solidFill>
                  <a:schemeClr val="accent4"/>
                </a:solidFill>
              </a:rPr>
            </a:br>
            <a:r>
              <a:rPr lang="sv-SE" sz="1600" dirty="0">
                <a:solidFill>
                  <a:schemeClr val="accent4"/>
                </a:solidFill>
              </a:rPr>
              <a:t>D: Inga </a:t>
            </a:r>
            <a:r>
              <a:rPr lang="sv-SE" sz="1600" dirty="0" err="1">
                <a:solidFill>
                  <a:schemeClr val="accent4"/>
                </a:solidFill>
              </a:rPr>
              <a:t>decelerationer</a:t>
            </a:r>
            <a:r>
              <a:rPr lang="sv-SE" sz="1600" dirty="0">
                <a:solidFill>
                  <a:schemeClr val="accent4"/>
                </a:solidFill>
              </a:rPr>
              <a:t> </a:t>
            </a:r>
            <a:br>
              <a:rPr lang="sv-SE" sz="1600" dirty="0">
                <a:solidFill>
                  <a:schemeClr val="accent4"/>
                </a:solidFill>
              </a:rPr>
            </a:br>
            <a:r>
              <a:rPr lang="sv-SE" sz="1600" dirty="0">
                <a:solidFill>
                  <a:schemeClr val="accent4"/>
                </a:solidFill>
              </a:rPr>
              <a:t>O: Normalt CTG. Låg risk för </a:t>
            </a:r>
            <a:r>
              <a:rPr lang="sv-SE" sz="1600" dirty="0" err="1">
                <a:solidFill>
                  <a:schemeClr val="accent4"/>
                </a:solidFill>
              </a:rPr>
              <a:t>hypoxi</a:t>
            </a:r>
            <a:r>
              <a:rPr lang="sv-SE" sz="1600" dirty="0">
                <a:solidFill>
                  <a:schemeClr val="accent4"/>
                </a:solidFill>
              </a:rPr>
              <a:t>. </a:t>
            </a:r>
            <a:br>
              <a:rPr lang="sv-SE" sz="1600" dirty="0">
                <a:solidFill>
                  <a:schemeClr val="accent4"/>
                </a:solidFill>
              </a:rPr>
            </a:br>
            <a:br>
              <a:rPr lang="sv-SE" sz="1600" dirty="0">
                <a:solidFill>
                  <a:schemeClr val="accent4"/>
                </a:solidFill>
              </a:rPr>
            </a:br>
            <a:r>
              <a:rPr lang="sv-SE" sz="1600" dirty="0">
                <a:solidFill>
                  <a:schemeClr val="accent4"/>
                </a:solidFill>
              </a:rPr>
              <a:t>DR C BRAVADO behöver inte anges, men samtliga </a:t>
            </a:r>
            <a:br>
              <a:rPr lang="sv-SE" sz="1600" dirty="0">
                <a:solidFill>
                  <a:schemeClr val="accent4"/>
                </a:solidFill>
              </a:rPr>
            </a:br>
            <a:r>
              <a:rPr lang="sv-SE" sz="1600" dirty="0">
                <a:solidFill>
                  <a:schemeClr val="accent4"/>
                </a:solidFill>
              </a:rPr>
              <a:t>parametrar inklusive riskbedömning och slutlig </a:t>
            </a:r>
            <a:br>
              <a:rPr lang="sv-SE" sz="1600" dirty="0">
                <a:solidFill>
                  <a:schemeClr val="accent4"/>
                </a:solidFill>
              </a:rPr>
            </a:br>
            <a:r>
              <a:rPr lang="sv-SE" sz="1600" dirty="0">
                <a:solidFill>
                  <a:schemeClr val="accent4"/>
                </a:solidFill>
              </a:rPr>
              <a:t>bedömning ska kommenteras för full poäng. </a:t>
            </a:r>
            <a:br>
              <a:rPr lang="sv-SE" sz="1600" dirty="0">
                <a:solidFill>
                  <a:schemeClr val="accent4"/>
                </a:solidFill>
              </a:rPr>
            </a:br>
            <a:br>
              <a:rPr lang="sv-SE" sz="1600" dirty="0">
                <a:solidFill>
                  <a:schemeClr val="accent4"/>
                </a:solidFill>
              </a:rPr>
            </a:br>
            <a:r>
              <a:rPr lang="sv-SE" sz="1600" dirty="0">
                <a:solidFill>
                  <a:schemeClr val="accent4"/>
                </a:solidFill>
              </a:rPr>
              <a:t>Riskbedömning: Låg risk. Frisk, fullgången </a:t>
            </a:r>
            <a:br>
              <a:rPr lang="sv-SE" sz="1600" dirty="0">
                <a:solidFill>
                  <a:schemeClr val="accent4"/>
                </a:solidFill>
              </a:rPr>
            </a:br>
            <a:r>
              <a:rPr lang="sv-SE" sz="1600" dirty="0">
                <a:solidFill>
                  <a:schemeClr val="accent4"/>
                </a:solidFill>
              </a:rPr>
              <a:t>förstföderska med normal graviditet, </a:t>
            </a:r>
            <a:br>
              <a:rPr lang="sv-SE" sz="1600" dirty="0">
                <a:solidFill>
                  <a:schemeClr val="accent4"/>
                </a:solidFill>
              </a:rPr>
            </a:br>
            <a:r>
              <a:rPr lang="sv-SE" sz="1600" dirty="0">
                <a:solidFill>
                  <a:schemeClr val="accent4"/>
                </a:solidFill>
              </a:rPr>
              <a:t>spontan förlossningsstart och normalt CTG. </a:t>
            </a:r>
            <a:br>
              <a:rPr lang="sv-SE" sz="1600" dirty="0"/>
            </a:br>
            <a:endParaRPr lang="sv-SE" sz="1600" dirty="0"/>
          </a:p>
          <a:p>
            <a:pPr marL="0" indent="0">
              <a:buNone/>
            </a:pPr>
            <a:r>
              <a:rPr lang="sv-SE" sz="1000" dirty="0">
                <a:solidFill>
                  <a:schemeClr val="tx1">
                    <a:lumMod val="50000"/>
                    <a:lumOff val="50000"/>
                  </a:schemeClr>
                </a:solidFill>
              </a:rPr>
              <a:t>Kunskap och förståelse </a:t>
            </a:r>
            <a:br>
              <a:rPr lang="sv-SE" sz="1000" dirty="0">
                <a:solidFill>
                  <a:schemeClr val="tx1">
                    <a:lumMod val="50000"/>
                    <a:lumOff val="50000"/>
                  </a:schemeClr>
                </a:solidFill>
              </a:rPr>
            </a:br>
            <a:r>
              <a:rPr lang="sv-SE" sz="1000" dirty="0">
                <a:solidFill>
                  <a:schemeClr val="tx1">
                    <a:lumMod val="50000"/>
                    <a:lumOff val="50000"/>
                  </a:schemeClr>
                </a:solidFill>
              </a:rPr>
              <a:t>Nivå C: Generalisera/Överföra/Tillämpa i nya situationer </a:t>
            </a:r>
            <a:br>
              <a:rPr lang="sv-SE" sz="1000" dirty="0">
                <a:solidFill>
                  <a:schemeClr val="tx1">
                    <a:lumMod val="50000"/>
                    <a:lumOff val="50000"/>
                  </a:schemeClr>
                </a:solidFill>
              </a:rPr>
            </a:br>
            <a:r>
              <a:rPr lang="sv-SE" sz="1000" dirty="0">
                <a:solidFill>
                  <a:schemeClr val="tx1">
                    <a:lumMod val="50000"/>
                    <a:lumOff val="50000"/>
                  </a:schemeClr>
                </a:solidFill>
              </a:rPr>
              <a:t>57. Normalt förlossningsförlopp inklusive monitorering av progress </a:t>
            </a:r>
            <a:br>
              <a:rPr lang="sv-SE" sz="1000" dirty="0">
                <a:solidFill>
                  <a:schemeClr val="tx1">
                    <a:lumMod val="50000"/>
                    <a:lumOff val="50000"/>
                  </a:schemeClr>
                </a:solidFill>
              </a:rPr>
            </a:br>
            <a:r>
              <a:rPr lang="sv-SE" sz="1000" dirty="0">
                <a:solidFill>
                  <a:schemeClr val="tx1">
                    <a:lumMod val="50000"/>
                    <a:lumOff val="50000"/>
                  </a:schemeClr>
                </a:solidFill>
              </a:rPr>
              <a:t>och foster samt smärtlindringsmetoder. </a:t>
            </a:r>
          </a:p>
          <a:p>
            <a:pPr marL="0" indent="0">
              <a:buNone/>
            </a:pPr>
            <a:br>
              <a:rPr lang="sv-SE" sz="1000" dirty="0">
                <a:solidFill>
                  <a:schemeClr val="tx1">
                    <a:lumMod val="50000"/>
                    <a:lumOff val="50000"/>
                  </a:schemeClr>
                </a:solidFill>
              </a:rPr>
            </a:br>
            <a:endParaRPr lang="sv-SE" sz="1000" dirty="0">
              <a:solidFill>
                <a:schemeClr val="tx1">
                  <a:lumMod val="50000"/>
                  <a:lumOff val="50000"/>
                </a:schemeClr>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F539A1F3-EA4E-C237-80FD-73A7FD8FD582}"/>
              </a:ext>
            </a:extLst>
          </p:cNvPr>
          <p:cNvPicPr>
            <a:picLocks noChangeAspect="1"/>
          </p:cNvPicPr>
          <p:nvPr/>
        </p:nvPicPr>
        <p:blipFill>
          <a:blip r:embed="rId2"/>
          <a:stretch>
            <a:fillRect/>
          </a:stretch>
        </p:blipFill>
        <p:spPr>
          <a:xfrm>
            <a:off x="5056596" y="3717308"/>
            <a:ext cx="7073900" cy="3086100"/>
          </a:xfrm>
          <a:prstGeom prst="rect">
            <a:avLst/>
          </a:prstGeom>
        </p:spPr>
      </p:pic>
    </p:spTree>
    <p:extLst>
      <p:ext uri="{BB962C8B-B14F-4D97-AF65-F5344CB8AC3E}">
        <p14:creationId xmlns:p14="http://schemas.microsoft.com/office/powerpoint/2010/main" val="10033623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Selma, 29 år (15 poäng) </a:t>
            </a:r>
          </a:p>
          <a:p>
            <a:pPr marL="0" indent="0">
              <a:buNone/>
            </a:pPr>
            <a:r>
              <a:rPr lang="sv-SE" sz="1600" dirty="0"/>
              <a:t>Du bedömer intagnings-CTG som normalt. Du bedömer också att Selma är en lågriskpatient, mot bakgrund av att hon är en frisk, fullgången, normalviktig förstföderska med normal graviditet, spontan förlossningsstart och normalt CTG </a:t>
            </a:r>
            <a:br>
              <a:rPr lang="sv-SE" sz="1600" dirty="0"/>
            </a:br>
            <a:br>
              <a:rPr lang="sv-SE" sz="1600" dirty="0"/>
            </a:br>
            <a:r>
              <a:rPr lang="sv-SE" sz="1600" b="1" dirty="0"/>
              <a:t>Fråga 9:6. </a:t>
            </a:r>
            <a:br>
              <a:rPr lang="sv-SE" sz="1600" b="1" dirty="0"/>
            </a:br>
            <a:r>
              <a:rPr lang="sv-SE" sz="1600" dirty="0"/>
              <a:t>Hur definierar vi i Sverige (Sydöstra Sjukvårdsregionen) aktiv förlossning? Vilken fas befinner Selma sig i vid ankomsten till förlossningen? (2 p) </a:t>
            </a:r>
            <a:br>
              <a:rPr lang="sv-SE" sz="1600" dirty="0"/>
            </a:br>
            <a:br>
              <a:rPr lang="sv-SE" sz="1600" dirty="0"/>
            </a:br>
            <a:br>
              <a:rPr lang="sv-SE" sz="1600" dirty="0">
                <a:solidFill>
                  <a:schemeClr val="tx1">
                    <a:lumMod val="50000"/>
                    <a:lumOff val="50000"/>
                  </a:schemeClr>
                </a:solidFill>
              </a:rPr>
            </a:br>
            <a:endParaRPr lang="sv-SE" sz="1600" dirty="0">
              <a:solidFill>
                <a:schemeClr val="tx1">
                  <a:lumMod val="50000"/>
                  <a:lumOff val="50000"/>
                </a:schemeClr>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5787744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Selma, 29 år (15 poäng) </a:t>
            </a:r>
          </a:p>
          <a:p>
            <a:pPr marL="0" indent="0">
              <a:buNone/>
            </a:pPr>
            <a:r>
              <a:rPr lang="sv-SE" sz="1600" dirty="0"/>
              <a:t>Du bedömer intagnings-CTG som normalt. Du bedömer också att Selma är en lågriskpatient, mot bakgrund av att hon är en frisk, fullgången, normalviktig förstföderska med normal graviditet, spontan förlossningsstart och normalt CTG </a:t>
            </a:r>
            <a:br>
              <a:rPr lang="sv-SE" sz="1600" dirty="0"/>
            </a:br>
            <a:br>
              <a:rPr lang="sv-SE" sz="1600" dirty="0"/>
            </a:br>
            <a:r>
              <a:rPr lang="sv-SE" sz="1600" b="1" dirty="0"/>
              <a:t>Fråga 9:6. </a:t>
            </a:r>
            <a:br>
              <a:rPr lang="sv-SE" sz="1600" b="1" dirty="0"/>
            </a:br>
            <a:r>
              <a:rPr lang="sv-SE" sz="1600" dirty="0"/>
              <a:t>Hur definierar vi i Sverige (Sydöstra Sjukvårdsregionen) aktiv förlossning? Vilken fas befinner Selma sig i vid ankomsten till förlossningen? (2 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Två av följande kriterier ska vara uppfyllda: </a:t>
            </a:r>
          </a:p>
          <a:p>
            <a:pPr marL="0" indent="0">
              <a:buNone/>
            </a:pPr>
            <a:r>
              <a:rPr lang="sv-SE" sz="1600" dirty="0">
                <a:solidFill>
                  <a:schemeClr val="accent4"/>
                </a:solidFill>
              </a:rPr>
              <a:t>• Spontan vattenavgång </a:t>
            </a:r>
          </a:p>
          <a:p>
            <a:pPr marL="0" indent="0">
              <a:buNone/>
            </a:pPr>
            <a:r>
              <a:rPr lang="sv-SE" sz="1600" dirty="0">
                <a:solidFill>
                  <a:schemeClr val="accent4"/>
                </a:solidFill>
              </a:rPr>
              <a:t>• Spontana smärtsamma, regelbundna värkar minst 2-3/10 minuter </a:t>
            </a:r>
          </a:p>
          <a:p>
            <a:pPr marL="0" indent="0">
              <a:buNone/>
            </a:pPr>
            <a:r>
              <a:rPr lang="sv-SE" sz="1600" dirty="0">
                <a:solidFill>
                  <a:schemeClr val="accent4"/>
                </a:solidFill>
              </a:rPr>
              <a:t>• </a:t>
            </a:r>
            <a:r>
              <a:rPr lang="sv-SE" sz="1600" dirty="0" err="1">
                <a:solidFill>
                  <a:schemeClr val="accent4"/>
                </a:solidFill>
              </a:rPr>
              <a:t>Cx</a:t>
            </a:r>
            <a:r>
              <a:rPr lang="sv-SE" sz="1600" dirty="0">
                <a:solidFill>
                  <a:schemeClr val="accent4"/>
                </a:solidFill>
              </a:rPr>
              <a:t> öppen 4 cm eller utplånad och öppen &gt;1 cm. </a:t>
            </a:r>
          </a:p>
          <a:p>
            <a:pPr marL="0" indent="0">
              <a:buNone/>
            </a:pPr>
            <a:endParaRPr lang="sv-SE" sz="1600" dirty="0">
              <a:solidFill>
                <a:schemeClr val="accent4"/>
              </a:solidFill>
            </a:endParaRPr>
          </a:p>
          <a:p>
            <a:pPr marL="0" indent="0">
              <a:buNone/>
            </a:pPr>
            <a:r>
              <a:rPr lang="sv-SE" sz="1600" dirty="0">
                <a:solidFill>
                  <a:schemeClr val="accent4"/>
                </a:solidFill>
              </a:rPr>
              <a:t>Dessutom bör progress ske inom 2 timmar. </a:t>
            </a:r>
          </a:p>
          <a:p>
            <a:pPr marL="0" indent="0">
              <a:buNone/>
            </a:pPr>
            <a:r>
              <a:rPr lang="sv-SE" sz="1600" dirty="0">
                <a:solidFill>
                  <a:schemeClr val="accent4"/>
                </a:solidFill>
              </a:rPr>
              <a:t>Selma är i latensfas. </a:t>
            </a:r>
          </a:p>
          <a:p>
            <a:pPr marL="0" indent="0">
              <a:buNone/>
            </a:pPr>
            <a:endParaRPr lang="sv-SE" sz="1600" dirty="0"/>
          </a:p>
          <a:p>
            <a:pPr marL="0" indent="0">
              <a:buNone/>
            </a:pPr>
            <a:r>
              <a:rPr lang="sv-SE" sz="1000" dirty="0">
                <a:solidFill>
                  <a:schemeClr val="tx1">
                    <a:lumMod val="50000"/>
                    <a:lumOff val="50000"/>
                  </a:schemeClr>
                </a:solidFill>
              </a:rPr>
              <a:t>Kunskap och förståelse </a:t>
            </a:r>
            <a:br>
              <a:rPr lang="sv-SE" sz="1000" dirty="0">
                <a:solidFill>
                  <a:schemeClr val="tx1">
                    <a:lumMod val="50000"/>
                    <a:lumOff val="50000"/>
                  </a:schemeClr>
                </a:solidFill>
              </a:rPr>
            </a:br>
            <a:r>
              <a:rPr lang="sv-SE" sz="1000" dirty="0">
                <a:solidFill>
                  <a:schemeClr val="tx1">
                    <a:lumMod val="50000"/>
                    <a:lumOff val="50000"/>
                  </a:schemeClr>
                </a:solidFill>
              </a:rPr>
              <a:t>Nivå C: Generalisera/Överföra/Tillämpa i nya situationer </a:t>
            </a:r>
            <a:br>
              <a:rPr lang="sv-SE" sz="1000" dirty="0">
                <a:solidFill>
                  <a:schemeClr val="tx1">
                    <a:lumMod val="50000"/>
                    <a:lumOff val="50000"/>
                  </a:schemeClr>
                </a:solidFill>
              </a:rPr>
            </a:br>
            <a:r>
              <a:rPr lang="sv-SE" sz="1000" dirty="0">
                <a:solidFill>
                  <a:schemeClr val="tx1">
                    <a:lumMod val="50000"/>
                    <a:lumOff val="50000"/>
                  </a:schemeClr>
                </a:solidFill>
              </a:rPr>
              <a:t>57. Normalt förlossningsförlopp inklusive monitorering av progress och foster samt smärtlindringsmetoder. </a:t>
            </a:r>
          </a:p>
          <a:p>
            <a:pPr marL="0" indent="0">
              <a:buNone/>
            </a:pPr>
            <a:br>
              <a:rPr lang="sv-SE" sz="1600" dirty="0">
                <a:solidFill>
                  <a:schemeClr val="tx1">
                    <a:lumMod val="50000"/>
                    <a:lumOff val="50000"/>
                  </a:schemeClr>
                </a:solidFill>
              </a:rPr>
            </a:br>
            <a:endParaRPr lang="sv-SE" sz="1600" dirty="0">
              <a:solidFill>
                <a:schemeClr val="tx1">
                  <a:lumMod val="50000"/>
                  <a:lumOff val="50000"/>
                </a:schemeClr>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32504015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Selma, 29 år (15 poäng) </a:t>
            </a:r>
          </a:p>
          <a:p>
            <a:pPr marL="0" indent="0">
              <a:buNone/>
            </a:pPr>
            <a:r>
              <a:rPr lang="sv-SE" sz="1600" dirty="0">
                <a:solidFill>
                  <a:schemeClr val="accent3"/>
                </a:solidFill>
              </a:rPr>
              <a:t>Epilog: </a:t>
            </a:r>
          </a:p>
          <a:p>
            <a:pPr marL="0" indent="0">
              <a:buNone/>
            </a:pPr>
            <a:r>
              <a:rPr lang="sv-SE" sz="1600" dirty="0">
                <a:solidFill>
                  <a:schemeClr val="accent3"/>
                </a:solidFill>
              </a:rPr>
              <a:t>Du bedömer att Selma befinner sig i latensfas och hon får åka hem efter rådgivning. Hon återkommer senare under kvällen med vattenavgång och kraftiga, täta värkar. Intagnings-CTG bedöms normalt och vid vaginal undersökning är cervix utplånad och öppen 7 centimeter. Fostrets huvud står strax ovan </a:t>
            </a:r>
            <a:r>
              <a:rPr lang="sv-SE" sz="1600" dirty="0" err="1">
                <a:solidFill>
                  <a:schemeClr val="accent3"/>
                </a:solidFill>
              </a:rPr>
              <a:t>spinae</a:t>
            </a:r>
            <a:r>
              <a:rPr lang="sv-SE" sz="1600" dirty="0">
                <a:solidFill>
                  <a:schemeClr val="accent3"/>
                </a:solidFill>
              </a:rPr>
              <a:t> och Selma läggs in på förlossningssal och börjar andas lustgas. Redan två timmar senare föder hon en gosse på nästan 4 kg. Han skriker ut spontant och får APGAR 9-10-10. Placenta avgår 8 minuter senare och Selma blöder totalt 400 ml. Den nyblivna familjen stannar på BB första natten och går sedan hem under eftermiddagen efter att barnläkare undersökt pojken. </a:t>
            </a:r>
          </a:p>
          <a:p>
            <a:pPr marL="0" indent="0">
              <a:buNone/>
            </a:pPr>
            <a:br>
              <a:rPr lang="sv-SE" sz="1600" dirty="0">
                <a:solidFill>
                  <a:schemeClr val="tx1">
                    <a:lumMod val="50000"/>
                    <a:lumOff val="50000"/>
                  </a:schemeClr>
                </a:solidFill>
              </a:rPr>
            </a:br>
            <a:r>
              <a:rPr lang="sv-SE" sz="1600" dirty="0">
                <a:solidFill>
                  <a:schemeClr val="accent1"/>
                </a:solidFill>
              </a:rPr>
              <a:t>Slut på fall 9!</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41260490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4 – Louise, 38 år </a:t>
            </a:r>
          </a:p>
          <a:p>
            <a:pPr marL="0" indent="0">
              <a:buNone/>
            </a:pPr>
            <a:r>
              <a:rPr lang="sv-SE" sz="1600" dirty="0"/>
              <a:t>Louise, 38 år, kommer till Kvinnoklinikens jourmottagning på grund av smärta i vulva. </a:t>
            </a:r>
          </a:p>
          <a:p>
            <a:pPr marL="0" indent="0">
              <a:buNone/>
            </a:pPr>
            <a:r>
              <a:rPr lang="sv-SE" sz="1600" dirty="0"/>
              <a:t>Hon berättar att hon är 1-para, har en hormonspiral (</a:t>
            </a:r>
            <a:r>
              <a:rPr lang="sv-SE" sz="1600" dirty="0" err="1"/>
              <a:t>Mirena</a:t>
            </a:r>
            <a:r>
              <a:rPr lang="sv-SE" sz="1600" dirty="0"/>
              <a:t>; </a:t>
            </a:r>
            <a:r>
              <a:rPr lang="sv-SE" sz="1600" dirty="0" err="1"/>
              <a:t>Levonorgestrel</a:t>
            </a:r>
            <a:r>
              <a:rPr lang="sv-SE" sz="1600" dirty="0"/>
              <a:t>) som hon är </a:t>
            </a:r>
            <a:r>
              <a:rPr lang="sv-SE" sz="1600" dirty="0" err="1"/>
              <a:t>amenorroisk</a:t>
            </a:r>
            <a:r>
              <a:rPr lang="sv-SE" sz="1600" dirty="0"/>
              <a:t> av. Louise har länge varit ensamstående med sitt barn men har sedan några veckor en ny sexualpartner, Daniel. </a:t>
            </a:r>
          </a:p>
          <a:p>
            <a:pPr marL="0" indent="0">
              <a:buNone/>
            </a:pPr>
            <a:r>
              <a:rPr lang="sv-SE" sz="1600" dirty="0"/>
              <a:t>Symtomen började med lite stickningar för en dryg vecka sedan och hon trodde först det var en vanlig svampinfektion men sedan så kom det som små sår som blev allt fler och det har inte blivit bättre på en vecka, snarare sämre. Flytningar har även tillkommit till viss del och hon känner sig dessutom lite ”febrig” och har sjukdomskänsla. Hon är orolig då hon aldrig har haft något liknande. Hon kommer nu då hon också upplever det svårt att kissa. </a:t>
            </a:r>
            <a:br>
              <a:rPr lang="sv-SE" sz="1600" dirty="0"/>
            </a:br>
            <a:br>
              <a:rPr lang="sv-SE" sz="1600" dirty="0"/>
            </a:br>
            <a:r>
              <a:rPr lang="sv-SE" sz="1600" b="1" dirty="0"/>
              <a:t>Fråga 4:1 (3p) </a:t>
            </a:r>
            <a:br>
              <a:rPr lang="sv-SE" sz="1600" b="1" dirty="0"/>
            </a:br>
            <a:r>
              <a:rPr lang="sv-SE" sz="1600" dirty="0"/>
              <a:t>Vad ger anamnesen dig för misstankar om diagnos? Motivera utifrån differentialdiagnoser. Är det något mer du skulle vilja veta om Louise för att komma närmare diagnos? </a:t>
            </a:r>
            <a:br>
              <a:rPr lang="sv-SE" sz="1600" dirty="0"/>
            </a:br>
            <a:endParaRPr lang="sv-SE" sz="1600" dirty="0"/>
          </a:p>
          <a:p>
            <a:pPr marL="0" indent="0">
              <a:buNone/>
            </a:pPr>
            <a:endParaRPr lang="sv-SE" sz="1600" dirty="0"/>
          </a:p>
        </p:txBody>
      </p:sp>
    </p:spTree>
    <p:extLst>
      <p:ext uri="{BB962C8B-B14F-4D97-AF65-F5344CB8AC3E}">
        <p14:creationId xmlns:p14="http://schemas.microsoft.com/office/powerpoint/2010/main" val="1956796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200" y="656822"/>
            <a:ext cx="10515600" cy="5975797"/>
          </a:xfrm>
        </p:spPr>
        <p:txBody>
          <a:bodyPr>
            <a:normAutofit/>
          </a:bodyPr>
          <a:lstStyle/>
          <a:p>
            <a:pPr marL="0" indent="0">
              <a:buNone/>
            </a:pPr>
            <a:r>
              <a:rPr lang="sv-SE" sz="1600" dirty="0"/>
              <a:t>Fall 1 – Annelie, 66 år </a:t>
            </a:r>
          </a:p>
          <a:p>
            <a:pPr marL="0" indent="0">
              <a:buNone/>
            </a:pPr>
            <a:r>
              <a:rPr lang="sv-SE" sz="1600" dirty="0">
                <a:solidFill>
                  <a:schemeClr val="tx1">
                    <a:lumMod val="50000"/>
                    <a:lumOff val="50000"/>
                  </a:schemeClr>
                </a:solidFill>
              </a:rPr>
              <a:t>Vaginal prolaps karakteriseras efter vilket organ som ligger bakom den </a:t>
            </a:r>
            <a:r>
              <a:rPr lang="sv-SE" sz="1600" dirty="0" err="1">
                <a:solidFill>
                  <a:schemeClr val="tx1">
                    <a:lumMod val="50000"/>
                    <a:lumOff val="50000"/>
                  </a:schemeClr>
                </a:solidFill>
              </a:rPr>
              <a:t>framfallande</a:t>
            </a:r>
            <a:r>
              <a:rPr lang="sv-SE" sz="1600" dirty="0">
                <a:solidFill>
                  <a:schemeClr val="tx1">
                    <a:lumMod val="50000"/>
                    <a:lumOff val="50000"/>
                  </a:schemeClr>
                </a:solidFill>
              </a:rPr>
              <a:t> vaginalväggen: </a:t>
            </a:r>
            <a:r>
              <a:rPr lang="sv-SE" sz="1600" dirty="0" err="1">
                <a:solidFill>
                  <a:schemeClr val="tx1">
                    <a:lumMod val="50000"/>
                    <a:lumOff val="50000"/>
                  </a:schemeClr>
                </a:solidFill>
              </a:rPr>
              <a:t>uretrocele</a:t>
            </a:r>
            <a:r>
              <a:rPr lang="sv-SE" sz="1600" dirty="0">
                <a:solidFill>
                  <a:schemeClr val="tx1">
                    <a:lumMod val="50000"/>
                    <a:lumOff val="50000"/>
                  </a:schemeClr>
                </a:solidFill>
              </a:rPr>
              <a:t>, </a:t>
            </a:r>
            <a:r>
              <a:rPr lang="sv-SE" sz="1600" dirty="0" err="1">
                <a:solidFill>
                  <a:schemeClr val="tx1">
                    <a:lumMod val="50000"/>
                    <a:lumOff val="50000"/>
                  </a:schemeClr>
                </a:solidFill>
              </a:rPr>
              <a:t>cystocele</a:t>
            </a:r>
            <a:r>
              <a:rPr lang="sv-SE" sz="1600" dirty="0">
                <a:solidFill>
                  <a:schemeClr val="tx1">
                    <a:lumMod val="50000"/>
                    <a:lumOff val="50000"/>
                  </a:schemeClr>
                </a:solidFill>
              </a:rPr>
              <a:t>, descensus </a:t>
            </a:r>
            <a:r>
              <a:rPr lang="sv-SE" sz="1600" dirty="0" err="1">
                <a:solidFill>
                  <a:schemeClr val="tx1">
                    <a:lumMod val="50000"/>
                    <a:lumOff val="50000"/>
                  </a:schemeClr>
                </a:solidFill>
              </a:rPr>
              <a:t>uteri</a:t>
            </a:r>
            <a:r>
              <a:rPr lang="sv-SE" sz="1600" dirty="0">
                <a:solidFill>
                  <a:schemeClr val="tx1">
                    <a:lumMod val="50000"/>
                    <a:lumOff val="50000"/>
                  </a:schemeClr>
                </a:solidFill>
              </a:rPr>
              <a:t>, </a:t>
            </a:r>
            <a:r>
              <a:rPr lang="sv-SE" sz="1600" dirty="0" err="1">
                <a:solidFill>
                  <a:schemeClr val="tx1">
                    <a:lumMod val="50000"/>
                    <a:lumOff val="50000"/>
                  </a:schemeClr>
                </a:solidFill>
              </a:rPr>
              <a:t>enterocele</a:t>
            </a:r>
            <a:r>
              <a:rPr lang="sv-SE" sz="1600" dirty="0">
                <a:solidFill>
                  <a:schemeClr val="tx1">
                    <a:lumMod val="50000"/>
                    <a:lumOff val="50000"/>
                  </a:schemeClr>
                </a:solidFill>
              </a:rPr>
              <a:t> och </a:t>
            </a:r>
            <a:r>
              <a:rPr lang="sv-SE" sz="1600" dirty="0" err="1">
                <a:solidFill>
                  <a:schemeClr val="tx1">
                    <a:lumMod val="50000"/>
                    <a:lumOff val="50000"/>
                  </a:schemeClr>
                </a:solidFill>
              </a:rPr>
              <a:t>rektocele</a:t>
            </a:r>
            <a:r>
              <a:rPr lang="sv-SE" sz="1600" dirty="0">
                <a:solidFill>
                  <a:schemeClr val="tx1">
                    <a:lumMod val="50000"/>
                    <a:lumOff val="50000"/>
                  </a:schemeClr>
                </a:solidFill>
              </a:rPr>
              <a:t>. </a:t>
            </a:r>
          </a:p>
          <a:p>
            <a:pPr marL="0" indent="0">
              <a:buNone/>
            </a:pPr>
            <a:r>
              <a:rPr lang="sv-SE" sz="1600" dirty="0">
                <a:solidFill>
                  <a:schemeClr val="tx1">
                    <a:lumMod val="50000"/>
                    <a:lumOff val="50000"/>
                  </a:schemeClr>
                </a:solidFill>
              </a:rPr>
              <a:t>Storleken av prolapsen graderas efter </a:t>
            </a:r>
            <a:r>
              <a:rPr lang="sv-SE" sz="1600" dirty="0" err="1">
                <a:solidFill>
                  <a:schemeClr val="tx1">
                    <a:lumMod val="50000"/>
                    <a:lumOff val="50000"/>
                  </a:schemeClr>
                </a:solidFill>
              </a:rPr>
              <a:t>Pelvic</a:t>
            </a:r>
            <a:r>
              <a:rPr lang="sv-SE" sz="1600" dirty="0">
                <a:solidFill>
                  <a:schemeClr val="tx1">
                    <a:lumMod val="50000"/>
                    <a:lumOff val="50000"/>
                  </a:schemeClr>
                </a:solidFill>
              </a:rPr>
              <a:t> Organ </a:t>
            </a:r>
            <a:r>
              <a:rPr lang="sv-SE" sz="1600" dirty="0" err="1">
                <a:solidFill>
                  <a:schemeClr val="tx1">
                    <a:lumMod val="50000"/>
                    <a:lumOff val="50000"/>
                  </a:schemeClr>
                </a:solidFill>
              </a:rPr>
              <a:t>Prolapse</a:t>
            </a:r>
            <a:r>
              <a:rPr lang="sv-SE" sz="1600" dirty="0">
                <a:solidFill>
                  <a:schemeClr val="tx1">
                    <a:lumMod val="50000"/>
                    <a:lumOff val="50000"/>
                  </a:schemeClr>
                </a:solidFill>
              </a:rPr>
              <a:t> </a:t>
            </a:r>
            <a:r>
              <a:rPr lang="sv-SE" sz="1600" dirty="0" err="1">
                <a:solidFill>
                  <a:schemeClr val="tx1">
                    <a:lumMod val="50000"/>
                    <a:lumOff val="50000"/>
                  </a:schemeClr>
                </a:solidFill>
              </a:rPr>
              <a:t>quantification</a:t>
            </a:r>
            <a:r>
              <a:rPr lang="sv-SE" sz="1600" dirty="0">
                <a:solidFill>
                  <a:schemeClr val="tx1">
                    <a:lumMod val="50000"/>
                    <a:lumOff val="50000"/>
                  </a:schemeClr>
                </a:solidFill>
              </a:rPr>
              <a:t> systemet (POP-Q), ett internationellt standardiseringssystem där utgångspunkten är hymen. Varje del av vaginan (framväggen, vaginal toppen med </a:t>
            </a:r>
            <a:r>
              <a:rPr lang="sv-SE" sz="1600" dirty="0" err="1">
                <a:solidFill>
                  <a:schemeClr val="tx1">
                    <a:lumMod val="50000"/>
                    <a:lumOff val="50000"/>
                  </a:schemeClr>
                </a:solidFill>
              </a:rPr>
              <a:t>portio</a:t>
            </a:r>
            <a:r>
              <a:rPr lang="sv-SE" sz="1600" dirty="0">
                <a:solidFill>
                  <a:schemeClr val="tx1">
                    <a:lumMod val="50000"/>
                    <a:lumOff val="50000"/>
                  </a:schemeClr>
                </a:solidFill>
              </a:rPr>
              <a:t> och bakväggen) indelas i 5 stadier där stadium 0 = inget framfall; stadium I = framfallet når till 1 cm innanför hymen; stadium II = framfallet når till 1 cm utanför hymen; stadium III = framfallet är &gt; 1 cm utan hymen, men vaginalväggen är inte full </a:t>
            </a:r>
            <a:r>
              <a:rPr lang="sv-SE" sz="1600" dirty="0" err="1">
                <a:solidFill>
                  <a:schemeClr val="tx1">
                    <a:lumMod val="50000"/>
                    <a:lumOff val="50000"/>
                  </a:schemeClr>
                </a:solidFill>
              </a:rPr>
              <a:t>everterad</a:t>
            </a:r>
            <a:r>
              <a:rPr lang="sv-SE" sz="1600" dirty="0">
                <a:solidFill>
                  <a:schemeClr val="tx1">
                    <a:lumMod val="50000"/>
                    <a:lumOff val="50000"/>
                  </a:schemeClr>
                </a:solidFill>
              </a:rPr>
              <a:t>, och stadium IV = framfallet är fullständig </a:t>
            </a:r>
            <a:r>
              <a:rPr lang="sv-SE" sz="1600" dirty="0" err="1">
                <a:solidFill>
                  <a:schemeClr val="tx1">
                    <a:lumMod val="50000"/>
                    <a:lumOff val="50000"/>
                  </a:schemeClr>
                </a:solidFill>
              </a:rPr>
              <a:t>everterad</a:t>
            </a:r>
            <a:r>
              <a:rPr lang="sv-SE" sz="1600" dirty="0">
                <a:solidFill>
                  <a:schemeClr val="tx1">
                    <a:lumMod val="50000"/>
                    <a:lumOff val="50000"/>
                  </a:schemeClr>
                </a:solidFill>
              </a:rPr>
              <a:t> (=total prolaps). </a:t>
            </a:r>
          </a:p>
          <a:p>
            <a:pPr marL="0" indent="0">
              <a:buNone/>
            </a:pPr>
            <a:r>
              <a:rPr lang="sv-SE" sz="1600" dirty="0"/>
              <a:t>Annelies framfall består av ett </a:t>
            </a:r>
            <a:r>
              <a:rPr lang="sv-SE" sz="1600" dirty="0" err="1"/>
              <a:t>cystocele</a:t>
            </a:r>
            <a:r>
              <a:rPr lang="sv-SE" sz="1600" dirty="0"/>
              <a:t>, </a:t>
            </a:r>
            <a:r>
              <a:rPr lang="sv-SE" sz="1600" dirty="0" err="1"/>
              <a:t>rektocele</a:t>
            </a:r>
            <a:r>
              <a:rPr lang="sv-SE" sz="1600" dirty="0"/>
              <a:t> och descensus </a:t>
            </a:r>
            <a:r>
              <a:rPr lang="sv-SE" sz="1600" dirty="0" err="1"/>
              <a:t>uteri</a:t>
            </a:r>
            <a:r>
              <a:rPr lang="sv-SE" sz="1600" dirty="0"/>
              <a:t> och klassas som ett stadium III prolaps. </a:t>
            </a:r>
          </a:p>
          <a:p>
            <a:pPr marL="0" indent="0">
              <a:buNone/>
            </a:pPr>
            <a:endParaRPr lang="sv-SE" sz="1600" dirty="0"/>
          </a:p>
          <a:p>
            <a:pPr marL="0" indent="0">
              <a:buNone/>
            </a:pPr>
            <a:r>
              <a:rPr lang="sv-SE" sz="1600" dirty="0"/>
              <a:t>Fråga 1:4 (3p) </a:t>
            </a:r>
          </a:p>
          <a:p>
            <a:pPr marL="0" indent="0">
              <a:buNone/>
            </a:pPr>
            <a:r>
              <a:rPr lang="sv-SE" sz="1600" dirty="0"/>
              <a:t>Beskriv etiologin till vaginal prolaps samt ange minst 4 riskfaktorer för prolaps. </a:t>
            </a:r>
          </a:p>
          <a:p>
            <a:pPr marL="0" indent="0">
              <a:buNone/>
            </a:pPr>
            <a:r>
              <a:rPr lang="sv-SE" sz="1600" dirty="0">
                <a:solidFill>
                  <a:schemeClr val="accent4"/>
                </a:solidFill>
              </a:rPr>
              <a:t>Svarsförslag:</a:t>
            </a:r>
          </a:p>
          <a:p>
            <a:pPr marL="0" indent="0">
              <a:buNone/>
            </a:pPr>
            <a:r>
              <a:rPr lang="sv-SE" sz="1600" dirty="0">
                <a:solidFill>
                  <a:schemeClr val="accent4"/>
                </a:solidFill>
              </a:rPr>
              <a:t>Etiologin till prolaps är en försvagning av bäckenbottenmuskulatur eller kollagenet i stödvävnaderna (den </a:t>
            </a:r>
            <a:r>
              <a:rPr lang="sv-SE" sz="1600" dirty="0" err="1">
                <a:solidFill>
                  <a:schemeClr val="accent4"/>
                </a:solidFill>
              </a:rPr>
              <a:t>endopelvina</a:t>
            </a:r>
            <a:r>
              <a:rPr lang="sv-SE" sz="1600" dirty="0">
                <a:solidFill>
                  <a:schemeClr val="accent4"/>
                </a:solidFill>
              </a:rPr>
              <a:t> </a:t>
            </a:r>
            <a:r>
              <a:rPr lang="sv-SE" sz="1600" dirty="0" err="1">
                <a:solidFill>
                  <a:schemeClr val="accent4"/>
                </a:solidFill>
              </a:rPr>
              <a:t>fascian</a:t>
            </a:r>
            <a:r>
              <a:rPr lang="sv-SE" sz="1600" dirty="0">
                <a:solidFill>
                  <a:schemeClr val="accent4"/>
                </a:solidFill>
              </a:rPr>
              <a:t>) i bäckenet, antingen förvärvad eller ärftlig. Riskfaktorer för prolaps är: ålder, förlossning, fetma, arbete med tunga lyft, kronisk obstruktiv lungsjukdom, rökning, kronisk förstoppning, hereditet (bindvävnadssjukdomar, t.ex. </a:t>
            </a:r>
            <a:r>
              <a:rPr lang="sv-SE" sz="1600" dirty="0" err="1">
                <a:solidFill>
                  <a:schemeClr val="accent4"/>
                </a:solidFill>
              </a:rPr>
              <a:t>Marfan</a:t>
            </a:r>
            <a:r>
              <a:rPr lang="sv-SE" sz="1600" dirty="0">
                <a:solidFill>
                  <a:schemeClr val="accent4"/>
                </a:solidFill>
              </a:rPr>
              <a:t>, Ehlers-</a:t>
            </a:r>
            <a:r>
              <a:rPr lang="sv-SE" sz="1600" dirty="0" err="1">
                <a:solidFill>
                  <a:schemeClr val="accent4"/>
                </a:solidFill>
              </a:rPr>
              <a:t>Danlos</a:t>
            </a:r>
            <a:r>
              <a:rPr lang="sv-SE" sz="1600" dirty="0">
                <a:solidFill>
                  <a:schemeClr val="accent4"/>
                </a:solidFill>
              </a:rPr>
              <a:t>). </a:t>
            </a:r>
          </a:p>
          <a:p>
            <a:pPr marL="0" indent="0">
              <a:buNone/>
            </a:pPr>
            <a:endParaRPr lang="sv-SE" sz="2000" dirty="0"/>
          </a:p>
        </p:txBody>
      </p:sp>
    </p:spTree>
    <p:extLst>
      <p:ext uri="{BB962C8B-B14F-4D97-AF65-F5344CB8AC3E}">
        <p14:creationId xmlns:p14="http://schemas.microsoft.com/office/powerpoint/2010/main" val="33029452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4 – Louise, 38 år </a:t>
            </a:r>
          </a:p>
          <a:p>
            <a:pPr marL="0" indent="0">
              <a:buNone/>
            </a:pPr>
            <a:r>
              <a:rPr lang="sv-SE" sz="1600" dirty="0"/>
              <a:t>Louise, 38 år, kommer till Kvinnoklinikens jourmottagning på grund av smärta i vulva. </a:t>
            </a:r>
          </a:p>
          <a:p>
            <a:pPr marL="0" indent="0">
              <a:buNone/>
            </a:pPr>
            <a:r>
              <a:rPr lang="sv-SE" sz="1600" dirty="0"/>
              <a:t>Hon berättar att hon är 1-para, har en hormonspiral (</a:t>
            </a:r>
            <a:r>
              <a:rPr lang="sv-SE" sz="1600" dirty="0" err="1"/>
              <a:t>Mirena</a:t>
            </a:r>
            <a:r>
              <a:rPr lang="sv-SE" sz="1600" dirty="0"/>
              <a:t>; </a:t>
            </a:r>
            <a:r>
              <a:rPr lang="sv-SE" sz="1600" dirty="0" err="1"/>
              <a:t>Levonorgestrel</a:t>
            </a:r>
            <a:r>
              <a:rPr lang="sv-SE" sz="1600" dirty="0"/>
              <a:t>) som hon är </a:t>
            </a:r>
            <a:r>
              <a:rPr lang="sv-SE" sz="1600" dirty="0" err="1"/>
              <a:t>amenorroisk</a:t>
            </a:r>
            <a:r>
              <a:rPr lang="sv-SE" sz="1600" dirty="0"/>
              <a:t> av. Louise har länge varit ensamstående med sitt barn men har sedan några veckor en ny sexualpartner, Daniel. </a:t>
            </a:r>
          </a:p>
          <a:p>
            <a:pPr marL="0" indent="0">
              <a:buNone/>
            </a:pPr>
            <a:r>
              <a:rPr lang="sv-SE" sz="1600" dirty="0"/>
              <a:t>Symtomen började med lite stickningar för en dryg vecka sedan och hon trodde först det var en vanlig svampinfektion men sedan så kom det som små sår som blev allt fler och det har inte blivit bättre på en vecka, snarare sämre. Flytningar har även tillkommit till viss del och hon känner sig dessutom lite ”febrig” och har sjukdomskänsla. Hon är orolig då hon aldrig har haft något liknande. Hon kommer nu då hon också upplever det svårt att kissa. </a:t>
            </a:r>
            <a:br>
              <a:rPr lang="sv-SE" sz="1600" dirty="0"/>
            </a:br>
            <a:br>
              <a:rPr lang="sv-SE" sz="1600" dirty="0"/>
            </a:br>
            <a:r>
              <a:rPr lang="sv-SE" sz="1600" b="1" dirty="0"/>
              <a:t>Fråga 4:1 (3p) </a:t>
            </a:r>
            <a:br>
              <a:rPr lang="sv-SE" sz="1600" b="1" dirty="0"/>
            </a:br>
            <a:r>
              <a:rPr lang="sv-SE" sz="1600" dirty="0"/>
              <a:t>Vad ger anamnesen dig för misstankar om diagnos? Motivera utifrån differentialdiagnoser. Är det något mer du skulle vilja veta om Louise för att komma närmare diagnos?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Jag misstänker en STI, i första hand en primär herpes simplex infektion. Detta utifrån anamnes, smärta som blivit värre och uppkomst av sår. Ny partner, har han symtom? Använde de kondom? </a:t>
            </a:r>
          </a:p>
          <a:p>
            <a:pPr marL="0" indent="0">
              <a:buNone/>
            </a:pPr>
            <a:r>
              <a:rPr lang="sv-SE" sz="1600" dirty="0">
                <a:solidFill>
                  <a:schemeClr val="accent4"/>
                </a:solidFill>
              </a:rPr>
              <a:t>Andra typer av sår som kan förekomma i underlivet: </a:t>
            </a:r>
            <a:r>
              <a:rPr lang="sv-SE" sz="1600" dirty="0" err="1">
                <a:solidFill>
                  <a:schemeClr val="accent4"/>
                </a:solidFill>
              </a:rPr>
              <a:t>Behçets</a:t>
            </a:r>
            <a:r>
              <a:rPr lang="sv-SE" sz="1600" dirty="0">
                <a:solidFill>
                  <a:schemeClr val="accent4"/>
                </a:solidFill>
              </a:rPr>
              <a:t>, </a:t>
            </a:r>
            <a:r>
              <a:rPr lang="sv-SE" sz="1600" dirty="0" err="1">
                <a:solidFill>
                  <a:schemeClr val="accent4"/>
                </a:solidFill>
              </a:rPr>
              <a:t>aftösa</a:t>
            </a:r>
            <a:r>
              <a:rPr lang="sv-SE" sz="1600" dirty="0">
                <a:solidFill>
                  <a:schemeClr val="accent4"/>
                </a:solidFill>
              </a:rPr>
              <a:t> sår (finns då ofta även i munslemhinna). Mindre sannolikt; syfilis (ett sår, icke smärtsamt (hård schanker)), </a:t>
            </a:r>
            <a:r>
              <a:rPr lang="sv-SE" sz="1600" dirty="0" err="1">
                <a:solidFill>
                  <a:schemeClr val="accent4"/>
                </a:solidFill>
              </a:rPr>
              <a:t>Lipschütz</a:t>
            </a:r>
            <a:r>
              <a:rPr lang="sv-SE" sz="1600" dirty="0">
                <a:solidFill>
                  <a:schemeClr val="accent4"/>
                </a:solidFill>
              </a:rPr>
              <a:t> </a:t>
            </a:r>
            <a:r>
              <a:rPr lang="sv-SE" sz="1600" dirty="0" err="1">
                <a:solidFill>
                  <a:schemeClr val="accent4"/>
                </a:solidFill>
              </a:rPr>
              <a:t>ulcer</a:t>
            </a:r>
            <a:r>
              <a:rPr lang="sv-SE" sz="1600" dirty="0">
                <a:solidFill>
                  <a:schemeClr val="accent4"/>
                </a:solidFill>
              </a:rPr>
              <a:t> (oftast yngre kvinnor m ÖLI och med ”utstansade sår”) </a:t>
            </a:r>
          </a:p>
          <a:p>
            <a:pPr marL="0" indent="0">
              <a:buNone/>
            </a:pPr>
            <a:r>
              <a:rPr lang="sv-SE" sz="1600" dirty="0">
                <a:solidFill>
                  <a:schemeClr val="accent4"/>
                </a:solidFill>
              </a:rPr>
              <a:t>Kan också finnas annan STI (tex klamydia </a:t>
            </a:r>
            <a:r>
              <a:rPr lang="sv-SE" sz="1600" dirty="0" err="1">
                <a:solidFill>
                  <a:schemeClr val="accent4"/>
                </a:solidFill>
              </a:rPr>
              <a:t>trachomatis</a:t>
            </a:r>
            <a:r>
              <a:rPr lang="sv-SE" sz="1600" dirty="0">
                <a:solidFill>
                  <a:schemeClr val="accent4"/>
                </a:solidFill>
              </a:rPr>
              <a:t>), </a:t>
            </a:r>
            <a:r>
              <a:rPr lang="sv-SE" sz="1600" dirty="0" err="1">
                <a:solidFill>
                  <a:schemeClr val="accent4"/>
                </a:solidFill>
              </a:rPr>
              <a:t>pga</a:t>
            </a:r>
            <a:r>
              <a:rPr lang="sv-SE" sz="1600" dirty="0">
                <a:solidFill>
                  <a:schemeClr val="accent4"/>
                </a:solidFill>
              </a:rPr>
              <a:t> ny partner och flytning; har hon buksmärta? Flytningar, är de illaluktande/färgade/</a:t>
            </a:r>
            <a:r>
              <a:rPr lang="sv-SE" sz="1600" dirty="0" err="1">
                <a:solidFill>
                  <a:schemeClr val="accent4"/>
                </a:solidFill>
              </a:rPr>
              <a:t>blodtingerade</a:t>
            </a:r>
            <a:r>
              <a:rPr lang="sv-SE" sz="1600" dirty="0">
                <a:solidFill>
                  <a:schemeClr val="accent4"/>
                </a:solidFill>
              </a:rPr>
              <a:t>? </a:t>
            </a:r>
          </a:p>
          <a:p>
            <a:pPr marL="0" indent="0">
              <a:buNone/>
            </a:pPr>
            <a:r>
              <a:rPr lang="sv-SE" sz="1000" b="1" dirty="0">
                <a:solidFill>
                  <a:schemeClr val="tx1">
                    <a:lumMod val="50000"/>
                    <a:lumOff val="50000"/>
                  </a:schemeClr>
                </a:solidFill>
              </a:rPr>
              <a:t>Mål</a:t>
            </a:r>
            <a:r>
              <a:rPr lang="sv-SE" sz="1000" dirty="0">
                <a:solidFill>
                  <a:schemeClr val="tx1">
                    <a:lumMod val="50000"/>
                    <a:lumOff val="50000"/>
                  </a:schemeClr>
                </a:solidFill>
              </a:rPr>
              <a:t>: </a:t>
            </a:r>
            <a:br>
              <a:rPr lang="sv-SE" sz="1000" dirty="0">
                <a:solidFill>
                  <a:schemeClr val="tx1">
                    <a:lumMod val="50000"/>
                    <a:lumOff val="50000"/>
                  </a:schemeClr>
                </a:solidFill>
              </a:rPr>
            </a:br>
            <a:r>
              <a:rPr lang="sv-SE" sz="1000" b="1" dirty="0">
                <a:solidFill>
                  <a:schemeClr val="tx1">
                    <a:lumMod val="50000"/>
                    <a:lumOff val="50000"/>
                  </a:schemeClr>
                </a:solidFill>
              </a:rPr>
              <a:t>Nivå B: </a:t>
            </a:r>
            <a:r>
              <a:rPr lang="sv-SE" sz="1000" dirty="0">
                <a:solidFill>
                  <a:schemeClr val="tx1">
                    <a:lumMod val="50000"/>
                    <a:lumOff val="50000"/>
                  </a:schemeClr>
                </a:solidFill>
              </a:rPr>
              <a:t>Förklara/Analysera/Relatera </a:t>
            </a:r>
            <a:br>
              <a:rPr lang="sv-SE" sz="1000" dirty="0">
                <a:solidFill>
                  <a:schemeClr val="tx1">
                    <a:lumMod val="50000"/>
                    <a:lumOff val="50000"/>
                  </a:schemeClr>
                </a:solidFill>
              </a:rPr>
            </a:br>
            <a:r>
              <a:rPr lang="sv-SE" sz="1000" dirty="0">
                <a:solidFill>
                  <a:schemeClr val="tx1">
                    <a:lumMod val="50000"/>
                    <a:lumOff val="50000"/>
                  </a:schemeClr>
                </a:solidFill>
              </a:rPr>
              <a:t>15. Genitala infektioner </a:t>
            </a:r>
            <a:br>
              <a:rPr lang="sv-SE" sz="1000" dirty="0">
                <a:solidFill>
                  <a:schemeClr val="tx1">
                    <a:lumMod val="50000"/>
                    <a:lumOff val="50000"/>
                  </a:schemeClr>
                </a:solidFill>
              </a:rPr>
            </a:br>
            <a:r>
              <a:rPr lang="sv-SE" sz="1000" dirty="0">
                <a:solidFill>
                  <a:schemeClr val="tx1">
                    <a:lumMod val="50000"/>
                    <a:lumOff val="50000"/>
                  </a:schemeClr>
                </a:solidFill>
              </a:rPr>
              <a:t>34. Genitala infektioner </a:t>
            </a:r>
            <a:br>
              <a:rPr lang="sv-SE" sz="1000" dirty="0">
                <a:solidFill>
                  <a:schemeClr val="tx1">
                    <a:lumMod val="50000"/>
                    <a:lumOff val="50000"/>
                  </a:schemeClr>
                </a:solidFill>
              </a:rPr>
            </a:br>
            <a:r>
              <a:rPr lang="sv-SE" sz="1000" dirty="0">
                <a:solidFill>
                  <a:schemeClr val="tx1">
                    <a:lumMod val="50000"/>
                    <a:lumOff val="50000"/>
                  </a:schemeClr>
                </a:solidFill>
              </a:rPr>
              <a:t>54. Sexuellt överförbara infektioner </a:t>
            </a:r>
            <a:br>
              <a:rPr lang="sv-SE" sz="1000" dirty="0">
                <a:solidFill>
                  <a:schemeClr val="tx1">
                    <a:lumMod val="50000"/>
                    <a:lumOff val="50000"/>
                  </a:schemeClr>
                </a:solidFill>
              </a:rPr>
            </a:br>
            <a:r>
              <a:rPr lang="sv-SE" sz="1000" dirty="0">
                <a:solidFill>
                  <a:schemeClr val="tx1">
                    <a:lumMod val="50000"/>
                    <a:lumOff val="50000"/>
                  </a:schemeClr>
                </a:solidFill>
              </a:rPr>
              <a:t>63. </a:t>
            </a:r>
            <a:r>
              <a:rPr lang="sv-SE" sz="1000" dirty="0" err="1">
                <a:solidFill>
                  <a:schemeClr val="tx1">
                    <a:lumMod val="50000"/>
                    <a:lumOff val="50000"/>
                  </a:schemeClr>
                </a:solidFill>
              </a:rPr>
              <a:t>Vulvo</a:t>
            </a:r>
            <a:r>
              <a:rPr lang="sv-SE" sz="1000" dirty="0">
                <a:solidFill>
                  <a:schemeClr val="tx1">
                    <a:lumMod val="50000"/>
                    <a:lumOff val="50000"/>
                  </a:schemeClr>
                </a:solidFill>
              </a:rPr>
              <a:t>-vaginala problem inklusive klåda, ökad flytning och </a:t>
            </a:r>
            <a:r>
              <a:rPr lang="sv-SE" sz="1000" dirty="0" err="1">
                <a:solidFill>
                  <a:schemeClr val="tx1">
                    <a:lumMod val="50000"/>
                    <a:lumOff val="50000"/>
                  </a:schemeClr>
                </a:solidFill>
              </a:rPr>
              <a:t>kondylom</a:t>
            </a:r>
            <a:r>
              <a:rPr lang="sv-SE" sz="1000" dirty="0">
                <a:solidFill>
                  <a:schemeClr val="tx1">
                    <a:lumMod val="50000"/>
                    <a:lumOff val="50000"/>
                  </a:schemeClr>
                </a:solidFill>
              </a:rPr>
              <a:t> </a:t>
            </a: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41442881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4 – Louise, 38 år </a:t>
            </a:r>
          </a:p>
          <a:p>
            <a:pPr marL="0" indent="0">
              <a:buNone/>
            </a:pPr>
            <a:r>
              <a:rPr lang="sv-SE" sz="1200" i="1" dirty="0">
                <a:solidFill>
                  <a:schemeClr val="tx1">
                    <a:lumMod val="50000"/>
                    <a:lumOff val="50000"/>
                  </a:schemeClr>
                </a:solidFill>
              </a:rPr>
              <a:t>Louise, 38 år, kommer till Kvinnoklinikens jourmottagning på grund av smärta i vulva. </a:t>
            </a:r>
            <a:br>
              <a:rPr lang="sv-SE" sz="1200" i="1" dirty="0">
                <a:solidFill>
                  <a:schemeClr val="tx1">
                    <a:lumMod val="50000"/>
                    <a:lumOff val="50000"/>
                  </a:schemeClr>
                </a:solidFill>
              </a:rPr>
            </a:br>
            <a:r>
              <a:rPr lang="sv-SE" sz="1200" i="1" dirty="0">
                <a:solidFill>
                  <a:schemeClr val="tx1">
                    <a:lumMod val="50000"/>
                    <a:lumOff val="50000"/>
                  </a:schemeClr>
                </a:solidFill>
              </a:rPr>
              <a:t>Hon berättar att hon är 1-para, har en hormonspiral (</a:t>
            </a:r>
            <a:r>
              <a:rPr lang="sv-SE" sz="1200" i="1" dirty="0" err="1">
                <a:solidFill>
                  <a:schemeClr val="tx1">
                    <a:lumMod val="50000"/>
                    <a:lumOff val="50000"/>
                  </a:schemeClr>
                </a:solidFill>
              </a:rPr>
              <a:t>Mirena</a:t>
            </a:r>
            <a:r>
              <a:rPr lang="sv-SE" sz="1200" i="1" dirty="0">
                <a:solidFill>
                  <a:schemeClr val="tx1">
                    <a:lumMod val="50000"/>
                    <a:lumOff val="50000"/>
                  </a:schemeClr>
                </a:solidFill>
              </a:rPr>
              <a:t>; </a:t>
            </a:r>
            <a:r>
              <a:rPr lang="sv-SE" sz="1200" i="1" dirty="0" err="1">
                <a:solidFill>
                  <a:schemeClr val="tx1">
                    <a:lumMod val="50000"/>
                    <a:lumOff val="50000"/>
                  </a:schemeClr>
                </a:solidFill>
              </a:rPr>
              <a:t>Levonorgestrel</a:t>
            </a:r>
            <a:r>
              <a:rPr lang="sv-SE" sz="1200" i="1" dirty="0">
                <a:solidFill>
                  <a:schemeClr val="tx1">
                    <a:lumMod val="50000"/>
                    <a:lumOff val="50000"/>
                  </a:schemeClr>
                </a:solidFill>
              </a:rPr>
              <a:t>) som hon är </a:t>
            </a:r>
            <a:r>
              <a:rPr lang="sv-SE" sz="1200" i="1" dirty="0" err="1">
                <a:solidFill>
                  <a:schemeClr val="tx1">
                    <a:lumMod val="50000"/>
                    <a:lumOff val="50000"/>
                  </a:schemeClr>
                </a:solidFill>
              </a:rPr>
              <a:t>amenorroisk</a:t>
            </a:r>
            <a:r>
              <a:rPr lang="sv-SE" sz="1200" i="1" dirty="0">
                <a:solidFill>
                  <a:schemeClr val="tx1">
                    <a:lumMod val="50000"/>
                    <a:lumOff val="50000"/>
                  </a:schemeClr>
                </a:solidFill>
              </a:rPr>
              <a:t> av. Louise har länge varit ensamstående med sitt barn men har sedan några veckor en ny sexualpartner, Daniel. Symtomen började med lite stickningar för en dryg vecka sedan och hon trodde först det var en vanlig svampinfektion men sedan så kom det som små sår som blev allt fler och det har inte blivit bättre på en vecka, snarare sämre. Flytningar har även tillkommit till viss del och hon känner sig dessutom lite ”febrig” och har sjukdomskänsla. Hon är orolig då hon aldrig har haft något liknande. Hon kommer nu då hon också upplever det svårt att kissa. </a:t>
            </a:r>
            <a:br>
              <a:rPr lang="sv-SE" sz="1600" dirty="0"/>
            </a:br>
            <a:br>
              <a:rPr lang="sv-SE" sz="1600" dirty="0"/>
            </a:br>
            <a:r>
              <a:rPr lang="sv-SE" sz="1600" dirty="0"/>
              <a:t>Av de anamnestiska uppgifterna misstänker du en primär herpes simplex-infektion. Misstanken stärks dessutom då hon har en ny sexualpartner där man inte använt kondom. Hon vet inte om Daniel haft några liknande besvär. </a:t>
            </a:r>
          </a:p>
          <a:p>
            <a:pPr marL="0" indent="0">
              <a:buNone/>
            </a:pPr>
            <a:r>
              <a:rPr lang="sv-SE" sz="1600" dirty="0"/>
              <a:t>Du undersöker Louise och kan konstatera en utsådd av </a:t>
            </a:r>
            <a:r>
              <a:rPr lang="sv-SE" sz="1600" dirty="0" err="1"/>
              <a:t>konfluerande</a:t>
            </a:r>
            <a:r>
              <a:rPr lang="sv-SE" sz="1600" dirty="0"/>
              <a:t> ytliga sårbildningar i hela vulva. Du tar ett PCR-test från ett av såren för att skicka analys och du tar även försiktigt ett slidprov för analys av klamydia och gonorré. Du finner även ömmande förstorade lymfkörtlar i ljumskarna. </a:t>
            </a:r>
            <a:br>
              <a:rPr lang="sv-SE" sz="1600" dirty="0"/>
            </a:br>
            <a:br>
              <a:rPr lang="sv-SE" sz="1600" dirty="0"/>
            </a:br>
            <a:r>
              <a:rPr lang="sv-SE" sz="1600" b="1" dirty="0"/>
              <a:t>Fråga 4:2 (1p) </a:t>
            </a:r>
            <a:br>
              <a:rPr lang="sv-SE" sz="1600" b="1" dirty="0"/>
            </a:br>
            <a:r>
              <a:rPr lang="sv-SE" sz="1600" dirty="0"/>
              <a:t>Vid klinisk stark misstanke om herpes simplex infektion är det rimligt att påbörja behandling av infektionen. Föreslå vilken. </a:t>
            </a:r>
            <a:br>
              <a:rPr lang="sv-SE" sz="1600" dirty="0"/>
            </a:br>
            <a:br>
              <a:rPr lang="sv-SE" sz="1600" dirty="0"/>
            </a:br>
            <a:endParaRPr lang="sv-SE" sz="1600" dirty="0"/>
          </a:p>
          <a:p>
            <a:pPr marL="0" indent="0">
              <a:buNone/>
            </a:pPr>
            <a:endParaRPr lang="sv-SE" sz="1600" dirty="0"/>
          </a:p>
        </p:txBody>
      </p:sp>
    </p:spTree>
    <p:extLst>
      <p:ext uri="{BB962C8B-B14F-4D97-AF65-F5344CB8AC3E}">
        <p14:creationId xmlns:p14="http://schemas.microsoft.com/office/powerpoint/2010/main" val="37370825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4 – Louise, 38 år </a:t>
            </a:r>
          </a:p>
          <a:p>
            <a:pPr marL="0" indent="0">
              <a:buNone/>
            </a:pPr>
            <a:r>
              <a:rPr lang="sv-SE" sz="1200" i="1" dirty="0">
                <a:solidFill>
                  <a:schemeClr val="tx1">
                    <a:lumMod val="50000"/>
                    <a:lumOff val="50000"/>
                  </a:schemeClr>
                </a:solidFill>
              </a:rPr>
              <a:t>Louise, 38 år, kommer till Kvinnoklinikens jourmottagning på grund av smärta i vulva. </a:t>
            </a:r>
            <a:br>
              <a:rPr lang="sv-SE" sz="1200" i="1" dirty="0">
                <a:solidFill>
                  <a:schemeClr val="tx1">
                    <a:lumMod val="50000"/>
                    <a:lumOff val="50000"/>
                  </a:schemeClr>
                </a:solidFill>
              </a:rPr>
            </a:br>
            <a:r>
              <a:rPr lang="sv-SE" sz="1200" i="1" dirty="0">
                <a:solidFill>
                  <a:schemeClr val="tx1">
                    <a:lumMod val="50000"/>
                    <a:lumOff val="50000"/>
                  </a:schemeClr>
                </a:solidFill>
              </a:rPr>
              <a:t>Hon berättar att hon är 1-para, har en hormonspiral (</a:t>
            </a:r>
            <a:r>
              <a:rPr lang="sv-SE" sz="1200" i="1" dirty="0" err="1">
                <a:solidFill>
                  <a:schemeClr val="tx1">
                    <a:lumMod val="50000"/>
                    <a:lumOff val="50000"/>
                  </a:schemeClr>
                </a:solidFill>
              </a:rPr>
              <a:t>Mirena</a:t>
            </a:r>
            <a:r>
              <a:rPr lang="sv-SE" sz="1200" i="1" dirty="0">
                <a:solidFill>
                  <a:schemeClr val="tx1">
                    <a:lumMod val="50000"/>
                    <a:lumOff val="50000"/>
                  </a:schemeClr>
                </a:solidFill>
              </a:rPr>
              <a:t>; </a:t>
            </a:r>
            <a:r>
              <a:rPr lang="sv-SE" sz="1200" i="1" dirty="0" err="1">
                <a:solidFill>
                  <a:schemeClr val="tx1">
                    <a:lumMod val="50000"/>
                    <a:lumOff val="50000"/>
                  </a:schemeClr>
                </a:solidFill>
              </a:rPr>
              <a:t>Levonorgestrel</a:t>
            </a:r>
            <a:r>
              <a:rPr lang="sv-SE" sz="1200" i="1" dirty="0">
                <a:solidFill>
                  <a:schemeClr val="tx1">
                    <a:lumMod val="50000"/>
                    <a:lumOff val="50000"/>
                  </a:schemeClr>
                </a:solidFill>
              </a:rPr>
              <a:t>) som hon är </a:t>
            </a:r>
            <a:r>
              <a:rPr lang="sv-SE" sz="1200" i="1" dirty="0" err="1">
                <a:solidFill>
                  <a:schemeClr val="tx1">
                    <a:lumMod val="50000"/>
                    <a:lumOff val="50000"/>
                  </a:schemeClr>
                </a:solidFill>
              </a:rPr>
              <a:t>amenorroisk</a:t>
            </a:r>
            <a:r>
              <a:rPr lang="sv-SE" sz="1200" i="1" dirty="0">
                <a:solidFill>
                  <a:schemeClr val="tx1">
                    <a:lumMod val="50000"/>
                    <a:lumOff val="50000"/>
                  </a:schemeClr>
                </a:solidFill>
              </a:rPr>
              <a:t> av. Louise har länge varit ensamstående med sitt barn men har sedan några veckor en ny sexualpartner, Daniel. Symtomen började med lite stickningar för en dryg vecka sedan och hon trodde först det var en vanlig svampinfektion men sedan så kom det som små sår som blev allt fler och det har inte blivit bättre på en vecka, snarare sämre. Flytningar har även tillkommit till viss del och hon känner sig dessutom lite ”febrig” och har sjukdomskänsla. Hon är orolig då hon aldrig har haft något liknande. Hon kommer nu då hon också upplever det svårt att kissa. </a:t>
            </a:r>
            <a:br>
              <a:rPr lang="sv-SE" sz="1600" dirty="0"/>
            </a:br>
            <a:br>
              <a:rPr lang="sv-SE" sz="1600" dirty="0"/>
            </a:br>
            <a:r>
              <a:rPr lang="sv-SE" sz="1600" dirty="0"/>
              <a:t>Av de anamnestiska uppgifterna misstänker du en primär herpes simplex-infektion. Misstanken stärks dessutom då hon har en ny sexualpartner där man inte använt kondom. Hon vet inte om Daniel haft några liknande besvär. </a:t>
            </a:r>
          </a:p>
          <a:p>
            <a:pPr marL="0" indent="0">
              <a:buNone/>
            </a:pPr>
            <a:r>
              <a:rPr lang="sv-SE" sz="1600" dirty="0"/>
              <a:t>Du undersöker Louise och kan konstatera en utsådd av </a:t>
            </a:r>
            <a:r>
              <a:rPr lang="sv-SE" sz="1600" dirty="0" err="1"/>
              <a:t>konfluerande</a:t>
            </a:r>
            <a:r>
              <a:rPr lang="sv-SE" sz="1600" dirty="0"/>
              <a:t> ytliga sårbildningar i hela vulva. Du tar ett PCR-test från ett av såren för att skicka analys och du tar även försiktigt ett slidprov för analys av klamydia och gonorré. Du finner även ömmande förstorade lymfkörtlar i ljumskarna. </a:t>
            </a:r>
            <a:br>
              <a:rPr lang="sv-SE" sz="1600" dirty="0"/>
            </a:br>
            <a:br>
              <a:rPr lang="sv-SE" sz="1600" dirty="0"/>
            </a:br>
            <a:r>
              <a:rPr lang="sv-SE" sz="1600" b="1" dirty="0"/>
              <a:t>Fråga 4:2 (1p) </a:t>
            </a:r>
            <a:br>
              <a:rPr lang="sv-SE" sz="1600" b="1" dirty="0"/>
            </a:br>
            <a:r>
              <a:rPr lang="sv-SE" sz="1600" dirty="0"/>
              <a:t>Vid klinisk stark misstanke om herpes simplex infektion är det rimligt att påbörja behandling av infektionen. Föreslå vilken.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Jag ger Louise </a:t>
            </a:r>
            <a:r>
              <a:rPr lang="sv-SE" sz="1600" dirty="0" err="1">
                <a:solidFill>
                  <a:schemeClr val="accent4"/>
                </a:solidFill>
              </a:rPr>
              <a:t>valaciclovir</a:t>
            </a:r>
            <a:r>
              <a:rPr lang="sv-SE" sz="1600" dirty="0">
                <a:solidFill>
                  <a:schemeClr val="accent4"/>
                </a:solidFill>
              </a:rPr>
              <a:t> för att hämma syntes av herpesvirus-DNA (</a:t>
            </a:r>
            <a:r>
              <a:rPr lang="sv-SE" sz="1600" dirty="0" err="1">
                <a:solidFill>
                  <a:schemeClr val="accent4"/>
                </a:solidFill>
              </a:rPr>
              <a:t>Valaciclovir</a:t>
            </a:r>
            <a:r>
              <a:rPr lang="sv-SE" sz="1600" dirty="0">
                <a:solidFill>
                  <a:schemeClr val="accent4"/>
                </a:solidFill>
              </a:rPr>
              <a:t>/</a:t>
            </a:r>
            <a:r>
              <a:rPr lang="sv-SE" sz="1600" dirty="0" err="1">
                <a:solidFill>
                  <a:schemeClr val="accent4"/>
                </a:solidFill>
              </a:rPr>
              <a:t>Valtrex</a:t>
            </a:r>
            <a:r>
              <a:rPr lang="sv-SE" sz="1600" dirty="0">
                <a:solidFill>
                  <a:schemeClr val="accent4"/>
                </a:solidFill>
              </a:rPr>
              <a:t> 500 mg) 1x2 i 10 dagar på grund av misstanke om primär HSV-infektion. </a:t>
            </a: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190968177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4 – Louise, 38 år </a:t>
            </a:r>
          </a:p>
          <a:p>
            <a:pPr marL="0" indent="0">
              <a:buNone/>
            </a:pPr>
            <a:r>
              <a:rPr lang="sv-SE" sz="1200" i="1" dirty="0">
                <a:solidFill>
                  <a:schemeClr val="tx1">
                    <a:lumMod val="50000"/>
                    <a:lumOff val="50000"/>
                  </a:schemeClr>
                </a:solidFill>
              </a:rPr>
              <a:t>Louise, 38 år, kommer till Kvinnoklinikens jourmottagning på grund av smärta i vulva. </a:t>
            </a:r>
            <a:br>
              <a:rPr lang="sv-SE" sz="1200" i="1" dirty="0">
                <a:solidFill>
                  <a:schemeClr val="tx1">
                    <a:lumMod val="50000"/>
                    <a:lumOff val="50000"/>
                  </a:schemeClr>
                </a:solidFill>
              </a:rPr>
            </a:br>
            <a:r>
              <a:rPr lang="sv-SE" sz="1200" i="1" dirty="0">
                <a:solidFill>
                  <a:schemeClr val="tx1">
                    <a:lumMod val="50000"/>
                    <a:lumOff val="50000"/>
                  </a:schemeClr>
                </a:solidFill>
              </a:rPr>
              <a:t>Hon berättar att hon är 1-para, har en hormonspiral (</a:t>
            </a:r>
            <a:r>
              <a:rPr lang="sv-SE" sz="1200" i="1" dirty="0" err="1">
                <a:solidFill>
                  <a:schemeClr val="tx1">
                    <a:lumMod val="50000"/>
                    <a:lumOff val="50000"/>
                  </a:schemeClr>
                </a:solidFill>
              </a:rPr>
              <a:t>Mirena</a:t>
            </a:r>
            <a:r>
              <a:rPr lang="sv-SE" sz="1200" i="1" dirty="0">
                <a:solidFill>
                  <a:schemeClr val="tx1">
                    <a:lumMod val="50000"/>
                    <a:lumOff val="50000"/>
                  </a:schemeClr>
                </a:solidFill>
              </a:rPr>
              <a:t>; </a:t>
            </a:r>
            <a:r>
              <a:rPr lang="sv-SE" sz="1200" i="1" dirty="0" err="1">
                <a:solidFill>
                  <a:schemeClr val="tx1">
                    <a:lumMod val="50000"/>
                    <a:lumOff val="50000"/>
                  </a:schemeClr>
                </a:solidFill>
              </a:rPr>
              <a:t>Levonorgestrel</a:t>
            </a:r>
            <a:r>
              <a:rPr lang="sv-SE" sz="1200" i="1" dirty="0">
                <a:solidFill>
                  <a:schemeClr val="tx1">
                    <a:lumMod val="50000"/>
                    <a:lumOff val="50000"/>
                  </a:schemeClr>
                </a:solidFill>
              </a:rPr>
              <a:t>) som hon är </a:t>
            </a:r>
            <a:r>
              <a:rPr lang="sv-SE" sz="1200" i="1" dirty="0" err="1">
                <a:solidFill>
                  <a:schemeClr val="tx1">
                    <a:lumMod val="50000"/>
                    <a:lumOff val="50000"/>
                  </a:schemeClr>
                </a:solidFill>
              </a:rPr>
              <a:t>amenorroisk</a:t>
            </a:r>
            <a:r>
              <a:rPr lang="sv-SE" sz="1200" i="1" dirty="0">
                <a:solidFill>
                  <a:schemeClr val="tx1">
                    <a:lumMod val="50000"/>
                    <a:lumOff val="50000"/>
                  </a:schemeClr>
                </a:solidFill>
              </a:rPr>
              <a:t> av. Louise har länge varit ensamstående med sitt barn men har sedan några veckor en ny sexualpartner, Daniel. Symtomen började med lite stickningar för en dryg vecka sedan och hon trodde först det var en vanlig svampinfektion men sedan så kom det som små sår som blev allt fler och det har inte blivit bättre på en vecka, snarare sämre. Flytningar har även tillkommit till viss del och hon känner sig dessutom lite ”febrig” och har sjukdomskänsla. Hon är orolig då hon aldrig har haft något liknande. Hon kommer nu då hon också upplever det svårt att kissa. </a:t>
            </a:r>
            <a:br>
              <a:rPr lang="sv-SE" sz="1600" dirty="0"/>
            </a:br>
            <a:br>
              <a:rPr lang="sv-SE" sz="1600" dirty="0"/>
            </a:br>
            <a:r>
              <a:rPr lang="sv-SE" sz="1600" dirty="0"/>
              <a:t>Av de anamnestiska uppgifterna misstänker du en primär herpes simplex-infektion. Misstanken stärks dessutom då hon har en ny sexualpartner där man inte använt kondom. Hon vet inte om Daniel haft några liknande besvär. </a:t>
            </a:r>
          </a:p>
          <a:p>
            <a:pPr marL="0" indent="0">
              <a:buNone/>
            </a:pPr>
            <a:r>
              <a:rPr lang="sv-SE" sz="1600" dirty="0"/>
              <a:t>Du undersöker Louise och kan konstatera en utsådd av </a:t>
            </a:r>
            <a:r>
              <a:rPr lang="sv-SE" sz="1600" dirty="0" err="1"/>
              <a:t>konfluerande</a:t>
            </a:r>
            <a:r>
              <a:rPr lang="sv-SE" sz="1600" dirty="0"/>
              <a:t> ytliga sårbildningar i hela vulva. Du tar ett PCR-test från ett av såren för att skicka analys och du tar även försiktigt ett slidprov för analys av klamydia och gonorré. Du finner även ömmande förstorade lymfkörtlar i ljumskarna. </a:t>
            </a:r>
            <a:br>
              <a:rPr lang="sv-SE" sz="1600" dirty="0"/>
            </a:br>
            <a:br>
              <a:rPr lang="sv-SE" sz="1600" dirty="0"/>
            </a:br>
            <a:r>
              <a:rPr lang="sv-SE" sz="1600" b="1" dirty="0"/>
              <a:t>Fråga 4:3 (2p) </a:t>
            </a:r>
            <a:br>
              <a:rPr lang="sv-SE" sz="1600" b="1" dirty="0"/>
            </a:br>
            <a:r>
              <a:rPr lang="sv-SE" sz="1600" dirty="0"/>
              <a:t>Hur bedömer du Louise problem med att </a:t>
            </a:r>
            <a:r>
              <a:rPr lang="sv-SE" sz="1600" dirty="0" err="1"/>
              <a:t>miktera</a:t>
            </a:r>
            <a:r>
              <a:rPr lang="sv-SE" sz="1600" dirty="0"/>
              <a:t> (kissa?). Beskriv utförligt vad det kan bero på och vilken/vilka behandling/behandlingar som kan underlätta besväret. </a:t>
            </a:r>
            <a:br>
              <a:rPr lang="sv-SE" sz="1600" dirty="0"/>
            </a:br>
            <a:br>
              <a:rPr lang="sv-SE" sz="1600" dirty="0"/>
            </a:br>
            <a:endParaRPr lang="sv-SE" sz="1600" dirty="0"/>
          </a:p>
          <a:p>
            <a:pPr marL="0" indent="0">
              <a:buNone/>
            </a:pPr>
            <a:endParaRPr lang="sv-SE" sz="1600" dirty="0"/>
          </a:p>
        </p:txBody>
      </p:sp>
    </p:spTree>
    <p:extLst>
      <p:ext uri="{BB962C8B-B14F-4D97-AF65-F5344CB8AC3E}">
        <p14:creationId xmlns:p14="http://schemas.microsoft.com/office/powerpoint/2010/main" val="21376441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4 – Louise, 38 år </a:t>
            </a:r>
          </a:p>
          <a:p>
            <a:pPr marL="0" indent="0">
              <a:buNone/>
            </a:pPr>
            <a:r>
              <a:rPr lang="sv-SE" sz="1200" i="1" dirty="0">
                <a:solidFill>
                  <a:schemeClr val="tx1">
                    <a:lumMod val="50000"/>
                    <a:lumOff val="50000"/>
                  </a:schemeClr>
                </a:solidFill>
              </a:rPr>
              <a:t>Louise, 38 år, kommer till Kvinnoklinikens jourmottagning på grund av smärta i vulva. </a:t>
            </a:r>
            <a:br>
              <a:rPr lang="sv-SE" sz="1200" i="1" dirty="0">
                <a:solidFill>
                  <a:schemeClr val="tx1">
                    <a:lumMod val="50000"/>
                    <a:lumOff val="50000"/>
                  </a:schemeClr>
                </a:solidFill>
              </a:rPr>
            </a:br>
            <a:r>
              <a:rPr lang="sv-SE" sz="1200" i="1" dirty="0">
                <a:solidFill>
                  <a:schemeClr val="tx1">
                    <a:lumMod val="50000"/>
                    <a:lumOff val="50000"/>
                  </a:schemeClr>
                </a:solidFill>
              </a:rPr>
              <a:t>Hon berättar att hon är 1-para, har en hormonspiral (</a:t>
            </a:r>
            <a:r>
              <a:rPr lang="sv-SE" sz="1200" i="1" dirty="0" err="1">
                <a:solidFill>
                  <a:schemeClr val="tx1">
                    <a:lumMod val="50000"/>
                    <a:lumOff val="50000"/>
                  </a:schemeClr>
                </a:solidFill>
              </a:rPr>
              <a:t>Mirena</a:t>
            </a:r>
            <a:r>
              <a:rPr lang="sv-SE" sz="1200" i="1" dirty="0">
                <a:solidFill>
                  <a:schemeClr val="tx1">
                    <a:lumMod val="50000"/>
                    <a:lumOff val="50000"/>
                  </a:schemeClr>
                </a:solidFill>
              </a:rPr>
              <a:t>; </a:t>
            </a:r>
            <a:r>
              <a:rPr lang="sv-SE" sz="1200" i="1" dirty="0" err="1">
                <a:solidFill>
                  <a:schemeClr val="tx1">
                    <a:lumMod val="50000"/>
                    <a:lumOff val="50000"/>
                  </a:schemeClr>
                </a:solidFill>
              </a:rPr>
              <a:t>Levonorgestrel</a:t>
            </a:r>
            <a:r>
              <a:rPr lang="sv-SE" sz="1200" i="1" dirty="0">
                <a:solidFill>
                  <a:schemeClr val="tx1">
                    <a:lumMod val="50000"/>
                    <a:lumOff val="50000"/>
                  </a:schemeClr>
                </a:solidFill>
              </a:rPr>
              <a:t>) som hon är </a:t>
            </a:r>
            <a:r>
              <a:rPr lang="sv-SE" sz="1200" i="1" dirty="0" err="1">
                <a:solidFill>
                  <a:schemeClr val="tx1">
                    <a:lumMod val="50000"/>
                    <a:lumOff val="50000"/>
                  </a:schemeClr>
                </a:solidFill>
              </a:rPr>
              <a:t>amenorroisk</a:t>
            </a:r>
            <a:r>
              <a:rPr lang="sv-SE" sz="1200" i="1" dirty="0">
                <a:solidFill>
                  <a:schemeClr val="tx1">
                    <a:lumMod val="50000"/>
                    <a:lumOff val="50000"/>
                  </a:schemeClr>
                </a:solidFill>
              </a:rPr>
              <a:t> av. Louise har länge varit ensamstående med sitt barn men har sedan några veckor en ny sexualpartner, Daniel. Symtomen började med lite stickningar för en dryg vecka sedan och hon trodde först det var en vanlig svampinfektion men sedan så kom det som små sår som blev allt fler och det har inte blivit bättre på en vecka, snarare sämre. Flytningar har även tillkommit till viss del och hon känner sig dessutom lite ”febrig” och har sjukdomskänsla. Hon är orolig då hon aldrig har haft något liknande. Hon kommer nu då hon också upplever det svårt att kissa. </a:t>
            </a:r>
            <a:br>
              <a:rPr lang="sv-SE" sz="1600" dirty="0"/>
            </a:br>
            <a:br>
              <a:rPr lang="sv-SE" sz="1600" dirty="0"/>
            </a:br>
            <a:r>
              <a:rPr lang="sv-SE" sz="1600" dirty="0"/>
              <a:t>Av de anamnestiska uppgifterna misstänker du en primär herpes simplex-infektion. Misstanken stärks dessutom då hon har en ny sexualpartner där man inte använt kondom. Hon vet inte om Daniel haft några liknande besvär. </a:t>
            </a:r>
          </a:p>
          <a:p>
            <a:pPr marL="0" indent="0">
              <a:buNone/>
            </a:pPr>
            <a:r>
              <a:rPr lang="sv-SE" sz="1600" dirty="0"/>
              <a:t>Du undersöker Louise och kan konstatera en utsådd av </a:t>
            </a:r>
            <a:r>
              <a:rPr lang="sv-SE" sz="1600" dirty="0" err="1"/>
              <a:t>konfluerande</a:t>
            </a:r>
            <a:r>
              <a:rPr lang="sv-SE" sz="1600" dirty="0"/>
              <a:t> ytliga sårbildningar i hela vulva. Du tar ett PCR-test från ett av såren för att skicka analys och du tar även försiktigt ett slidprov för analys av klamydia och gonorré. Du finner även ömmande förstorade lymfkörtlar i ljumskarna. </a:t>
            </a:r>
            <a:br>
              <a:rPr lang="sv-SE" sz="1600" dirty="0"/>
            </a:br>
            <a:br>
              <a:rPr lang="sv-SE" sz="1600" dirty="0"/>
            </a:br>
            <a:r>
              <a:rPr lang="sv-SE" sz="1600" b="1" dirty="0"/>
              <a:t>Fråga 4:3 (2p) </a:t>
            </a:r>
            <a:br>
              <a:rPr lang="sv-SE" sz="1600" b="1" dirty="0"/>
            </a:br>
            <a:r>
              <a:rPr lang="sv-SE" sz="1600" dirty="0"/>
              <a:t>Hur bedömer du Louise problem med att </a:t>
            </a:r>
            <a:r>
              <a:rPr lang="sv-SE" sz="1600" dirty="0" err="1"/>
              <a:t>miktera</a:t>
            </a:r>
            <a:r>
              <a:rPr lang="sv-SE" sz="1600" dirty="0"/>
              <a:t> (kissa?). Beskriv utförligt vad det kan bero på och vilken/vilka behandling/behandlingar som kan underlätta besväret.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Dels kan smärtan i sig på grund av blåsorna göra det mycket smärtsamt att </a:t>
            </a:r>
            <a:r>
              <a:rPr lang="sv-SE" sz="1600" dirty="0" err="1">
                <a:solidFill>
                  <a:schemeClr val="accent4"/>
                </a:solidFill>
              </a:rPr>
              <a:t>miktera</a:t>
            </a:r>
            <a:r>
              <a:rPr lang="sv-SE" sz="1600" dirty="0">
                <a:solidFill>
                  <a:schemeClr val="accent4"/>
                </a:solidFill>
              </a:rPr>
              <a:t>, men herpesviruset kan också påverka urinblåsans innervering så att </a:t>
            </a:r>
            <a:r>
              <a:rPr lang="sv-SE" sz="1600" dirty="0" err="1">
                <a:solidFill>
                  <a:schemeClr val="accent4"/>
                </a:solidFill>
              </a:rPr>
              <a:t>blåspares</a:t>
            </a:r>
            <a:r>
              <a:rPr lang="sv-SE" sz="1600" dirty="0">
                <a:solidFill>
                  <a:schemeClr val="accent4"/>
                </a:solidFill>
              </a:rPr>
              <a:t> uppkommer. Därför måste man vara uppmärksam på om man kan </a:t>
            </a:r>
            <a:r>
              <a:rPr lang="sv-SE" sz="1600" dirty="0" err="1">
                <a:solidFill>
                  <a:schemeClr val="accent4"/>
                </a:solidFill>
              </a:rPr>
              <a:t>miktera</a:t>
            </a:r>
            <a:r>
              <a:rPr lang="sv-SE" sz="1600" dirty="0">
                <a:solidFill>
                  <a:schemeClr val="accent4"/>
                </a:solidFill>
              </a:rPr>
              <a:t>. </a:t>
            </a:r>
          </a:p>
          <a:p>
            <a:pPr marL="0" indent="0">
              <a:buNone/>
            </a:pPr>
            <a:r>
              <a:rPr lang="sv-SE" sz="1600" dirty="0">
                <a:solidFill>
                  <a:schemeClr val="accent4"/>
                </a:solidFill>
              </a:rPr>
              <a:t>Därutöver förskrivs lokalbedövningsgel (</a:t>
            </a:r>
            <a:r>
              <a:rPr lang="sv-SE" sz="1600" dirty="0" err="1">
                <a:solidFill>
                  <a:schemeClr val="accent4"/>
                </a:solidFill>
              </a:rPr>
              <a:t>Xylocaingel</a:t>
            </a:r>
            <a:r>
              <a:rPr lang="sv-SE" sz="1600" dirty="0">
                <a:solidFill>
                  <a:schemeClr val="accent4"/>
                </a:solidFill>
              </a:rPr>
              <a:t>) som hon kan använda frikostigt liksom även smärtstillande tabletter (</a:t>
            </a:r>
            <a:r>
              <a:rPr lang="sv-SE" sz="1600" dirty="0" err="1">
                <a:solidFill>
                  <a:schemeClr val="accent4"/>
                </a:solidFill>
              </a:rPr>
              <a:t>paracetamol</a:t>
            </a:r>
            <a:r>
              <a:rPr lang="sv-SE" sz="1600" dirty="0">
                <a:solidFill>
                  <a:schemeClr val="accent4"/>
                </a:solidFill>
              </a:rPr>
              <a:t>). </a:t>
            </a:r>
            <a:r>
              <a:rPr lang="sv-SE" sz="1600" dirty="0" err="1">
                <a:solidFill>
                  <a:schemeClr val="accent4"/>
                </a:solidFill>
              </a:rPr>
              <a:t>Evt</a:t>
            </a:r>
            <a:r>
              <a:rPr lang="sv-SE" sz="1600" dirty="0">
                <a:solidFill>
                  <a:schemeClr val="accent4"/>
                </a:solidFill>
              </a:rPr>
              <a:t> KAD om hon inte kan kissa. </a:t>
            </a:r>
          </a:p>
          <a:p>
            <a:pPr marL="0" indent="0">
              <a:buNone/>
            </a:pPr>
            <a:r>
              <a:rPr lang="sv-SE" sz="1000" b="1" dirty="0">
                <a:solidFill>
                  <a:schemeClr val="tx1">
                    <a:lumMod val="50000"/>
                    <a:lumOff val="50000"/>
                  </a:schemeClr>
                </a:solidFill>
              </a:rPr>
              <a:t>Mål</a:t>
            </a:r>
            <a:r>
              <a:rPr lang="sv-SE" sz="1000" dirty="0">
                <a:solidFill>
                  <a:schemeClr val="tx1">
                    <a:lumMod val="50000"/>
                    <a:lumOff val="50000"/>
                  </a:schemeClr>
                </a:solidFill>
              </a:rPr>
              <a:t>: </a:t>
            </a:r>
            <a:br>
              <a:rPr lang="sv-SE" sz="1000" dirty="0">
                <a:solidFill>
                  <a:schemeClr val="tx1">
                    <a:lumMod val="50000"/>
                    <a:lumOff val="50000"/>
                  </a:schemeClr>
                </a:solidFill>
              </a:rPr>
            </a:br>
            <a:r>
              <a:rPr lang="sv-SE" sz="1000" b="1" dirty="0">
                <a:solidFill>
                  <a:schemeClr val="tx1">
                    <a:lumMod val="50000"/>
                    <a:lumOff val="50000"/>
                  </a:schemeClr>
                </a:solidFill>
              </a:rPr>
              <a:t>Nivå B: </a:t>
            </a:r>
            <a:r>
              <a:rPr lang="sv-SE" sz="1000" dirty="0">
                <a:solidFill>
                  <a:schemeClr val="tx1">
                    <a:lumMod val="50000"/>
                    <a:lumOff val="50000"/>
                  </a:schemeClr>
                </a:solidFill>
              </a:rPr>
              <a:t>Förklara/Analysera/Relatera </a:t>
            </a:r>
            <a:br>
              <a:rPr lang="sv-SE" sz="1000" dirty="0">
                <a:solidFill>
                  <a:schemeClr val="tx1">
                    <a:lumMod val="50000"/>
                    <a:lumOff val="50000"/>
                  </a:schemeClr>
                </a:solidFill>
              </a:rPr>
            </a:br>
            <a:r>
              <a:rPr lang="sv-SE" sz="1000" dirty="0">
                <a:solidFill>
                  <a:schemeClr val="tx1">
                    <a:lumMod val="50000"/>
                    <a:lumOff val="50000"/>
                  </a:schemeClr>
                </a:solidFill>
              </a:rPr>
              <a:t>15. Genitala infektioner </a:t>
            </a:r>
            <a:br>
              <a:rPr lang="sv-SE" sz="1000" dirty="0">
                <a:solidFill>
                  <a:schemeClr val="tx1">
                    <a:lumMod val="50000"/>
                    <a:lumOff val="50000"/>
                  </a:schemeClr>
                </a:solidFill>
              </a:rPr>
            </a:br>
            <a:r>
              <a:rPr lang="sv-SE" sz="1000" dirty="0">
                <a:solidFill>
                  <a:schemeClr val="tx1">
                    <a:lumMod val="50000"/>
                    <a:lumOff val="50000"/>
                  </a:schemeClr>
                </a:solidFill>
              </a:rPr>
              <a:t>34. Genitala infektioner </a:t>
            </a:r>
            <a:br>
              <a:rPr lang="sv-SE" sz="1000" dirty="0">
                <a:solidFill>
                  <a:schemeClr val="tx1">
                    <a:lumMod val="50000"/>
                    <a:lumOff val="50000"/>
                  </a:schemeClr>
                </a:solidFill>
              </a:rPr>
            </a:br>
            <a:r>
              <a:rPr lang="sv-SE" sz="1000" dirty="0">
                <a:solidFill>
                  <a:schemeClr val="tx1">
                    <a:lumMod val="50000"/>
                    <a:lumOff val="50000"/>
                  </a:schemeClr>
                </a:solidFill>
              </a:rPr>
              <a:t>54. Sexuellt överförbara infektioner </a:t>
            </a:r>
            <a:br>
              <a:rPr lang="sv-SE" sz="1000" dirty="0">
                <a:solidFill>
                  <a:schemeClr val="tx1">
                    <a:lumMod val="50000"/>
                    <a:lumOff val="50000"/>
                  </a:schemeClr>
                </a:solidFill>
              </a:rPr>
            </a:br>
            <a:r>
              <a:rPr lang="sv-SE" sz="1000" dirty="0">
                <a:solidFill>
                  <a:schemeClr val="tx1">
                    <a:lumMod val="50000"/>
                    <a:lumOff val="50000"/>
                  </a:schemeClr>
                </a:solidFill>
              </a:rPr>
              <a:t>63. </a:t>
            </a:r>
            <a:r>
              <a:rPr lang="sv-SE" sz="1000" dirty="0" err="1">
                <a:solidFill>
                  <a:schemeClr val="tx1">
                    <a:lumMod val="50000"/>
                    <a:lumOff val="50000"/>
                  </a:schemeClr>
                </a:solidFill>
              </a:rPr>
              <a:t>Vulvo</a:t>
            </a:r>
            <a:r>
              <a:rPr lang="sv-SE" sz="1000" dirty="0">
                <a:solidFill>
                  <a:schemeClr val="tx1">
                    <a:lumMod val="50000"/>
                    <a:lumOff val="50000"/>
                  </a:schemeClr>
                </a:solidFill>
              </a:rPr>
              <a:t>-vaginala problem inklusive klåda, ökad flytning och </a:t>
            </a:r>
            <a:r>
              <a:rPr lang="sv-SE" sz="1000" dirty="0" err="1">
                <a:solidFill>
                  <a:schemeClr val="tx1">
                    <a:lumMod val="50000"/>
                    <a:lumOff val="50000"/>
                  </a:schemeClr>
                </a:solidFill>
              </a:rPr>
              <a:t>kondylom</a:t>
            </a:r>
            <a:r>
              <a:rPr lang="sv-SE" sz="1000" dirty="0">
                <a:solidFill>
                  <a:schemeClr val="tx1">
                    <a:lumMod val="50000"/>
                    <a:lumOff val="50000"/>
                  </a:schemeClr>
                </a:solidFill>
              </a:rPr>
              <a:t> </a:t>
            </a: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7821423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4 – Louise, 38 år </a:t>
            </a:r>
          </a:p>
          <a:p>
            <a:pPr marL="0" indent="0">
              <a:buNone/>
            </a:pPr>
            <a:r>
              <a:rPr lang="sv-SE" sz="1200" i="1" dirty="0">
                <a:solidFill>
                  <a:schemeClr val="tx1">
                    <a:lumMod val="50000"/>
                    <a:lumOff val="50000"/>
                  </a:schemeClr>
                </a:solidFill>
              </a:rPr>
              <a:t>Louise, 38 år, kommer till Kvinnoklinikens jourmottagning på grund av smärta i vulva. </a:t>
            </a:r>
            <a:br>
              <a:rPr lang="sv-SE" sz="1200" i="1" dirty="0">
                <a:solidFill>
                  <a:schemeClr val="tx1">
                    <a:lumMod val="50000"/>
                    <a:lumOff val="50000"/>
                  </a:schemeClr>
                </a:solidFill>
              </a:rPr>
            </a:br>
            <a:r>
              <a:rPr lang="sv-SE" sz="1200" i="1" dirty="0">
                <a:solidFill>
                  <a:schemeClr val="tx1">
                    <a:lumMod val="50000"/>
                    <a:lumOff val="50000"/>
                  </a:schemeClr>
                </a:solidFill>
              </a:rPr>
              <a:t>Hon berättar att hon är 1-para, har en hormonspiral (</a:t>
            </a:r>
            <a:r>
              <a:rPr lang="sv-SE" sz="1200" i="1" dirty="0" err="1">
                <a:solidFill>
                  <a:schemeClr val="tx1">
                    <a:lumMod val="50000"/>
                    <a:lumOff val="50000"/>
                  </a:schemeClr>
                </a:solidFill>
              </a:rPr>
              <a:t>Mirena</a:t>
            </a:r>
            <a:r>
              <a:rPr lang="sv-SE" sz="1200" i="1" dirty="0">
                <a:solidFill>
                  <a:schemeClr val="tx1">
                    <a:lumMod val="50000"/>
                    <a:lumOff val="50000"/>
                  </a:schemeClr>
                </a:solidFill>
              </a:rPr>
              <a:t>; </a:t>
            </a:r>
            <a:r>
              <a:rPr lang="sv-SE" sz="1200" i="1" dirty="0" err="1">
                <a:solidFill>
                  <a:schemeClr val="tx1">
                    <a:lumMod val="50000"/>
                    <a:lumOff val="50000"/>
                  </a:schemeClr>
                </a:solidFill>
              </a:rPr>
              <a:t>Levonorgestrel</a:t>
            </a:r>
            <a:r>
              <a:rPr lang="sv-SE" sz="1200" i="1" dirty="0">
                <a:solidFill>
                  <a:schemeClr val="tx1">
                    <a:lumMod val="50000"/>
                    <a:lumOff val="50000"/>
                  </a:schemeClr>
                </a:solidFill>
              </a:rPr>
              <a:t>) som hon är </a:t>
            </a:r>
            <a:r>
              <a:rPr lang="sv-SE" sz="1200" i="1" dirty="0" err="1">
                <a:solidFill>
                  <a:schemeClr val="tx1">
                    <a:lumMod val="50000"/>
                    <a:lumOff val="50000"/>
                  </a:schemeClr>
                </a:solidFill>
              </a:rPr>
              <a:t>amenorroisk</a:t>
            </a:r>
            <a:r>
              <a:rPr lang="sv-SE" sz="1200" i="1" dirty="0">
                <a:solidFill>
                  <a:schemeClr val="tx1">
                    <a:lumMod val="50000"/>
                    <a:lumOff val="50000"/>
                  </a:schemeClr>
                </a:solidFill>
              </a:rPr>
              <a:t> av. Louise har länge varit ensamstående med sitt barn men har sedan några veckor en ny sexualpartner, Daniel. Symtomen började med lite stickningar för en dryg vecka sedan och hon trodde först det var en vanlig svampinfektion men sedan så kom det som små sår som blev allt fler och det har inte blivit bättre på en vecka, snarare sämre. Flytningar har även tillkommit till viss del och hon känner sig dessutom lite ”febrig” och har sjukdomskänsla. Hon är orolig då hon aldrig har haft något liknande. Hon kommer nu då hon också upplever det svårt att kissa. </a:t>
            </a:r>
            <a:br>
              <a:rPr lang="sv-SE" sz="1200" i="1" dirty="0">
                <a:solidFill>
                  <a:schemeClr val="tx1">
                    <a:lumMod val="50000"/>
                    <a:lumOff val="50000"/>
                  </a:schemeClr>
                </a:solidFill>
              </a:rPr>
            </a:br>
            <a:r>
              <a:rPr lang="sv-SE" sz="1200" i="1" dirty="0">
                <a:solidFill>
                  <a:schemeClr val="tx1">
                    <a:lumMod val="50000"/>
                    <a:lumOff val="50000"/>
                  </a:schemeClr>
                </a:solidFill>
              </a:rPr>
              <a:t>Av de anamnestiska uppgifterna misstänker du en primär herpes simplex-infektion. Misstanken stärks dessutom då hon har en ny sexualpartner där man inte använt kondom. Hon vet inte om Daniel haft några liknande besvär. </a:t>
            </a:r>
            <a:br>
              <a:rPr lang="sv-SE" sz="1200" i="1" dirty="0">
                <a:solidFill>
                  <a:schemeClr val="tx1">
                    <a:lumMod val="50000"/>
                    <a:lumOff val="50000"/>
                  </a:schemeClr>
                </a:solidFill>
              </a:rPr>
            </a:br>
            <a:r>
              <a:rPr lang="sv-SE" sz="1200" i="1" dirty="0">
                <a:solidFill>
                  <a:schemeClr val="tx1">
                    <a:lumMod val="50000"/>
                    <a:lumOff val="50000"/>
                  </a:schemeClr>
                </a:solidFill>
              </a:rPr>
              <a:t>Du undersöker Louise och kan konstatera en utsådd av </a:t>
            </a:r>
            <a:r>
              <a:rPr lang="sv-SE" sz="1200" i="1" dirty="0" err="1">
                <a:solidFill>
                  <a:schemeClr val="tx1">
                    <a:lumMod val="50000"/>
                    <a:lumOff val="50000"/>
                  </a:schemeClr>
                </a:solidFill>
              </a:rPr>
              <a:t>konfluerande</a:t>
            </a:r>
            <a:r>
              <a:rPr lang="sv-SE" sz="1200" i="1" dirty="0">
                <a:solidFill>
                  <a:schemeClr val="tx1">
                    <a:lumMod val="50000"/>
                    <a:lumOff val="50000"/>
                  </a:schemeClr>
                </a:solidFill>
              </a:rPr>
              <a:t> ytliga sårbildningar i hela vulva. Du tar ett PCR-test från ett av såren för att skicka analys och du tar även försiktigt ett slidprov för analys av klamydia och gonorré. Du finner även ömmande förstorade lymfkörtlar i ljumskarna. </a:t>
            </a:r>
            <a:br>
              <a:rPr lang="sv-SE" sz="1200" i="1" dirty="0">
                <a:solidFill>
                  <a:schemeClr val="tx1">
                    <a:lumMod val="50000"/>
                    <a:lumOff val="50000"/>
                  </a:schemeClr>
                </a:solidFill>
              </a:rPr>
            </a:br>
            <a:br>
              <a:rPr lang="sv-SE" sz="1600" dirty="0"/>
            </a:br>
            <a:r>
              <a:rPr lang="sv-SE" sz="1400" dirty="0"/>
              <a:t>Du förskriver </a:t>
            </a:r>
            <a:r>
              <a:rPr lang="sv-SE" sz="1400" dirty="0" err="1"/>
              <a:t>Valaciclovir</a:t>
            </a:r>
            <a:r>
              <a:rPr lang="sv-SE" sz="1400" dirty="0"/>
              <a:t>/</a:t>
            </a:r>
            <a:r>
              <a:rPr lang="sv-SE" sz="1400" dirty="0" err="1"/>
              <a:t>Valtrex</a:t>
            </a:r>
            <a:r>
              <a:rPr lang="sv-SE" sz="1400" dirty="0"/>
              <a:t> 500 mg 1x2 i 10 dagar på grund av misstanke om primär HSV-infektion. Därutöver förskrev du lokalbedövningsgel (</a:t>
            </a:r>
            <a:r>
              <a:rPr lang="sv-SE" sz="1400" dirty="0" err="1"/>
              <a:t>Xylocaingel</a:t>
            </a:r>
            <a:r>
              <a:rPr lang="sv-SE" sz="1400" dirty="0"/>
              <a:t>) som hon kan använda frikostigt liksom även smärtstillande tabletter (</a:t>
            </a:r>
            <a:r>
              <a:rPr lang="sv-SE" sz="1400" dirty="0" err="1"/>
              <a:t>paracetamol</a:t>
            </a:r>
            <a:r>
              <a:rPr lang="sv-SE" sz="1400" dirty="0"/>
              <a:t>). KAD behövdes inte, men du informerar henne om att svårigheter att </a:t>
            </a:r>
            <a:r>
              <a:rPr lang="sv-SE" sz="1400" dirty="0" err="1"/>
              <a:t>miktera</a:t>
            </a:r>
            <a:r>
              <a:rPr lang="sv-SE" sz="1400" dirty="0"/>
              <a:t> kan uppstå </a:t>
            </a:r>
            <a:r>
              <a:rPr lang="sv-SE" sz="1400" dirty="0" err="1"/>
              <a:t>pga</a:t>
            </a:r>
            <a:r>
              <a:rPr lang="sv-SE" sz="1400" dirty="0"/>
              <a:t> påverkan av herpesvirus på urinblåsans innervering. Provtagning visade HSV-typ 1. </a:t>
            </a:r>
          </a:p>
          <a:p>
            <a:pPr marL="0" indent="0">
              <a:buNone/>
            </a:pPr>
            <a:r>
              <a:rPr lang="sv-SE" sz="1400" dirty="0"/>
              <a:t>Tiden går och Louise är nu 39 år, hon kommer på nytt till dig på Kvinnoklinikens mottagning då hon inte återfått sin menstruation sedan hon drog ut </a:t>
            </a:r>
            <a:r>
              <a:rPr lang="sv-SE" sz="1400" dirty="0" err="1"/>
              <a:t>Mirena</a:t>
            </a:r>
            <a:r>
              <a:rPr lang="sv-SE" sz="1400" dirty="0"/>
              <a:t>-spiralen för 8 månader sedan hos barnmorska. </a:t>
            </a:r>
          </a:p>
          <a:p>
            <a:pPr marL="0" indent="0">
              <a:buNone/>
            </a:pPr>
            <a:r>
              <a:rPr lang="sv-SE" sz="1400" dirty="0"/>
              <a:t>Du initierar en sekundär </a:t>
            </a:r>
            <a:r>
              <a:rPr lang="sv-SE" sz="1400" dirty="0" err="1"/>
              <a:t>amenorré</a:t>
            </a:r>
            <a:r>
              <a:rPr lang="sv-SE" sz="1400" dirty="0"/>
              <a:t>-utredning. </a:t>
            </a:r>
          </a:p>
          <a:p>
            <a:pPr marL="0" indent="0">
              <a:buNone/>
            </a:pPr>
            <a:r>
              <a:rPr lang="sv-SE" sz="1400" b="1" dirty="0"/>
              <a:t>Fråga 4:4 (3p) </a:t>
            </a:r>
            <a:br>
              <a:rPr lang="sv-SE" sz="1400" b="1" dirty="0"/>
            </a:br>
            <a:r>
              <a:rPr lang="sv-SE" sz="1400" dirty="0"/>
              <a:t>Vad vill du mer veta om Louises symtom förutom </a:t>
            </a:r>
            <a:r>
              <a:rPr lang="sv-SE" sz="1400" dirty="0" err="1"/>
              <a:t>amenorrén</a:t>
            </a:r>
            <a:r>
              <a:rPr lang="sv-SE" sz="1400" dirty="0"/>
              <a:t>? Motivera ditt svar med differentialdiagnoser relaterat till de anamnestiska uppgifter du efterfrågar. </a:t>
            </a:r>
            <a:br>
              <a:rPr lang="sv-SE" sz="1400" dirty="0"/>
            </a:br>
            <a:br>
              <a:rPr lang="sv-SE" sz="1400" dirty="0"/>
            </a:br>
            <a:endParaRPr lang="sv-SE" sz="1600" dirty="0"/>
          </a:p>
          <a:p>
            <a:pPr marL="0" indent="0">
              <a:buNone/>
            </a:pPr>
            <a:endParaRPr lang="sv-SE" sz="1600" dirty="0"/>
          </a:p>
        </p:txBody>
      </p:sp>
    </p:spTree>
    <p:extLst>
      <p:ext uri="{BB962C8B-B14F-4D97-AF65-F5344CB8AC3E}">
        <p14:creationId xmlns:p14="http://schemas.microsoft.com/office/powerpoint/2010/main" val="9377529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4 – Louise, 38 år </a:t>
            </a:r>
          </a:p>
          <a:p>
            <a:pPr marL="0" indent="0">
              <a:buNone/>
            </a:pPr>
            <a:r>
              <a:rPr lang="sv-SE" sz="1200" i="1" dirty="0">
                <a:solidFill>
                  <a:schemeClr val="tx1">
                    <a:lumMod val="50000"/>
                    <a:lumOff val="50000"/>
                  </a:schemeClr>
                </a:solidFill>
              </a:rPr>
              <a:t>Louise, 38 år, kommer till Kvinnoklinikens jourmottagning på grund av smärta i vulva. </a:t>
            </a:r>
            <a:br>
              <a:rPr lang="sv-SE" sz="1200" i="1" dirty="0">
                <a:solidFill>
                  <a:schemeClr val="tx1">
                    <a:lumMod val="50000"/>
                    <a:lumOff val="50000"/>
                  </a:schemeClr>
                </a:solidFill>
              </a:rPr>
            </a:br>
            <a:r>
              <a:rPr lang="sv-SE" sz="1200" i="1" dirty="0">
                <a:solidFill>
                  <a:schemeClr val="tx1">
                    <a:lumMod val="50000"/>
                    <a:lumOff val="50000"/>
                  </a:schemeClr>
                </a:solidFill>
              </a:rPr>
              <a:t>Hon berättar att hon är 1-para, har en hormonspiral (</a:t>
            </a:r>
            <a:r>
              <a:rPr lang="sv-SE" sz="1200" i="1" dirty="0" err="1">
                <a:solidFill>
                  <a:schemeClr val="tx1">
                    <a:lumMod val="50000"/>
                    <a:lumOff val="50000"/>
                  </a:schemeClr>
                </a:solidFill>
              </a:rPr>
              <a:t>Mirena</a:t>
            </a:r>
            <a:r>
              <a:rPr lang="sv-SE" sz="1200" i="1" dirty="0">
                <a:solidFill>
                  <a:schemeClr val="tx1">
                    <a:lumMod val="50000"/>
                    <a:lumOff val="50000"/>
                  </a:schemeClr>
                </a:solidFill>
              </a:rPr>
              <a:t>; </a:t>
            </a:r>
            <a:r>
              <a:rPr lang="sv-SE" sz="1200" i="1" dirty="0" err="1">
                <a:solidFill>
                  <a:schemeClr val="tx1">
                    <a:lumMod val="50000"/>
                    <a:lumOff val="50000"/>
                  </a:schemeClr>
                </a:solidFill>
              </a:rPr>
              <a:t>Levonorgestrel</a:t>
            </a:r>
            <a:r>
              <a:rPr lang="sv-SE" sz="1200" i="1" dirty="0">
                <a:solidFill>
                  <a:schemeClr val="tx1">
                    <a:lumMod val="50000"/>
                    <a:lumOff val="50000"/>
                  </a:schemeClr>
                </a:solidFill>
              </a:rPr>
              <a:t>) som hon är </a:t>
            </a:r>
            <a:r>
              <a:rPr lang="sv-SE" sz="1200" i="1" dirty="0" err="1">
                <a:solidFill>
                  <a:schemeClr val="tx1">
                    <a:lumMod val="50000"/>
                    <a:lumOff val="50000"/>
                  </a:schemeClr>
                </a:solidFill>
              </a:rPr>
              <a:t>amenorroisk</a:t>
            </a:r>
            <a:r>
              <a:rPr lang="sv-SE" sz="1200" i="1" dirty="0">
                <a:solidFill>
                  <a:schemeClr val="tx1">
                    <a:lumMod val="50000"/>
                    <a:lumOff val="50000"/>
                  </a:schemeClr>
                </a:solidFill>
              </a:rPr>
              <a:t> av. Louise har länge varit ensamstående med sitt barn men har sedan några veckor en ny sexualpartner, Daniel. Symtomen började med lite stickningar för en dryg vecka sedan och hon trodde först det var en vanlig svampinfektion men sedan så kom det som små sår som blev allt fler och det har inte blivit bättre på en vecka, snarare sämre. Flytningar har även tillkommit till viss del och hon känner sig dessutom lite ”febrig” och har sjukdomskänsla. Hon är orolig då hon aldrig har haft något liknande. Hon kommer nu då hon också upplever det svårt att kissa. </a:t>
            </a:r>
            <a:br>
              <a:rPr lang="sv-SE" sz="1200" i="1" dirty="0">
                <a:solidFill>
                  <a:schemeClr val="tx1">
                    <a:lumMod val="50000"/>
                    <a:lumOff val="50000"/>
                  </a:schemeClr>
                </a:solidFill>
              </a:rPr>
            </a:br>
            <a:r>
              <a:rPr lang="sv-SE" sz="1200" i="1" dirty="0">
                <a:solidFill>
                  <a:schemeClr val="tx1">
                    <a:lumMod val="50000"/>
                    <a:lumOff val="50000"/>
                  </a:schemeClr>
                </a:solidFill>
              </a:rPr>
              <a:t>Av de anamnestiska uppgifterna misstänker du en primär herpes simplex-infektion. Misstanken stärks dessutom då hon har en ny sexualpartner där man inte använt kondom. Hon vet inte om Daniel haft några liknande besvär. </a:t>
            </a:r>
            <a:br>
              <a:rPr lang="sv-SE" sz="1200" i="1" dirty="0">
                <a:solidFill>
                  <a:schemeClr val="tx1">
                    <a:lumMod val="50000"/>
                    <a:lumOff val="50000"/>
                  </a:schemeClr>
                </a:solidFill>
              </a:rPr>
            </a:br>
            <a:r>
              <a:rPr lang="sv-SE" sz="1200" i="1" dirty="0">
                <a:solidFill>
                  <a:schemeClr val="tx1">
                    <a:lumMod val="50000"/>
                    <a:lumOff val="50000"/>
                  </a:schemeClr>
                </a:solidFill>
              </a:rPr>
              <a:t>Du undersöker Louise och kan konstatera en utsådd av </a:t>
            </a:r>
            <a:r>
              <a:rPr lang="sv-SE" sz="1200" i="1" dirty="0" err="1">
                <a:solidFill>
                  <a:schemeClr val="tx1">
                    <a:lumMod val="50000"/>
                    <a:lumOff val="50000"/>
                  </a:schemeClr>
                </a:solidFill>
              </a:rPr>
              <a:t>konfluerande</a:t>
            </a:r>
            <a:r>
              <a:rPr lang="sv-SE" sz="1200" i="1" dirty="0">
                <a:solidFill>
                  <a:schemeClr val="tx1">
                    <a:lumMod val="50000"/>
                    <a:lumOff val="50000"/>
                  </a:schemeClr>
                </a:solidFill>
              </a:rPr>
              <a:t> ytliga sårbildningar i hela vulva. Du tar ett PCR-test från ett av såren för att skicka analys och du tar även försiktigt ett slidprov för analys av klamydia och gonorré. Du finner även ömmande förstorade lymfkörtlar i ljumskarna. </a:t>
            </a:r>
            <a:br>
              <a:rPr lang="sv-SE" sz="1200" i="1" dirty="0">
                <a:solidFill>
                  <a:schemeClr val="tx1">
                    <a:lumMod val="50000"/>
                    <a:lumOff val="50000"/>
                  </a:schemeClr>
                </a:solidFill>
              </a:rPr>
            </a:br>
            <a:br>
              <a:rPr lang="sv-SE" sz="1600" dirty="0"/>
            </a:br>
            <a:r>
              <a:rPr lang="sv-SE" sz="1400" dirty="0"/>
              <a:t>Du förskriver </a:t>
            </a:r>
            <a:r>
              <a:rPr lang="sv-SE" sz="1400" dirty="0" err="1"/>
              <a:t>Valaciclovir</a:t>
            </a:r>
            <a:r>
              <a:rPr lang="sv-SE" sz="1400" dirty="0"/>
              <a:t>/</a:t>
            </a:r>
            <a:r>
              <a:rPr lang="sv-SE" sz="1400" dirty="0" err="1"/>
              <a:t>Valtrex</a:t>
            </a:r>
            <a:r>
              <a:rPr lang="sv-SE" sz="1400" dirty="0"/>
              <a:t> 500 mg 1x2 i 10 dagar på grund av misstanke om primär HSV-infektion. Därutöver förskrev du lokalbedövningsgel (</a:t>
            </a:r>
            <a:r>
              <a:rPr lang="sv-SE" sz="1400" dirty="0" err="1"/>
              <a:t>Xylocaingel</a:t>
            </a:r>
            <a:r>
              <a:rPr lang="sv-SE" sz="1400" dirty="0"/>
              <a:t>) som hon kan använda frikostigt liksom även smärtstillande tabletter (</a:t>
            </a:r>
            <a:r>
              <a:rPr lang="sv-SE" sz="1400" dirty="0" err="1"/>
              <a:t>paracetamol</a:t>
            </a:r>
            <a:r>
              <a:rPr lang="sv-SE" sz="1400" dirty="0"/>
              <a:t>). KAD behövdes inte, men du informerar henne om att svårigheter att </a:t>
            </a:r>
            <a:r>
              <a:rPr lang="sv-SE" sz="1400" dirty="0" err="1"/>
              <a:t>miktera</a:t>
            </a:r>
            <a:r>
              <a:rPr lang="sv-SE" sz="1400" dirty="0"/>
              <a:t> kan uppstå </a:t>
            </a:r>
            <a:r>
              <a:rPr lang="sv-SE" sz="1400" dirty="0" err="1"/>
              <a:t>pga</a:t>
            </a:r>
            <a:r>
              <a:rPr lang="sv-SE" sz="1400" dirty="0"/>
              <a:t> påverkan av herpesvirus på urinblåsans innervering. Provtagning visade HSV-typ 1. </a:t>
            </a:r>
          </a:p>
          <a:p>
            <a:pPr marL="0" indent="0">
              <a:buNone/>
            </a:pPr>
            <a:r>
              <a:rPr lang="sv-SE" sz="1400" dirty="0"/>
              <a:t>Tiden går och Louise är nu 39 år, hon kommer på nytt till dig på Kvinnoklinikens mottagning då hon inte återfått sin menstruation sedan hon drog ut </a:t>
            </a:r>
            <a:r>
              <a:rPr lang="sv-SE" sz="1400" dirty="0" err="1"/>
              <a:t>Mirena</a:t>
            </a:r>
            <a:r>
              <a:rPr lang="sv-SE" sz="1400" dirty="0"/>
              <a:t>-spiralen för 8 månader sedan hos barnmorska. </a:t>
            </a:r>
          </a:p>
          <a:p>
            <a:pPr marL="0" indent="0">
              <a:buNone/>
            </a:pPr>
            <a:r>
              <a:rPr lang="sv-SE" sz="1400" dirty="0"/>
              <a:t>Du initierar en sekundär </a:t>
            </a:r>
            <a:r>
              <a:rPr lang="sv-SE" sz="1400" dirty="0" err="1"/>
              <a:t>amenorré</a:t>
            </a:r>
            <a:r>
              <a:rPr lang="sv-SE" sz="1400" dirty="0"/>
              <a:t>-utredning. </a:t>
            </a:r>
          </a:p>
          <a:p>
            <a:pPr marL="0" indent="0">
              <a:buNone/>
            </a:pPr>
            <a:r>
              <a:rPr lang="sv-SE" sz="1400" b="1" dirty="0"/>
              <a:t>Fråga 4:4 (3p) </a:t>
            </a:r>
            <a:br>
              <a:rPr lang="sv-SE" sz="1400" b="1" dirty="0"/>
            </a:br>
            <a:r>
              <a:rPr lang="sv-SE" sz="1400" dirty="0"/>
              <a:t>Vad vill du mer veta om Louises symtom förutom </a:t>
            </a:r>
            <a:r>
              <a:rPr lang="sv-SE" sz="1400" dirty="0" err="1"/>
              <a:t>amenorrén</a:t>
            </a:r>
            <a:r>
              <a:rPr lang="sv-SE" sz="1400" dirty="0"/>
              <a:t>? Motivera ditt svar med differentialdiagnoser relaterat till de anamnestiska uppgifter du efterfrågar. </a:t>
            </a:r>
            <a:br>
              <a:rPr lang="sv-SE" sz="1400" dirty="0"/>
            </a:br>
            <a:br>
              <a:rPr lang="sv-SE" sz="1400" dirty="0"/>
            </a:br>
            <a:r>
              <a:rPr lang="sv-SE" sz="1400" dirty="0">
                <a:solidFill>
                  <a:schemeClr val="accent4"/>
                </a:solidFill>
              </a:rPr>
              <a:t>Svarsförslag: </a:t>
            </a:r>
            <a:br>
              <a:rPr lang="sv-SE" sz="1400" dirty="0">
                <a:solidFill>
                  <a:schemeClr val="accent4"/>
                </a:solidFill>
              </a:rPr>
            </a:br>
            <a:r>
              <a:rPr lang="sv-SE" sz="1400" dirty="0">
                <a:solidFill>
                  <a:schemeClr val="accent4"/>
                </a:solidFill>
              </a:rPr>
              <a:t>- </a:t>
            </a:r>
            <a:r>
              <a:rPr lang="sv-SE" sz="1400" dirty="0" err="1">
                <a:solidFill>
                  <a:schemeClr val="accent4"/>
                </a:solidFill>
              </a:rPr>
              <a:t>Hypotalamisk</a:t>
            </a:r>
            <a:r>
              <a:rPr lang="sv-SE" sz="1400" dirty="0">
                <a:solidFill>
                  <a:schemeClr val="accent4"/>
                </a:solidFill>
              </a:rPr>
              <a:t> hämning: stress av olika slag (fysisk som psykisk som påverkar hypofys/hypotalamus), BMI, träning, viktminskning. Symtom på </a:t>
            </a:r>
            <a:r>
              <a:rPr lang="sv-SE" sz="1400" dirty="0" err="1">
                <a:solidFill>
                  <a:schemeClr val="accent4"/>
                </a:solidFill>
              </a:rPr>
              <a:t>hypotyreos</a:t>
            </a:r>
            <a:r>
              <a:rPr lang="sv-SE" sz="1400" dirty="0">
                <a:solidFill>
                  <a:schemeClr val="accent4"/>
                </a:solidFill>
              </a:rPr>
              <a:t>? </a:t>
            </a:r>
            <a:br>
              <a:rPr lang="sv-SE" sz="1400" dirty="0">
                <a:solidFill>
                  <a:schemeClr val="accent4"/>
                </a:solidFill>
              </a:rPr>
            </a:br>
            <a:r>
              <a:rPr lang="sv-SE" sz="1400" dirty="0">
                <a:solidFill>
                  <a:schemeClr val="accent4"/>
                </a:solidFill>
              </a:rPr>
              <a:t>- Huvudvärk, </a:t>
            </a:r>
            <a:r>
              <a:rPr lang="sv-SE" sz="1400" dirty="0" err="1">
                <a:solidFill>
                  <a:schemeClr val="accent4"/>
                </a:solidFill>
              </a:rPr>
              <a:t>galaktorre</a:t>
            </a:r>
            <a:r>
              <a:rPr lang="sv-SE" sz="1400" dirty="0">
                <a:solidFill>
                  <a:schemeClr val="accent4"/>
                </a:solidFill>
              </a:rPr>
              <a:t> (</a:t>
            </a:r>
            <a:r>
              <a:rPr lang="sv-SE" sz="1400" dirty="0" err="1">
                <a:solidFill>
                  <a:schemeClr val="accent4"/>
                </a:solidFill>
              </a:rPr>
              <a:t>prolaktinom</a:t>
            </a:r>
            <a:r>
              <a:rPr lang="sv-SE" sz="1400" dirty="0">
                <a:solidFill>
                  <a:schemeClr val="accent4"/>
                </a:solidFill>
              </a:rPr>
              <a:t>) </a:t>
            </a:r>
            <a:br>
              <a:rPr lang="sv-SE" sz="1400" dirty="0">
                <a:solidFill>
                  <a:schemeClr val="accent4"/>
                </a:solidFill>
              </a:rPr>
            </a:br>
            <a:r>
              <a:rPr lang="sv-SE" sz="1400" dirty="0">
                <a:solidFill>
                  <a:schemeClr val="accent4"/>
                </a:solidFill>
              </a:rPr>
              <a:t>- Buksmärtor? Långsökt, men </a:t>
            </a:r>
            <a:r>
              <a:rPr lang="sv-SE" sz="1400" dirty="0" err="1">
                <a:solidFill>
                  <a:schemeClr val="accent4"/>
                </a:solidFill>
              </a:rPr>
              <a:t>hematometra</a:t>
            </a:r>
            <a:r>
              <a:rPr lang="sv-SE" sz="1400" dirty="0">
                <a:solidFill>
                  <a:schemeClr val="accent4"/>
                </a:solidFill>
              </a:rPr>
              <a:t> </a:t>
            </a:r>
            <a:r>
              <a:rPr lang="sv-SE" sz="1400" dirty="0" err="1">
                <a:solidFill>
                  <a:schemeClr val="accent4"/>
                </a:solidFill>
              </a:rPr>
              <a:t>pga</a:t>
            </a:r>
            <a:r>
              <a:rPr lang="sv-SE" sz="1400" dirty="0">
                <a:solidFill>
                  <a:schemeClr val="accent4"/>
                </a:solidFill>
              </a:rPr>
              <a:t> cervixstenos </a:t>
            </a:r>
            <a:br>
              <a:rPr lang="sv-SE" sz="1400" dirty="0">
                <a:solidFill>
                  <a:schemeClr val="accent4"/>
                </a:solidFill>
              </a:rPr>
            </a:br>
            <a:r>
              <a:rPr lang="sv-SE" sz="1400" dirty="0">
                <a:solidFill>
                  <a:schemeClr val="accent4"/>
                </a:solidFill>
              </a:rPr>
              <a:t>- Viktuppgång, </a:t>
            </a:r>
            <a:r>
              <a:rPr lang="sv-SE" sz="1400" dirty="0" err="1">
                <a:solidFill>
                  <a:schemeClr val="accent4"/>
                </a:solidFill>
              </a:rPr>
              <a:t>hirsutism</a:t>
            </a:r>
            <a:r>
              <a:rPr lang="sv-SE" sz="1400" dirty="0">
                <a:solidFill>
                  <a:schemeClr val="accent4"/>
                </a:solidFill>
              </a:rPr>
              <a:t>, acne (PCOS) dock inte så vanligt i denna ålder. </a:t>
            </a:r>
            <a:br>
              <a:rPr lang="sv-SE" sz="1400" dirty="0">
                <a:solidFill>
                  <a:schemeClr val="accent4"/>
                </a:solidFill>
              </a:rPr>
            </a:br>
            <a:r>
              <a:rPr lang="sv-SE" sz="1400" dirty="0">
                <a:solidFill>
                  <a:schemeClr val="accent4"/>
                </a:solidFill>
              </a:rPr>
              <a:t>- Sviktande ovarialfunktion (hypergonadotropisk), POI, kromosomrubbning (Turner, långsökt) symtom svettningar och värmevallningar, </a:t>
            </a:r>
            <a:r>
              <a:rPr lang="sv-SE" sz="1400" dirty="0" err="1">
                <a:solidFill>
                  <a:schemeClr val="accent4"/>
                </a:solidFill>
              </a:rPr>
              <a:t>heriditet</a:t>
            </a:r>
            <a:r>
              <a:rPr lang="sv-SE" sz="1400" dirty="0">
                <a:solidFill>
                  <a:schemeClr val="accent4"/>
                </a:solidFill>
              </a:rPr>
              <a:t> </a:t>
            </a:r>
            <a:br>
              <a:rPr lang="sv-SE" sz="1400" dirty="0">
                <a:solidFill>
                  <a:schemeClr val="accent4"/>
                </a:solidFill>
              </a:rPr>
            </a:br>
            <a:r>
              <a:rPr lang="sv-SE" sz="1400" dirty="0">
                <a:solidFill>
                  <a:schemeClr val="accent4"/>
                </a:solidFill>
              </a:rPr>
              <a:t>- Graviditet trots allt? </a:t>
            </a:r>
          </a:p>
          <a:p>
            <a:pPr marL="0" indent="0">
              <a:buNone/>
            </a:pPr>
            <a:endParaRPr lang="sv-SE" sz="1600" dirty="0"/>
          </a:p>
          <a:p>
            <a:pPr marL="0" indent="0">
              <a:buNone/>
            </a:pPr>
            <a:endParaRPr lang="sv-SE" sz="1600" dirty="0"/>
          </a:p>
        </p:txBody>
      </p:sp>
      <p:sp>
        <p:nvSpPr>
          <p:cNvPr id="4" name="textruta 3">
            <a:extLst>
              <a:ext uri="{FF2B5EF4-FFF2-40B4-BE49-F238E27FC236}">
                <a16:creationId xmlns:a16="http://schemas.microsoft.com/office/drawing/2014/main" id="{87BC2AAC-D3FF-5F6E-87E5-D55B0EFEE739}"/>
              </a:ext>
            </a:extLst>
          </p:cNvPr>
          <p:cNvSpPr txBox="1"/>
          <p:nvPr/>
        </p:nvSpPr>
        <p:spPr>
          <a:xfrm>
            <a:off x="7199194" y="6117691"/>
            <a:ext cx="6100548" cy="707886"/>
          </a:xfrm>
          <a:prstGeom prst="rect">
            <a:avLst/>
          </a:prstGeom>
          <a:noFill/>
        </p:spPr>
        <p:txBody>
          <a:bodyPr wrap="square">
            <a:spAutoFit/>
          </a:bodyPr>
          <a:lstStyle/>
          <a:p>
            <a:r>
              <a:rPr lang="sv-SE" sz="1000" b="1" dirty="0">
                <a:solidFill>
                  <a:schemeClr val="tx1">
                    <a:lumMod val="50000"/>
                    <a:lumOff val="50000"/>
                  </a:schemeClr>
                </a:solidFill>
                <a:effectLst/>
              </a:rPr>
              <a:t>Mål</a:t>
            </a:r>
            <a:r>
              <a:rPr lang="sv-SE" sz="1000" dirty="0">
                <a:solidFill>
                  <a:schemeClr val="tx1">
                    <a:lumMod val="50000"/>
                    <a:lumOff val="50000"/>
                  </a:schemeClr>
                </a:solidFill>
                <a:effectLst/>
              </a:rPr>
              <a:t>: </a:t>
            </a:r>
          </a:p>
          <a:p>
            <a:r>
              <a:rPr lang="sv-SE" sz="1000" b="1" dirty="0">
                <a:solidFill>
                  <a:schemeClr val="tx1">
                    <a:lumMod val="50000"/>
                    <a:lumOff val="50000"/>
                  </a:schemeClr>
                </a:solidFill>
                <a:effectLst/>
              </a:rPr>
              <a:t>Nivå C: </a:t>
            </a:r>
            <a:r>
              <a:rPr lang="sv-SE" sz="1000" dirty="0">
                <a:solidFill>
                  <a:schemeClr val="tx1">
                    <a:lumMod val="50000"/>
                    <a:lumOff val="50000"/>
                  </a:schemeClr>
                </a:solidFill>
                <a:effectLst/>
              </a:rPr>
              <a:t>Generalisera/Överföra/Tillämpa i nya situationer </a:t>
            </a:r>
          </a:p>
          <a:p>
            <a:r>
              <a:rPr lang="sv-SE" sz="1000" dirty="0">
                <a:solidFill>
                  <a:schemeClr val="tx1">
                    <a:lumMod val="50000"/>
                    <a:lumOff val="50000"/>
                  </a:schemeClr>
                </a:solidFill>
                <a:effectLst/>
              </a:rPr>
              <a:t>59. Olika bakomliggande orsaker till, utredning och behandling av, gynekologiska blödningar </a:t>
            </a:r>
          </a:p>
          <a:p>
            <a:r>
              <a:rPr lang="sv-SE" sz="1000" dirty="0">
                <a:solidFill>
                  <a:schemeClr val="tx1">
                    <a:lumMod val="50000"/>
                    <a:lumOff val="50000"/>
                  </a:schemeClr>
                </a:solidFill>
                <a:effectLst/>
              </a:rPr>
              <a:t>62. Klimakteriebesvär och behandling </a:t>
            </a:r>
          </a:p>
        </p:txBody>
      </p:sp>
    </p:spTree>
    <p:extLst>
      <p:ext uri="{BB962C8B-B14F-4D97-AF65-F5344CB8AC3E}">
        <p14:creationId xmlns:p14="http://schemas.microsoft.com/office/powerpoint/2010/main" val="33805094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4 – Louise, 38 år </a:t>
            </a:r>
          </a:p>
          <a:p>
            <a:pPr marL="0" indent="0">
              <a:buNone/>
            </a:pPr>
            <a:r>
              <a:rPr lang="sv-SE" sz="1600" dirty="0"/>
              <a:t>Louise berättar att hon anser sig som frisk, använder inga mediciner regelbundet. Livet ser bra ut, hon har en god relation till Daniel, numera sambo, och ingenting som stressar henne i vardagen. Negerar huvudvärk. Tränar gör hon en-två pass i veckan på det närliggande gymmet och vikten är stabil. BMI 23,3 kg/m2. Hon har inte heller noterat någon ökad behåring i ansiktet eller på kroppen. </a:t>
            </a:r>
          </a:p>
          <a:p>
            <a:pPr marL="0" indent="0">
              <a:buNone/>
            </a:pPr>
            <a:r>
              <a:rPr lang="sv-SE" sz="1600" dirty="0"/>
              <a:t>Du undersöker Louise och VVP är </a:t>
            </a:r>
            <a:r>
              <a:rPr lang="sv-SE" sz="1600" dirty="0" err="1"/>
              <a:t>ua</a:t>
            </a:r>
            <a:r>
              <a:rPr lang="sv-SE" sz="1600" dirty="0"/>
              <a:t> liksom bimanuell palpation. Ultraljudsapparaten är på lagning så du får nöja dig med detta idag. </a:t>
            </a:r>
            <a:br>
              <a:rPr lang="sv-SE" sz="1600" dirty="0"/>
            </a:br>
            <a:br>
              <a:rPr lang="sv-SE" sz="1600" dirty="0"/>
            </a:br>
            <a:r>
              <a:rPr lang="sv-SE" sz="1600" b="1" dirty="0"/>
              <a:t>Fråga 4:5 (2p) </a:t>
            </a:r>
            <a:br>
              <a:rPr lang="sv-SE" sz="1600" b="1" dirty="0"/>
            </a:br>
            <a:r>
              <a:rPr lang="sv-SE" sz="1600" dirty="0"/>
              <a:t>Louise undrar nu hur du kommer gå vidare i utredningen. Vilka prover vill du ta som är relevanta för Louises sekundära </a:t>
            </a:r>
            <a:r>
              <a:rPr lang="sv-SE" sz="1600" dirty="0" err="1"/>
              <a:t>amenorre</a:t>
            </a:r>
            <a:r>
              <a:rPr lang="sv-SE" sz="1600" dirty="0"/>
              <a:t>? Vill du göra något/några tester? Motivera ditt svar. </a:t>
            </a:r>
            <a:br>
              <a:rPr lang="sv-SE" sz="1600" dirty="0"/>
            </a:br>
            <a:br>
              <a:rPr lang="sv-SE" sz="1600" dirty="0"/>
            </a:br>
            <a:endParaRPr lang="sv-SE" sz="1000" dirty="0">
              <a:solidFill>
                <a:schemeClr val="tx1">
                  <a:lumMod val="50000"/>
                  <a:lumOff val="50000"/>
                </a:schemeClr>
              </a:solidFill>
            </a:endParaRPr>
          </a:p>
          <a:p>
            <a:pPr marL="0" indent="0">
              <a:buNone/>
            </a:pPr>
            <a:endParaRPr lang="sv-SE" sz="1600" dirty="0"/>
          </a:p>
        </p:txBody>
      </p:sp>
    </p:spTree>
    <p:extLst>
      <p:ext uri="{BB962C8B-B14F-4D97-AF65-F5344CB8AC3E}">
        <p14:creationId xmlns:p14="http://schemas.microsoft.com/office/powerpoint/2010/main" val="272804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4 – Louise, 38 år </a:t>
            </a:r>
          </a:p>
          <a:p>
            <a:pPr marL="0" indent="0">
              <a:buNone/>
            </a:pPr>
            <a:r>
              <a:rPr lang="sv-SE" sz="1600" dirty="0"/>
              <a:t>Louise berättar att hon anser sig som frisk, använder inga mediciner regelbundet. Livet ser bra ut, hon har en god relation till Daniel, numera sambo, och ingenting som stressar henne i vardagen. Negerar huvudvärk. Tränar gör hon en-två pass i veckan på det närliggande gymmet och vikten är stabil. BMI 23,3 kg/m2. Hon har inte heller noterat någon ökad behåring i ansiktet eller på kroppen. </a:t>
            </a:r>
          </a:p>
          <a:p>
            <a:pPr marL="0" indent="0">
              <a:buNone/>
            </a:pPr>
            <a:r>
              <a:rPr lang="sv-SE" sz="1600" dirty="0"/>
              <a:t>Du undersöker Louise och VVP är </a:t>
            </a:r>
            <a:r>
              <a:rPr lang="sv-SE" sz="1600" dirty="0" err="1"/>
              <a:t>ua</a:t>
            </a:r>
            <a:r>
              <a:rPr lang="sv-SE" sz="1600" dirty="0"/>
              <a:t> liksom bimanuell palpation. Ultraljudsapparaten är på lagning så du får nöja dig med detta idag. </a:t>
            </a:r>
            <a:br>
              <a:rPr lang="sv-SE" sz="1600" dirty="0"/>
            </a:br>
            <a:br>
              <a:rPr lang="sv-SE" sz="1600" dirty="0"/>
            </a:br>
            <a:r>
              <a:rPr lang="sv-SE" sz="1600" b="1" dirty="0"/>
              <a:t>Fråga 4:5 (2p) </a:t>
            </a:r>
            <a:br>
              <a:rPr lang="sv-SE" sz="1600" b="1" dirty="0"/>
            </a:br>
            <a:r>
              <a:rPr lang="sv-SE" sz="1600" dirty="0"/>
              <a:t>Louise undrar nu hur du kommer gå vidare i utredningen. Vilka prover vill du ta som är relevanta för Louises sekundära </a:t>
            </a:r>
            <a:r>
              <a:rPr lang="sv-SE" sz="1600" dirty="0" err="1"/>
              <a:t>amenorre</a:t>
            </a:r>
            <a:r>
              <a:rPr lang="sv-SE" sz="1600" dirty="0"/>
              <a:t>? Vill du göra något/några tester? Motivera ditt svar.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Du ordinerar basprover i en </a:t>
            </a:r>
            <a:r>
              <a:rPr lang="sv-SE" sz="1600" dirty="0" err="1">
                <a:solidFill>
                  <a:schemeClr val="accent4"/>
                </a:solidFill>
              </a:rPr>
              <a:t>amenorréutredning</a:t>
            </a:r>
            <a:r>
              <a:rPr lang="sv-SE" sz="1600" dirty="0">
                <a:solidFill>
                  <a:schemeClr val="accent4"/>
                </a:solidFill>
              </a:rPr>
              <a:t>: </a:t>
            </a:r>
          </a:p>
          <a:p>
            <a:pPr marL="0" indent="0">
              <a:buNone/>
            </a:pPr>
            <a:r>
              <a:rPr lang="sv-SE" sz="1600" dirty="0">
                <a:solidFill>
                  <a:schemeClr val="accent4"/>
                </a:solidFill>
              </a:rPr>
              <a:t>FSH – återspeglar ovarialfunktionen – högt tyder på sviktande ovarialfunktion, lågt-normalt </a:t>
            </a:r>
            <a:r>
              <a:rPr lang="sv-SE" sz="1600" dirty="0" err="1">
                <a:solidFill>
                  <a:schemeClr val="accent4"/>
                </a:solidFill>
              </a:rPr>
              <a:t>hypotalam</a:t>
            </a:r>
            <a:r>
              <a:rPr lang="sv-SE" sz="1600" dirty="0">
                <a:solidFill>
                  <a:schemeClr val="accent4"/>
                </a:solidFill>
              </a:rPr>
              <a:t> hämning </a:t>
            </a:r>
          </a:p>
          <a:p>
            <a:pPr marL="0" indent="0">
              <a:buNone/>
            </a:pPr>
            <a:r>
              <a:rPr lang="sv-SE" sz="1600" dirty="0">
                <a:solidFill>
                  <a:schemeClr val="accent4"/>
                </a:solidFill>
              </a:rPr>
              <a:t>TSH – </a:t>
            </a:r>
            <a:r>
              <a:rPr lang="sv-SE" sz="1600" dirty="0" err="1">
                <a:solidFill>
                  <a:schemeClr val="accent4"/>
                </a:solidFill>
              </a:rPr>
              <a:t>hypothyreos</a:t>
            </a:r>
            <a:r>
              <a:rPr lang="sv-SE" sz="1600" dirty="0">
                <a:solidFill>
                  <a:schemeClr val="accent4"/>
                </a:solidFill>
              </a:rPr>
              <a:t> i huvudsak ofta orsakat av Prolaktinstegring </a:t>
            </a:r>
          </a:p>
          <a:p>
            <a:pPr marL="0" indent="0">
              <a:buNone/>
            </a:pPr>
            <a:r>
              <a:rPr lang="sv-SE" sz="1600" dirty="0">
                <a:solidFill>
                  <a:schemeClr val="accent4"/>
                </a:solidFill>
              </a:rPr>
              <a:t>Prolaktin- hämmar </a:t>
            </a:r>
            <a:r>
              <a:rPr lang="sv-SE" sz="1600" dirty="0" err="1">
                <a:solidFill>
                  <a:schemeClr val="accent4"/>
                </a:solidFill>
              </a:rPr>
              <a:t>GnRH</a:t>
            </a:r>
            <a:r>
              <a:rPr lang="sv-SE" sz="1600" dirty="0">
                <a:solidFill>
                  <a:schemeClr val="accent4"/>
                </a:solidFill>
              </a:rPr>
              <a:t> </a:t>
            </a:r>
          </a:p>
          <a:p>
            <a:pPr marL="0" indent="0">
              <a:buNone/>
            </a:pPr>
            <a:r>
              <a:rPr lang="sv-SE" sz="1600" dirty="0">
                <a:solidFill>
                  <a:schemeClr val="accent4"/>
                </a:solidFill>
              </a:rPr>
              <a:t>AMH-kan övervägas, men brukar inte tas primärt. </a:t>
            </a:r>
          </a:p>
          <a:p>
            <a:pPr marL="0" indent="0">
              <a:buNone/>
            </a:pPr>
            <a:r>
              <a:rPr lang="sv-SE" sz="1600" dirty="0">
                <a:solidFill>
                  <a:schemeClr val="accent4"/>
                </a:solidFill>
              </a:rPr>
              <a:t>Test: graviditetstest och gestagentest </a:t>
            </a:r>
          </a:p>
          <a:p>
            <a:pPr marL="0" indent="0">
              <a:buNone/>
            </a:pPr>
            <a:r>
              <a:rPr lang="sv-SE" sz="1600" dirty="0">
                <a:solidFill>
                  <a:schemeClr val="accent4"/>
                </a:solidFill>
              </a:rPr>
              <a:t>Du behöver inte ta Testosteron eller SHBG (inget som tyder på detta i anamnes) </a:t>
            </a:r>
          </a:p>
          <a:p>
            <a:pPr marL="0" indent="0">
              <a:buNone/>
            </a:pPr>
            <a:r>
              <a:rPr lang="sv-SE" sz="1000" b="1" dirty="0">
                <a:solidFill>
                  <a:schemeClr val="tx1">
                    <a:lumMod val="50000"/>
                    <a:lumOff val="50000"/>
                  </a:schemeClr>
                </a:solidFill>
              </a:rPr>
              <a:t>Mål</a:t>
            </a:r>
            <a:r>
              <a:rPr lang="sv-SE" sz="1000" dirty="0">
                <a:solidFill>
                  <a:schemeClr val="tx1">
                    <a:lumMod val="50000"/>
                    <a:lumOff val="50000"/>
                  </a:schemeClr>
                </a:solidFill>
              </a:rPr>
              <a:t>: </a:t>
            </a:r>
            <a:br>
              <a:rPr lang="sv-SE" sz="1000" dirty="0">
                <a:solidFill>
                  <a:schemeClr val="tx1">
                    <a:lumMod val="50000"/>
                    <a:lumOff val="50000"/>
                  </a:schemeClr>
                </a:solidFill>
              </a:rPr>
            </a:br>
            <a:r>
              <a:rPr lang="sv-SE" sz="1000" b="1" dirty="0">
                <a:solidFill>
                  <a:schemeClr val="tx1">
                    <a:lumMod val="50000"/>
                    <a:lumOff val="50000"/>
                  </a:schemeClr>
                </a:solidFill>
              </a:rPr>
              <a:t>Nivå C: </a:t>
            </a:r>
            <a:r>
              <a:rPr lang="sv-SE" sz="1000" dirty="0">
                <a:solidFill>
                  <a:schemeClr val="tx1">
                    <a:lumMod val="50000"/>
                    <a:lumOff val="50000"/>
                  </a:schemeClr>
                </a:solidFill>
              </a:rPr>
              <a:t>Generalisera/Överföra/Tillämpa i nya situationer </a:t>
            </a:r>
            <a:br>
              <a:rPr lang="sv-SE" sz="1000" dirty="0">
                <a:solidFill>
                  <a:schemeClr val="tx1">
                    <a:lumMod val="50000"/>
                    <a:lumOff val="50000"/>
                  </a:schemeClr>
                </a:solidFill>
              </a:rPr>
            </a:br>
            <a:r>
              <a:rPr lang="sv-SE" sz="1000" dirty="0">
                <a:solidFill>
                  <a:schemeClr val="tx1">
                    <a:lumMod val="50000"/>
                    <a:lumOff val="50000"/>
                  </a:schemeClr>
                </a:solidFill>
              </a:rPr>
              <a:t>59. Olika bakomliggande orsaker till, utredning och behandling av, gynekologiska blödningar </a:t>
            </a:r>
            <a:br>
              <a:rPr lang="sv-SE" sz="1000" dirty="0">
                <a:solidFill>
                  <a:schemeClr val="tx1">
                    <a:lumMod val="50000"/>
                    <a:lumOff val="50000"/>
                  </a:schemeClr>
                </a:solidFill>
              </a:rPr>
            </a:br>
            <a:r>
              <a:rPr lang="sv-SE" sz="1000" dirty="0">
                <a:solidFill>
                  <a:schemeClr val="tx1">
                    <a:lumMod val="50000"/>
                    <a:lumOff val="50000"/>
                  </a:schemeClr>
                </a:solidFill>
              </a:rPr>
              <a:t>62. Klimakteriebesvär och behandling </a:t>
            </a:r>
          </a:p>
          <a:p>
            <a:pPr marL="0" indent="0">
              <a:buNone/>
            </a:pPr>
            <a:endParaRPr lang="sv-SE" sz="1000" dirty="0">
              <a:solidFill>
                <a:schemeClr val="tx1">
                  <a:lumMod val="50000"/>
                  <a:lumOff val="50000"/>
                </a:schemeClr>
              </a:solidFill>
            </a:endParaRPr>
          </a:p>
          <a:p>
            <a:pPr marL="0" indent="0">
              <a:buNone/>
            </a:pPr>
            <a:endParaRPr lang="sv-SE" sz="1600" dirty="0"/>
          </a:p>
        </p:txBody>
      </p:sp>
    </p:spTree>
    <p:extLst>
      <p:ext uri="{BB962C8B-B14F-4D97-AF65-F5344CB8AC3E}">
        <p14:creationId xmlns:p14="http://schemas.microsoft.com/office/powerpoint/2010/main" val="17474787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200" b="1" dirty="0"/>
              <a:t>Fall 4 – Louise, 38 år </a:t>
            </a:r>
          </a:p>
          <a:p>
            <a:pPr marL="0" indent="0">
              <a:buNone/>
            </a:pPr>
            <a:r>
              <a:rPr lang="sv-SE" sz="1200" i="1" dirty="0">
                <a:solidFill>
                  <a:schemeClr val="tx1">
                    <a:lumMod val="50000"/>
                    <a:lumOff val="50000"/>
                  </a:schemeClr>
                </a:solidFill>
              </a:rPr>
              <a:t>Louise, 38 år, kommer till Kvinnoklinikens jourmottagning på grund av smärta i vulva. Hon berättar att hon är 1-para, har en hormonspiral (</a:t>
            </a:r>
            <a:r>
              <a:rPr lang="sv-SE" sz="1200" i="1" dirty="0" err="1">
                <a:solidFill>
                  <a:schemeClr val="tx1">
                    <a:lumMod val="50000"/>
                    <a:lumOff val="50000"/>
                  </a:schemeClr>
                </a:solidFill>
              </a:rPr>
              <a:t>Mirena</a:t>
            </a:r>
            <a:r>
              <a:rPr lang="sv-SE" sz="1200" i="1" dirty="0">
                <a:solidFill>
                  <a:schemeClr val="tx1">
                    <a:lumMod val="50000"/>
                    <a:lumOff val="50000"/>
                  </a:schemeClr>
                </a:solidFill>
              </a:rPr>
              <a:t>; </a:t>
            </a:r>
            <a:r>
              <a:rPr lang="sv-SE" sz="1200" i="1" dirty="0" err="1">
                <a:solidFill>
                  <a:schemeClr val="tx1">
                    <a:lumMod val="50000"/>
                    <a:lumOff val="50000"/>
                  </a:schemeClr>
                </a:solidFill>
              </a:rPr>
              <a:t>Levonorgestrel</a:t>
            </a:r>
            <a:r>
              <a:rPr lang="sv-SE" sz="1200" i="1" dirty="0">
                <a:solidFill>
                  <a:schemeClr val="tx1">
                    <a:lumMod val="50000"/>
                    <a:lumOff val="50000"/>
                  </a:schemeClr>
                </a:solidFill>
              </a:rPr>
              <a:t>) som hon är </a:t>
            </a:r>
            <a:r>
              <a:rPr lang="sv-SE" sz="1200" i="1" dirty="0" err="1">
                <a:solidFill>
                  <a:schemeClr val="tx1">
                    <a:lumMod val="50000"/>
                    <a:lumOff val="50000"/>
                  </a:schemeClr>
                </a:solidFill>
              </a:rPr>
              <a:t>amenorroisk</a:t>
            </a:r>
            <a:r>
              <a:rPr lang="sv-SE" sz="1200" i="1" dirty="0">
                <a:solidFill>
                  <a:schemeClr val="tx1">
                    <a:lumMod val="50000"/>
                    <a:lumOff val="50000"/>
                  </a:schemeClr>
                </a:solidFill>
              </a:rPr>
              <a:t> av. Louise har länge varit ensamstående med sitt barn men har sedan några veckor en ny sexualpartner, Daniel. Symtomen började med lite stickningar för en dryg vecka sedan och hon trodde först det var en vanlig svampinfektion men sedan så kom det som små sår som blev allt fler och det har inte blivit bättre på en vecka, snarare sämre. Flytningar har även tillkommit till viss del och hon känner sig dessutom lite ”febrig” och har sjukdomskänsla. Hon är orolig då hon aldrig har haft något liknande. Hon kommer nu då hon också upplever det svårt att kissa. Av de anamnestiska uppgifterna misstänker du en primär herpes simplex-infektion. Misstanken stärks dessutom då hon har en ny sexualpartner där man inte använt kondom. Hon vet inte om Daniel haft några liknande besvär. Du undersöker Louise och kan konstatera en utsådd av </a:t>
            </a:r>
            <a:r>
              <a:rPr lang="sv-SE" sz="1200" i="1" dirty="0" err="1">
                <a:solidFill>
                  <a:schemeClr val="tx1">
                    <a:lumMod val="50000"/>
                    <a:lumOff val="50000"/>
                  </a:schemeClr>
                </a:solidFill>
              </a:rPr>
              <a:t>konfluerande</a:t>
            </a:r>
            <a:r>
              <a:rPr lang="sv-SE" sz="1200" i="1" dirty="0">
                <a:solidFill>
                  <a:schemeClr val="tx1">
                    <a:lumMod val="50000"/>
                    <a:lumOff val="50000"/>
                  </a:schemeClr>
                </a:solidFill>
              </a:rPr>
              <a:t> ytliga sårbildningar i hela vulva. Du tar ett PCR-test från ett av såren för att skicka analys och du tar även försiktigt ett slidprov för analys av klamydia och gonorré. Du finner även ömmande förstorade lymfkörtlar i ljumskarna. Du förskriver </a:t>
            </a:r>
            <a:r>
              <a:rPr lang="sv-SE" sz="1200" i="1" dirty="0" err="1">
                <a:solidFill>
                  <a:schemeClr val="tx1">
                    <a:lumMod val="50000"/>
                    <a:lumOff val="50000"/>
                  </a:schemeClr>
                </a:solidFill>
              </a:rPr>
              <a:t>Valaciclovir</a:t>
            </a:r>
            <a:r>
              <a:rPr lang="sv-SE" sz="1200" i="1" dirty="0">
                <a:solidFill>
                  <a:schemeClr val="tx1">
                    <a:lumMod val="50000"/>
                    <a:lumOff val="50000"/>
                  </a:schemeClr>
                </a:solidFill>
              </a:rPr>
              <a:t>/</a:t>
            </a:r>
            <a:r>
              <a:rPr lang="sv-SE" sz="1200" i="1" dirty="0" err="1">
                <a:solidFill>
                  <a:schemeClr val="tx1">
                    <a:lumMod val="50000"/>
                    <a:lumOff val="50000"/>
                  </a:schemeClr>
                </a:solidFill>
              </a:rPr>
              <a:t>Valtrex</a:t>
            </a:r>
            <a:r>
              <a:rPr lang="sv-SE" sz="1200" i="1" dirty="0">
                <a:solidFill>
                  <a:schemeClr val="tx1">
                    <a:lumMod val="50000"/>
                    <a:lumOff val="50000"/>
                  </a:schemeClr>
                </a:solidFill>
              </a:rPr>
              <a:t> 500 mg 1x2 i 10 dagar på grund av misstanke om primär HSV-infektion. Därutöver förskrev du lokalbedövningsgel (</a:t>
            </a:r>
            <a:r>
              <a:rPr lang="sv-SE" sz="1200" i="1" dirty="0" err="1">
                <a:solidFill>
                  <a:schemeClr val="tx1">
                    <a:lumMod val="50000"/>
                    <a:lumOff val="50000"/>
                  </a:schemeClr>
                </a:solidFill>
              </a:rPr>
              <a:t>Xylocaingel</a:t>
            </a:r>
            <a:r>
              <a:rPr lang="sv-SE" sz="1200" i="1" dirty="0">
                <a:solidFill>
                  <a:schemeClr val="tx1">
                    <a:lumMod val="50000"/>
                    <a:lumOff val="50000"/>
                  </a:schemeClr>
                </a:solidFill>
              </a:rPr>
              <a:t>) som hon kan använda frikostigt liksom även smärtstillande tabletter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KAD behövdes inte, men du informerar henne om att svårigheter att </a:t>
            </a:r>
            <a:r>
              <a:rPr lang="sv-SE" sz="1200" i="1" dirty="0" err="1">
                <a:solidFill>
                  <a:schemeClr val="tx1">
                    <a:lumMod val="50000"/>
                    <a:lumOff val="50000"/>
                  </a:schemeClr>
                </a:solidFill>
              </a:rPr>
              <a:t>miktera</a:t>
            </a:r>
            <a:r>
              <a:rPr lang="sv-SE" sz="1200" i="1" dirty="0">
                <a:solidFill>
                  <a:schemeClr val="tx1">
                    <a:lumMod val="50000"/>
                    <a:lumOff val="50000"/>
                  </a:schemeClr>
                </a:solidFill>
              </a:rPr>
              <a:t> kan uppstå </a:t>
            </a:r>
            <a:r>
              <a:rPr lang="sv-SE" sz="1200" i="1" dirty="0" err="1">
                <a:solidFill>
                  <a:schemeClr val="tx1">
                    <a:lumMod val="50000"/>
                    <a:lumOff val="50000"/>
                  </a:schemeClr>
                </a:solidFill>
              </a:rPr>
              <a:t>pga</a:t>
            </a:r>
            <a:r>
              <a:rPr lang="sv-SE" sz="1200" i="1" dirty="0">
                <a:solidFill>
                  <a:schemeClr val="tx1">
                    <a:lumMod val="50000"/>
                    <a:lumOff val="50000"/>
                  </a:schemeClr>
                </a:solidFill>
              </a:rPr>
              <a:t> påverkan av herpesvirus på urinblåsans innervering. Provtagning visade HSV-typ 1. Tiden går och Louise är nu 39 år, hon kommer på nytt till dig på Kvinnoklinikens mottagning då hon inte återfått sin menstruation sedan hon drog ut </a:t>
            </a:r>
            <a:r>
              <a:rPr lang="sv-SE" sz="1200" i="1" dirty="0" err="1">
                <a:solidFill>
                  <a:schemeClr val="tx1">
                    <a:lumMod val="50000"/>
                    <a:lumOff val="50000"/>
                  </a:schemeClr>
                </a:solidFill>
              </a:rPr>
              <a:t>Mirena</a:t>
            </a:r>
            <a:r>
              <a:rPr lang="sv-SE" sz="1200" i="1" dirty="0">
                <a:solidFill>
                  <a:schemeClr val="tx1">
                    <a:lumMod val="50000"/>
                    <a:lumOff val="50000"/>
                  </a:schemeClr>
                </a:solidFill>
              </a:rPr>
              <a:t>-spiralen för 8 månader sedan hos barnmorska. Du initierar en sekundär </a:t>
            </a:r>
            <a:r>
              <a:rPr lang="sv-SE" sz="1200" i="1" dirty="0" err="1">
                <a:solidFill>
                  <a:schemeClr val="tx1">
                    <a:lumMod val="50000"/>
                    <a:lumOff val="50000"/>
                  </a:schemeClr>
                </a:solidFill>
              </a:rPr>
              <a:t>amenorré</a:t>
            </a:r>
            <a:r>
              <a:rPr lang="sv-SE" sz="1200" i="1" dirty="0">
                <a:solidFill>
                  <a:schemeClr val="tx1">
                    <a:lumMod val="50000"/>
                    <a:lumOff val="50000"/>
                  </a:schemeClr>
                </a:solidFill>
              </a:rPr>
              <a:t>-utredning. Louise berättar att hon anser sig som frisk, använder inga mediciner regelbundet. Livet ser bra ut, hon har en god relation till Daniel, numera sambo, och ingenting som stressar henne i vardagen. Negerar huvudvärk. Tränar gör hon en-två pass i veckan på det närliggande gymmet och vikten är stabil. BMI 23,3 kg/m2. Hon har inte heller noterat någon ökad behåring i ansiktet eller på kroppen. Du undersöker Louise och VVP är </a:t>
            </a:r>
            <a:r>
              <a:rPr lang="sv-SE" sz="1200" i="1" dirty="0" err="1">
                <a:solidFill>
                  <a:schemeClr val="tx1">
                    <a:lumMod val="50000"/>
                    <a:lumOff val="50000"/>
                  </a:schemeClr>
                </a:solidFill>
              </a:rPr>
              <a:t>ua</a:t>
            </a:r>
            <a:r>
              <a:rPr lang="sv-SE" sz="1200" i="1" dirty="0">
                <a:solidFill>
                  <a:schemeClr val="tx1">
                    <a:lumMod val="50000"/>
                    <a:lumOff val="50000"/>
                  </a:schemeClr>
                </a:solidFill>
              </a:rPr>
              <a:t> liksom bimanuell palpation. Ultraljudsapparaten är på lagning så du får nöja dig med detta idag. </a:t>
            </a:r>
          </a:p>
          <a:p>
            <a:pPr marL="0" indent="0">
              <a:buNone/>
            </a:pPr>
            <a:r>
              <a:rPr lang="sv-SE" sz="1600" dirty="0"/>
              <a:t>Du ordinerar blodprover (svar nedan), graviditetstest (</a:t>
            </a:r>
            <a:r>
              <a:rPr lang="sv-SE" sz="1600" dirty="0" err="1"/>
              <a:t>hCG</a:t>
            </a:r>
            <a:r>
              <a:rPr lang="sv-SE" sz="1600" dirty="0"/>
              <a:t>) i urinen och ett gestagentest med tablett </a:t>
            </a:r>
            <a:r>
              <a:rPr lang="sv-SE" sz="1600" dirty="0" err="1"/>
              <a:t>Provera</a:t>
            </a:r>
            <a:r>
              <a:rPr lang="sv-SE" sz="1600" dirty="0"/>
              <a:t> 10 mg 1x1 i 10 dagar. </a:t>
            </a:r>
            <a:br>
              <a:rPr lang="sv-SE" sz="1600" dirty="0"/>
            </a:br>
            <a:r>
              <a:rPr lang="sv-SE" sz="1600" dirty="0"/>
              <a:t>Graviditetstest i urin: negativt </a:t>
            </a:r>
          </a:p>
          <a:p>
            <a:pPr marL="0" indent="0">
              <a:buNone/>
            </a:pPr>
            <a:r>
              <a:rPr lang="sv-SE" sz="1600" b="1" dirty="0"/>
              <a:t>Fråga 4:6 (2p) </a:t>
            </a:r>
            <a:br>
              <a:rPr lang="sv-SE" sz="1600" b="1" dirty="0"/>
            </a:br>
            <a:r>
              <a:rPr lang="sv-SE" sz="1600" dirty="0"/>
              <a:t>Tolka provsvaren, vilken diagnos misstänker du och hur driver du diagnostiken vidare? Motivera ditt svar. </a:t>
            </a:r>
          </a:p>
          <a:p>
            <a:pPr marL="0" indent="0">
              <a:buNone/>
            </a:pPr>
            <a:endParaRPr lang="sv-SE" sz="1600" dirty="0">
              <a:solidFill>
                <a:schemeClr val="tx1">
                  <a:lumMod val="50000"/>
                  <a:lumOff val="50000"/>
                </a:schemeClr>
              </a:solidFill>
            </a:endParaRPr>
          </a:p>
          <a:p>
            <a:pPr marL="0" indent="0">
              <a:buNone/>
            </a:pPr>
            <a:endParaRPr lang="sv-SE" sz="1200" dirty="0"/>
          </a:p>
        </p:txBody>
      </p:sp>
    </p:spTree>
    <p:extLst>
      <p:ext uri="{BB962C8B-B14F-4D97-AF65-F5344CB8AC3E}">
        <p14:creationId xmlns:p14="http://schemas.microsoft.com/office/powerpoint/2010/main" val="2127136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200" y="656822"/>
            <a:ext cx="10515600" cy="5975797"/>
          </a:xfrm>
        </p:spPr>
        <p:txBody>
          <a:bodyPr>
            <a:normAutofit/>
          </a:bodyPr>
          <a:lstStyle/>
          <a:p>
            <a:pPr marL="0" indent="0">
              <a:buNone/>
            </a:pPr>
            <a:r>
              <a:rPr lang="sv-SE" sz="1600" dirty="0"/>
              <a:t>Fall 1 – Annelie, 66 år </a:t>
            </a:r>
          </a:p>
          <a:p>
            <a:pPr marL="0" indent="0">
              <a:buNone/>
            </a:pPr>
            <a:r>
              <a:rPr lang="sv-SE" sz="1600" dirty="0"/>
              <a:t>Du gör även en vaginal ultraljudsundersökning i samband med den gynekologiska undersökningen: </a:t>
            </a:r>
          </a:p>
          <a:p>
            <a:pPr marL="0" indent="0">
              <a:buNone/>
            </a:pPr>
            <a:r>
              <a:rPr lang="sv-SE" sz="1600" dirty="0"/>
              <a:t>Uterus är normalstor, </a:t>
            </a:r>
            <a:r>
              <a:rPr lang="sv-SE" sz="1600" dirty="0" err="1"/>
              <a:t>endometrium</a:t>
            </a:r>
            <a:r>
              <a:rPr lang="sv-SE" sz="1600" dirty="0"/>
              <a:t> på 8 mm, båda ovarier är multicystiska, med tjocka </a:t>
            </a:r>
            <a:r>
              <a:rPr lang="sv-SE" sz="1600" dirty="0" err="1"/>
              <a:t>septae</a:t>
            </a:r>
            <a:r>
              <a:rPr lang="sv-SE" sz="1600" dirty="0"/>
              <a:t>, solida partier och innehåll med varierande ekomönster. Hö. ovariet uppmäts till 6x5 cm och </a:t>
            </a:r>
            <a:r>
              <a:rPr lang="sv-SE" sz="1600" dirty="0" err="1"/>
              <a:t>vä</a:t>
            </a:r>
            <a:r>
              <a:rPr lang="sv-SE" sz="1600" dirty="0"/>
              <a:t>. ovariet till 12x13 cm. Riklig med </a:t>
            </a:r>
            <a:r>
              <a:rPr lang="sv-SE" sz="1600" dirty="0" err="1"/>
              <a:t>ascites</a:t>
            </a:r>
            <a:r>
              <a:rPr lang="sv-SE" sz="1600" dirty="0"/>
              <a:t> i buken. </a:t>
            </a:r>
          </a:p>
          <a:p>
            <a:pPr marL="0" indent="0">
              <a:buNone/>
            </a:pPr>
            <a:endParaRPr lang="sv-SE" sz="1600" dirty="0"/>
          </a:p>
          <a:p>
            <a:pPr marL="0" indent="0">
              <a:buNone/>
            </a:pPr>
            <a:r>
              <a:rPr lang="sv-SE" sz="1600" dirty="0"/>
              <a:t>Fråga 1:5 (2p) </a:t>
            </a:r>
          </a:p>
          <a:p>
            <a:pPr marL="0" indent="0">
              <a:buNone/>
            </a:pPr>
            <a:r>
              <a:rPr lang="sv-SE" sz="1600" dirty="0"/>
              <a:t>Hur går du nu vidare med utredningen? Motivera hur du prioriterar din utredning. </a:t>
            </a:r>
          </a:p>
          <a:p>
            <a:pPr marL="0" indent="0">
              <a:buNone/>
            </a:pPr>
            <a:endParaRPr lang="sv-SE" sz="2000" dirty="0"/>
          </a:p>
        </p:txBody>
      </p:sp>
    </p:spTree>
    <p:extLst>
      <p:ext uri="{BB962C8B-B14F-4D97-AF65-F5344CB8AC3E}">
        <p14:creationId xmlns:p14="http://schemas.microsoft.com/office/powerpoint/2010/main" val="20372395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200" b="1" dirty="0"/>
              <a:t>Fall 4 – Louise, 38 år </a:t>
            </a:r>
          </a:p>
          <a:p>
            <a:pPr marL="0" indent="0">
              <a:buNone/>
            </a:pPr>
            <a:r>
              <a:rPr lang="sv-SE" sz="1200" i="1" dirty="0">
                <a:solidFill>
                  <a:schemeClr val="tx1">
                    <a:lumMod val="50000"/>
                    <a:lumOff val="50000"/>
                  </a:schemeClr>
                </a:solidFill>
              </a:rPr>
              <a:t>Louise, 38 år, kommer till Kvinnoklinikens jourmottagning på grund av smärta i vulva. Hon berättar att hon är 1-para, har en hormonspiral (</a:t>
            </a:r>
            <a:r>
              <a:rPr lang="sv-SE" sz="1200" i="1" dirty="0" err="1">
                <a:solidFill>
                  <a:schemeClr val="tx1">
                    <a:lumMod val="50000"/>
                    <a:lumOff val="50000"/>
                  </a:schemeClr>
                </a:solidFill>
              </a:rPr>
              <a:t>Mirena</a:t>
            </a:r>
            <a:r>
              <a:rPr lang="sv-SE" sz="1200" i="1" dirty="0">
                <a:solidFill>
                  <a:schemeClr val="tx1">
                    <a:lumMod val="50000"/>
                    <a:lumOff val="50000"/>
                  </a:schemeClr>
                </a:solidFill>
              </a:rPr>
              <a:t>; </a:t>
            </a:r>
            <a:r>
              <a:rPr lang="sv-SE" sz="1200" i="1" dirty="0" err="1">
                <a:solidFill>
                  <a:schemeClr val="tx1">
                    <a:lumMod val="50000"/>
                    <a:lumOff val="50000"/>
                  </a:schemeClr>
                </a:solidFill>
              </a:rPr>
              <a:t>Levonorgestrel</a:t>
            </a:r>
            <a:r>
              <a:rPr lang="sv-SE" sz="1200" i="1" dirty="0">
                <a:solidFill>
                  <a:schemeClr val="tx1">
                    <a:lumMod val="50000"/>
                    <a:lumOff val="50000"/>
                  </a:schemeClr>
                </a:solidFill>
              </a:rPr>
              <a:t>) som hon är </a:t>
            </a:r>
            <a:r>
              <a:rPr lang="sv-SE" sz="1200" i="1" dirty="0" err="1">
                <a:solidFill>
                  <a:schemeClr val="tx1">
                    <a:lumMod val="50000"/>
                    <a:lumOff val="50000"/>
                  </a:schemeClr>
                </a:solidFill>
              </a:rPr>
              <a:t>amenorroisk</a:t>
            </a:r>
            <a:r>
              <a:rPr lang="sv-SE" sz="1200" i="1" dirty="0">
                <a:solidFill>
                  <a:schemeClr val="tx1">
                    <a:lumMod val="50000"/>
                    <a:lumOff val="50000"/>
                  </a:schemeClr>
                </a:solidFill>
              </a:rPr>
              <a:t> av. Louise har länge varit ensamstående med sitt barn men har sedan några veckor en ny sexualpartner, Daniel. Symtomen började med lite stickningar för en dryg vecka sedan och hon trodde först det var en vanlig svampinfektion men sedan så kom det som små sår som blev allt fler och det har inte blivit bättre på en vecka, snarare sämre. Flytningar har även tillkommit till viss del och hon känner sig dessutom lite ”febrig” och har sjukdomskänsla. Hon är orolig då hon aldrig har haft något liknande. Hon kommer nu då hon också upplever det svårt att kissa. Av de anamnestiska uppgifterna misstänker du en primär herpes simplex-infektion. Misstanken stärks dessutom då hon har en ny sexualpartner där man inte använt kondom. Hon vet inte om Daniel haft några liknande besvär. Du undersöker Louise och kan konstatera en utsådd av </a:t>
            </a:r>
            <a:r>
              <a:rPr lang="sv-SE" sz="1200" i="1" dirty="0" err="1">
                <a:solidFill>
                  <a:schemeClr val="tx1">
                    <a:lumMod val="50000"/>
                    <a:lumOff val="50000"/>
                  </a:schemeClr>
                </a:solidFill>
              </a:rPr>
              <a:t>konfluerande</a:t>
            </a:r>
            <a:r>
              <a:rPr lang="sv-SE" sz="1200" i="1" dirty="0">
                <a:solidFill>
                  <a:schemeClr val="tx1">
                    <a:lumMod val="50000"/>
                    <a:lumOff val="50000"/>
                  </a:schemeClr>
                </a:solidFill>
              </a:rPr>
              <a:t> ytliga sårbildningar i hela vulva. Du tar ett PCR-test från ett av såren för att skicka analys och du tar även försiktigt ett slidprov för analys av klamydia och gonorré. Du finner även ömmande förstorade lymfkörtlar i ljumskarna. Du förskriver </a:t>
            </a:r>
            <a:r>
              <a:rPr lang="sv-SE" sz="1200" i="1" dirty="0" err="1">
                <a:solidFill>
                  <a:schemeClr val="tx1">
                    <a:lumMod val="50000"/>
                    <a:lumOff val="50000"/>
                  </a:schemeClr>
                </a:solidFill>
              </a:rPr>
              <a:t>Valaciclovir</a:t>
            </a:r>
            <a:r>
              <a:rPr lang="sv-SE" sz="1200" i="1" dirty="0">
                <a:solidFill>
                  <a:schemeClr val="tx1">
                    <a:lumMod val="50000"/>
                    <a:lumOff val="50000"/>
                  </a:schemeClr>
                </a:solidFill>
              </a:rPr>
              <a:t>/</a:t>
            </a:r>
            <a:r>
              <a:rPr lang="sv-SE" sz="1200" i="1" dirty="0" err="1">
                <a:solidFill>
                  <a:schemeClr val="tx1">
                    <a:lumMod val="50000"/>
                    <a:lumOff val="50000"/>
                  </a:schemeClr>
                </a:solidFill>
              </a:rPr>
              <a:t>Valtrex</a:t>
            </a:r>
            <a:r>
              <a:rPr lang="sv-SE" sz="1200" i="1" dirty="0">
                <a:solidFill>
                  <a:schemeClr val="tx1">
                    <a:lumMod val="50000"/>
                    <a:lumOff val="50000"/>
                  </a:schemeClr>
                </a:solidFill>
              </a:rPr>
              <a:t> 500 mg 1x2 i 10 dagar på grund av misstanke om primär HSV-infektion. Därutöver förskrev du lokalbedövningsgel (</a:t>
            </a:r>
            <a:r>
              <a:rPr lang="sv-SE" sz="1200" i="1" dirty="0" err="1">
                <a:solidFill>
                  <a:schemeClr val="tx1">
                    <a:lumMod val="50000"/>
                    <a:lumOff val="50000"/>
                  </a:schemeClr>
                </a:solidFill>
              </a:rPr>
              <a:t>Xylocaingel</a:t>
            </a:r>
            <a:r>
              <a:rPr lang="sv-SE" sz="1200" i="1" dirty="0">
                <a:solidFill>
                  <a:schemeClr val="tx1">
                    <a:lumMod val="50000"/>
                    <a:lumOff val="50000"/>
                  </a:schemeClr>
                </a:solidFill>
              </a:rPr>
              <a:t>) som hon kan använda frikostigt liksom även smärtstillande tabletter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KAD behövdes inte, men du informerar henne om att svårigheter att </a:t>
            </a:r>
            <a:r>
              <a:rPr lang="sv-SE" sz="1200" i="1" dirty="0" err="1">
                <a:solidFill>
                  <a:schemeClr val="tx1">
                    <a:lumMod val="50000"/>
                    <a:lumOff val="50000"/>
                  </a:schemeClr>
                </a:solidFill>
              </a:rPr>
              <a:t>miktera</a:t>
            </a:r>
            <a:r>
              <a:rPr lang="sv-SE" sz="1200" i="1" dirty="0">
                <a:solidFill>
                  <a:schemeClr val="tx1">
                    <a:lumMod val="50000"/>
                    <a:lumOff val="50000"/>
                  </a:schemeClr>
                </a:solidFill>
              </a:rPr>
              <a:t> kan uppstå </a:t>
            </a:r>
            <a:r>
              <a:rPr lang="sv-SE" sz="1200" i="1" dirty="0" err="1">
                <a:solidFill>
                  <a:schemeClr val="tx1">
                    <a:lumMod val="50000"/>
                    <a:lumOff val="50000"/>
                  </a:schemeClr>
                </a:solidFill>
              </a:rPr>
              <a:t>pga</a:t>
            </a:r>
            <a:r>
              <a:rPr lang="sv-SE" sz="1200" i="1" dirty="0">
                <a:solidFill>
                  <a:schemeClr val="tx1">
                    <a:lumMod val="50000"/>
                    <a:lumOff val="50000"/>
                  </a:schemeClr>
                </a:solidFill>
              </a:rPr>
              <a:t> påverkan av herpesvirus på urinblåsans innervering. Provtagning visade HSV-typ 1. Tiden går och Louise är nu 39 år, hon kommer på nytt till dig på Kvinnoklinikens mottagning då hon inte återfått sin menstruation sedan hon drog ut </a:t>
            </a:r>
            <a:r>
              <a:rPr lang="sv-SE" sz="1200" i="1" dirty="0" err="1">
                <a:solidFill>
                  <a:schemeClr val="tx1">
                    <a:lumMod val="50000"/>
                    <a:lumOff val="50000"/>
                  </a:schemeClr>
                </a:solidFill>
              </a:rPr>
              <a:t>Mirena</a:t>
            </a:r>
            <a:r>
              <a:rPr lang="sv-SE" sz="1200" i="1" dirty="0">
                <a:solidFill>
                  <a:schemeClr val="tx1">
                    <a:lumMod val="50000"/>
                    <a:lumOff val="50000"/>
                  </a:schemeClr>
                </a:solidFill>
              </a:rPr>
              <a:t>-spiralen för 8 månader sedan hos barnmorska. Du initierar en sekundär </a:t>
            </a:r>
            <a:r>
              <a:rPr lang="sv-SE" sz="1200" i="1" dirty="0" err="1">
                <a:solidFill>
                  <a:schemeClr val="tx1">
                    <a:lumMod val="50000"/>
                    <a:lumOff val="50000"/>
                  </a:schemeClr>
                </a:solidFill>
              </a:rPr>
              <a:t>amenorré</a:t>
            </a:r>
            <a:r>
              <a:rPr lang="sv-SE" sz="1200" i="1" dirty="0">
                <a:solidFill>
                  <a:schemeClr val="tx1">
                    <a:lumMod val="50000"/>
                    <a:lumOff val="50000"/>
                  </a:schemeClr>
                </a:solidFill>
              </a:rPr>
              <a:t>-utredning. Louise berättar att hon anser sig som frisk, använder inga mediciner regelbundet. Livet ser bra ut, hon har en god relation till Daniel, numera sambo, och ingenting som stressar henne i vardagen. Negerar huvudvärk. Tränar gör hon en-två pass i veckan på det närliggande gymmet och vikten är stabil. BMI 23,3 kg/m2. Hon har inte heller noterat någon ökad behåring i ansiktet eller på kroppen. Du undersöker Louise och VVP är </a:t>
            </a:r>
            <a:r>
              <a:rPr lang="sv-SE" sz="1200" i="1" dirty="0" err="1">
                <a:solidFill>
                  <a:schemeClr val="tx1">
                    <a:lumMod val="50000"/>
                    <a:lumOff val="50000"/>
                  </a:schemeClr>
                </a:solidFill>
              </a:rPr>
              <a:t>ua</a:t>
            </a:r>
            <a:r>
              <a:rPr lang="sv-SE" sz="1200" i="1" dirty="0">
                <a:solidFill>
                  <a:schemeClr val="tx1">
                    <a:lumMod val="50000"/>
                    <a:lumOff val="50000"/>
                  </a:schemeClr>
                </a:solidFill>
              </a:rPr>
              <a:t> liksom bimanuell palpation. Ultraljudsapparaten är på lagning så du får nöja dig med detta idag. </a:t>
            </a:r>
          </a:p>
          <a:p>
            <a:pPr marL="0" indent="0">
              <a:buNone/>
            </a:pPr>
            <a:r>
              <a:rPr lang="sv-SE" sz="1600" dirty="0"/>
              <a:t>Du ordinerar blodprover (svar nedan), graviditetstest (</a:t>
            </a:r>
            <a:r>
              <a:rPr lang="sv-SE" sz="1600" dirty="0" err="1"/>
              <a:t>hCG</a:t>
            </a:r>
            <a:r>
              <a:rPr lang="sv-SE" sz="1600" dirty="0"/>
              <a:t>) i urinen och ett gestagentest med tablett </a:t>
            </a:r>
            <a:r>
              <a:rPr lang="sv-SE" sz="1600" dirty="0" err="1"/>
              <a:t>Provera</a:t>
            </a:r>
            <a:r>
              <a:rPr lang="sv-SE" sz="1600" dirty="0"/>
              <a:t> 10 mg 1x1 i 10 dagar. </a:t>
            </a:r>
            <a:br>
              <a:rPr lang="sv-SE" sz="1600" dirty="0"/>
            </a:br>
            <a:r>
              <a:rPr lang="sv-SE" sz="1600" dirty="0"/>
              <a:t>Graviditetstest i urin: negativt </a:t>
            </a:r>
          </a:p>
          <a:p>
            <a:pPr marL="0" indent="0">
              <a:buNone/>
            </a:pPr>
            <a:r>
              <a:rPr lang="sv-SE" sz="1600" b="1" dirty="0"/>
              <a:t>Fråga 4:6 (2p) </a:t>
            </a:r>
            <a:br>
              <a:rPr lang="sv-SE" sz="1600" b="1" dirty="0"/>
            </a:br>
            <a:r>
              <a:rPr lang="sv-SE" sz="1600" dirty="0"/>
              <a:t>Tolka provsvaren, vilken diagnos misstänker du och hur driver du diagnostiken vidare? Motivera ditt svar. </a:t>
            </a:r>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Provsvaren visar en </a:t>
            </a:r>
            <a:r>
              <a:rPr lang="sv-SE" sz="1600" dirty="0" err="1">
                <a:solidFill>
                  <a:schemeClr val="accent4"/>
                </a:solidFill>
              </a:rPr>
              <a:t>hypergonadotrop</a:t>
            </a:r>
            <a:r>
              <a:rPr lang="sv-SE" sz="1600" dirty="0">
                <a:solidFill>
                  <a:schemeClr val="accent4"/>
                </a:solidFill>
              </a:rPr>
              <a:t> </a:t>
            </a:r>
            <a:r>
              <a:rPr lang="sv-SE" sz="1600" dirty="0" err="1">
                <a:solidFill>
                  <a:schemeClr val="accent4"/>
                </a:solidFill>
              </a:rPr>
              <a:t>amenorré</a:t>
            </a:r>
            <a:r>
              <a:rPr lang="sv-SE" sz="1600" dirty="0">
                <a:solidFill>
                  <a:schemeClr val="accent4"/>
                </a:solidFill>
              </a:rPr>
              <a:t>, dvs att FSH är förhöjt innebär att ovarierna inte svarar med </a:t>
            </a:r>
            <a:r>
              <a:rPr lang="sv-SE" sz="1600" dirty="0" err="1">
                <a:solidFill>
                  <a:schemeClr val="accent4"/>
                </a:solidFill>
              </a:rPr>
              <a:t>östradiol</a:t>
            </a:r>
            <a:r>
              <a:rPr lang="sv-SE" sz="1600" dirty="0">
                <a:solidFill>
                  <a:schemeClr val="accent4"/>
                </a:solidFill>
              </a:rPr>
              <a:t>-produktion, dvs negativ feedback saknas. Jag misstänker POI och för att verifiera den diagnosen tar jag om FSH en månad senare. Jag kontrollerar även AMH, binjureantikroppar och </a:t>
            </a:r>
            <a:r>
              <a:rPr lang="sv-SE" sz="1600" dirty="0" err="1">
                <a:solidFill>
                  <a:schemeClr val="accent4"/>
                </a:solidFill>
              </a:rPr>
              <a:t>tyroidea</a:t>
            </a:r>
            <a:r>
              <a:rPr lang="sv-SE" sz="1600" dirty="0">
                <a:solidFill>
                  <a:schemeClr val="accent4"/>
                </a:solidFill>
              </a:rPr>
              <a:t>-antikroppar (TRAK). </a:t>
            </a:r>
          </a:p>
          <a:p>
            <a:pPr marL="0" indent="0">
              <a:buNone/>
            </a:pPr>
            <a:r>
              <a:rPr lang="sv-SE" sz="1000" b="1" dirty="0">
                <a:solidFill>
                  <a:schemeClr val="tx1">
                    <a:lumMod val="50000"/>
                    <a:lumOff val="50000"/>
                  </a:schemeClr>
                </a:solidFill>
              </a:rPr>
              <a:t>Mål</a:t>
            </a:r>
            <a:r>
              <a:rPr lang="sv-SE" sz="1000" dirty="0">
                <a:solidFill>
                  <a:schemeClr val="tx1">
                    <a:lumMod val="50000"/>
                    <a:lumOff val="50000"/>
                  </a:schemeClr>
                </a:solidFill>
              </a:rPr>
              <a:t>: </a:t>
            </a:r>
            <a:br>
              <a:rPr lang="sv-SE" sz="1000" dirty="0">
                <a:solidFill>
                  <a:schemeClr val="tx1">
                    <a:lumMod val="50000"/>
                    <a:lumOff val="50000"/>
                  </a:schemeClr>
                </a:solidFill>
              </a:rPr>
            </a:br>
            <a:r>
              <a:rPr lang="sv-SE" sz="1000" b="1" dirty="0">
                <a:solidFill>
                  <a:schemeClr val="tx1">
                    <a:lumMod val="50000"/>
                    <a:lumOff val="50000"/>
                  </a:schemeClr>
                </a:solidFill>
              </a:rPr>
              <a:t>Nivå C: </a:t>
            </a:r>
            <a:r>
              <a:rPr lang="sv-SE" sz="1000" dirty="0">
                <a:solidFill>
                  <a:schemeClr val="tx1">
                    <a:lumMod val="50000"/>
                    <a:lumOff val="50000"/>
                  </a:schemeClr>
                </a:solidFill>
              </a:rPr>
              <a:t>Generalisera/Överföra/Tillämpa i nya situationer </a:t>
            </a:r>
            <a:br>
              <a:rPr lang="sv-SE" sz="1000" dirty="0">
                <a:solidFill>
                  <a:schemeClr val="tx1">
                    <a:lumMod val="50000"/>
                    <a:lumOff val="50000"/>
                  </a:schemeClr>
                </a:solidFill>
              </a:rPr>
            </a:br>
            <a:r>
              <a:rPr lang="sv-SE" sz="1000" dirty="0">
                <a:solidFill>
                  <a:schemeClr val="tx1">
                    <a:lumMod val="50000"/>
                    <a:lumOff val="50000"/>
                  </a:schemeClr>
                </a:solidFill>
              </a:rPr>
              <a:t>59. Olika bakomliggande orsaker till, utredning och behandling av, gynekologiska blödningar </a:t>
            </a:r>
            <a:br>
              <a:rPr lang="sv-SE" sz="1000" dirty="0">
                <a:solidFill>
                  <a:schemeClr val="tx1">
                    <a:lumMod val="50000"/>
                    <a:lumOff val="50000"/>
                  </a:schemeClr>
                </a:solidFill>
              </a:rPr>
            </a:br>
            <a:r>
              <a:rPr lang="sv-SE" sz="1000" dirty="0">
                <a:solidFill>
                  <a:schemeClr val="tx1">
                    <a:lumMod val="50000"/>
                    <a:lumOff val="50000"/>
                  </a:schemeClr>
                </a:solidFill>
              </a:rPr>
              <a:t>62. Klimakteriebesvär och behandling </a:t>
            </a:r>
          </a:p>
          <a:p>
            <a:pPr marL="0" indent="0">
              <a:buNone/>
            </a:pPr>
            <a:endParaRPr lang="sv-SE" sz="1600" dirty="0">
              <a:solidFill>
                <a:schemeClr val="tx1">
                  <a:lumMod val="50000"/>
                  <a:lumOff val="50000"/>
                </a:schemeClr>
              </a:solidFill>
            </a:endParaRPr>
          </a:p>
          <a:p>
            <a:pPr marL="0" indent="0">
              <a:buNone/>
            </a:pPr>
            <a:endParaRPr lang="sv-SE" sz="1200" dirty="0"/>
          </a:p>
        </p:txBody>
      </p:sp>
      <p:pic>
        <p:nvPicPr>
          <p:cNvPr id="2" name="Bildobjekt 1">
            <a:extLst>
              <a:ext uri="{FF2B5EF4-FFF2-40B4-BE49-F238E27FC236}">
                <a16:creationId xmlns:a16="http://schemas.microsoft.com/office/drawing/2014/main" id="{3467389F-FCB5-3913-AB56-23BD91A1B504}"/>
              </a:ext>
            </a:extLst>
          </p:cNvPr>
          <p:cNvPicPr>
            <a:picLocks noChangeAspect="1"/>
          </p:cNvPicPr>
          <p:nvPr/>
        </p:nvPicPr>
        <p:blipFill>
          <a:blip r:embed="rId2"/>
          <a:stretch>
            <a:fillRect/>
          </a:stretch>
        </p:blipFill>
        <p:spPr>
          <a:xfrm>
            <a:off x="6068610" y="5597590"/>
            <a:ext cx="5941420" cy="874044"/>
          </a:xfrm>
          <a:prstGeom prst="rect">
            <a:avLst/>
          </a:prstGeom>
        </p:spPr>
      </p:pic>
    </p:spTree>
    <p:extLst>
      <p:ext uri="{BB962C8B-B14F-4D97-AF65-F5344CB8AC3E}">
        <p14:creationId xmlns:p14="http://schemas.microsoft.com/office/powerpoint/2010/main" val="6780921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4 – Louise, 38 år </a:t>
            </a:r>
          </a:p>
          <a:p>
            <a:pPr marL="0" indent="0">
              <a:buNone/>
            </a:pPr>
            <a:r>
              <a:rPr lang="sv-SE" sz="1600" dirty="0"/>
              <a:t>Graviditetstest i urin: negativt </a:t>
            </a:r>
          </a:p>
          <a:p>
            <a:pPr marL="0" indent="0">
              <a:buNone/>
            </a:pPr>
            <a:r>
              <a:rPr lang="sv-SE" sz="1600" dirty="0"/>
              <a:t>Louise fick ingen blödning efter gestagentestet. Det framkommer vid närmare anamnes att Louise sedan en längre tid besvärats av svettningar och värmevallningar, både dag och natt och att hon varit orolig för att drabbas av prematur </a:t>
            </a:r>
            <a:r>
              <a:rPr lang="sv-SE" sz="1600" dirty="0" err="1"/>
              <a:t>ovarialsvikt</a:t>
            </a:r>
            <a:r>
              <a:rPr lang="sv-SE" sz="1600" dirty="0"/>
              <a:t> (POI) då hennes äldre syster gjort detta. </a:t>
            </a:r>
          </a:p>
          <a:p>
            <a:pPr marL="0" indent="0">
              <a:buNone/>
            </a:pPr>
            <a:r>
              <a:rPr lang="sv-SE" sz="1600" dirty="0"/>
              <a:t>Du misstänker POI baserat på hennes blodprovssvar och bekräftar diagnosen POI genom ett nytt blodprov 5 veckor senare då FSH var 78 IE/L, AMH lågt men inga tecken på TPO-antikroppar eller 21-hydroxylasantikroppar. </a:t>
            </a:r>
          </a:p>
          <a:p>
            <a:pPr marL="0" indent="0">
              <a:buNone/>
            </a:pPr>
            <a:r>
              <a:rPr lang="sv-SE" sz="1600" dirty="0"/>
              <a:t>Louise får veta att hennes chans till spontan graviditet är liten och du rekommenderar henne hormonsubstitutionsbehandling med östrogen kombinerat med gestagen. </a:t>
            </a:r>
            <a:br>
              <a:rPr lang="sv-SE" sz="1600" dirty="0"/>
            </a:br>
            <a:br>
              <a:rPr lang="sv-SE" sz="1600" dirty="0"/>
            </a:br>
            <a:r>
              <a:rPr lang="sv-SE" sz="1600" b="1" dirty="0"/>
              <a:t>Fråga 4:7 (1p) </a:t>
            </a:r>
            <a:br>
              <a:rPr lang="sv-SE" sz="1600" b="1" dirty="0"/>
            </a:br>
            <a:r>
              <a:rPr lang="sv-SE" sz="1600" dirty="0"/>
              <a:t>Louise undrar hur länge hon behöver använda den och varför hon behöver behandlingen? </a:t>
            </a:r>
            <a:br>
              <a:rPr lang="sv-SE" sz="1600" dirty="0"/>
            </a:br>
            <a:br>
              <a:rPr lang="sv-SE" sz="1600" dirty="0"/>
            </a:br>
            <a:endParaRPr lang="sv-SE" sz="1600" dirty="0">
              <a:solidFill>
                <a:schemeClr val="accent1"/>
              </a:solidFill>
            </a:endParaRPr>
          </a:p>
        </p:txBody>
      </p:sp>
      <p:pic>
        <p:nvPicPr>
          <p:cNvPr id="2" name="Bildobjekt 1">
            <a:extLst>
              <a:ext uri="{FF2B5EF4-FFF2-40B4-BE49-F238E27FC236}">
                <a16:creationId xmlns:a16="http://schemas.microsoft.com/office/drawing/2014/main" id="{3467389F-FCB5-3913-AB56-23BD91A1B504}"/>
              </a:ext>
            </a:extLst>
          </p:cNvPr>
          <p:cNvPicPr>
            <a:picLocks noChangeAspect="1"/>
          </p:cNvPicPr>
          <p:nvPr/>
        </p:nvPicPr>
        <p:blipFill>
          <a:blip r:embed="rId2"/>
          <a:stretch>
            <a:fillRect/>
          </a:stretch>
        </p:blipFill>
        <p:spPr>
          <a:xfrm>
            <a:off x="6068610" y="5597590"/>
            <a:ext cx="5941420" cy="874044"/>
          </a:xfrm>
          <a:prstGeom prst="rect">
            <a:avLst/>
          </a:prstGeom>
        </p:spPr>
      </p:pic>
    </p:spTree>
    <p:extLst>
      <p:ext uri="{BB962C8B-B14F-4D97-AF65-F5344CB8AC3E}">
        <p14:creationId xmlns:p14="http://schemas.microsoft.com/office/powerpoint/2010/main" val="22591947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4 – Louise, 38 år </a:t>
            </a:r>
          </a:p>
          <a:p>
            <a:pPr marL="0" indent="0">
              <a:buNone/>
            </a:pPr>
            <a:r>
              <a:rPr lang="sv-SE" sz="1600" dirty="0"/>
              <a:t>Graviditetstest i urin: negativt </a:t>
            </a:r>
          </a:p>
          <a:p>
            <a:pPr marL="0" indent="0">
              <a:buNone/>
            </a:pPr>
            <a:r>
              <a:rPr lang="sv-SE" sz="1600" dirty="0"/>
              <a:t>Louise fick ingen blödning efter gestagentestet. Det framkommer vid närmare anamnes att Louise sedan en längre tid besvärats av svettningar och värmevallningar, både dag och natt och att hon varit orolig för att drabbas av prematur </a:t>
            </a:r>
            <a:r>
              <a:rPr lang="sv-SE" sz="1600" dirty="0" err="1"/>
              <a:t>ovarialsvikt</a:t>
            </a:r>
            <a:r>
              <a:rPr lang="sv-SE" sz="1600" dirty="0"/>
              <a:t> (POI) då hennes äldre syster gjort detta. </a:t>
            </a:r>
          </a:p>
          <a:p>
            <a:pPr marL="0" indent="0">
              <a:buNone/>
            </a:pPr>
            <a:r>
              <a:rPr lang="sv-SE" sz="1600" dirty="0"/>
              <a:t>Du misstänker POI baserat på hennes blodprovssvar och bekräftar diagnosen POI genom ett nytt blodprov 5 veckor senare då FSH var 78 IE/L, AMH lågt men inga tecken på TPO-antikroppar eller 21-hydroxylasantikroppar. </a:t>
            </a:r>
          </a:p>
          <a:p>
            <a:pPr marL="0" indent="0">
              <a:buNone/>
            </a:pPr>
            <a:r>
              <a:rPr lang="sv-SE" sz="1600" dirty="0"/>
              <a:t>Louise får veta att hennes chans till spontan graviditet är liten och du rekommenderar henne hormonsubstitutionsbehandling med östrogen kombinerat med gestagen. </a:t>
            </a:r>
            <a:br>
              <a:rPr lang="sv-SE" sz="1600" dirty="0"/>
            </a:br>
            <a:br>
              <a:rPr lang="sv-SE" sz="1600" dirty="0"/>
            </a:br>
            <a:r>
              <a:rPr lang="sv-SE" sz="1600" b="1" dirty="0"/>
              <a:t>Fråga 4:7 (1p) </a:t>
            </a:r>
            <a:br>
              <a:rPr lang="sv-SE" sz="1600" b="1" dirty="0"/>
            </a:br>
            <a:r>
              <a:rPr lang="sv-SE" sz="1600" dirty="0"/>
              <a:t>Louise undrar hur länge hon behöver använda den och varför hon behöver behandlingen? </a:t>
            </a:r>
            <a:br>
              <a:rPr lang="sv-SE" sz="1600" dirty="0"/>
            </a:br>
            <a:br>
              <a:rPr lang="sv-SE" sz="1600" dirty="0"/>
            </a:br>
            <a:r>
              <a:rPr lang="sv-SE" sz="1600" dirty="0">
                <a:solidFill>
                  <a:schemeClr val="accent4"/>
                </a:solidFill>
              </a:rPr>
              <a:t>Svarsförslag: Kvinnor med POI behöver använda hormonsubstitution (dvs östrogen, med tillägg av gestagen om uterus är kvar) till normal </a:t>
            </a:r>
            <a:r>
              <a:rPr lang="sv-SE" sz="1600" dirty="0" err="1">
                <a:solidFill>
                  <a:schemeClr val="accent4"/>
                </a:solidFill>
              </a:rPr>
              <a:t>menopausal</a:t>
            </a:r>
            <a:r>
              <a:rPr lang="sv-SE" sz="1600" dirty="0">
                <a:solidFill>
                  <a:schemeClr val="accent4"/>
                </a:solidFill>
              </a:rPr>
              <a:t> ålder, dvs ca 51 år. Detta för att förhindra för tidig aterosklerosbildning av kärl och därmed insjukna i förtid i hjärt-, kärl-sjukdom samt för att förhindra uppkomst av benskörhet. Hos kvinnor med POI har man även sett att kognitionen kan påverkas negativt om man inte behandlar med substitutionsbehandling. </a:t>
            </a:r>
          </a:p>
          <a:p>
            <a:pPr marL="0" indent="0">
              <a:buNone/>
            </a:pPr>
            <a:endParaRPr lang="sv-SE" sz="1600" dirty="0">
              <a:solidFill>
                <a:schemeClr val="accent4"/>
              </a:solidFill>
            </a:endParaRPr>
          </a:p>
          <a:p>
            <a:pPr marL="0" indent="0">
              <a:buNone/>
            </a:pPr>
            <a:r>
              <a:rPr lang="sv-SE" sz="1000" b="1" dirty="0">
                <a:solidFill>
                  <a:schemeClr val="tx1">
                    <a:lumMod val="50000"/>
                    <a:lumOff val="50000"/>
                  </a:schemeClr>
                </a:solidFill>
              </a:rPr>
              <a:t>Mål</a:t>
            </a:r>
            <a:r>
              <a:rPr lang="sv-SE" sz="1000" dirty="0">
                <a:solidFill>
                  <a:schemeClr val="tx1">
                    <a:lumMod val="50000"/>
                    <a:lumOff val="50000"/>
                  </a:schemeClr>
                </a:solidFill>
              </a:rPr>
              <a:t>: </a:t>
            </a:r>
            <a:br>
              <a:rPr lang="sv-SE" sz="1000" dirty="0">
                <a:solidFill>
                  <a:schemeClr val="tx1">
                    <a:lumMod val="50000"/>
                    <a:lumOff val="50000"/>
                  </a:schemeClr>
                </a:solidFill>
              </a:rPr>
            </a:br>
            <a:r>
              <a:rPr lang="sv-SE" sz="1000" b="1" dirty="0">
                <a:solidFill>
                  <a:schemeClr val="tx1">
                    <a:lumMod val="50000"/>
                    <a:lumOff val="50000"/>
                  </a:schemeClr>
                </a:solidFill>
              </a:rPr>
              <a:t>Nivå C: </a:t>
            </a:r>
            <a:r>
              <a:rPr lang="sv-SE" sz="1000" dirty="0">
                <a:solidFill>
                  <a:schemeClr val="tx1">
                    <a:lumMod val="50000"/>
                    <a:lumOff val="50000"/>
                  </a:schemeClr>
                </a:solidFill>
              </a:rPr>
              <a:t>Generalisera/Överföra/Tillämpa i nya situationer </a:t>
            </a:r>
            <a:br>
              <a:rPr lang="sv-SE" sz="1000" dirty="0">
                <a:solidFill>
                  <a:schemeClr val="tx1">
                    <a:lumMod val="50000"/>
                    <a:lumOff val="50000"/>
                  </a:schemeClr>
                </a:solidFill>
              </a:rPr>
            </a:br>
            <a:r>
              <a:rPr lang="sv-SE" sz="1000" dirty="0">
                <a:solidFill>
                  <a:schemeClr val="tx1">
                    <a:lumMod val="50000"/>
                    <a:lumOff val="50000"/>
                  </a:schemeClr>
                </a:solidFill>
              </a:rPr>
              <a:t>59. Olika bakomliggande orsaker till, utredning och behandling av, gynekologiska blödningar </a:t>
            </a:r>
            <a:br>
              <a:rPr lang="sv-SE" sz="1000" dirty="0">
                <a:solidFill>
                  <a:schemeClr val="tx1">
                    <a:lumMod val="50000"/>
                    <a:lumOff val="50000"/>
                  </a:schemeClr>
                </a:solidFill>
              </a:rPr>
            </a:br>
            <a:r>
              <a:rPr lang="sv-SE" sz="1000" dirty="0">
                <a:solidFill>
                  <a:schemeClr val="tx1">
                    <a:lumMod val="50000"/>
                    <a:lumOff val="50000"/>
                  </a:schemeClr>
                </a:solidFill>
              </a:rPr>
              <a:t>62. Klimakteriebesvär och behandling </a:t>
            </a:r>
          </a:p>
          <a:p>
            <a:pPr marL="0" indent="0">
              <a:buNone/>
            </a:pPr>
            <a:endParaRPr lang="sv-SE" sz="1600" dirty="0">
              <a:solidFill>
                <a:schemeClr val="tx1">
                  <a:lumMod val="50000"/>
                  <a:lumOff val="50000"/>
                </a:schemeClr>
              </a:solidFill>
            </a:endParaRPr>
          </a:p>
          <a:p>
            <a:pPr marL="0" indent="0">
              <a:buNone/>
            </a:pPr>
            <a:r>
              <a:rPr lang="sv-SE" sz="1600" dirty="0">
                <a:solidFill>
                  <a:schemeClr val="accent1"/>
                </a:solidFill>
              </a:rPr>
              <a:t>Slut på fall 4!</a:t>
            </a:r>
          </a:p>
        </p:txBody>
      </p:sp>
    </p:spTree>
    <p:extLst>
      <p:ext uri="{BB962C8B-B14F-4D97-AF65-F5344CB8AC3E}">
        <p14:creationId xmlns:p14="http://schemas.microsoft.com/office/powerpoint/2010/main" val="22062303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9 – Maria, 29 år </a:t>
            </a:r>
          </a:p>
          <a:p>
            <a:pPr marL="0" indent="0">
              <a:buNone/>
            </a:pPr>
            <a:r>
              <a:rPr lang="sv-SE" sz="1600" dirty="0"/>
              <a:t>Maria 29 år väntar sitt första barn. 2 gravida, 0 para, 1 medicinsk abort för fem år sedan. Maria är sambo med blivande barnafadern i en lägenhet i centrala Linköping och jobbar som ekonomiassistent. Maria är tidigare väsentligen frisk, </a:t>
            </a:r>
            <a:r>
              <a:rPr lang="sv-SE" sz="1600" dirty="0" err="1"/>
              <a:t>appendektomerad</a:t>
            </a:r>
            <a:r>
              <a:rPr lang="sv-SE" sz="1600" dirty="0"/>
              <a:t> vid 11 års ålder. BMI 34. Äter inga läkemedel förutom folsyra. </a:t>
            </a:r>
            <a:br>
              <a:rPr lang="sv-SE" sz="1600" dirty="0"/>
            </a:br>
            <a:br>
              <a:rPr lang="sv-SE" sz="1600" dirty="0"/>
            </a:br>
            <a:r>
              <a:rPr lang="sv-SE" sz="1600" b="1" dirty="0"/>
              <a:t>Fråga 9:1 (1p) </a:t>
            </a:r>
            <a:br>
              <a:rPr lang="sv-SE" sz="1600" b="1" dirty="0"/>
            </a:br>
            <a:r>
              <a:rPr lang="sv-SE" sz="1600" dirty="0"/>
              <a:t>Varför rekommenderas gravida använda folsyra och till vilken graviditetsvecka ska folsyra åtminstone användas?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35109148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9 – Maria, 29 år </a:t>
            </a:r>
          </a:p>
          <a:p>
            <a:pPr marL="0" indent="0">
              <a:buNone/>
            </a:pPr>
            <a:r>
              <a:rPr lang="sv-SE" sz="1600" dirty="0"/>
              <a:t>Maria 29 år väntar sitt första barn. 2 gravida, 0 para, 1 medicinsk abort för fem år sedan. Maria är sambo med blivande barnafadern i en lägenhet i centrala Linköping och jobbar som ekonomiassistent. Maria är tidigare väsentligen frisk, </a:t>
            </a:r>
            <a:r>
              <a:rPr lang="sv-SE" sz="1600" dirty="0" err="1"/>
              <a:t>appendektomerad</a:t>
            </a:r>
            <a:r>
              <a:rPr lang="sv-SE" sz="1600" dirty="0"/>
              <a:t> vid 11 års ålder. BMI 34. Äter inga läkemedel förutom folsyra. </a:t>
            </a:r>
            <a:br>
              <a:rPr lang="sv-SE" sz="1600" dirty="0"/>
            </a:br>
            <a:br>
              <a:rPr lang="sv-SE" sz="1600" dirty="0"/>
            </a:br>
            <a:r>
              <a:rPr lang="sv-SE" sz="1600" b="1" dirty="0"/>
              <a:t>Fråga 9:1 (1p) </a:t>
            </a:r>
            <a:br>
              <a:rPr lang="sv-SE" sz="1600" b="1" dirty="0"/>
            </a:br>
            <a:r>
              <a:rPr lang="sv-SE" sz="1600" dirty="0"/>
              <a:t>Varför rekommenderas gravida använda folsyra och till vilken graviditetsvecka ska folsyra åtminstone användas?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Alla som kan tänkas bli gravida inom några månader rekommenderas att ta tabletter med 400 mikrogram folsyra/dag samt fortsätta med detta fram till graviditetsvecka 12 för att minska risken för ryggmärgsbråck hos fostret. Efter graviditetsvecka 12 har folsyra ingen effekt mot ryggmärgsbråck.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39960156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9 – Maria, 29 år </a:t>
            </a:r>
          </a:p>
          <a:p>
            <a:pPr marL="0" indent="0">
              <a:buNone/>
            </a:pPr>
            <a:r>
              <a:rPr lang="sv-SE" sz="1200" i="1" dirty="0">
                <a:solidFill>
                  <a:schemeClr val="tx1">
                    <a:lumMod val="50000"/>
                    <a:lumOff val="50000"/>
                  </a:schemeClr>
                </a:solidFill>
              </a:rPr>
              <a:t>Maria 29 år väntar sitt första barn. 2 gravida, 0 para, 1 medicinsk abort för fem år sedan. Maria är sambo med blivande barnafadern i en lägenhet i centrala Linköping och jobbar som ekonomiassistent. Maria är tidigare väsentligen frisk, </a:t>
            </a:r>
            <a:r>
              <a:rPr lang="sv-SE" sz="1200" i="1" dirty="0" err="1">
                <a:solidFill>
                  <a:schemeClr val="tx1">
                    <a:lumMod val="50000"/>
                    <a:lumOff val="50000"/>
                  </a:schemeClr>
                </a:solidFill>
              </a:rPr>
              <a:t>appendektomerad</a:t>
            </a:r>
            <a:r>
              <a:rPr lang="sv-SE" sz="1200" i="1" dirty="0">
                <a:solidFill>
                  <a:schemeClr val="tx1">
                    <a:lumMod val="50000"/>
                    <a:lumOff val="50000"/>
                  </a:schemeClr>
                </a:solidFill>
              </a:rPr>
              <a:t> vid 11 års ålder. BMI 34. Äter inga läkemedel förutom folsyra. Alla som kan tänkas bli gravida inom några månader rekommenderas att ta tabletter med 400 mikrogram folsyra/dag samt fortsätta med detta fram till graviditetsvecka 12 för att minska risken för ryggmärgsbråck hos fostret. Efter graviditetsvecka 12 har folsyra ingen effekt mot ryggmärgsbråck. </a:t>
            </a:r>
          </a:p>
          <a:p>
            <a:pPr marL="0" indent="0">
              <a:buNone/>
            </a:pPr>
            <a:r>
              <a:rPr lang="sv-SE" sz="1600" dirty="0"/>
              <a:t>Maria har en relativt normal graviditet. I graviditetsvecka 29 gör Maria en OGTT p.g.a. BMI, där hon faller ut med högt blodsockervärde vid 2 timmars värdet. </a:t>
            </a:r>
            <a:br>
              <a:rPr lang="sv-SE" sz="1600" dirty="0"/>
            </a:br>
            <a:br>
              <a:rPr lang="sv-SE" sz="1600" dirty="0"/>
            </a:br>
            <a:r>
              <a:rPr lang="sv-SE" sz="1600" b="1" dirty="0"/>
              <a:t>Fråga 9:2 (1p) </a:t>
            </a:r>
            <a:br>
              <a:rPr lang="sv-SE" sz="1600" b="1" dirty="0"/>
            </a:br>
            <a:r>
              <a:rPr lang="sv-SE" sz="1600" dirty="0"/>
              <a:t>Beskriv de </a:t>
            </a:r>
            <a:r>
              <a:rPr lang="sv-SE" sz="1600" dirty="0" err="1"/>
              <a:t>patofysiologiska</a:t>
            </a:r>
            <a:r>
              <a:rPr lang="sv-SE" sz="1600" dirty="0"/>
              <a:t> mekanismerna för hur graviditetsdiabetes (GDM) uppstår.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331540330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9 – Maria, 29 år </a:t>
            </a:r>
          </a:p>
          <a:p>
            <a:pPr marL="0" indent="0">
              <a:buNone/>
            </a:pPr>
            <a:r>
              <a:rPr lang="sv-SE" sz="1200" i="1" dirty="0">
                <a:solidFill>
                  <a:schemeClr val="tx1">
                    <a:lumMod val="50000"/>
                    <a:lumOff val="50000"/>
                  </a:schemeClr>
                </a:solidFill>
              </a:rPr>
              <a:t>Maria 29 år väntar sitt första barn. 2 gravida, 0 para, 1 medicinsk abort för fem år sedan. Maria är sambo med blivande barnafadern i en lägenhet i centrala Linköping och jobbar som ekonomiassistent. Maria är tidigare väsentligen frisk, </a:t>
            </a:r>
            <a:r>
              <a:rPr lang="sv-SE" sz="1200" i="1" dirty="0" err="1">
                <a:solidFill>
                  <a:schemeClr val="tx1">
                    <a:lumMod val="50000"/>
                    <a:lumOff val="50000"/>
                  </a:schemeClr>
                </a:solidFill>
              </a:rPr>
              <a:t>appendektomerad</a:t>
            </a:r>
            <a:r>
              <a:rPr lang="sv-SE" sz="1200" i="1" dirty="0">
                <a:solidFill>
                  <a:schemeClr val="tx1">
                    <a:lumMod val="50000"/>
                    <a:lumOff val="50000"/>
                  </a:schemeClr>
                </a:solidFill>
              </a:rPr>
              <a:t> vid 11 års ålder. BMI 34. Äter inga läkemedel förutom folsyra. Alla som kan tänkas bli gravida inom några månader rekommenderas att ta tabletter med 400 mikrogram folsyra/dag samt fortsätta med detta fram till graviditetsvecka 12 för att minska risken för ryggmärgsbråck hos fostret. Efter graviditetsvecka 12 har folsyra ingen effekt mot ryggmärgsbråck. </a:t>
            </a:r>
          </a:p>
          <a:p>
            <a:pPr marL="0" indent="0">
              <a:buNone/>
            </a:pPr>
            <a:r>
              <a:rPr lang="sv-SE" sz="1600" dirty="0"/>
              <a:t>Maria har en relativt normal graviditet. I graviditetsvecka 29 gör Maria en OGTT p.g.a. BMI, där hon faller ut med högt blodsockervärde vid 2 timmars värdet. </a:t>
            </a:r>
            <a:br>
              <a:rPr lang="sv-SE" sz="1600" dirty="0"/>
            </a:br>
            <a:br>
              <a:rPr lang="sv-SE" sz="1600" dirty="0"/>
            </a:br>
            <a:r>
              <a:rPr lang="sv-SE" sz="1600" b="1" dirty="0"/>
              <a:t>Fråga 9:2 (1p) </a:t>
            </a:r>
            <a:br>
              <a:rPr lang="sv-SE" sz="1600" b="1" dirty="0"/>
            </a:br>
            <a:r>
              <a:rPr lang="sv-SE" sz="1600" dirty="0"/>
              <a:t>Beskriv de </a:t>
            </a:r>
            <a:r>
              <a:rPr lang="sv-SE" sz="1600" dirty="0" err="1"/>
              <a:t>patofysiologiska</a:t>
            </a:r>
            <a:r>
              <a:rPr lang="sv-SE" sz="1600" dirty="0"/>
              <a:t> mekanismerna för hur graviditetsdiabetes (GDM) uppstår. </a:t>
            </a:r>
            <a:br>
              <a:rPr lang="sv-SE" sz="1600" dirty="0"/>
            </a:br>
            <a:br>
              <a:rPr lang="sv-SE" sz="1600" dirty="0"/>
            </a:br>
            <a:r>
              <a:rPr lang="sv-SE" sz="1600" dirty="0">
                <a:solidFill>
                  <a:schemeClr val="accent4"/>
                </a:solidFill>
              </a:rPr>
              <a:t>Svarsförslag:</a:t>
            </a:r>
            <a:br>
              <a:rPr lang="sv-SE" sz="1600" dirty="0">
                <a:solidFill>
                  <a:schemeClr val="accent4"/>
                </a:solidFill>
              </a:rPr>
            </a:br>
            <a:r>
              <a:rPr lang="sv-SE" sz="1600" dirty="0">
                <a:solidFill>
                  <a:schemeClr val="accent4"/>
                </a:solidFill>
              </a:rPr>
              <a:t>Under graviditeten minskar kroppens känslighet för insulin bland annat på grund av hög produktion av kortisol, östrogen, progesteron och humant </a:t>
            </a:r>
            <a:r>
              <a:rPr lang="sv-SE" sz="1600" dirty="0" err="1">
                <a:solidFill>
                  <a:schemeClr val="accent4"/>
                </a:solidFill>
              </a:rPr>
              <a:t>placentalaktogen</a:t>
            </a:r>
            <a:r>
              <a:rPr lang="sv-SE" sz="1600" dirty="0">
                <a:solidFill>
                  <a:schemeClr val="accent4"/>
                </a:solidFill>
              </a:rPr>
              <a:t> (HPL) samt tillväxthormon (GH) från placenta (GH2 genen). Detta medför en successivt ökad insulinresistens framför allt under andra och tredje </a:t>
            </a:r>
            <a:r>
              <a:rPr lang="sv-SE" sz="1600" dirty="0" err="1">
                <a:solidFill>
                  <a:schemeClr val="accent4"/>
                </a:solidFill>
              </a:rPr>
              <a:t>trimestern</a:t>
            </a:r>
            <a:r>
              <a:rPr lang="sv-SE" sz="1600" dirty="0">
                <a:solidFill>
                  <a:schemeClr val="accent4"/>
                </a:solidFill>
              </a:rPr>
              <a:t>. För att möta den ökade insulinresistensen och upprätthålla </a:t>
            </a:r>
            <a:r>
              <a:rPr lang="sv-SE" sz="1600" dirty="0" err="1">
                <a:solidFill>
                  <a:schemeClr val="accent4"/>
                </a:solidFill>
              </a:rPr>
              <a:t>normoglykemi</a:t>
            </a:r>
            <a:r>
              <a:rPr lang="sv-SE" sz="1600" dirty="0">
                <a:solidFill>
                  <a:schemeClr val="accent4"/>
                </a:solidFill>
              </a:rPr>
              <a:t> ökar normalt insulinproduktionen i pankreas. Hos cirka 1,5 % av gravida i Sverige ökar inte denna tillräckligt i förhållande till det ökade behovet och GDM utvecklas. Kvinnor som har en ärftlighet för nedsatt insulinkänslighet har ökad risk för GDM.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9722577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9 – Maria, 29 år </a:t>
            </a:r>
          </a:p>
          <a:p>
            <a:pPr marL="0" indent="0">
              <a:buNone/>
            </a:pPr>
            <a:r>
              <a:rPr lang="sv-SE" sz="1200" i="1" dirty="0">
                <a:solidFill>
                  <a:schemeClr val="tx1">
                    <a:lumMod val="50000"/>
                    <a:lumOff val="50000"/>
                  </a:schemeClr>
                </a:solidFill>
              </a:rPr>
              <a:t>Maria 29 år väntar sitt första barn. 2 gravida, 0 para, 1 medicinsk abort för fem år sedan. Maria är sambo med blivande barnafadern i en lägenhet i centrala Linköping och jobbar som ekonomiassistent. Maria är tidigare väsentligen frisk, </a:t>
            </a:r>
            <a:r>
              <a:rPr lang="sv-SE" sz="1200" i="1" dirty="0" err="1">
                <a:solidFill>
                  <a:schemeClr val="tx1">
                    <a:lumMod val="50000"/>
                    <a:lumOff val="50000"/>
                  </a:schemeClr>
                </a:solidFill>
              </a:rPr>
              <a:t>appendektomerad</a:t>
            </a:r>
            <a:r>
              <a:rPr lang="sv-SE" sz="1200" i="1" dirty="0">
                <a:solidFill>
                  <a:schemeClr val="tx1">
                    <a:lumMod val="50000"/>
                    <a:lumOff val="50000"/>
                  </a:schemeClr>
                </a:solidFill>
              </a:rPr>
              <a:t> vid 11 års ålder. BMI 34. Äter inga läkemedel förutom folsyra. Alla som kan tänkas bli gravida inom några månader rekommenderas att ta tabletter med 400 mikrogram folsyra/dag samt fortsätta med detta fram till graviditetsvecka 12 för att minska risken för ryggmärgsbråck hos fostret. Efter graviditetsvecka 12 har folsyra ingen effekt mot ryggmärgsbråck. </a:t>
            </a:r>
          </a:p>
          <a:p>
            <a:pPr marL="0" indent="0">
              <a:buNone/>
            </a:pPr>
            <a:r>
              <a:rPr lang="sv-SE" sz="1600" dirty="0"/>
              <a:t>Maria har en relativt normal graviditet. I graviditetsvecka 29 gör Maria en OGTT p.g.a. BMI, där hon faller ut med högt blodsockervärde vid 2 timmars värdet. </a:t>
            </a:r>
            <a:br>
              <a:rPr lang="sv-SE" sz="1600" dirty="0"/>
            </a:br>
            <a:br>
              <a:rPr lang="sv-SE" sz="1600" dirty="0"/>
            </a:br>
            <a:r>
              <a:rPr lang="sv-SE" sz="1600" b="1" dirty="0"/>
              <a:t>Fråga 9:3 (2p) </a:t>
            </a:r>
            <a:br>
              <a:rPr lang="sv-SE" sz="1600" b="1" dirty="0"/>
            </a:br>
            <a:r>
              <a:rPr lang="sv-SE" sz="1600" dirty="0"/>
              <a:t>Vad är potentiella risker för mamma och barn med GDM? </a:t>
            </a:r>
            <a:br>
              <a:rPr lang="sv-SE" sz="1600" dirty="0"/>
            </a:br>
            <a:endParaRPr lang="sv-SE" sz="1600" dirty="0">
              <a:solidFill>
                <a:schemeClr val="accent1"/>
              </a:solidFill>
            </a:endParaRPr>
          </a:p>
        </p:txBody>
      </p:sp>
    </p:spTree>
    <p:extLst>
      <p:ext uri="{BB962C8B-B14F-4D97-AF65-F5344CB8AC3E}">
        <p14:creationId xmlns:p14="http://schemas.microsoft.com/office/powerpoint/2010/main" val="13393690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9 – Maria, 29 år </a:t>
            </a:r>
          </a:p>
          <a:p>
            <a:pPr marL="0" indent="0">
              <a:buNone/>
            </a:pPr>
            <a:r>
              <a:rPr lang="sv-SE" sz="1200" i="1" dirty="0">
                <a:solidFill>
                  <a:schemeClr val="tx1">
                    <a:lumMod val="50000"/>
                    <a:lumOff val="50000"/>
                  </a:schemeClr>
                </a:solidFill>
              </a:rPr>
              <a:t>Maria 29 år väntar sitt första barn. 2 gravida, 0 para, 1 medicinsk abort för fem år sedan. Maria är sambo med blivande barnafadern i en lägenhet i centrala Linköping och jobbar som ekonomiassistent. Maria är tidigare väsentligen frisk, </a:t>
            </a:r>
            <a:r>
              <a:rPr lang="sv-SE" sz="1200" i="1" dirty="0" err="1">
                <a:solidFill>
                  <a:schemeClr val="tx1">
                    <a:lumMod val="50000"/>
                    <a:lumOff val="50000"/>
                  </a:schemeClr>
                </a:solidFill>
              </a:rPr>
              <a:t>appendektomerad</a:t>
            </a:r>
            <a:r>
              <a:rPr lang="sv-SE" sz="1200" i="1" dirty="0">
                <a:solidFill>
                  <a:schemeClr val="tx1">
                    <a:lumMod val="50000"/>
                    <a:lumOff val="50000"/>
                  </a:schemeClr>
                </a:solidFill>
              </a:rPr>
              <a:t> vid 11 års ålder. BMI 34. Äter inga läkemedel förutom folsyra. Alla som kan tänkas bli gravida inom några månader rekommenderas att ta tabletter med 400 mikrogram folsyra/dag samt fortsätta med detta fram till graviditetsvecka 12 för att minska risken för ryggmärgsbråck hos fostret. Efter graviditetsvecka 12 har folsyra ingen effekt mot ryggmärgsbråck. </a:t>
            </a:r>
          </a:p>
          <a:p>
            <a:pPr marL="0" indent="0">
              <a:buNone/>
            </a:pPr>
            <a:r>
              <a:rPr lang="sv-SE" sz="1600" dirty="0"/>
              <a:t>Maria har en relativt normal graviditet. I graviditetsvecka 29 gör Maria en OGTT p.g.a. BMI, där hon faller ut med högt blodsockervärde vid 2 timmars värdet. </a:t>
            </a:r>
            <a:br>
              <a:rPr lang="sv-SE" sz="1600" dirty="0"/>
            </a:br>
            <a:br>
              <a:rPr lang="sv-SE" sz="1600" dirty="0"/>
            </a:br>
            <a:r>
              <a:rPr lang="sv-SE" sz="1600" b="1" dirty="0"/>
              <a:t>Fråga 9:3 (2p) </a:t>
            </a:r>
            <a:br>
              <a:rPr lang="sv-SE" sz="1600" b="1" dirty="0"/>
            </a:br>
            <a:r>
              <a:rPr lang="sv-SE" sz="1600" dirty="0"/>
              <a:t>Vad är potentiella risker för mamma och barn med GDM?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Mamma: Preeklampsi, graviditetshypertoni, större risk för kejsarsnitt, </a:t>
            </a:r>
            <a:r>
              <a:rPr lang="sv-SE" sz="1600" dirty="0" err="1">
                <a:solidFill>
                  <a:schemeClr val="accent4"/>
                </a:solidFill>
              </a:rPr>
              <a:t>skulderdystoci</a:t>
            </a:r>
            <a:r>
              <a:rPr lang="sv-SE" sz="1600" dirty="0">
                <a:solidFill>
                  <a:schemeClr val="accent4"/>
                </a:solidFill>
              </a:rPr>
              <a:t>, postpartumblödning, förlossningsskador, ökad risk att senare i livet drabbas av diabetes typ 2 och kardiovaskulär sjuklighet. </a:t>
            </a:r>
          </a:p>
          <a:p>
            <a:pPr marL="0" indent="0">
              <a:buNone/>
            </a:pPr>
            <a:r>
              <a:rPr lang="sv-SE" sz="1600" dirty="0">
                <a:solidFill>
                  <a:schemeClr val="accent4"/>
                </a:solidFill>
              </a:rPr>
              <a:t>Barn: </a:t>
            </a:r>
            <a:r>
              <a:rPr lang="sv-SE" sz="1600" dirty="0" err="1">
                <a:solidFill>
                  <a:schemeClr val="accent4"/>
                </a:solidFill>
              </a:rPr>
              <a:t>Makrosomi</a:t>
            </a:r>
            <a:r>
              <a:rPr lang="sv-SE" sz="1600" dirty="0">
                <a:solidFill>
                  <a:schemeClr val="accent4"/>
                </a:solidFill>
              </a:rPr>
              <a:t>/LGA, prematurbörd, traumatiska förlossningsskador (i huvudsak </a:t>
            </a:r>
            <a:r>
              <a:rPr lang="sv-SE" sz="1600" dirty="0" err="1">
                <a:solidFill>
                  <a:schemeClr val="accent4"/>
                </a:solidFill>
              </a:rPr>
              <a:t>Erbs</a:t>
            </a:r>
            <a:r>
              <a:rPr lang="sv-SE" sz="1600" dirty="0">
                <a:solidFill>
                  <a:schemeClr val="accent4"/>
                </a:solidFill>
              </a:rPr>
              <a:t> pares), neonatal hypoglykemi, andningsstörningar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768862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9 – Maria, 29 år </a:t>
            </a:r>
          </a:p>
          <a:p>
            <a:pPr marL="0" indent="0">
              <a:buNone/>
            </a:pPr>
            <a:r>
              <a:rPr lang="sv-SE" sz="1200" i="1" dirty="0">
                <a:solidFill>
                  <a:schemeClr val="tx1">
                    <a:lumMod val="50000"/>
                    <a:lumOff val="50000"/>
                  </a:schemeClr>
                </a:solidFill>
              </a:rPr>
              <a:t>Maria 29 år väntar sitt första barn. 2 gravida, 0 para, 1 medicinsk abort för fem år sedan. Maria är sambo med blivande barnafadern i en lägenhet i centrala Linköping och jobbar som ekonomiassistent. Maria är tidigare väsentligen frisk, </a:t>
            </a:r>
            <a:r>
              <a:rPr lang="sv-SE" sz="1200" i="1" dirty="0" err="1">
                <a:solidFill>
                  <a:schemeClr val="tx1">
                    <a:lumMod val="50000"/>
                    <a:lumOff val="50000"/>
                  </a:schemeClr>
                </a:solidFill>
              </a:rPr>
              <a:t>appendektomerad</a:t>
            </a:r>
            <a:r>
              <a:rPr lang="sv-SE" sz="1200" i="1" dirty="0">
                <a:solidFill>
                  <a:schemeClr val="tx1">
                    <a:lumMod val="50000"/>
                    <a:lumOff val="50000"/>
                  </a:schemeClr>
                </a:solidFill>
              </a:rPr>
              <a:t> vid 11 års ålder. BMI 34. Äter inga läkemedel förutom folsyra. Alla som kan tänkas bli gravida inom några månader rekommenderas att ta tabletter med 400 mikrogram folsyra/dag samt fortsätta med detta fram till graviditetsvecka 12 för att minska risken för ryggmärgsbråck hos fostret. Efter graviditetsvecka 12 har folsyra ingen effekt mot ryggmärgsbråck. Maria har en relativt normal graviditet. I graviditetsvecka 29 gör Maria en OGTT p.g.a. BMI, där hon faller ut med högt blodsockervärde vid 2 timmars värdet. Under graviditeten minskar kroppens känslighet för insulin bland annat på grund av hög produktion av kortisol, östrogen, progesteron och humant </a:t>
            </a:r>
            <a:r>
              <a:rPr lang="sv-SE" sz="1200" i="1" dirty="0" err="1">
                <a:solidFill>
                  <a:schemeClr val="tx1">
                    <a:lumMod val="50000"/>
                    <a:lumOff val="50000"/>
                  </a:schemeClr>
                </a:solidFill>
              </a:rPr>
              <a:t>placentalaktogen</a:t>
            </a:r>
            <a:r>
              <a:rPr lang="sv-SE" sz="1200" i="1" dirty="0">
                <a:solidFill>
                  <a:schemeClr val="tx1">
                    <a:lumMod val="50000"/>
                    <a:lumOff val="50000"/>
                  </a:schemeClr>
                </a:solidFill>
              </a:rPr>
              <a:t> (HPL) samt tillväxthormon (GH) från placenta (GH2 genen). Detta medför en successivt ökad insulinresistens framför allt under andra och tredje </a:t>
            </a:r>
            <a:r>
              <a:rPr lang="sv-SE" sz="1200" i="1" dirty="0" err="1">
                <a:solidFill>
                  <a:schemeClr val="tx1">
                    <a:lumMod val="50000"/>
                    <a:lumOff val="50000"/>
                  </a:schemeClr>
                </a:solidFill>
              </a:rPr>
              <a:t>trimestern</a:t>
            </a:r>
            <a:r>
              <a:rPr lang="sv-SE" sz="1200" i="1" dirty="0">
                <a:solidFill>
                  <a:schemeClr val="tx1">
                    <a:lumMod val="50000"/>
                    <a:lumOff val="50000"/>
                  </a:schemeClr>
                </a:solidFill>
              </a:rPr>
              <a:t>. Risker med GDM för mamma och barn är bl.a. preeklampsi, graviditetshypertoni, ökad risk att senare i livet drabbas av diabetes typ 2 och kardiovaskulär sjuklighet., </a:t>
            </a:r>
            <a:r>
              <a:rPr lang="sv-SE" sz="1200" i="1" dirty="0" err="1">
                <a:solidFill>
                  <a:schemeClr val="tx1">
                    <a:lumMod val="50000"/>
                    <a:lumOff val="50000"/>
                  </a:schemeClr>
                </a:solidFill>
              </a:rPr>
              <a:t>makrosomi</a:t>
            </a:r>
            <a:r>
              <a:rPr lang="sv-SE" sz="1200" i="1" dirty="0">
                <a:solidFill>
                  <a:schemeClr val="tx1">
                    <a:lumMod val="50000"/>
                    <a:lumOff val="50000"/>
                  </a:schemeClr>
                </a:solidFill>
              </a:rPr>
              <a:t>/LGA, prematurbörd, neonatal hypoglykemi samt andningsstörningar. </a:t>
            </a:r>
          </a:p>
          <a:p>
            <a:pPr marL="0" indent="0">
              <a:buNone/>
            </a:pPr>
            <a:r>
              <a:rPr lang="sv-SE" sz="1600" dirty="0"/>
              <a:t>Marias blodsocker normaliseras med hjälp av livsstilsbehandling. I graviditetsvecka 33 är Maria bokad till dig på läkarmottagning på mödrahälsovården på grund av huggande smärta nedtill i buken/bäckenet som successivt tilltagit mot slutet av dagen de senaste 2 veckorna. </a:t>
            </a:r>
            <a:br>
              <a:rPr lang="sv-SE" sz="1600" dirty="0"/>
            </a:br>
            <a:br>
              <a:rPr lang="sv-SE" sz="1600" dirty="0"/>
            </a:br>
            <a:r>
              <a:rPr lang="sv-SE" sz="1600" b="1" dirty="0"/>
              <a:t>Fråga 9:4 (1p) </a:t>
            </a:r>
            <a:br>
              <a:rPr lang="sv-SE" sz="1600" b="1" dirty="0"/>
            </a:br>
            <a:r>
              <a:rPr lang="sv-SE" sz="1600" dirty="0"/>
              <a:t>Vilka undersökningar och provtagningar gör du?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167834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200" y="656822"/>
            <a:ext cx="10515600" cy="5975797"/>
          </a:xfrm>
        </p:spPr>
        <p:txBody>
          <a:bodyPr>
            <a:normAutofit/>
          </a:bodyPr>
          <a:lstStyle/>
          <a:p>
            <a:pPr marL="0" indent="0">
              <a:buNone/>
            </a:pPr>
            <a:r>
              <a:rPr lang="sv-SE" sz="1600" dirty="0"/>
              <a:t>Fall 1 – Annelie, 66 år </a:t>
            </a:r>
          </a:p>
          <a:p>
            <a:pPr marL="0" indent="0">
              <a:buNone/>
            </a:pPr>
            <a:r>
              <a:rPr lang="sv-SE" sz="1600" dirty="0"/>
              <a:t>Du gör även en vaginal ultraljudsundersökning i samband med den gynekologiska undersökningen: </a:t>
            </a:r>
          </a:p>
          <a:p>
            <a:pPr marL="0" indent="0">
              <a:buNone/>
            </a:pPr>
            <a:r>
              <a:rPr lang="sv-SE" sz="1600" dirty="0"/>
              <a:t>Uterus är normalstor, </a:t>
            </a:r>
            <a:r>
              <a:rPr lang="sv-SE" sz="1600" dirty="0" err="1"/>
              <a:t>endometrium</a:t>
            </a:r>
            <a:r>
              <a:rPr lang="sv-SE" sz="1600" dirty="0"/>
              <a:t> på 8 mm, båda ovarier är multicystiska, med tjocka </a:t>
            </a:r>
            <a:r>
              <a:rPr lang="sv-SE" sz="1600" dirty="0" err="1"/>
              <a:t>septae</a:t>
            </a:r>
            <a:r>
              <a:rPr lang="sv-SE" sz="1600" dirty="0"/>
              <a:t>, solida partier och innehåll med varierande ekomönster. Hö. ovariet uppmäts till 6x5 cm och </a:t>
            </a:r>
            <a:r>
              <a:rPr lang="sv-SE" sz="1600" dirty="0" err="1"/>
              <a:t>vä</a:t>
            </a:r>
            <a:r>
              <a:rPr lang="sv-SE" sz="1600" dirty="0"/>
              <a:t>. ovariet till 12x13 cm. Riklig med </a:t>
            </a:r>
            <a:r>
              <a:rPr lang="sv-SE" sz="1600" dirty="0" err="1"/>
              <a:t>ascites</a:t>
            </a:r>
            <a:r>
              <a:rPr lang="sv-SE" sz="1600" dirty="0"/>
              <a:t> i buken. </a:t>
            </a:r>
          </a:p>
          <a:p>
            <a:pPr marL="0" indent="0">
              <a:buNone/>
            </a:pPr>
            <a:endParaRPr lang="sv-SE" sz="1600" dirty="0"/>
          </a:p>
          <a:p>
            <a:pPr marL="0" indent="0">
              <a:buNone/>
            </a:pPr>
            <a:r>
              <a:rPr lang="sv-SE" sz="1600" dirty="0"/>
              <a:t>Fråga 1:5 (2p) </a:t>
            </a:r>
          </a:p>
          <a:p>
            <a:pPr marL="0" indent="0">
              <a:buNone/>
            </a:pPr>
            <a:r>
              <a:rPr lang="sv-SE" sz="1600" dirty="0"/>
              <a:t>Hur går du nu vidare med utredningen? Motivera hur du prioriterar din utredning. </a:t>
            </a:r>
          </a:p>
          <a:p>
            <a:pPr marL="0" indent="0">
              <a:buNone/>
            </a:pPr>
            <a:endParaRPr lang="sv-SE" sz="1600" dirty="0">
              <a:solidFill>
                <a:schemeClr val="accent4"/>
              </a:solidFill>
            </a:endParaRPr>
          </a:p>
          <a:p>
            <a:pPr marL="0" indent="0">
              <a:buNone/>
            </a:pPr>
            <a:r>
              <a:rPr lang="sv-SE" sz="1600" dirty="0">
                <a:solidFill>
                  <a:schemeClr val="accent4"/>
                </a:solidFill>
              </a:rPr>
              <a:t>Svarsförslag: </a:t>
            </a:r>
          </a:p>
          <a:p>
            <a:pPr marL="0" indent="0">
              <a:buNone/>
            </a:pPr>
            <a:r>
              <a:rPr lang="sv-SE" sz="1600" dirty="0">
                <a:solidFill>
                  <a:schemeClr val="accent4"/>
                </a:solidFill>
              </a:rPr>
              <a:t>Ultraljudsfynden gör att </a:t>
            </a:r>
            <a:r>
              <a:rPr lang="sv-SE" sz="1600" dirty="0" err="1">
                <a:solidFill>
                  <a:schemeClr val="accent4"/>
                </a:solidFill>
              </a:rPr>
              <a:t>endometrieförändringen</a:t>
            </a:r>
            <a:r>
              <a:rPr lang="sv-SE" sz="1600" dirty="0">
                <a:solidFill>
                  <a:schemeClr val="accent4"/>
                </a:solidFill>
              </a:rPr>
              <a:t> och ovarialtumörerna prioriteras fram för prolapsen. Det är 2 saker som är patologiska vid ultraljudsundersökningen som föranleder vidare utredning: det förtjockade </a:t>
            </a:r>
            <a:r>
              <a:rPr lang="sv-SE" sz="1600" dirty="0" err="1">
                <a:solidFill>
                  <a:schemeClr val="accent4"/>
                </a:solidFill>
              </a:rPr>
              <a:t>endometriet</a:t>
            </a:r>
            <a:r>
              <a:rPr lang="sv-SE" sz="1600" dirty="0">
                <a:solidFill>
                  <a:schemeClr val="accent4"/>
                </a:solidFill>
              </a:rPr>
              <a:t> hos en icke-östrogen behandlad postmenopausal kvinna med vaginal blödning samt stora ovarialtumörer med </a:t>
            </a:r>
            <a:r>
              <a:rPr lang="sv-SE" sz="1600" dirty="0" err="1">
                <a:solidFill>
                  <a:schemeClr val="accent4"/>
                </a:solidFill>
              </a:rPr>
              <a:t>ascites</a:t>
            </a:r>
            <a:r>
              <a:rPr lang="sv-SE" sz="1600" dirty="0">
                <a:solidFill>
                  <a:schemeClr val="accent4"/>
                </a:solidFill>
              </a:rPr>
              <a:t>. </a:t>
            </a:r>
          </a:p>
          <a:p>
            <a:pPr marL="0" indent="0">
              <a:buNone/>
            </a:pPr>
            <a:r>
              <a:rPr lang="sv-SE" sz="1600" dirty="0">
                <a:solidFill>
                  <a:schemeClr val="accent4"/>
                </a:solidFill>
              </a:rPr>
              <a:t>Vidare utredning: Cytologprov samt </a:t>
            </a:r>
            <a:r>
              <a:rPr lang="sv-SE" sz="1600" dirty="0" err="1">
                <a:solidFill>
                  <a:schemeClr val="accent4"/>
                </a:solidFill>
              </a:rPr>
              <a:t>endometriebiopsi</a:t>
            </a:r>
            <a:r>
              <a:rPr lang="sv-SE" sz="1600" dirty="0">
                <a:solidFill>
                  <a:schemeClr val="accent4"/>
                </a:solidFill>
              </a:rPr>
              <a:t> alternativt </a:t>
            </a:r>
            <a:r>
              <a:rPr lang="sv-SE" sz="1600" dirty="0" err="1">
                <a:solidFill>
                  <a:schemeClr val="accent4"/>
                </a:solidFill>
              </a:rPr>
              <a:t>abrasio</a:t>
            </a:r>
            <a:r>
              <a:rPr lang="sv-SE" sz="1600" dirty="0">
                <a:solidFill>
                  <a:schemeClr val="accent4"/>
                </a:solidFill>
              </a:rPr>
              <a:t>. Blodstatus, el status, tumörmarkörer CA-125, CEA och CA 19-9. Remiss CT thorax buk. Anmäla till SVF.</a:t>
            </a:r>
            <a:endParaRPr lang="sv-SE" sz="1600" dirty="0"/>
          </a:p>
        </p:txBody>
      </p:sp>
    </p:spTree>
    <p:extLst>
      <p:ext uri="{BB962C8B-B14F-4D97-AF65-F5344CB8AC3E}">
        <p14:creationId xmlns:p14="http://schemas.microsoft.com/office/powerpoint/2010/main" val="20483454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9 – Maria, 29 år </a:t>
            </a:r>
          </a:p>
          <a:p>
            <a:pPr marL="0" indent="0">
              <a:buNone/>
            </a:pPr>
            <a:r>
              <a:rPr lang="sv-SE" sz="1200" i="1" dirty="0">
                <a:solidFill>
                  <a:schemeClr val="tx1">
                    <a:lumMod val="50000"/>
                    <a:lumOff val="50000"/>
                  </a:schemeClr>
                </a:solidFill>
              </a:rPr>
              <a:t>Maria 29 år väntar sitt första barn. 2 gravida, 0 para, 1 medicinsk abort för fem år sedan. Maria är sambo med blivande barnafadern i en lägenhet i centrala Linköping och jobbar som ekonomiassistent. Maria är tidigare väsentligen frisk, </a:t>
            </a:r>
            <a:r>
              <a:rPr lang="sv-SE" sz="1200" i="1" dirty="0" err="1">
                <a:solidFill>
                  <a:schemeClr val="tx1">
                    <a:lumMod val="50000"/>
                    <a:lumOff val="50000"/>
                  </a:schemeClr>
                </a:solidFill>
              </a:rPr>
              <a:t>appendektomerad</a:t>
            </a:r>
            <a:r>
              <a:rPr lang="sv-SE" sz="1200" i="1" dirty="0">
                <a:solidFill>
                  <a:schemeClr val="tx1">
                    <a:lumMod val="50000"/>
                    <a:lumOff val="50000"/>
                  </a:schemeClr>
                </a:solidFill>
              </a:rPr>
              <a:t> vid 11 års ålder. BMI 34. Äter inga läkemedel förutom folsyra. Alla som kan tänkas bli gravida inom några månader rekommenderas att ta tabletter med 400 mikrogram folsyra/dag samt fortsätta med detta fram till graviditetsvecka 12 för att minska risken för ryggmärgsbråck hos fostret. Efter graviditetsvecka 12 har folsyra ingen effekt mot ryggmärgsbråck. Maria har en relativt normal graviditet. I graviditetsvecka 29 gör Maria en OGTT p.g.a. BMI, där hon faller ut med högt blodsockervärde vid 2 timmars värdet. Under graviditeten minskar kroppens känslighet för insulin bland annat på grund av hög produktion av kortisol, östrogen, progesteron och humant </a:t>
            </a:r>
            <a:r>
              <a:rPr lang="sv-SE" sz="1200" i="1" dirty="0" err="1">
                <a:solidFill>
                  <a:schemeClr val="tx1">
                    <a:lumMod val="50000"/>
                    <a:lumOff val="50000"/>
                  </a:schemeClr>
                </a:solidFill>
              </a:rPr>
              <a:t>placentalaktogen</a:t>
            </a:r>
            <a:r>
              <a:rPr lang="sv-SE" sz="1200" i="1" dirty="0">
                <a:solidFill>
                  <a:schemeClr val="tx1">
                    <a:lumMod val="50000"/>
                    <a:lumOff val="50000"/>
                  </a:schemeClr>
                </a:solidFill>
              </a:rPr>
              <a:t> (HPL) samt tillväxthormon (GH) från placenta (GH2 genen). Detta medför en successivt ökad insulinresistens framför allt under andra och tredje </a:t>
            </a:r>
            <a:r>
              <a:rPr lang="sv-SE" sz="1200" i="1" dirty="0" err="1">
                <a:solidFill>
                  <a:schemeClr val="tx1">
                    <a:lumMod val="50000"/>
                    <a:lumOff val="50000"/>
                  </a:schemeClr>
                </a:solidFill>
              </a:rPr>
              <a:t>trimestern</a:t>
            </a:r>
            <a:r>
              <a:rPr lang="sv-SE" sz="1200" i="1" dirty="0">
                <a:solidFill>
                  <a:schemeClr val="tx1">
                    <a:lumMod val="50000"/>
                    <a:lumOff val="50000"/>
                  </a:schemeClr>
                </a:solidFill>
              </a:rPr>
              <a:t>. Risker med GDM för mamma och barn är bl.a. preeklampsi, graviditetshypertoni, ökad risk att senare i livet drabbas av diabetes typ 2 och kardiovaskulär sjuklighet., </a:t>
            </a:r>
            <a:r>
              <a:rPr lang="sv-SE" sz="1200" i="1" dirty="0" err="1">
                <a:solidFill>
                  <a:schemeClr val="tx1">
                    <a:lumMod val="50000"/>
                    <a:lumOff val="50000"/>
                  </a:schemeClr>
                </a:solidFill>
              </a:rPr>
              <a:t>makrosomi</a:t>
            </a:r>
            <a:r>
              <a:rPr lang="sv-SE" sz="1200" i="1" dirty="0">
                <a:solidFill>
                  <a:schemeClr val="tx1">
                    <a:lumMod val="50000"/>
                    <a:lumOff val="50000"/>
                  </a:schemeClr>
                </a:solidFill>
              </a:rPr>
              <a:t>/LGA, prematurbörd, neonatal hypoglykemi samt andningsstörningar. </a:t>
            </a:r>
          </a:p>
          <a:p>
            <a:pPr marL="0" indent="0">
              <a:buNone/>
            </a:pPr>
            <a:r>
              <a:rPr lang="sv-SE" sz="1600" dirty="0"/>
              <a:t>Marias blodsocker normaliseras med hjälp av livsstilsbehandling. I graviditetsvecka 33 är Maria bokad till dig på läkarmottagning på mödrahälsovården på grund av huggande smärta nedtill i buken/bäckenet som successivt tilltagit mot slutet av dagen de senaste 2 veckorna. </a:t>
            </a:r>
            <a:br>
              <a:rPr lang="sv-SE" sz="1600" dirty="0"/>
            </a:br>
            <a:br>
              <a:rPr lang="sv-SE" sz="1600" dirty="0"/>
            </a:br>
            <a:r>
              <a:rPr lang="sv-SE" sz="1600" b="1" dirty="0"/>
              <a:t>Fråga 9:4 (1p) </a:t>
            </a:r>
            <a:br>
              <a:rPr lang="sv-SE" sz="1600" b="1" dirty="0"/>
            </a:br>
            <a:r>
              <a:rPr lang="sv-SE" sz="1600" dirty="0"/>
              <a:t>Vilka undersökningar och provtagningar gör du?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Urinsticka alternativt urinodling för att utesluta urinvägsinfektion </a:t>
            </a:r>
          </a:p>
          <a:p>
            <a:pPr marL="0" indent="0">
              <a:buNone/>
            </a:pPr>
            <a:r>
              <a:rPr lang="sv-SE" sz="1600" dirty="0">
                <a:solidFill>
                  <a:schemeClr val="accent4"/>
                </a:solidFill>
              </a:rPr>
              <a:t>Gynekologisk undersökning inklusive cervixpalpation alternativt vaginalt ultraljud för att utesluta prematura sammandragningar med cervixpåverkan </a:t>
            </a:r>
          </a:p>
          <a:p>
            <a:pPr marL="0" indent="0">
              <a:buNone/>
            </a:pPr>
            <a:r>
              <a:rPr lang="sv-SE" sz="1600" dirty="0">
                <a:solidFill>
                  <a:schemeClr val="accent4"/>
                </a:solidFill>
              </a:rPr>
              <a:t>Palpation av buk och bäcken, eventuellt rörelsetest av SI-leder.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180269973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9 – Maria, 29 år </a:t>
            </a:r>
          </a:p>
          <a:p>
            <a:pPr marL="0" indent="0">
              <a:buNone/>
            </a:pPr>
            <a:r>
              <a:rPr lang="sv-SE" sz="1200" i="1" dirty="0">
                <a:solidFill>
                  <a:schemeClr val="tx1">
                    <a:lumMod val="50000"/>
                    <a:lumOff val="50000"/>
                  </a:schemeClr>
                </a:solidFill>
              </a:rPr>
              <a:t>Maria 29 år väntar sitt första barn. 2 gravida, 0 para, 1 medicinsk abort för fem år sedan. Maria är sambo med blivande barnafadern i en lägenhet i centrala Linköping och jobbar som ekonomiassistent. Maria är tidigare väsentligen frisk, </a:t>
            </a:r>
            <a:r>
              <a:rPr lang="sv-SE" sz="1200" i="1" dirty="0" err="1">
                <a:solidFill>
                  <a:schemeClr val="tx1">
                    <a:lumMod val="50000"/>
                    <a:lumOff val="50000"/>
                  </a:schemeClr>
                </a:solidFill>
              </a:rPr>
              <a:t>appendektomerad</a:t>
            </a:r>
            <a:r>
              <a:rPr lang="sv-SE" sz="1200" i="1" dirty="0">
                <a:solidFill>
                  <a:schemeClr val="tx1">
                    <a:lumMod val="50000"/>
                    <a:lumOff val="50000"/>
                  </a:schemeClr>
                </a:solidFill>
              </a:rPr>
              <a:t> vid 11 års ålder. BMI 34. Äter inga läkemedel förutom folsyra. Maria har en relativt normal graviditet. I graviditetsvecka 29 gör Maria en OGTT p.g.a. BMI, där hon faller ut med högt blodsockervärde vid 2 timmars värdet. I graviditetsvecka 33 är Maria bokad till dig på läkarmottagning på mödrahälsovården på grund av huggande smärta nedtill i buken/bäckenet som successivt tilltagit mot slutet av dagen de senaste 2 veckorna. </a:t>
            </a:r>
          </a:p>
          <a:p>
            <a:pPr marL="0" indent="0">
              <a:buNone/>
            </a:pPr>
            <a:r>
              <a:rPr lang="sv-SE" sz="1600" dirty="0"/>
              <a:t>Urinodling är negativ. Gynekologisk undersökning inklusive vaginalt ultraljud är normal; cervix är normallång (&lt;25 mm) och föregående </a:t>
            </a:r>
            <a:r>
              <a:rPr lang="sv-SE" sz="1600" dirty="0" err="1"/>
              <a:t>fosterdel</a:t>
            </a:r>
            <a:r>
              <a:rPr lang="sv-SE" sz="1600" dirty="0"/>
              <a:t> huvud. Buk palperas mjuk. Vid palpation över </a:t>
            </a:r>
            <a:r>
              <a:rPr lang="sv-SE" sz="1600" dirty="0" err="1"/>
              <a:t>symfysen</a:t>
            </a:r>
            <a:r>
              <a:rPr lang="sv-SE" sz="1600" dirty="0"/>
              <a:t> samt över </a:t>
            </a:r>
            <a:r>
              <a:rPr lang="sv-SE" sz="1600" dirty="0" err="1"/>
              <a:t>sacroiliacaleder</a:t>
            </a:r>
            <a:r>
              <a:rPr lang="sv-SE" sz="1600" dirty="0"/>
              <a:t> bilateralt är Maria rejält ömmande. Du bedömer det som graviditetsrelaterad bäckensmärta. Maria undrar över smärtlindring till natten då hon vaknar ofta p.g.a. smärta när hon ändrar läge. </a:t>
            </a:r>
            <a:br>
              <a:rPr lang="sv-SE" sz="1600" dirty="0"/>
            </a:br>
            <a:br>
              <a:rPr lang="sv-SE" sz="1600" dirty="0"/>
            </a:br>
            <a:r>
              <a:rPr lang="sv-SE" sz="1600" b="1" dirty="0"/>
              <a:t>Fråga 9:5 (3p) </a:t>
            </a:r>
            <a:br>
              <a:rPr lang="sv-SE" sz="1600" b="1" dirty="0"/>
            </a:br>
            <a:r>
              <a:rPr lang="sv-SE" sz="1600" dirty="0"/>
              <a:t>Vilka läkemedelsgrupper kan du rekommendera Maria respektive inte rekommendera? Motivera genom att detaljerat ange hur verkningsmekanismen eventuellt påverkar kvinnan/fostret.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221701107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9 – Maria, 29 år </a:t>
            </a:r>
          </a:p>
          <a:p>
            <a:pPr marL="0" indent="0">
              <a:buNone/>
            </a:pPr>
            <a:r>
              <a:rPr lang="sv-SE" sz="1200" i="1" dirty="0">
                <a:solidFill>
                  <a:schemeClr val="tx1">
                    <a:lumMod val="50000"/>
                    <a:lumOff val="50000"/>
                  </a:schemeClr>
                </a:solidFill>
              </a:rPr>
              <a:t>Maria 29 år väntar sitt första barn. 2 gravida, 0 para, 1 medicinsk abort för fem år sedan. Maria är sambo med blivande barnafadern i en lägenhet i centrala Linköping och jobbar som ekonomiassistent. Maria är tidigare väsentligen frisk, </a:t>
            </a:r>
            <a:r>
              <a:rPr lang="sv-SE" sz="1200" i="1" dirty="0" err="1">
                <a:solidFill>
                  <a:schemeClr val="tx1">
                    <a:lumMod val="50000"/>
                    <a:lumOff val="50000"/>
                  </a:schemeClr>
                </a:solidFill>
              </a:rPr>
              <a:t>appendektomerad</a:t>
            </a:r>
            <a:r>
              <a:rPr lang="sv-SE" sz="1200" i="1" dirty="0">
                <a:solidFill>
                  <a:schemeClr val="tx1">
                    <a:lumMod val="50000"/>
                    <a:lumOff val="50000"/>
                  </a:schemeClr>
                </a:solidFill>
              </a:rPr>
              <a:t> vid 11 års ålder. BMI 34. Äter inga läkemedel förutom folsyra. Maria har en relativt normal graviditet. I graviditetsvecka 29 gör Maria en OGTT p.g.a. BMI, där hon faller ut med högt blodsockervärde vid 2 timmars värdet. I graviditetsvecka 33 är Maria bokad till dig på läkarmottagning på mödrahälsovården på grund av huggande smärta nedtill i buken/bäckenet som successivt tilltagit mot slutet av dagen de senaste 2 veckorna. </a:t>
            </a:r>
          </a:p>
          <a:p>
            <a:pPr marL="0" indent="0">
              <a:buNone/>
            </a:pPr>
            <a:r>
              <a:rPr lang="sv-SE" sz="1600" dirty="0"/>
              <a:t>Urinodling är negativ. Gynekologisk undersökning inklusive vaginalt ultraljud är normal; cervix är normallång (&lt;25 mm) och föregående </a:t>
            </a:r>
            <a:r>
              <a:rPr lang="sv-SE" sz="1600" dirty="0" err="1"/>
              <a:t>fosterdel</a:t>
            </a:r>
            <a:r>
              <a:rPr lang="sv-SE" sz="1600" dirty="0"/>
              <a:t> huvud. Buk palperas mjuk. Vid palpation över </a:t>
            </a:r>
            <a:r>
              <a:rPr lang="sv-SE" sz="1600" dirty="0" err="1"/>
              <a:t>symfysen</a:t>
            </a:r>
            <a:r>
              <a:rPr lang="sv-SE" sz="1600" dirty="0"/>
              <a:t> samt över </a:t>
            </a:r>
            <a:r>
              <a:rPr lang="sv-SE" sz="1600" dirty="0" err="1"/>
              <a:t>sacroiliacaleder</a:t>
            </a:r>
            <a:r>
              <a:rPr lang="sv-SE" sz="1600" dirty="0"/>
              <a:t> bilateralt är Maria rejält ömmande. Du bedömer det som graviditetsrelaterad bäckensmärta. Maria undrar över smärtlindring till natten då hon vaknar ofta p.g.a. smärta när hon ändrar läge. </a:t>
            </a:r>
            <a:br>
              <a:rPr lang="sv-SE" sz="1600" dirty="0"/>
            </a:br>
            <a:br>
              <a:rPr lang="sv-SE" sz="1600" dirty="0"/>
            </a:br>
            <a:r>
              <a:rPr lang="sv-SE" sz="1600" b="1" dirty="0"/>
              <a:t>Fråga 9:5 (3p) </a:t>
            </a:r>
            <a:br>
              <a:rPr lang="sv-SE" sz="1600" b="1" dirty="0"/>
            </a:br>
            <a:r>
              <a:rPr lang="sv-SE" sz="1600" dirty="0"/>
              <a:t>Vilka läkemedelsgrupper kan du rekommendera Maria respektive inte rekommendera? Motivera genom att detaljerat ange hur verkningsmekanismen eventuellt påverkar kvinnan/fostret.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err="1">
                <a:solidFill>
                  <a:schemeClr val="accent4"/>
                </a:solidFill>
              </a:rPr>
              <a:t>Paracetamol</a:t>
            </a:r>
            <a:r>
              <a:rPr lang="sv-SE" sz="1600" dirty="0">
                <a:solidFill>
                  <a:schemeClr val="accent4"/>
                </a:solidFill>
              </a:rPr>
              <a:t> är klass 1 läkemedel, vilket innebär att det kan användas under graviditet utan ökad risk för fostret. </a:t>
            </a:r>
          </a:p>
          <a:p>
            <a:pPr marL="0" indent="0">
              <a:buNone/>
            </a:pPr>
            <a:r>
              <a:rPr lang="sv-SE" sz="1600" dirty="0">
                <a:solidFill>
                  <a:schemeClr val="accent4"/>
                </a:solidFill>
              </a:rPr>
              <a:t>Läkemedel som tillhör NSAID-gruppen (ibuprofen, </a:t>
            </a:r>
            <a:r>
              <a:rPr lang="sv-SE" sz="1600" dirty="0" err="1">
                <a:solidFill>
                  <a:schemeClr val="accent4"/>
                </a:solidFill>
              </a:rPr>
              <a:t>diklofenak</a:t>
            </a:r>
            <a:r>
              <a:rPr lang="sv-SE" sz="1600" dirty="0">
                <a:solidFill>
                  <a:schemeClr val="accent4"/>
                </a:solidFill>
              </a:rPr>
              <a:t> etc.) hämmar prostaglandinsyntesen vilket ökar risken hos foster som exponerats under graviditetens andra hälft. Behandling kan då orsaka </a:t>
            </a:r>
            <a:r>
              <a:rPr lang="sv-SE" sz="1600" dirty="0" err="1">
                <a:solidFill>
                  <a:schemeClr val="accent4"/>
                </a:solidFill>
              </a:rPr>
              <a:t>konstriktion</a:t>
            </a:r>
            <a:r>
              <a:rPr lang="sv-SE" sz="1600" dirty="0">
                <a:solidFill>
                  <a:schemeClr val="accent4"/>
                </a:solidFill>
              </a:rPr>
              <a:t> av </a:t>
            </a:r>
            <a:r>
              <a:rPr lang="sv-SE" sz="1600" dirty="0" err="1">
                <a:solidFill>
                  <a:schemeClr val="accent4"/>
                </a:solidFill>
              </a:rPr>
              <a:t>ductus</a:t>
            </a:r>
            <a:r>
              <a:rPr lang="sv-SE" sz="1600" dirty="0">
                <a:solidFill>
                  <a:schemeClr val="accent4"/>
                </a:solidFill>
              </a:rPr>
              <a:t> </a:t>
            </a:r>
            <a:r>
              <a:rPr lang="sv-SE" sz="1600" dirty="0" err="1">
                <a:solidFill>
                  <a:schemeClr val="accent4"/>
                </a:solidFill>
              </a:rPr>
              <a:t>arteriosus</a:t>
            </a:r>
            <a:r>
              <a:rPr lang="sv-SE" sz="1600" dirty="0">
                <a:solidFill>
                  <a:schemeClr val="accent4"/>
                </a:solidFill>
              </a:rPr>
              <a:t> </a:t>
            </a:r>
            <a:r>
              <a:rPr lang="sv-SE" sz="1600" dirty="0" err="1">
                <a:solidFill>
                  <a:schemeClr val="accent4"/>
                </a:solidFill>
              </a:rPr>
              <a:t>intrauterint</a:t>
            </a:r>
            <a:r>
              <a:rPr lang="sv-SE" sz="1600" dirty="0">
                <a:solidFill>
                  <a:schemeClr val="accent4"/>
                </a:solidFill>
              </a:rPr>
              <a:t>, vilket kan leda till </a:t>
            </a:r>
            <a:r>
              <a:rPr lang="sv-SE" sz="1600" dirty="0" err="1">
                <a:solidFill>
                  <a:schemeClr val="accent4"/>
                </a:solidFill>
              </a:rPr>
              <a:t>pulmonell</a:t>
            </a:r>
            <a:r>
              <a:rPr lang="sv-SE" sz="1600" dirty="0">
                <a:solidFill>
                  <a:schemeClr val="accent4"/>
                </a:solidFill>
              </a:rPr>
              <a:t> hypertension och andningsproblem hos det nyfödda barnet eller i sämsta fall slutning av </a:t>
            </a:r>
            <a:r>
              <a:rPr lang="sv-SE" sz="1600" dirty="0" err="1">
                <a:solidFill>
                  <a:schemeClr val="accent4"/>
                </a:solidFill>
              </a:rPr>
              <a:t>ductus</a:t>
            </a:r>
            <a:r>
              <a:rPr lang="sv-SE" sz="1600" dirty="0">
                <a:solidFill>
                  <a:schemeClr val="accent4"/>
                </a:solidFill>
              </a:rPr>
              <a:t>, vilket kan leda till </a:t>
            </a:r>
            <a:r>
              <a:rPr lang="sv-SE" sz="1600" dirty="0" err="1">
                <a:solidFill>
                  <a:schemeClr val="accent4"/>
                </a:solidFill>
              </a:rPr>
              <a:t>intrauterin</a:t>
            </a:r>
            <a:r>
              <a:rPr lang="sv-SE" sz="1600" dirty="0">
                <a:solidFill>
                  <a:schemeClr val="accent4"/>
                </a:solidFill>
              </a:rPr>
              <a:t> död. Exponering kan även hämma njurfunktionen hos fostret med minskad mängd fostervatten, risk för </a:t>
            </a:r>
            <a:r>
              <a:rPr lang="sv-SE" sz="1600" dirty="0" err="1">
                <a:solidFill>
                  <a:schemeClr val="accent4"/>
                </a:solidFill>
              </a:rPr>
              <a:t>lunghypoplasi</a:t>
            </a:r>
            <a:r>
              <a:rPr lang="sv-SE" sz="1600" dirty="0">
                <a:solidFill>
                  <a:schemeClr val="accent4"/>
                </a:solidFill>
              </a:rPr>
              <a:t> och neonatal </a:t>
            </a:r>
            <a:r>
              <a:rPr lang="sv-SE" sz="1600" dirty="0" err="1">
                <a:solidFill>
                  <a:schemeClr val="accent4"/>
                </a:solidFill>
              </a:rPr>
              <a:t>anuri</a:t>
            </a:r>
            <a:r>
              <a:rPr lang="sv-SE" sz="1600" dirty="0">
                <a:solidFill>
                  <a:schemeClr val="accent4"/>
                </a:solidFill>
              </a:rPr>
              <a:t> som följd. </a:t>
            </a:r>
          </a:p>
          <a:p>
            <a:pPr marL="0" indent="0">
              <a:buNone/>
            </a:pPr>
            <a:r>
              <a:rPr lang="sv-SE" sz="1600" dirty="0">
                <a:solidFill>
                  <a:schemeClr val="accent4"/>
                </a:solidFill>
              </a:rPr>
              <a:t>Opioder (morfin, kodein etc.): det finns inga säkra hållpunkter för att opioder skulle vara fosterskadande. Analgetika av morfintyp kan orsaka neonatal andningsdepression. Under tiden närmast före väntad förlossning ska moderns behov vägts mot riskerna för barnet när man ger dessa preparat. Vid långvarigt bruk under graviditet är det vanligt med neonatal abstinens.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381657898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9 – Maria, 29 år </a:t>
            </a:r>
          </a:p>
          <a:p>
            <a:pPr marL="0" indent="0">
              <a:buNone/>
            </a:pPr>
            <a:r>
              <a:rPr lang="sv-SE" sz="1400" dirty="0"/>
              <a:t>I samråd med Maria förskriver du </a:t>
            </a:r>
            <a:r>
              <a:rPr lang="sv-SE" sz="1400" dirty="0" err="1"/>
              <a:t>paracetamol</a:t>
            </a:r>
            <a:r>
              <a:rPr lang="sv-SE" sz="1400" dirty="0"/>
              <a:t> i första hand och får hjälp av fysioterapeut med utprovning av TENS apparat vilket gör att Maria sover bättre på nätterna p.g.a. minskad smärta. Läkemedel som tillhör NSAID-gruppen (ibuprofen, </a:t>
            </a:r>
            <a:r>
              <a:rPr lang="sv-SE" sz="1400" dirty="0" err="1"/>
              <a:t>diklofenak</a:t>
            </a:r>
            <a:r>
              <a:rPr lang="sv-SE" sz="1400" dirty="0"/>
              <a:t> etc.) hämmar prostaglandinsyntesen och ska undvikas under graviditetens andra hälft. Behandling kan orsaka </a:t>
            </a:r>
            <a:r>
              <a:rPr lang="sv-SE" sz="1400" dirty="0" err="1"/>
              <a:t>konstriktion</a:t>
            </a:r>
            <a:r>
              <a:rPr lang="sv-SE" sz="1400" dirty="0"/>
              <a:t> av </a:t>
            </a:r>
            <a:r>
              <a:rPr lang="sv-SE" sz="1400" dirty="0" err="1"/>
              <a:t>ductus</a:t>
            </a:r>
            <a:r>
              <a:rPr lang="sv-SE" sz="1400" dirty="0"/>
              <a:t> </a:t>
            </a:r>
            <a:r>
              <a:rPr lang="sv-SE" sz="1400" dirty="0" err="1"/>
              <a:t>arteriosus</a:t>
            </a:r>
            <a:r>
              <a:rPr lang="sv-SE" sz="1400" dirty="0"/>
              <a:t> </a:t>
            </a:r>
            <a:r>
              <a:rPr lang="sv-SE" sz="1400" dirty="0" err="1"/>
              <a:t>intrauterint</a:t>
            </a:r>
            <a:r>
              <a:rPr lang="sv-SE" sz="1400" dirty="0"/>
              <a:t>, vilket kan leda till </a:t>
            </a:r>
            <a:r>
              <a:rPr lang="sv-SE" sz="1400" dirty="0" err="1"/>
              <a:t>pulmonell</a:t>
            </a:r>
            <a:r>
              <a:rPr lang="sv-SE" sz="1400" dirty="0"/>
              <a:t> hypertension och andningsproblem hos det nyfödda barnet eller i sämsta fall slutning av </a:t>
            </a:r>
            <a:r>
              <a:rPr lang="sv-SE" sz="1400" dirty="0" err="1"/>
              <a:t>ductus</a:t>
            </a:r>
            <a:r>
              <a:rPr lang="sv-SE" sz="1400" dirty="0"/>
              <a:t>, vilket kan leda till </a:t>
            </a:r>
            <a:r>
              <a:rPr lang="sv-SE" sz="1400" dirty="0" err="1"/>
              <a:t>intrauterin</a:t>
            </a:r>
            <a:r>
              <a:rPr lang="sv-SE" sz="1400" dirty="0"/>
              <a:t> död. Det finns inga säkra hållpunkter för att opioder (morfin, kodein etc.) skulle vara fosterskadande men kan orsaka neonatal andningsdepression och ska inte använda som förstahandspreparat under graviditet. </a:t>
            </a:r>
          </a:p>
          <a:p>
            <a:pPr marL="0" indent="0">
              <a:buNone/>
            </a:pPr>
            <a:r>
              <a:rPr lang="sv-SE" sz="1400" dirty="0"/>
              <a:t>På grund av GDM gör Maria ett tillväxtultraljud i graviditetsvecka 36 som visar +7,9% i tillväxt, normal fostervattenmängd och normalt flöde i navelsträngen, dvs normal undersökning. </a:t>
            </a:r>
          </a:p>
          <a:p>
            <a:pPr marL="0" indent="0">
              <a:buNone/>
            </a:pPr>
            <a:r>
              <a:rPr lang="sv-SE" sz="1400" dirty="0"/>
              <a:t>Maria inkommer till förlossningen i graviditetsvecka v39+1 med värkar och vattenavgång. Förlossningen har haft normal progress och CTG har varit normalt. Föregående </a:t>
            </a:r>
            <a:r>
              <a:rPr lang="sv-SE" sz="1400" dirty="0" err="1"/>
              <a:t>fosterdel</a:t>
            </a:r>
            <a:r>
              <a:rPr lang="sv-SE" sz="1400" dirty="0"/>
              <a:t> huvud, står 1 cm ovan bäckenbotten och patienten har krystat 30 min med sparsam progress. Du blir i egenskap av förlossningsjour tillkallad till rummet av ansvarig barnmorska då hon vill att ni gör en gemensam bedömning av patienten. </a:t>
            </a:r>
          </a:p>
          <a:p>
            <a:pPr marL="0" indent="0">
              <a:buNone/>
            </a:pPr>
            <a:r>
              <a:rPr lang="sv-SE" sz="1600" b="1" dirty="0"/>
              <a:t>Fråga 9:6 (3p) </a:t>
            </a:r>
            <a:r>
              <a:rPr lang="sv-SE" sz="1600" dirty="0"/>
              <a:t>Tolka CTG, ange en plan för fortsatt handläggning och motivera varför. </a:t>
            </a:r>
          </a:p>
          <a:p>
            <a:pPr marL="0" indent="0">
              <a:buNone/>
            </a:pPr>
            <a:endParaRPr lang="sv-SE" sz="1600" dirty="0">
              <a:solidFill>
                <a:schemeClr val="accent1"/>
              </a:solidFill>
            </a:endParaRPr>
          </a:p>
        </p:txBody>
      </p:sp>
      <p:pic>
        <p:nvPicPr>
          <p:cNvPr id="2" name="Bildobjekt 1">
            <a:extLst>
              <a:ext uri="{FF2B5EF4-FFF2-40B4-BE49-F238E27FC236}">
                <a16:creationId xmlns:a16="http://schemas.microsoft.com/office/drawing/2014/main" id="{D87A0B48-0C64-192C-256D-CC9C3DAD11E2}"/>
              </a:ext>
            </a:extLst>
          </p:cNvPr>
          <p:cNvPicPr>
            <a:picLocks noChangeAspect="1"/>
          </p:cNvPicPr>
          <p:nvPr/>
        </p:nvPicPr>
        <p:blipFill>
          <a:blip r:embed="rId2"/>
          <a:stretch>
            <a:fillRect/>
          </a:stretch>
        </p:blipFill>
        <p:spPr>
          <a:xfrm>
            <a:off x="1994847" y="3615743"/>
            <a:ext cx="8202305" cy="2634680"/>
          </a:xfrm>
          <a:prstGeom prst="rect">
            <a:avLst/>
          </a:prstGeom>
        </p:spPr>
      </p:pic>
    </p:spTree>
    <p:extLst>
      <p:ext uri="{BB962C8B-B14F-4D97-AF65-F5344CB8AC3E}">
        <p14:creationId xmlns:p14="http://schemas.microsoft.com/office/powerpoint/2010/main" val="380962244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9 – Maria, 29 år </a:t>
            </a:r>
          </a:p>
          <a:p>
            <a:pPr marL="0" indent="0">
              <a:buNone/>
            </a:pPr>
            <a:r>
              <a:rPr lang="sv-SE" sz="1400" dirty="0"/>
              <a:t>I samråd med Maria förskriver du </a:t>
            </a:r>
            <a:r>
              <a:rPr lang="sv-SE" sz="1400" dirty="0" err="1"/>
              <a:t>paracetamol</a:t>
            </a:r>
            <a:r>
              <a:rPr lang="sv-SE" sz="1400" dirty="0"/>
              <a:t> i första hand och får hjälp av fysioterapeut med utprovning av TENS apparat vilket gör att Maria sover bättre på nätterna p.g.a. minskad smärta. Läkemedel som tillhör NSAID-gruppen (ibuprofen, </a:t>
            </a:r>
            <a:r>
              <a:rPr lang="sv-SE" sz="1400" dirty="0" err="1"/>
              <a:t>diklofenak</a:t>
            </a:r>
            <a:r>
              <a:rPr lang="sv-SE" sz="1400" dirty="0"/>
              <a:t> etc.) hämmar prostaglandinsyntesen och ska undvikas under graviditetens andra hälft. Behandling kan orsaka </a:t>
            </a:r>
            <a:r>
              <a:rPr lang="sv-SE" sz="1400" dirty="0" err="1"/>
              <a:t>konstriktion</a:t>
            </a:r>
            <a:r>
              <a:rPr lang="sv-SE" sz="1400" dirty="0"/>
              <a:t> av </a:t>
            </a:r>
            <a:r>
              <a:rPr lang="sv-SE" sz="1400" dirty="0" err="1"/>
              <a:t>ductus</a:t>
            </a:r>
            <a:r>
              <a:rPr lang="sv-SE" sz="1400" dirty="0"/>
              <a:t> </a:t>
            </a:r>
            <a:r>
              <a:rPr lang="sv-SE" sz="1400" dirty="0" err="1"/>
              <a:t>arteriosus</a:t>
            </a:r>
            <a:r>
              <a:rPr lang="sv-SE" sz="1400" dirty="0"/>
              <a:t> </a:t>
            </a:r>
            <a:r>
              <a:rPr lang="sv-SE" sz="1400" dirty="0" err="1"/>
              <a:t>intrauterint</a:t>
            </a:r>
            <a:r>
              <a:rPr lang="sv-SE" sz="1400" dirty="0"/>
              <a:t>, vilket kan leda till </a:t>
            </a:r>
            <a:r>
              <a:rPr lang="sv-SE" sz="1400" dirty="0" err="1"/>
              <a:t>pulmonell</a:t>
            </a:r>
            <a:r>
              <a:rPr lang="sv-SE" sz="1400" dirty="0"/>
              <a:t> hypertension och andningsproblem hos det nyfödda barnet eller i sämsta fall slutning av </a:t>
            </a:r>
            <a:r>
              <a:rPr lang="sv-SE" sz="1400" dirty="0" err="1"/>
              <a:t>ductus</a:t>
            </a:r>
            <a:r>
              <a:rPr lang="sv-SE" sz="1400" dirty="0"/>
              <a:t>, vilket kan leda till </a:t>
            </a:r>
            <a:r>
              <a:rPr lang="sv-SE" sz="1400" dirty="0" err="1"/>
              <a:t>intrauterin</a:t>
            </a:r>
            <a:r>
              <a:rPr lang="sv-SE" sz="1400" dirty="0"/>
              <a:t> död. Det finns inga säkra hållpunkter för att opioder (morfin, kodein etc.) skulle vara fosterskadande men kan orsaka neonatal andningsdepression och ska inte använda som förstahandspreparat under graviditet. </a:t>
            </a:r>
          </a:p>
          <a:p>
            <a:pPr marL="0" indent="0">
              <a:buNone/>
            </a:pPr>
            <a:r>
              <a:rPr lang="sv-SE" sz="1400" dirty="0"/>
              <a:t>På grund av GDM gör Maria ett tillväxtultraljud i graviditetsvecka 36 som visar +7,9% i tillväxt, normal fostervattenmängd och normalt flöde i navelsträngen, dvs normal undersökning. </a:t>
            </a:r>
          </a:p>
          <a:p>
            <a:pPr marL="0" indent="0">
              <a:buNone/>
            </a:pPr>
            <a:r>
              <a:rPr lang="sv-SE" sz="1400" dirty="0"/>
              <a:t>Maria inkommer till förlossningen i graviditetsvecka v39+1 med värkar och vattenavgång. Förlossningen har haft normal progress och CTG har varit normalt. Föregående </a:t>
            </a:r>
            <a:r>
              <a:rPr lang="sv-SE" sz="1400" dirty="0" err="1"/>
              <a:t>fosterdel</a:t>
            </a:r>
            <a:r>
              <a:rPr lang="sv-SE" sz="1400" dirty="0"/>
              <a:t> huvud, står 1 cm ovan bäckenbotten och patienten har krystat 30 min med sparsam progress. Du blir i egenskap av förlossningsjour tillkallad till rummet av ansvarig barnmorska då hon vill att ni gör en gemensam bedömning av patienten. </a:t>
            </a:r>
          </a:p>
          <a:p>
            <a:pPr marL="0" indent="0">
              <a:buNone/>
            </a:pPr>
            <a:r>
              <a:rPr lang="sv-SE" sz="1600" b="1" dirty="0"/>
              <a:t>Fråga 9:6 (3p) </a:t>
            </a:r>
            <a:r>
              <a:rPr lang="sv-SE" sz="1600" dirty="0"/>
              <a:t>Tolka CTG, ange en plan för fortsatt handläggning och motivera varför. </a:t>
            </a:r>
          </a:p>
          <a:p>
            <a:pPr marL="0" indent="0">
              <a:buNone/>
            </a:pPr>
            <a:endParaRPr lang="sv-SE" sz="1600" dirty="0">
              <a:solidFill>
                <a:schemeClr val="accent1"/>
              </a:solidFill>
            </a:endParaRPr>
          </a:p>
          <a:p>
            <a:pPr marL="0" indent="0">
              <a:buNone/>
            </a:pPr>
            <a:r>
              <a:rPr lang="sv-SE" sz="1600" dirty="0">
                <a:solidFill>
                  <a:schemeClr val="accent4"/>
                </a:solidFill>
              </a:rPr>
              <a:t>Inget svar..</a:t>
            </a:r>
          </a:p>
        </p:txBody>
      </p:sp>
      <p:pic>
        <p:nvPicPr>
          <p:cNvPr id="2" name="Bildobjekt 1">
            <a:extLst>
              <a:ext uri="{FF2B5EF4-FFF2-40B4-BE49-F238E27FC236}">
                <a16:creationId xmlns:a16="http://schemas.microsoft.com/office/drawing/2014/main" id="{D87A0B48-0C64-192C-256D-CC9C3DAD11E2}"/>
              </a:ext>
            </a:extLst>
          </p:cNvPr>
          <p:cNvPicPr>
            <a:picLocks noChangeAspect="1"/>
          </p:cNvPicPr>
          <p:nvPr/>
        </p:nvPicPr>
        <p:blipFill>
          <a:blip r:embed="rId2"/>
          <a:stretch>
            <a:fillRect/>
          </a:stretch>
        </p:blipFill>
        <p:spPr>
          <a:xfrm>
            <a:off x="4467312" y="4148918"/>
            <a:ext cx="7231093" cy="2322715"/>
          </a:xfrm>
          <a:prstGeom prst="rect">
            <a:avLst/>
          </a:prstGeom>
        </p:spPr>
      </p:pic>
    </p:spTree>
    <p:extLst>
      <p:ext uri="{BB962C8B-B14F-4D97-AF65-F5344CB8AC3E}">
        <p14:creationId xmlns:p14="http://schemas.microsoft.com/office/powerpoint/2010/main" val="256738802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9 – Maria, 29 år </a:t>
            </a:r>
          </a:p>
          <a:p>
            <a:pPr marL="0" indent="0">
              <a:buNone/>
            </a:pPr>
            <a:r>
              <a:rPr lang="sv-SE" sz="1200" i="1" dirty="0">
                <a:solidFill>
                  <a:schemeClr val="tx1">
                    <a:lumMod val="50000"/>
                    <a:lumOff val="50000"/>
                  </a:schemeClr>
                </a:solidFill>
              </a:rPr>
              <a:t>I samråd med Maria förskriver du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i första hand och får hjälp av fysioterapeut med utprovning av TENS apparat vilket gör att Maria sover bättre på nätterna p.g.a. minskad smärta. Läkemedel som tillhör NSAID-gruppen (ibuprofen, </a:t>
            </a:r>
            <a:r>
              <a:rPr lang="sv-SE" sz="1200" i="1" dirty="0" err="1">
                <a:solidFill>
                  <a:schemeClr val="tx1">
                    <a:lumMod val="50000"/>
                    <a:lumOff val="50000"/>
                  </a:schemeClr>
                </a:solidFill>
              </a:rPr>
              <a:t>diklofenak</a:t>
            </a:r>
            <a:r>
              <a:rPr lang="sv-SE" sz="1200" i="1" dirty="0">
                <a:solidFill>
                  <a:schemeClr val="tx1">
                    <a:lumMod val="50000"/>
                    <a:lumOff val="50000"/>
                  </a:schemeClr>
                </a:solidFill>
              </a:rPr>
              <a:t> etc.) hämmar prostaglandinsyntesen och ska undvikas under graviditetens andra hälft. Behandling kan orsaka </a:t>
            </a:r>
            <a:r>
              <a:rPr lang="sv-SE" sz="1200" i="1" dirty="0" err="1">
                <a:solidFill>
                  <a:schemeClr val="tx1">
                    <a:lumMod val="50000"/>
                    <a:lumOff val="50000"/>
                  </a:schemeClr>
                </a:solidFill>
              </a:rPr>
              <a:t>konstriktion</a:t>
            </a:r>
            <a:r>
              <a:rPr lang="sv-SE" sz="1200" i="1" dirty="0">
                <a:solidFill>
                  <a:schemeClr val="tx1">
                    <a:lumMod val="50000"/>
                    <a:lumOff val="50000"/>
                  </a:schemeClr>
                </a:solidFill>
              </a:rPr>
              <a:t> av </a:t>
            </a:r>
            <a:r>
              <a:rPr lang="sv-SE" sz="1200" i="1" dirty="0" err="1">
                <a:solidFill>
                  <a:schemeClr val="tx1">
                    <a:lumMod val="50000"/>
                    <a:lumOff val="50000"/>
                  </a:schemeClr>
                </a:solidFill>
              </a:rPr>
              <a:t>ductus</a:t>
            </a:r>
            <a:r>
              <a:rPr lang="sv-SE" sz="1200" i="1" dirty="0">
                <a:solidFill>
                  <a:schemeClr val="tx1">
                    <a:lumMod val="50000"/>
                    <a:lumOff val="50000"/>
                  </a:schemeClr>
                </a:solidFill>
              </a:rPr>
              <a:t> </a:t>
            </a:r>
            <a:r>
              <a:rPr lang="sv-SE" sz="1200" i="1" dirty="0" err="1">
                <a:solidFill>
                  <a:schemeClr val="tx1">
                    <a:lumMod val="50000"/>
                    <a:lumOff val="50000"/>
                  </a:schemeClr>
                </a:solidFill>
              </a:rPr>
              <a:t>arteriosus</a:t>
            </a:r>
            <a:r>
              <a:rPr lang="sv-SE" sz="1200" i="1" dirty="0">
                <a:solidFill>
                  <a:schemeClr val="tx1">
                    <a:lumMod val="50000"/>
                    <a:lumOff val="50000"/>
                  </a:schemeClr>
                </a:solidFill>
              </a:rPr>
              <a:t> </a:t>
            </a:r>
            <a:r>
              <a:rPr lang="sv-SE" sz="1200" i="1" dirty="0" err="1">
                <a:solidFill>
                  <a:schemeClr val="tx1">
                    <a:lumMod val="50000"/>
                    <a:lumOff val="50000"/>
                  </a:schemeClr>
                </a:solidFill>
              </a:rPr>
              <a:t>intrauterint</a:t>
            </a:r>
            <a:r>
              <a:rPr lang="sv-SE" sz="1200" i="1" dirty="0">
                <a:solidFill>
                  <a:schemeClr val="tx1">
                    <a:lumMod val="50000"/>
                    <a:lumOff val="50000"/>
                  </a:schemeClr>
                </a:solidFill>
              </a:rPr>
              <a:t>, vilket kan leda till </a:t>
            </a:r>
            <a:r>
              <a:rPr lang="sv-SE" sz="1200" i="1" dirty="0" err="1">
                <a:solidFill>
                  <a:schemeClr val="tx1">
                    <a:lumMod val="50000"/>
                    <a:lumOff val="50000"/>
                  </a:schemeClr>
                </a:solidFill>
              </a:rPr>
              <a:t>pulmonell</a:t>
            </a:r>
            <a:r>
              <a:rPr lang="sv-SE" sz="1200" i="1" dirty="0">
                <a:solidFill>
                  <a:schemeClr val="tx1">
                    <a:lumMod val="50000"/>
                    <a:lumOff val="50000"/>
                  </a:schemeClr>
                </a:solidFill>
              </a:rPr>
              <a:t> hypertension och andningsproblem hos det nyfödda barnet eller i sämsta fall slutning av </a:t>
            </a:r>
            <a:r>
              <a:rPr lang="sv-SE" sz="1200" i="1" dirty="0" err="1">
                <a:solidFill>
                  <a:schemeClr val="tx1">
                    <a:lumMod val="50000"/>
                    <a:lumOff val="50000"/>
                  </a:schemeClr>
                </a:solidFill>
              </a:rPr>
              <a:t>ductus</a:t>
            </a:r>
            <a:r>
              <a:rPr lang="sv-SE" sz="1200" i="1" dirty="0">
                <a:solidFill>
                  <a:schemeClr val="tx1">
                    <a:lumMod val="50000"/>
                    <a:lumOff val="50000"/>
                  </a:schemeClr>
                </a:solidFill>
              </a:rPr>
              <a:t>, vilket kan leda till </a:t>
            </a:r>
            <a:r>
              <a:rPr lang="sv-SE" sz="1200" i="1" dirty="0" err="1">
                <a:solidFill>
                  <a:schemeClr val="tx1">
                    <a:lumMod val="50000"/>
                    <a:lumOff val="50000"/>
                  </a:schemeClr>
                </a:solidFill>
              </a:rPr>
              <a:t>intrauterin</a:t>
            </a:r>
            <a:r>
              <a:rPr lang="sv-SE" sz="1200" i="1" dirty="0">
                <a:solidFill>
                  <a:schemeClr val="tx1">
                    <a:lumMod val="50000"/>
                    <a:lumOff val="50000"/>
                  </a:schemeClr>
                </a:solidFill>
              </a:rPr>
              <a:t> död. Det finns inga säkra hållpunkter för att opioder (morfin, kodein etc.) skulle vara fosterskadande men kan orsaka neonatal andningsdepression och ska inte använda som förstahandspreparat under graviditet. </a:t>
            </a:r>
          </a:p>
          <a:p>
            <a:pPr marL="0" indent="0">
              <a:buNone/>
            </a:pPr>
            <a:r>
              <a:rPr lang="sv-SE" sz="1200" i="1" dirty="0">
                <a:solidFill>
                  <a:schemeClr val="tx1">
                    <a:lumMod val="50000"/>
                    <a:lumOff val="50000"/>
                  </a:schemeClr>
                </a:solidFill>
              </a:rPr>
              <a:t>På grund av GDM gör Maria ett tillväxtultraljud i graviditetsvecka 36 som visar +7,9% i tillväxt, normal fostervattenmängd och normalt flöde i navelsträngen, dvs normal undersökning. </a:t>
            </a:r>
          </a:p>
          <a:p>
            <a:pPr marL="0" indent="0">
              <a:buNone/>
            </a:pPr>
            <a:r>
              <a:rPr lang="sv-SE" sz="1200" i="1" dirty="0">
                <a:solidFill>
                  <a:schemeClr val="tx1">
                    <a:lumMod val="50000"/>
                    <a:lumOff val="50000"/>
                  </a:schemeClr>
                </a:solidFill>
              </a:rPr>
              <a:t>Maria inkommer till förlossningen i graviditetsvecka v39+1 med värkar och vattenavgång. Förlossningen har haft normal progress och CTG har varit normalt. Föregående </a:t>
            </a:r>
            <a:r>
              <a:rPr lang="sv-SE" sz="1200" i="1" dirty="0" err="1">
                <a:solidFill>
                  <a:schemeClr val="tx1">
                    <a:lumMod val="50000"/>
                    <a:lumOff val="50000"/>
                  </a:schemeClr>
                </a:solidFill>
              </a:rPr>
              <a:t>fosterdel</a:t>
            </a:r>
            <a:r>
              <a:rPr lang="sv-SE" sz="1200" i="1" dirty="0">
                <a:solidFill>
                  <a:schemeClr val="tx1">
                    <a:lumMod val="50000"/>
                    <a:lumOff val="50000"/>
                  </a:schemeClr>
                </a:solidFill>
              </a:rPr>
              <a:t> huvud, står 1 cm ovan bäckenbotten och patienten har krystat 30 min med sparsam progress. Du blir i egenskap av förlossningsjour tillkallad till rummet av ansvarig barnmorska då hon vill att ni gör en gemensam bedömning av patienten.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Du väljer att hjälpa till att avsluta förlossningen med en sugklocka (VE) då CTG är patologiskt, huvud står nedom </a:t>
            </a:r>
            <a:r>
              <a:rPr lang="sv-SE" sz="1600" dirty="0" err="1"/>
              <a:t>spinae</a:t>
            </a:r>
            <a:r>
              <a:rPr lang="sv-SE" sz="1600" dirty="0"/>
              <a:t> och förlossning ej är nära förestående. </a:t>
            </a:r>
          </a:p>
          <a:p>
            <a:pPr marL="0" indent="0">
              <a:buNone/>
            </a:pPr>
            <a:r>
              <a:rPr lang="sv-SE" sz="1600" dirty="0"/>
              <a:t>Efter 2 drag med sugklockan föds ett barn med APGAR 8-10-10. </a:t>
            </a:r>
            <a:br>
              <a:rPr lang="sv-SE" sz="1600" dirty="0"/>
            </a:br>
            <a:br>
              <a:rPr lang="sv-SE" sz="1600" dirty="0"/>
            </a:br>
            <a:r>
              <a:rPr lang="sv-SE" sz="1600" b="1" dirty="0"/>
              <a:t>Fråga 9:7 (1p) </a:t>
            </a:r>
            <a:br>
              <a:rPr lang="sv-SE" sz="1600" b="1" dirty="0"/>
            </a:br>
            <a:r>
              <a:rPr lang="sv-SE" sz="1600" dirty="0"/>
              <a:t>Barnet föds enligt bilden nedan. Hur benämns denna bjudning? </a:t>
            </a:r>
            <a:br>
              <a:rPr lang="sv-SE" sz="1600" dirty="0"/>
            </a:br>
            <a:br>
              <a:rPr lang="sv-SE" sz="1600" dirty="0"/>
            </a:br>
            <a:endParaRPr lang="sv-SE" dirty="0"/>
          </a:p>
          <a:p>
            <a:endParaRPr lang="sv-SE" dirty="0"/>
          </a:p>
        </p:txBody>
      </p:sp>
      <p:pic>
        <p:nvPicPr>
          <p:cNvPr id="4" name="Bildobjekt 3">
            <a:extLst>
              <a:ext uri="{FF2B5EF4-FFF2-40B4-BE49-F238E27FC236}">
                <a16:creationId xmlns:a16="http://schemas.microsoft.com/office/drawing/2014/main" id="{7BDC6586-2B6E-39E5-F214-5DE7D1BCC86A}"/>
              </a:ext>
            </a:extLst>
          </p:cNvPr>
          <p:cNvPicPr>
            <a:picLocks noChangeAspect="1"/>
          </p:cNvPicPr>
          <p:nvPr/>
        </p:nvPicPr>
        <p:blipFill>
          <a:blip r:embed="rId2"/>
          <a:stretch>
            <a:fillRect/>
          </a:stretch>
        </p:blipFill>
        <p:spPr>
          <a:xfrm>
            <a:off x="7861206" y="3210947"/>
            <a:ext cx="3492595" cy="3392329"/>
          </a:xfrm>
          <a:prstGeom prst="rect">
            <a:avLst/>
          </a:prstGeom>
        </p:spPr>
      </p:pic>
    </p:spTree>
    <p:extLst>
      <p:ext uri="{BB962C8B-B14F-4D97-AF65-F5344CB8AC3E}">
        <p14:creationId xmlns:p14="http://schemas.microsoft.com/office/powerpoint/2010/main" val="259409181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9 – Maria, 29 år </a:t>
            </a:r>
          </a:p>
          <a:p>
            <a:pPr marL="0" indent="0">
              <a:buNone/>
            </a:pPr>
            <a:r>
              <a:rPr lang="sv-SE" sz="1200" i="1" dirty="0">
                <a:solidFill>
                  <a:schemeClr val="tx1">
                    <a:lumMod val="50000"/>
                    <a:lumOff val="50000"/>
                  </a:schemeClr>
                </a:solidFill>
              </a:rPr>
              <a:t>I samråd med Maria förskriver du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i första hand och får hjälp av fysioterapeut med utprovning av TENS apparat vilket gör att Maria sover bättre på nätterna p.g.a. minskad smärta. Läkemedel som tillhör NSAID-gruppen (ibuprofen, </a:t>
            </a:r>
            <a:r>
              <a:rPr lang="sv-SE" sz="1200" i="1" dirty="0" err="1">
                <a:solidFill>
                  <a:schemeClr val="tx1">
                    <a:lumMod val="50000"/>
                    <a:lumOff val="50000"/>
                  </a:schemeClr>
                </a:solidFill>
              </a:rPr>
              <a:t>diklofenak</a:t>
            </a:r>
            <a:r>
              <a:rPr lang="sv-SE" sz="1200" i="1" dirty="0">
                <a:solidFill>
                  <a:schemeClr val="tx1">
                    <a:lumMod val="50000"/>
                    <a:lumOff val="50000"/>
                  </a:schemeClr>
                </a:solidFill>
              </a:rPr>
              <a:t> etc.) hämmar prostaglandinsyntesen och ska undvikas under graviditetens andra hälft. Behandling kan orsaka </a:t>
            </a:r>
            <a:r>
              <a:rPr lang="sv-SE" sz="1200" i="1" dirty="0" err="1">
                <a:solidFill>
                  <a:schemeClr val="tx1">
                    <a:lumMod val="50000"/>
                    <a:lumOff val="50000"/>
                  </a:schemeClr>
                </a:solidFill>
              </a:rPr>
              <a:t>konstriktion</a:t>
            </a:r>
            <a:r>
              <a:rPr lang="sv-SE" sz="1200" i="1" dirty="0">
                <a:solidFill>
                  <a:schemeClr val="tx1">
                    <a:lumMod val="50000"/>
                    <a:lumOff val="50000"/>
                  </a:schemeClr>
                </a:solidFill>
              </a:rPr>
              <a:t> av </a:t>
            </a:r>
            <a:r>
              <a:rPr lang="sv-SE" sz="1200" i="1" dirty="0" err="1">
                <a:solidFill>
                  <a:schemeClr val="tx1">
                    <a:lumMod val="50000"/>
                    <a:lumOff val="50000"/>
                  </a:schemeClr>
                </a:solidFill>
              </a:rPr>
              <a:t>ductus</a:t>
            </a:r>
            <a:r>
              <a:rPr lang="sv-SE" sz="1200" i="1" dirty="0">
                <a:solidFill>
                  <a:schemeClr val="tx1">
                    <a:lumMod val="50000"/>
                    <a:lumOff val="50000"/>
                  </a:schemeClr>
                </a:solidFill>
              </a:rPr>
              <a:t> </a:t>
            </a:r>
            <a:r>
              <a:rPr lang="sv-SE" sz="1200" i="1" dirty="0" err="1">
                <a:solidFill>
                  <a:schemeClr val="tx1">
                    <a:lumMod val="50000"/>
                    <a:lumOff val="50000"/>
                  </a:schemeClr>
                </a:solidFill>
              </a:rPr>
              <a:t>arteriosus</a:t>
            </a:r>
            <a:r>
              <a:rPr lang="sv-SE" sz="1200" i="1" dirty="0">
                <a:solidFill>
                  <a:schemeClr val="tx1">
                    <a:lumMod val="50000"/>
                    <a:lumOff val="50000"/>
                  </a:schemeClr>
                </a:solidFill>
              </a:rPr>
              <a:t> </a:t>
            </a:r>
            <a:r>
              <a:rPr lang="sv-SE" sz="1200" i="1" dirty="0" err="1">
                <a:solidFill>
                  <a:schemeClr val="tx1">
                    <a:lumMod val="50000"/>
                    <a:lumOff val="50000"/>
                  </a:schemeClr>
                </a:solidFill>
              </a:rPr>
              <a:t>intrauterint</a:t>
            </a:r>
            <a:r>
              <a:rPr lang="sv-SE" sz="1200" i="1" dirty="0">
                <a:solidFill>
                  <a:schemeClr val="tx1">
                    <a:lumMod val="50000"/>
                    <a:lumOff val="50000"/>
                  </a:schemeClr>
                </a:solidFill>
              </a:rPr>
              <a:t>, vilket kan leda till </a:t>
            </a:r>
            <a:r>
              <a:rPr lang="sv-SE" sz="1200" i="1" dirty="0" err="1">
                <a:solidFill>
                  <a:schemeClr val="tx1">
                    <a:lumMod val="50000"/>
                    <a:lumOff val="50000"/>
                  </a:schemeClr>
                </a:solidFill>
              </a:rPr>
              <a:t>pulmonell</a:t>
            </a:r>
            <a:r>
              <a:rPr lang="sv-SE" sz="1200" i="1" dirty="0">
                <a:solidFill>
                  <a:schemeClr val="tx1">
                    <a:lumMod val="50000"/>
                    <a:lumOff val="50000"/>
                  </a:schemeClr>
                </a:solidFill>
              </a:rPr>
              <a:t> hypertension och andningsproblem hos det nyfödda barnet eller i sämsta fall slutning av </a:t>
            </a:r>
            <a:r>
              <a:rPr lang="sv-SE" sz="1200" i="1" dirty="0" err="1">
                <a:solidFill>
                  <a:schemeClr val="tx1">
                    <a:lumMod val="50000"/>
                    <a:lumOff val="50000"/>
                  </a:schemeClr>
                </a:solidFill>
              </a:rPr>
              <a:t>ductus</a:t>
            </a:r>
            <a:r>
              <a:rPr lang="sv-SE" sz="1200" i="1" dirty="0">
                <a:solidFill>
                  <a:schemeClr val="tx1">
                    <a:lumMod val="50000"/>
                    <a:lumOff val="50000"/>
                  </a:schemeClr>
                </a:solidFill>
              </a:rPr>
              <a:t>, vilket kan leda till </a:t>
            </a:r>
            <a:r>
              <a:rPr lang="sv-SE" sz="1200" i="1" dirty="0" err="1">
                <a:solidFill>
                  <a:schemeClr val="tx1">
                    <a:lumMod val="50000"/>
                    <a:lumOff val="50000"/>
                  </a:schemeClr>
                </a:solidFill>
              </a:rPr>
              <a:t>intrauterin</a:t>
            </a:r>
            <a:r>
              <a:rPr lang="sv-SE" sz="1200" i="1" dirty="0">
                <a:solidFill>
                  <a:schemeClr val="tx1">
                    <a:lumMod val="50000"/>
                    <a:lumOff val="50000"/>
                  </a:schemeClr>
                </a:solidFill>
              </a:rPr>
              <a:t> död. Det finns inga säkra hållpunkter för att opioder (morfin, kodein etc.) skulle vara fosterskadande men kan orsaka neonatal andningsdepression och ska inte använda som förstahandspreparat under graviditet. </a:t>
            </a:r>
          </a:p>
          <a:p>
            <a:pPr marL="0" indent="0">
              <a:buNone/>
            </a:pPr>
            <a:r>
              <a:rPr lang="sv-SE" sz="1200" i="1" dirty="0">
                <a:solidFill>
                  <a:schemeClr val="tx1">
                    <a:lumMod val="50000"/>
                    <a:lumOff val="50000"/>
                  </a:schemeClr>
                </a:solidFill>
              </a:rPr>
              <a:t>På grund av GDM gör Maria ett tillväxtultraljud i graviditetsvecka 36 som visar +7,9% i tillväxt, normal fostervattenmängd och normalt flöde i navelsträngen, dvs normal undersökning. </a:t>
            </a:r>
          </a:p>
          <a:p>
            <a:pPr marL="0" indent="0">
              <a:buNone/>
            </a:pPr>
            <a:r>
              <a:rPr lang="sv-SE" sz="1200" i="1" dirty="0">
                <a:solidFill>
                  <a:schemeClr val="tx1">
                    <a:lumMod val="50000"/>
                    <a:lumOff val="50000"/>
                  </a:schemeClr>
                </a:solidFill>
              </a:rPr>
              <a:t>Maria inkommer till förlossningen i graviditetsvecka v39+1 med värkar och vattenavgång. Förlossningen har haft normal progress och CTG har varit normalt. Föregående </a:t>
            </a:r>
            <a:r>
              <a:rPr lang="sv-SE" sz="1200" i="1" dirty="0" err="1">
                <a:solidFill>
                  <a:schemeClr val="tx1">
                    <a:lumMod val="50000"/>
                    <a:lumOff val="50000"/>
                  </a:schemeClr>
                </a:solidFill>
              </a:rPr>
              <a:t>fosterdel</a:t>
            </a:r>
            <a:r>
              <a:rPr lang="sv-SE" sz="1200" i="1" dirty="0">
                <a:solidFill>
                  <a:schemeClr val="tx1">
                    <a:lumMod val="50000"/>
                    <a:lumOff val="50000"/>
                  </a:schemeClr>
                </a:solidFill>
              </a:rPr>
              <a:t> huvud, står 1 cm ovan bäckenbotten och patienten har krystat 30 min med sparsam progress. Du blir i egenskap av förlossningsjour tillkallad till rummet av ansvarig barnmorska då hon vill att ni gör en gemensam bedömning av patienten.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Du väljer att hjälpa till att avsluta förlossningen med en sugklocka (VE) då CTG är patologiskt, huvud står nedom </a:t>
            </a:r>
            <a:r>
              <a:rPr lang="sv-SE" sz="1600" dirty="0" err="1"/>
              <a:t>spinae</a:t>
            </a:r>
            <a:r>
              <a:rPr lang="sv-SE" sz="1600" dirty="0"/>
              <a:t> och förlossning ej är nära förestående. </a:t>
            </a:r>
          </a:p>
          <a:p>
            <a:pPr marL="0" indent="0">
              <a:buNone/>
            </a:pPr>
            <a:r>
              <a:rPr lang="sv-SE" sz="1600" dirty="0"/>
              <a:t>Efter 2 drag med sugklockan föds ett barn med APGAR 8-10-10. </a:t>
            </a:r>
            <a:br>
              <a:rPr lang="sv-SE" sz="1600" dirty="0"/>
            </a:br>
            <a:br>
              <a:rPr lang="sv-SE" sz="1600" dirty="0"/>
            </a:br>
            <a:r>
              <a:rPr lang="sv-SE" sz="1600" b="1" dirty="0"/>
              <a:t>Fråga 9:7 (1p) </a:t>
            </a:r>
            <a:br>
              <a:rPr lang="sv-SE" sz="1600" b="1" dirty="0"/>
            </a:br>
            <a:r>
              <a:rPr lang="sv-SE" sz="1600" dirty="0"/>
              <a:t>Barnet föds enligt bilden nedan. Hur benämns denna bjudning?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Vidöppen hjässbjudning </a:t>
            </a:r>
          </a:p>
          <a:p>
            <a:endParaRPr lang="sv-SE" dirty="0"/>
          </a:p>
          <a:p>
            <a:endParaRPr lang="sv-SE" dirty="0"/>
          </a:p>
        </p:txBody>
      </p:sp>
      <p:pic>
        <p:nvPicPr>
          <p:cNvPr id="4" name="Bildobjekt 3">
            <a:extLst>
              <a:ext uri="{FF2B5EF4-FFF2-40B4-BE49-F238E27FC236}">
                <a16:creationId xmlns:a16="http://schemas.microsoft.com/office/drawing/2014/main" id="{7BDC6586-2B6E-39E5-F214-5DE7D1BCC86A}"/>
              </a:ext>
            </a:extLst>
          </p:cNvPr>
          <p:cNvPicPr>
            <a:picLocks noChangeAspect="1"/>
          </p:cNvPicPr>
          <p:nvPr/>
        </p:nvPicPr>
        <p:blipFill>
          <a:blip r:embed="rId2"/>
          <a:stretch>
            <a:fillRect/>
          </a:stretch>
        </p:blipFill>
        <p:spPr>
          <a:xfrm>
            <a:off x="7861206" y="3210947"/>
            <a:ext cx="3492595" cy="3392329"/>
          </a:xfrm>
          <a:prstGeom prst="rect">
            <a:avLst/>
          </a:prstGeom>
        </p:spPr>
      </p:pic>
    </p:spTree>
    <p:extLst>
      <p:ext uri="{BB962C8B-B14F-4D97-AF65-F5344CB8AC3E}">
        <p14:creationId xmlns:p14="http://schemas.microsoft.com/office/powerpoint/2010/main" val="96771698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9 – Maria, 29 år </a:t>
            </a:r>
          </a:p>
          <a:p>
            <a:pPr marL="0" indent="0">
              <a:buNone/>
            </a:pPr>
            <a:r>
              <a:rPr lang="sv-SE" sz="1200" i="1" dirty="0">
                <a:solidFill>
                  <a:schemeClr val="tx1">
                    <a:lumMod val="50000"/>
                    <a:lumOff val="50000"/>
                  </a:schemeClr>
                </a:solidFill>
              </a:rPr>
              <a:t>I samråd med Maria förskriver du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i första hand och får hjälp av fysioterapeut med utprovning av TENS apparat vilket gör att Maria sover bättre på nätterna p.g.a. minskad smärta. Läkemedel som tillhör NSAID-gruppen (ibuprofen, </a:t>
            </a:r>
            <a:r>
              <a:rPr lang="sv-SE" sz="1200" i="1" dirty="0" err="1">
                <a:solidFill>
                  <a:schemeClr val="tx1">
                    <a:lumMod val="50000"/>
                    <a:lumOff val="50000"/>
                  </a:schemeClr>
                </a:solidFill>
              </a:rPr>
              <a:t>diklofenak</a:t>
            </a:r>
            <a:r>
              <a:rPr lang="sv-SE" sz="1200" i="1" dirty="0">
                <a:solidFill>
                  <a:schemeClr val="tx1">
                    <a:lumMod val="50000"/>
                    <a:lumOff val="50000"/>
                  </a:schemeClr>
                </a:solidFill>
              </a:rPr>
              <a:t> etc.) hämmar prostaglandinsyntesen och ska undvikas under graviditetens andra hälft. Behandling kan orsaka </a:t>
            </a:r>
            <a:r>
              <a:rPr lang="sv-SE" sz="1200" i="1" dirty="0" err="1">
                <a:solidFill>
                  <a:schemeClr val="tx1">
                    <a:lumMod val="50000"/>
                    <a:lumOff val="50000"/>
                  </a:schemeClr>
                </a:solidFill>
              </a:rPr>
              <a:t>konstriktion</a:t>
            </a:r>
            <a:r>
              <a:rPr lang="sv-SE" sz="1200" i="1" dirty="0">
                <a:solidFill>
                  <a:schemeClr val="tx1">
                    <a:lumMod val="50000"/>
                    <a:lumOff val="50000"/>
                  </a:schemeClr>
                </a:solidFill>
              </a:rPr>
              <a:t> av </a:t>
            </a:r>
            <a:r>
              <a:rPr lang="sv-SE" sz="1200" i="1" dirty="0" err="1">
                <a:solidFill>
                  <a:schemeClr val="tx1">
                    <a:lumMod val="50000"/>
                    <a:lumOff val="50000"/>
                  </a:schemeClr>
                </a:solidFill>
              </a:rPr>
              <a:t>ductus</a:t>
            </a:r>
            <a:r>
              <a:rPr lang="sv-SE" sz="1200" i="1" dirty="0">
                <a:solidFill>
                  <a:schemeClr val="tx1">
                    <a:lumMod val="50000"/>
                    <a:lumOff val="50000"/>
                  </a:schemeClr>
                </a:solidFill>
              </a:rPr>
              <a:t> </a:t>
            </a:r>
            <a:r>
              <a:rPr lang="sv-SE" sz="1200" i="1" dirty="0" err="1">
                <a:solidFill>
                  <a:schemeClr val="tx1">
                    <a:lumMod val="50000"/>
                    <a:lumOff val="50000"/>
                  </a:schemeClr>
                </a:solidFill>
              </a:rPr>
              <a:t>arteriosus</a:t>
            </a:r>
            <a:r>
              <a:rPr lang="sv-SE" sz="1200" i="1" dirty="0">
                <a:solidFill>
                  <a:schemeClr val="tx1">
                    <a:lumMod val="50000"/>
                    <a:lumOff val="50000"/>
                  </a:schemeClr>
                </a:solidFill>
              </a:rPr>
              <a:t> </a:t>
            </a:r>
            <a:r>
              <a:rPr lang="sv-SE" sz="1200" i="1" dirty="0" err="1">
                <a:solidFill>
                  <a:schemeClr val="tx1">
                    <a:lumMod val="50000"/>
                    <a:lumOff val="50000"/>
                  </a:schemeClr>
                </a:solidFill>
              </a:rPr>
              <a:t>intrauterint</a:t>
            </a:r>
            <a:r>
              <a:rPr lang="sv-SE" sz="1200" i="1" dirty="0">
                <a:solidFill>
                  <a:schemeClr val="tx1">
                    <a:lumMod val="50000"/>
                    <a:lumOff val="50000"/>
                  </a:schemeClr>
                </a:solidFill>
              </a:rPr>
              <a:t>, vilket kan leda till </a:t>
            </a:r>
            <a:r>
              <a:rPr lang="sv-SE" sz="1200" i="1" dirty="0" err="1">
                <a:solidFill>
                  <a:schemeClr val="tx1">
                    <a:lumMod val="50000"/>
                    <a:lumOff val="50000"/>
                  </a:schemeClr>
                </a:solidFill>
              </a:rPr>
              <a:t>pulmonell</a:t>
            </a:r>
            <a:r>
              <a:rPr lang="sv-SE" sz="1200" i="1" dirty="0">
                <a:solidFill>
                  <a:schemeClr val="tx1">
                    <a:lumMod val="50000"/>
                    <a:lumOff val="50000"/>
                  </a:schemeClr>
                </a:solidFill>
              </a:rPr>
              <a:t> hypertension och andningsproblem hos det nyfödda barnet eller i sämsta fall slutning av </a:t>
            </a:r>
            <a:r>
              <a:rPr lang="sv-SE" sz="1200" i="1" dirty="0" err="1">
                <a:solidFill>
                  <a:schemeClr val="tx1">
                    <a:lumMod val="50000"/>
                    <a:lumOff val="50000"/>
                  </a:schemeClr>
                </a:solidFill>
              </a:rPr>
              <a:t>ductus</a:t>
            </a:r>
            <a:r>
              <a:rPr lang="sv-SE" sz="1200" i="1" dirty="0">
                <a:solidFill>
                  <a:schemeClr val="tx1">
                    <a:lumMod val="50000"/>
                    <a:lumOff val="50000"/>
                  </a:schemeClr>
                </a:solidFill>
              </a:rPr>
              <a:t>, vilket kan leda till </a:t>
            </a:r>
            <a:r>
              <a:rPr lang="sv-SE" sz="1200" i="1" dirty="0" err="1">
                <a:solidFill>
                  <a:schemeClr val="tx1">
                    <a:lumMod val="50000"/>
                    <a:lumOff val="50000"/>
                  </a:schemeClr>
                </a:solidFill>
              </a:rPr>
              <a:t>intrauterin</a:t>
            </a:r>
            <a:r>
              <a:rPr lang="sv-SE" sz="1200" i="1" dirty="0">
                <a:solidFill>
                  <a:schemeClr val="tx1">
                    <a:lumMod val="50000"/>
                    <a:lumOff val="50000"/>
                  </a:schemeClr>
                </a:solidFill>
              </a:rPr>
              <a:t> död. Det finns inga säkra hållpunkter för att opioder (morfin, kodein etc.) skulle vara fosterskadande men kan orsaka neonatal andningsdepression och ska inte använda som förstahandspreparat under graviditet. </a:t>
            </a:r>
          </a:p>
          <a:p>
            <a:pPr marL="0" indent="0">
              <a:buNone/>
            </a:pPr>
            <a:r>
              <a:rPr lang="sv-SE" sz="1200" i="1" dirty="0">
                <a:solidFill>
                  <a:schemeClr val="tx1">
                    <a:lumMod val="50000"/>
                    <a:lumOff val="50000"/>
                  </a:schemeClr>
                </a:solidFill>
              </a:rPr>
              <a:t>På grund av GDM gör Maria ett tillväxtultraljud i graviditetsvecka 36 som visar +7,9% i tillväxt, normal fostervattenmängd och normalt flöde i navelsträngen, dvs normal undersökning. </a:t>
            </a:r>
          </a:p>
          <a:p>
            <a:pPr marL="0" indent="0">
              <a:buNone/>
            </a:pPr>
            <a:r>
              <a:rPr lang="sv-SE" sz="1200" i="1" dirty="0">
                <a:solidFill>
                  <a:schemeClr val="tx1">
                    <a:lumMod val="50000"/>
                    <a:lumOff val="50000"/>
                  </a:schemeClr>
                </a:solidFill>
              </a:rPr>
              <a:t>Maria inkommer till förlossningen i graviditetsvecka v39+1 med värkar och vattenavgång. Förlossningen har haft normal progress och CTG har varit normalt. Föregående </a:t>
            </a:r>
            <a:r>
              <a:rPr lang="sv-SE" sz="1200" i="1" dirty="0" err="1">
                <a:solidFill>
                  <a:schemeClr val="tx1">
                    <a:lumMod val="50000"/>
                    <a:lumOff val="50000"/>
                  </a:schemeClr>
                </a:solidFill>
              </a:rPr>
              <a:t>fosterdel</a:t>
            </a:r>
            <a:r>
              <a:rPr lang="sv-SE" sz="1200" i="1" dirty="0">
                <a:solidFill>
                  <a:schemeClr val="tx1">
                    <a:lumMod val="50000"/>
                    <a:lumOff val="50000"/>
                  </a:schemeClr>
                </a:solidFill>
              </a:rPr>
              <a:t> huvud, står 1 cm ovan bäckenbotten och patienten har krystat 30 min med sparsam progress. Du blir i egenskap av förlossningsjour tillkallad till rummet av ansvarig barnmorska då hon vill att ni gör en gemensam bedömning av patienten.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väljer att hjälpa till att avsluta förlossningen med en sugklocka (VE) då CTG är patologiskt, huvud står nedom </a:t>
            </a:r>
            <a:r>
              <a:rPr lang="sv-SE" sz="1200" i="1" dirty="0" err="1">
                <a:solidFill>
                  <a:schemeClr val="tx1">
                    <a:lumMod val="50000"/>
                    <a:lumOff val="50000"/>
                  </a:schemeClr>
                </a:solidFill>
              </a:rPr>
              <a:t>spinae</a:t>
            </a:r>
            <a:r>
              <a:rPr lang="sv-SE" sz="1200" i="1" dirty="0">
                <a:solidFill>
                  <a:schemeClr val="tx1">
                    <a:lumMod val="50000"/>
                    <a:lumOff val="50000"/>
                  </a:schemeClr>
                </a:solidFill>
              </a:rPr>
              <a:t> och förlossning ej är nära förestående. Efter 2 drag med sugklockan föds ett barn med APGAR 8-10-10. </a:t>
            </a:r>
            <a:br>
              <a:rPr lang="sv-SE" sz="1600" dirty="0"/>
            </a:br>
            <a:br>
              <a:rPr lang="sv-SE" sz="1600" dirty="0"/>
            </a:br>
            <a:r>
              <a:rPr lang="sv-SE" sz="1600" b="1" dirty="0"/>
              <a:t>Fråga 9:8 (2p) </a:t>
            </a:r>
            <a:br>
              <a:rPr lang="sv-SE" sz="1600" b="1" dirty="0"/>
            </a:br>
            <a:r>
              <a:rPr lang="sv-SE" sz="1600" dirty="0"/>
              <a:t>Efter placenta har avgått vill barnmorskan ha hjälp med bedömning av bristning då hon är osäker om det är en skada på </a:t>
            </a:r>
            <a:r>
              <a:rPr lang="sv-SE" sz="1600" dirty="0" err="1"/>
              <a:t>sfinktermuskulaturen</a:t>
            </a:r>
            <a:r>
              <a:rPr lang="sv-SE" sz="1600" dirty="0"/>
              <a:t> eller inte. Vilka riskfaktorer finns för </a:t>
            </a:r>
            <a:r>
              <a:rPr lang="sv-SE" sz="1600" dirty="0" err="1"/>
              <a:t>sfinkterskada</a:t>
            </a:r>
            <a:r>
              <a:rPr lang="sv-SE" sz="1600" dirty="0"/>
              <a:t> under förlossningen? </a:t>
            </a:r>
          </a:p>
          <a:p>
            <a:pPr marL="0" indent="0">
              <a:buNone/>
            </a:pPr>
            <a:endParaRPr lang="sv-SE" sz="1600" dirty="0"/>
          </a:p>
          <a:p>
            <a:pPr marL="0" indent="0">
              <a:buNone/>
            </a:pPr>
            <a:endParaRPr lang="sv-SE" sz="1600" dirty="0">
              <a:solidFill>
                <a:schemeClr val="accent4"/>
              </a:solidFill>
            </a:endParaRPr>
          </a:p>
          <a:p>
            <a:endParaRPr lang="sv-SE" dirty="0"/>
          </a:p>
          <a:p>
            <a:endParaRPr lang="sv-SE" dirty="0"/>
          </a:p>
        </p:txBody>
      </p:sp>
    </p:spTree>
    <p:extLst>
      <p:ext uri="{BB962C8B-B14F-4D97-AF65-F5344CB8AC3E}">
        <p14:creationId xmlns:p14="http://schemas.microsoft.com/office/powerpoint/2010/main" val="168545368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9 – Maria, 29 år </a:t>
            </a:r>
          </a:p>
          <a:p>
            <a:pPr marL="0" indent="0">
              <a:buNone/>
            </a:pPr>
            <a:r>
              <a:rPr lang="sv-SE" sz="1200" i="1" dirty="0">
                <a:solidFill>
                  <a:schemeClr val="tx1">
                    <a:lumMod val="50000"/>
                    <a:lumOff val="50000"/>
                  </a:schemeClr>
                </a:solidFill>
              </a:rPr>
              <a:t>I samråd med Maria förskriver du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i första hand och får hjälp av fysioterapeut med utprovning av TENS apparat vilket gör att Maria sover bättre på nätterna p.g.a. minskad smärta. Läkemedel som tillhör NSAID-gruppen (ibuprofen, </a:t>
            </a:r>
            <a:r>
              <a:rPr lang="sv-SE" sz="1200" i="1" dirty="0" err="1">
                <a:solidFill>
                  <a:schemeClr val="tx1">
                    <a:lumMod val="50000"/>
                    <a:lumOff val="50000"/>
                  </a:schemeClr>
                </a:solidFill>
              </a:rPr>
              <a:t>diklofenak</a:t>
            </a:r>
            <a:r>
              <a:rPr lang="sv-SE" sz="1200" i="1" dirty="0">
                <a:solidFill>
                  <a:schemeClr val="tx1">
                    <a:lumMod val="50000"/>
                    <a:lumOff val="50000"/>
                  </a:schemeClr>
                </a:solidFill>
              </a:rPr>
              <a:t> etc.) hämmar prostaglandinsyntesen och ska undvikas under graviditetens andra hälft. Behandling kan orsaka </a:t>
            </a:r>
            <a:r>
              <a:rPr lang="sv-SE" sz="1200" i="1" dirty="0" err="1">
                <a:solidFill>
                  <a:schemeClr val="tx1">
                    <a:lumMod val="50000"/>
                    <a:lumOff val="50000"/>
                  </a:schemeClr>
                </a:solidFill>
              </a:rPr>
              <a:t>konstriktion</a:t>
            </a:r>
            <a:r>
              <a:rPr lang="sv-SE" sz="1200" i="1" dirty="0">
                <a:solidFill>
                  <a:schemeClr val="tx1">
                    <a:lumMod val="50000"/>
                    <a:lumOff val="50000"/>
                  </a:schemeClr>
                </a:solidFill>
              </a:rPr>
              <a:t> av </a:t>
            </a:r>
            <a:r>
              <a:rPr lang="sv-SE" sz="1200" i="1" dirty="0" err="1">
                <a:solidFill>
                  <a:schemeClr val="tx1">
                    <a:lumMod val="50000"/>
                    <a:lumOff val="50000"/>
                  </a:schemeClr>
                </a:solidFill>
              </a:rPr>
              <a:t>ductus</a:t>
            </a:r>
            <a:r>
              <a:rPr lang="sv-SE" sz="1200" i="1" dirty="0">
                <a:solidFill>
                  <a:schemeClr val="tx1">
                    <a:lumMod val="50000"/>
                    <a:lumOff val="50000"/>
                  </a:schemeClr>
                </a:solidFill>
              </a:rPr>
              <a:t> </a:t>
            </a:r>
            <a:r>
              <a:rPr lang="sv-SE" sz="1200" i="1" dirty="0" err="1">
                <a:solidFill>
                  <a:schemeClr val="tx1">
                    <a:lumMod val="50000"/>
                    <a:lumOff val="50000"/>
                  </a:schemeClr>
                </a:solidFill>
              </a:rPr>
              <a:t>arteriosus</a:t>
            </a:r>
            <a:r>
              <a:rPr lang="sv-SE" sz="1200" i="1" dirty="0">
                <a:solidFill>
                  <a:schemeClr val="tx1">
                    <a:lumMod val="50000"/>
                    <a:lumOff val="50000"/>
                  </a:schemeClr>
                </a:solidFill>
              </a:rPr>
              <a:t> </a:t>
            </a:r>
            <a:r>
              <a:rPr lang="sv-SE" sz="1200" i="1" dirty="0" err="1">
                <a:solidFill>
                  <a:schemeClr val="tx1">
                    <a:lumMod val="50000"/>
                    <a:lumOff val="50000"/>
                  </a:schemeClr>
                </a:solidFill>
              </a:rPr>
              <a:t>intrauterint</a:t>
            </a:r>
            <a:r>
              <a:rPr lang="sv-SE" sz="1200" i="1" dirty="0">
                <a:solidFill>
                  <a:schemeClr val="tx1">
                    <a:lumMod val="50000"/>
                    <a:lumOff val="50000"/>
                  </a:schemeClr>
                </a:solidFill>
              </a:rPr>
              <a:t>, vilket kan leda till </a:t>
            </a:r>
            <a:r>
              <a:rPr lang="sv-SE" sz="1200" i="1" dirty="0" err="1">
                <a:solidFill>
                  <a:schemeClr val="tx1">
                    <a:lumMod val="50000"/>
                    <a:lumOff val="50000"/>
                  </a:schemeClr>
                </a:solidFill>
              </a:rPr>
              <a:t>pulmonell</a:t>
            </a:r>
            <a:r>
              <a:rPr lang="sv-SE" sz="1200" i="1" dirty="0">
                <a:solidFill>
                  <a:schemeClr val="tx1">
                    <a:lumMod val="50000"/>
                    <a:lumOff val="50000"/>
                  </a:schemeClr>
                </a:solidFill>
              </a:rPr>
              <a:t> hypertension och andningsproblem hos det nyfödda barnet eller i sämsta fall slutning av </a:t>
            </a:r>
            <a:r>
              <a:rPr lang="sv-SE" sz="1200" i="1" dirty="0" err="1">
                <a:solidFill>
                  <a:schemeClr val="tx1">
                    <a:lumMod val="50000"/>
                    <a:lumOff val="50000"/>
                  </a:schemeClr>
                </a:solidFill>
              </a:rPr>
              <a:t>ductus</a:t>
            </a:r>
            <a:r>
              <a:rPr lang="sv-SE" sz="1200" i="1" dirty="0">
                <a:solidFill>
                  <a:schemeClr val="tx1">
                    <a:lumMod val="50000"/>
                    <a:lumOff val="50000"/>
                  </a:schemeClr>
                </a:solidFill>
              </a:rPr>
              <a:t>, vilket kan leda till </a:t>
            </a:r>
            <a:r>
              <a:rPr lang="sv-SE" sz="1200" i="1" dirty="0" err="1">
                <a:solidFill>
                  <a:schemeClr val="tx1">
                    <a:lumMod val="50000"/>
                    <a:lumOff val="50000"/>
                  </a:schemeClr>
                </a:solidFill>
              </a:rPr>
              <a:t>intrauterin</a:t>
            </a:r>
            <a:r>
              <a:rPr lang="sv-SE" sz="1200" i="1" dirty="0">
                <a:solidFill>
                  <a:schemeClr val="tx1">
                    <a:lumMod val="50000"/>
                    <a:lumOff val="50000"/>
                  </a:schemeClr>
                </a:solidFill>
              </a:rPr>
              <a:t> död. Det finns inga säkra hållpunkter för att opioder (morfin, kodein etc.) skulle vara fosterskadande men kan orsaka neonatal andningsdepression och ska inte använda som förstahandspreparat under graviditet. </a:t>
            </a:r>
          </a:p>
          <a:p>
            <a:pPr marL="0" indent="0">
              <a:buNone/>
            </a:pPr>
            <a:r>
              <a:rPr lang="sv-SE" sz="1200" i="1" dirty="0">
                <a:solidFill>
                  <a:schemeClr val="tx1">
                    <a:lumMod val="50000"/>
                    <a:lumOff val="50000"/>
                  </a:schemeClr>
                </a:solidFill>
              </a:rPr>
              <a:t>På grund av GDM gör Maria ett tillväxtultraljud i graviditetsvecka 36 som visar +7,9% i tillväxt, normal fostervattenmängd och normalt flöde i navelsträngen, dvs normal undersökning. </a:t>
            </a:r>
          </a:p>
          <a:p>
            <a:pPr marL="0" indent="0">
              <a:buNone/>
            </a:pPr>
            <a:r>
              <a:rPr lang="sv-SE" sz="1200" i="1" dirty="0">
                <a:solidFill>
                  <a:schemeClr val="tx1">
                    <a:lumMod val="50000"/>
                    <a:lumOff val="50000"/>
                  </a:schemeClr>
                </a:solidFill>
              </a:rPr>
              <a:t>Maria inkommer till förlossningen i graviditetsvecka v39+1 med värkar och vattenavgång. Förlossningen har haft normal progress och CTG har varit normalt. Föregående </a:t>
            </a:r>
            <a:r>
              <a:rPr lang="sv-SE" sz="1200" i="1" dirty="0" err="1">
                <a:solidFill>
                  <a:schemeClr val="tx1">
                    <a:lumMod val="50000"/>
                    <a:lumOff val="50000"/>
                  </a:schemeClr>
                </a:solidFill>
              </a:rPr>
              <a:t>fosterdel</a:t>
            </a:r>
            <a:r>
              <a:rPr lang="sv-SE" sz="1200" i="1" dirty="0">
                <a:solidFill>
                  <a:schemeClr val="tx1">
                    <a:lumMod val="50000"/>
                    <a:lumOff val="50000"/>
                  </a:schemeClr>
                </a:solidFill>
              </a:rPr>
              <a:t> huvud, står 1 cm ovan bäckenbotten och patienten har krystat 30 min med sparsam progress. Du blir i egenskap av förlossningsjour tillkallad till rummet av ansvarig barnmorska då hon vill att ni gör en gemensam bedömning av patienten.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väljer att hjälpa till att avsluta förlossningen med en sugklocka (VE) då CTG är patologiskt, huvud står nedom </a:t>
            </a:r>
            <a:r>
              <a:rPr lang="sv-SE" sz="1200" i="1" dirty="0" err="1">
                <a:solidFill>
                  <a:schemeClr val="tx1">
                    <a:lumMod val="50000"/>
                    <a:lumOff val="50000"/>
                  </a:schemeClr>
                </a:solidFill>
              </a:rPr>
              <a:t>spinae</a:t>
            </a:r>
            <a:r>
              <a:rPr lang="sv-SE" sz="1200" i="1" dirty="0">
                <a:solidFill>
                  <a:schemeClr val="tx1">
                    <a:lumMod val="50000"/>
                    <a:lumOff val="50000"/>
                  </a:schemeClr>
                </a:solidFill>
              </a:rPr>
              <a:t> och förlossning ej är nära förestående. Efter 2 drag med sugklockan föds ett barn med APGAR 8-10-10. </a:t>
            </a:r>
            <a:br>
              <a:rPr lang="sv-SE" sz="1600" dirty="0"/>
            </a:br>
            <a:br>
              <a:rPr lang="sv-SE" sz="1600" dirty="0"/>
            </a:br>
            <a:r>
              <a:rPr lang="sv-SE" sz="1600" b="1" dirty="0"/>
              <a:t>Fråga 9:8 (2p) </a:t>
            </a:r>
            <a:br>
              <a:rPr lang="sv-SE" sz="1600" b="1" dirty="0"/>
            </a:br>
            <a:r>
              <a:rPr lang="sv-SE" sz="1600" dirty="0"/>
              <a:t>Efter placenta har avgått vill barnmorskan ha hjälp med bedömning av bristning då hon är osäker om det är en skada på </a:t>
            </a:r>
            <a:r>
              <a:rPr lang="sv-SE" sz="1600" dirty="0" err="1"/>
              <a:t>sfinktermuskulaturen</a:t>
            </a:r>
            <a:r>
              <a:rPr lang="sv-SE" sz="1600" dirty="0"/>
              <a:t> eller inte. Vilka riskfaktorer finns för </a:t>
            </a:r>
            <a:r>
              <a:rPr lang="sv-SE" sz="1600" dirty="0" err="1"/>
              <a:t>sfinkterskada</a:t>
            </a:r>
            <a:r>
              <a:rPr lang="sv-SE" sz="1600" dirty="0"/>
              <a:t> under förlossningen? </a:t>
            </a:r>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Vaginal förstföderska, ålder &gt;40 år, könsstympad kvinna, tidigare </a:t>
            </a:r>
            <a:r>
              <a:rPr lang="sv-SE" sz="1600" dirty="0" err="1">
                <a:solidFill>
                  <a:schemeClr val="accent4"/>
                </a:solidFill>
              </a:rPr>
              <a:t>sfinkterskada</a:t>
            </a:r>
            <a:r>
              <a:rPr lang="sv-SE" sz="1600" dirty="0">
                <a:solidFill>
                  <a:schemeClr val="accent4"/>
                </a:solidFill>
              </a:rPr>
              <a:t>, bristande kommunikation, kort </a:t>
            </a:r>
            <a:r>
              <a:rPr lang="sv-SE" sz="1600" dirty="0" err="1">
                <a:solidFill>
                  <a:schemeClr val="accent4"/>
                </a:solidFill>
              </a:rPr>
              <a:t>perineum</a:t>
            </a:r>
            <a:r>
              <a:rPr lang="sv-SE" sz="1600" dirty="0">
                <a:solidFill>
                  <a:schemeClr val="accent4"/>
                </a:solidFill>
              </a:rPr>
              <a:t>, vestibulit/samlagssmärta. </a:t>
            </a:r>
          </a:p>
          <a:p>
            <a:pPr marL="0" indent="0">
              <a:buNone/>
            </a:pPr>
            <a:r>
              <a:rPr lang="sv-SE" sz="1600" dirty="0">
                <a:solidFill>
                  <a:schemeClr val="accent4"/>
                </a:solidFill>
              </a:rPr>
              <a:t>Hög födelsevikt &gt;4 000 g, avvikande bjudning: vidöppen hjässbjudning, stort huvudomfång. </a:t>
            </a:r>
          </a:p>
          <a:p>
            <a:pPr marL="0" indent="0">
              <a:buNone/>
            </a:pPr>
            <a:r>
              <a:rPr lang="sv-SE" sz="1600" dirty="0">
                <a:solidFill>
                  <a:schemeClr val="accent4"/>
                </a:solidFill>
              </a:rPr>
              <a:t>Förlossning som avslutas instrumentellt (sugklocka eller tång), värkstimulerande dropp, utdrivningsskede &gt;60 min, yttre press. </a:t>
            </a:r>
          </a:p>
          <a:p>
            <a:pPr marL="0" indent="0">
              <a:buNone/>
            </a:pPr>
            <a:endParaRPr lang="sv-SE" sz="1600" dirty="0">
              <a:solidFill>
                <a:schemeClr val="accent4"/>
              </a:solidFill>
            </a:endParaRPr>
          </a:p>
          <a:p>
            <a:pPr marL="0" indent="0">
              <a:buNone/>
            </a:pPr>
            <a:r>
              <a:rPr lang="sv-SE" sz="1600" dirty="0">
                <a:solidFill>
                  <a:schemeClr val="accent1"/>
                </a:solidFill>
              </a:rPr>
              <a:t>Slut på fall 9!</a:t>
            </a:r>
          </a:p>
          <a:p>
            <a:endParaRPr lang="sv-SE" dirty="0"/>
          </a:p>
          <a:p>
            <a:endParaRPr lang="sv-SE" dirty="0"/>
          </a:p>
        </p:txBody>
      </p:sp>
    </p:spTree>
    <p:extLst>
      <p:ext uri="{BB962C8B-B14F-4D97-AF65-F5344CB8AC3E}">
        <p14:creationId xmlns:p14="http://schemas.microsoft.com/office/powerpoint/2010/main" val="26266830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Rubrik 1">
            <a:extLst>
              <a:ext uri="{FF2B5EF4-FFF2-40B4-BE49-F238E27FC236}">
                <a16:creationId xmlns:a16="http://schemas.microsoft.com/office/drawing/2014/main" id="{AA91928B-D41E-0F53-B8EB-6F90DA1FDC92}"/>
              </a:ext>
            </a:extLst>
          </p:cNvPr>
          <p:cNvSpPr>
            <a:spLocks noGrp="1"/>
          </p:cNvSpPr>
          <p:nvPr>
            <p:ph type="ctrTitle"/>
          </p:nvPr>
        </p:nvSpPr>
        <p:spPr>
          <a:xfrm>
            <a:off x="1870997" y="1053289"/>
            <a:ext cx="9236026" cy="2876680"/>
          </a:xfrm>
        </p:spPr>
        <p:txBody>
          <a:bodyPr anchor="b">
            <a:normAutofit/>
          </a:bodyPr>
          <a:lstStyle/>
          <a:p>
            <a:r>
              <a:rPr lang="sv-SE" sz="9600" dirty="0">
                <a:solidFill>
                  <a:srgbClr val="FFFFFF"/>
                </a:solidFill>
              </a:rPr>
              <a:t>IBI-HUD</a:t>
            </a:r>
          </a:p>
        </p:txBody>
      </p:sp>
      <p:sp>
        <p:nvSpPr>
          <p:cNvPr id="3" name="Underrubrik 2">
            <a:extLst>
              <a:ext uri="{FF2B5EF4-FFF2-40B4-BE49-F238E27FC236}">
                <a16:creationId xmlns:a16="http://schemas.microsoft.com/office/drawing/2014/main" id="{8CEE99AB-CCC4-9B23-D668-98317DB05265}"/>
              </a:ext>
            </a:extLst>
          </p:cNvPr>
          <p:cNvSpPr>
            <a:spLocks noGrp="1"/>
          </p:cNvSpPr>
          <p:nvPr>
            <p:ph type="subTitle" idx="1"/>
          </p:nvPr>
        </p:nvSpPr>
        <p:spPr>
          <a:xfrm>
            <a:off x="1987499" y="4810308"/>
            <a:ext cx="9003022" cy="1076551"/>
          </a:xfrm>
        </p:spPr>
        <p:txBody>
          <a:bodyPr>
            <a:normAutofit/>
          </a:bodyPr>
          <a:lstStyle/>
          <a:p>
            <a:pPr algn="l"/>
            <a:endParaRPr lang="sv-SE"/>
          </a:p>
        </p:txBody>
      </p:sp>
    </p:spTree>
    <p:extLst>
      <p:ext uri="{BB962C8B-B14F-4D97-AF65-F5344CB8AC3E}">
        <p14:creationId xmlns:p14="http://schemas.microsoft.com/office/powerpoint/2010/main" val="4172889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56822"/>
            <a:ext cx="10997485" cy="6201178"/>
          </a:xfrm>
        </p:spPr>
        <p:txBody>
          <a:bodyPr>
            <a:normAutofit lnSpcReduction="10000"/>
          </a:bodyPr>
          <a:lstStyle/>
          <a:p>
            <a:pPr marL="0" indent="0">
              <a:lnSpc>
                <a:spcPct val="100000"/>
              </a:lnSpc>
              <a:buNone/>
            </a:pPr>
            <a:r>
              <a:rPr lang="sv-SE" sz="1600" dirty="0"/>
              <a:t>Fall 1 – Annelie, 66 år </a:t>
            </a:r>
          </a:p>
          <a:p>
            <a:pPr marL="0" indent="0">
              <a:lnSpc>
                <a:spcPct val="100000"/>
              </a:lnSpc>
              <a:buNone/>
            </a:pPr>
            <a:r>
              <a:rPr lang="sv-SE" sz="1600" dirty="0">
                <a:solidFill>
                  <a:schemeClr val="tx1">
                    <a:lumMod val="50000"/>
                    <a:lumOff val="50000"/>
                  </a:schemeClr>
                </a:solidFill>
              </a:rPr>
              <a:t>Du gör även en vaginal ultraljudsundersökning i samband med den gynekologiska undersökningen: </a:t>
            </a:r>
          </a:p>
          <a:p>
            <a:pPr marL="0" indent="0">
              <a:lnSpc>
                <a:spcPct val="100000"/>
              </a:lnSpc>
              <a:buNone/>
            </a:pPr>
            <a:r>
              <a:rPr lang="sv-SE" sz="1600" dirty="0">
                <a:solidFill>
                  <a:schemeClr val="tx1">
                    <a:lumMod val="50000"/>
                    <a:lumOff val="50000"/>
                  </a:schemeClr>
                </a:solidFill>
              </a:rPr>
              <a:t>Uterus är normalstor, </a:t>
            </a:r>
            <a:r>
              <a:rPr lang="sv-SE" sz="1600" dirty="0" err="1">
                <a:solidFill>
                  <a:schemeClr val="tx1">
                    <a:lumMod val="50000"/>
                    <a:lumOff val="50000"/>
                  </a:schemeClr>
                </a:solidFill>
              </a:rPr>
              <a:t>endometrium</a:t>
            </a:r>
            <a:r>
              <a:rPr lang="sv-SE" sz="1600" dirty="0">
                <a:solidFill>
                  <a:schemeClr val="tx1">
                    <a:lumMod val="50000"/>
                    <a:lumOff val="50000"/>
                  </a:schemeClr>
                </a:solidFill>
              </a:rPr>
              <a:t> på 8 mm, båda ovarier är multicystiska, med tjocka </a:t>
            </a:r>
            <a:r>
              <a:rPr lang="sv-SE" sz="1600" dirty="0" err="1">
                <a:solidFill>
                  <a:schemeClr val="tx1">
                    <a:lumMod val="50000"/>
                    <a:lumOff val="50000"/>
                  </a:schemeClr>
                </a:solidFill>
              </a:rPr>
              <a:t>septae</a:t>
            </a:r>
            <a:r>
              <a:rPr lang="sv-SE" sz="1600" dirty="0">
                <a:solidFill>
                  <a:schemeClr val="tx1">
                    <a:lumMod val="50000"/>
                    <a:lumOff val="50000"/>
                  </a:schemeClr>
                </a:solidFill>
              </a:rPr>
              <a:t>, solida partier och innehåll med varierande ekomönster. Hö. ovariet uppmäts till 6x5 cm och </a:t>
            </a:r>
            <a:r>
              <a:rPr lang="sv-SE" sz="1600" dirty="0" err="1">
                <a:solidFill>
                  <a:schemeClr val="tx1">
                    <a:lumMod val="50000"/>
                    <a:lumOff val="50000"/>
                  </a:schemeClr>
                </a:solidFill>
              </a:rPr>
              <a:t>vä</a:t>
            </a:r>
            <a:r>
              <a:rPr lang="sv-SE" sz="1600" dirty="0">
                <a:solidFill>
                  <a:schemeClr val="tx1">
                    <a:lumMod val="50000"/>
                    <a:lumOff val="50000"/>
                  </a:schemeClr>
                </a:solidFill>
              </a:rPr>
              <a:t>. ovariet till 12x13 cm. Riklig med </a:t>
            </a:r>
            <a:r>
              <a:rPr lang="sv-SE" sz="1600" dirty="0" err="1">
                <a:solidFill>
                  <a:schemeClr val="tx1">
                    <a:lumMod val="50000"/>
                    <a:lumOff val="50000"/>
                  </a:schemeClr>
                </a:solidFill>
              </a:rPr>
              <a:t>ascites</a:t>
            </a:r>
            <a:r>
              <a:rPr lang="sv-SE" sz="1600" dirty="0">
                <a:solidFill>
                  <a:schemeClr val="tx1">
                    <a:lumMod val="50000"/>
                    <a:lumOff val="50000"/>
                  </a:schemeClr>
                </a:solidFill>
              </a:rPr>
              <a:t> i buken. </a:t>
            </a:r>
          </a:p>
          <a:p>
            <a:pPr marL="0" indent="0">
              <a:lnSpc>
                <a:spcPct val="100000"/>
              </a:lnSpc>
              <a:buNone/>
            </a:pPr>
            <a:r>
              <a:rPr lang="sv-SE" sz="1600" dirty="0"/>
              <a:t>Du tog ett cytologprov som var </a:t>
            </a:r>
            <a:r>
              <a:rPr lang="sv-SE" sz="1600" dirty="0" err="1"/>
              <a:t>ua</a:t>
            </a:r>
            <a:r>
              <a:rPr lang="sv-SE" sz="1600" dirty="0"/>
              <a:t> och en </a:t>
            </a:r>
            <a:r>
              <a:rPr lang="sv-SE" sz="1600" dirty="0" err="1"/>
              <a:t>endometriebiopsi</a:t>
            </a:r>
            <a:r>
              <a:rPr lang="sv-SE" sz="1600" dirty="0"/>
              <a:t> men fick inget utbyte varför du satte upp patienten för </a:t>
            </a:r>
            <a:r>
              <a:rPr lang="sv-SE" sz="1600" dirty="0" err="1"/>
              <a:t>hystereoskopi</a:t>
            </a:r>
            <a:r>
              <a:rPr lang="sv-SE" sz="1600" dirty="0"/>
              <a:t> med resektion av </a:t>
            </a:r>
            <a:r>
              <a:rPr lang="sv-SE" sz="1600" dirty="0" err="1"/>
              <a:t>endometrium</a:t>
            </a:r>
            <a:r>
              <a:rPr lang="sv-SE" sz="1600" dirty="0"/>
              <a:t> i diagnostiskt syfte, då en enstaka postmenopausal blödning med </a:t>
            </a:r>
            <a:r>
              <a:rPr lang="sv-SE" sz="1600" dirty="0" err="1"/>
              <a:t>endometrietjocklek</a:t>
            </a:r>
            <a:r>
              <a:rPr lang="sv-SE" sz="1600" dirty="0"/>
              <a:t> över 4 mm måste utredas för att utesluta endometriecancer. Dessutom tog du blodstatus, leverstatus, elektrolyter och </a:t>
            </a:r>
            <a:r>
              <a:rPr lang="sv-SE" sz="1600" dirty="0" err="1"/>
              <a:t>kreatinin</a:t>
            </a:r>
            <a:r>
              <a:rPr lang="sv-SE" sz="1600" dirty="0"/>
              <a:t> samt tumörmarkörerna CA-125, CEA och CA-19-9 och skrev remiss till röntgen för CT thorax-buk. På grund av den klinisk starka misstanken om gynekologisk </a:t>
            </a:r>
            <a:r>
              <a:rPr lang="sv-SE" sz="1600" dirty="0" err="1"/>
              <a:t>malignitet</a:t>
            </a:r>
            <a:r>
              <a:rPr lang="sv-SE" sz="1600" dirty="0"/>
              <a:t> startar du även en SVF för </a:t>
            </a:r>
            <a:r>
              <a:rPr lang="sv-SE" sz="1600" dirty="0" err="1"/>
              <a:t>ovarialcancer</a:t>
            </a:r>
            <a:r>
              <a:rPr lang="sv-SE" sz="1600" dirty="0"/>
              <a:t>. </a:t>
            </a:r>
          </a:p>
          <a:p>
            <a:pPr marL="0" indent="0">
              <a:lnSpc>
                <a:spcPct val="100000"/>
              </a:lnSpc>
              <a:buNone/>
            </a:pPr>
            <a:r>
              <a:rPr lang="sv-SE" sz="1600" dirty="0"/>
              <a:t>Du får svar på PAD efter </a:t>
            </a:r>
            <a:r>
              <a:rPr lang="sv-SE" sz="1600" dirty="0" err="1"/>
              <a:t>hysteroskopin</a:t>
            </a:r>
            <a:r>
              <a:rPr lang="sv-SE" sz="1600" dirty="0"/>
              <a:t> där man finner en benign corpus polyp. </a:t>
            </a:r>
          </a:p>
          <a:p>
            <a:pPr marL="0" indent="0">
              <a:lnSpc>
                <a:spcPct val="100000"/>
              </a:lnSpc>
              <a:buNone/>
            </a:pPr>
            <a:r>
              <a:rPr lang="sv-SE" sz="1600" dirty="0"/>
              <a:t>Blodproven visar Hb 105 g/l, </a:t>
            </a:r>
            <a:r>
              <a:rPr lang="sv-SE" sz="1600" dirty="0" err="1"/>
              <a:t>kreatinin</a:t>
            </a:r>
            <a:r>
              <a:rPr lang="sv-SE" sz="1600" dirty="0"/>
              <a:t> 75 </a:t>
            </a:r>
            <a:r>
              <a:rPr lang="el-GR" sz="1600" dirty="0"/>
              <a:t>μ</a:t>
            </a:r>
            <a:r>
              <a:rPr lang="sv-SE" sz="1600" dirty="0"/>
              <a:t>mol/l, s-albumin 28 g/l, CA-125 6550 </a:t>
            </a:r>
            <a:r>
              <a:rPr lang="sv-SE" sz="1600" dirty="0" err="1"/>
              <a:t>kU</a:t>
            </a:r>
            <a:r>
              <a:rPr lang="sv-SE" sz="1600" dirty="0"/>
              <a:t>/l. Övriga prov var normala. </a:t>
            </a:r>
          </a:p>
          <a:p>
            <a:pPr marL="0" indent="0">
              <a:lnSpc>
                <a:spcPct val="100000"/>
              </a:lnSpc>
              <a:buNone/>
            </a:pPr>
            <a:r>
              <a:rPr lang="sv-SE" sz="1600" dirty="0"/>
              <a:t>CT thorax visade flera förstorade </a:t>
            </a:r>
            <a:r>
              <a:rPr lang="sv-SE" sz="1600" dirty="0" err="1"/>
              <a:t>prekardiella</a:t>
            </a:r>
            <a:r>
              <a:rPr lang="sv-SE" sz="1600" dirty="0"/>
              <a:t> och </a:t>
            </a:r>
            <a:r>
              <a:rPr lang="sv-SE" sz="1600" dirty="0" err="1"/>
              <a:t>mediastinala</a:t>
            </a:r>
            <a:r>
              <a:rPr lang="sv-SE" sz="1600" dirty="0"/>
              <a:t> lymfknutor, samt en förstorad lymfknuta till </a:t>
            </a:r>
            <a:r>
              <a:rPr lang="sv-SE" sz="1600" dirty="0" err="1"/>
              <a:t>vä</a:t>
            </a:r>
            <a:r>
              <a:rPr lang="sv-SE" sz="1600" dirty="0"/>
              <a:t>. på halsen </a:t>
            </a:r>
            <a:r>
              <a:rPr lang="sv-SE" sz="1600" dirty="0" err="1"/>
              <a:t>supraclavikulärt</a:t>
            </a:r>
            <a:r>
              <a:rPr lang="sv-SE" sz="1600" dirty="0"/>
              <a:t>. Måttligt med </a:t>
            </a:r>
            <a:r>
              <a:rPr lang="sv-SE" sz="1600" dirty="0" err="1"/>
              <a:t>pleuravätska</a:t>
            </a:r>
            <a:r>
              <a:rPr lang="sv-SE" sz="1600" dirty="0"/>
              <a:t> på höger sidan. </a:t>
            </a:r>
          </a:p>
          <a:p>
            <a:pPr marL="0" indent="0">
              <a:lnSpc>
                <a:spcPct val="100000"/>
              </a:lnSpc>
              <a:buNone/>
            </a:pPr>
            <a:r>
              <a:rPr lang="sv-SE" sz="1600" dirty="0"/>
              <a:t>I buken finns utbredd </a:t>
            </a:r>
            <a:r>
              <a:rPr lang="sv-SE" sz="1600" dirty="0" err="1"/>
              <a:t>peritoneal</a:t>
            </a:r>
            <a:r>
              <a:rPr lang="sv-SE" sz="1600" dirty="0"/>
              <a:t> </a:t>
            </a:r>
            <a:r>
              <a:rPr lang="sv-SE" sz="1600" dirty="0" err="1"/>
              <a:t>carcinomatos</a:t>
            </a:r>
            <a:r>
              <a:rPr lang="sv-SE" sz="1600" dirty="0"/>
              <a:t> i hela buken och en stor </a:t>
            </a:r>
            <a:r>
              <a:rPr lang="sv-SE" sz="1600" dirty="0" err="1"/>
              <a:t>omentkaka</a:t>
            </a:r>
            <a:r>
              <a:rPr lang="sv-SE" sz="1600" dirty="0"/>
              <a:t> (</a:t>
            </a:r>
            <a:r>
              <a:rPr lang="sv-SE" sz="1600" dirty="0" err="1"/>
              <a:t>omentet</a:t>
            </a:r>
            <a:r>
              <a:rPr lang="sv-SE" sz="1600" dirty="0"/>
              <a:t> genomsatt av metastaser). Båda ovarier </a:t>
            </a:r>
            <a:r>
              <a:rPr lang="sv-SE" sz="1600" dirty="0" err="1"/>
              <a:t>tumoröst</a:t>
            </a:r>
            <a:r>
              <a:rPr lang="sv-SE" sz="1600" dirty="0"/>
              <a:t> omvandlade med solid cystiska partier. Riklig med </a:t>
            </a:r>
            <a:r>
              <a:rPr lang="sv-SE" sz="1600" dirty="0" err="1"/>
              <a:t>ascites</a:t>
            </a:r>
            <a:r>
              <a:rPr lang="sv-SE" sz="1600" dirty="0"/>
              <a:t> (skattas till &gt; 3 liter). Flera metastaser i levern. </a:t>
            </a:r>
          </a:p>
          <a:p>
            <a:pPr marL="0" indent="0">
              <a:lnSpc>
                <a:spcPct val="100000"/>
              </a:lnSpc>
              <a:buNone/>
            </a:pPr>
            <a:r>
              <a:rPr lang="sv-SE" sz="1600" dirty="0"/>
              <a:t>Det togs sedan en mellannålsbiopsi från </a:t>
            </a:r>
            <a:r>
              <a:rPr lang="sv-SE" sz="1600" dirty="0" err="1"/>
              <a:t>omentkakan</a:t>
            </a:r>
            <a:r>
              <a:rPr lang="sv-SE" sz="1600" dirty="0"/>
              <a:t> och en av levermetastaserna. PAD visade höggradig serös </a:t>
            </a:r>
            <a:r>
              <a:rPr lang="sv-SE" sz="1600" dirty="0" err="1"/>
              <a:t>adenocarcinom</a:t>
            </a:r>
            <a:r>
              <a:rPr lang="sv-SE" sz="1600" dirty="0"/>
              <a:t> där den </a:t>
            </a:r>
            <a:r>
              <a:rPr lang="sv-SE" sz="1600" dirty="0" err="1"/>
              <a:t>immunhistokemiska</a:t>
            </a:r>
            <a:r>
              <a:rPr lang="sv-SE" sz="1600" dirty="0"/>
              <a:t> analysen gav hållpunkter för gynekologiskt ursprung. </a:t>
            </a:r>
          </a:p>
          <a:p>
            <a:pPr marL="0" indent="0">
              <a:lnSpc>
                <a:spcPct val="100000"/>
              </a:lnSpc>
              <a:buNone/>
            </a:pPr>
            <a:endParaRPr lang="sv-SE" sz="1600" dirty="0"/>
          </a:p>
          <a:p>
            <a:pPr marL="0" indent="0">
              <a:lnSpc>
                <a:spcPct val="100000"/>
              </a:lnSpc>
              <a:buNone/>
            </a:pPr>
            <a:r>
              <a:rPr lang="sv-SE" sz="1600" dirty="0"/>
              <a:t>Fråga 1:6 (3p) </a:t>
            </a:r>
          </a:p>
          <a:p>
            <a:pPr marL="0" indent="0">
              <a:lnSpc>
                <a:spcPct val="100000"/>
              </a:lnSpc>
              <a:buNone/>
            </a:pPr>
            <a:r>
              <a:rPr lang="sv-SE" sz="1600" dirty="0"/>
              <a:t>Hur behandlas </a:t>
            </a:r>
            <a:r>
              <a:rPr lang="sv-SE" sz="1600" dirty="0" err="1"/>
              <a:t>epitelial</a:t>
            </a:r>
            <a:r>
              <a:rPr lang="sv-SE" sz="1600" dirty="0"/>
              <a:t> </a:t>
            </a:r>
            <a:r>
              <a:rPr lang="sv-SE" sz="1600" dirty="0" err="1"/>
              <a:t>ovarialcancer</a:t>
            </a:r>
            <a:r>
              <a:rPr lang="sv-SE" sz="1600" dirty="0"/>
              <a:t> överlag? Hur vill du behandla i det aktuella fallet? </a:t>
            </a: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345927585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656823"/>
            <a:ext cx="10515600" cy="5520140"/>
          </a:xfrm>
        </p:spPr>
        <p:txBody>
          <a:bodyPr>
            <a:normAutofit/>
          </a:bodyPr>
          <a:lstStyle/>
          <a:p>
            <a:pPr marL="0" indent="0">
              <a:buNone/>
            </a:pPr>
            <a:r>
              <a:rPr lang="sv-SE" sz="1600" dirty="0"/>
              <a:t>Fall 2 - Siri, 8 år </a:t>
            </a:r>
          </a:p>
          <a:p>
            <a:pPr marL="0" indent="0">
              <a:buNone/>
            </a:pPr>
            <a:r>
              <a:rPr lang="sv-SE" sz="1600" dirty="0"/>
              <a:t>Siri, 8 år, söker på vårdcentralen tillsammans med mamma för besvär med huden på fötterna. Hon är tidigare hudfrisk, och frisk för övrigt förutom pollenallergi. Sedan i höstas har hon torr hud och smärtsamma sprickor framtill på bägge fötter och under tårna. Hon hade liknande, men lindrigare, besvär förra året, men blev bra på sommaren. Inga andra hudbesvär. Modern hade likande besvär som barn. Siri har provat </a:t>
            </a:r>
            <a:r>
              <a:rPr lang="sv-SE" sz="1600" dirty="0" err="1"/>
              <a:t>Imidazol</a:t>
            </a:r>
            <a:r>
              <a:rPr lang="sv-SE" sz="1600" dirty="0"/>
              <a:t> kräm utan effekt. </a:t>
            </a:r>
          </a:p>
          <a:p>
            <a:pPr marL="0" indent="0">
              <a:buNone/>
            </a:pPr>
            <a:endParaRPr lang="sv-SE" sz="1600" dirty="0"/>
          </a:p>
          <a:p>
            <a:pPr marL="0" indent="0">
              <a:buNone/>
            </a:pPr>
            <a:r>
              <a:rPr lang="sv-SE" sz="1600" dirty="0"/>
              <a:t>Fråga 2:1 (1p) </a:t>
            </a:r>
          </a:p>
          <a:p>
            <a:pPr marL="0" indent="0">
              <a:buNone/>
            </a:pPr>
            <a:r>
              <a:rPr lang="sv-SE" sz="1600" dirty="0"/>
              <a:t>Beskriv den kliniska bilden. </a:t>
            </a:r>
          </a:p>
          <a:p>
            <a:pPr marL="0" indent="0">
              <a:buNone/>
            </a:pPr>
            <a:endParaRPr lang="sv-SE" sz="1600" dirty="0"/>
          </a:p>
          <a:p>
            <a:pPr marL="0" indent="0">
              <a:buNone/>
            </a:pPr>
            <a:endParaRPr lang="sv-SE" sz="1600" dirty="0"/>
          </a:p>
        </p:txBody>
      </p:sp>
      <p:pic>
        <p:nvPicPr>
          <p:cNvPr id="4" name="Bildobjekt 3">
            <a:extLst>
              <a:ext uri="{FF2B5EF4-FFF2-40B4-BE49-F238E27FC236}">
                <a16:creationId xmlns:a16="http://schemas.microsoft.com/office/drawing/2014/main" id="{65DC5E49-BCC1-9FF0-EA9F-626E3D7A347C}"/>
              </a:ext>
            </a:extLst>
          </p:cNvPr>
          <p:cNvPicPr>
            <a:picLocks noChangeAspect="1"/>
          </p:cNvPicPr>
          <p:nvPr/>
        </p:nvPicPr>
        <p:blipFill>
          <a:blip r:embed="rId2"/>
          <a:stretch>
            <a:fillRect/>
          </a:stretch>
        </p:blipFill>
        <p:spPr>
          <a:xfrm>
            <a:off x="5680239" y="2807594"/>
            <a:ext cx="5821667" cy="3612336"/>
          </a:xfrm>
          <a:prstGeom prst="rect">
            <a:avLst/>
          </a:prstGeom>
        </p:spPr>
      </p:pic>
    </p:spTree>
    <p:extLst>
      <p:ext uri="{BB962C8B-B14F-4D97-AF65-F5344CB8AC3E}">
        <p14:creationId xmlns:p14="http://schemas.microsoft.com/office/powerpoint/2010/main" val="28913129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656823"/>
            <a:ext cx="10515600" cy="5520140"/>
          </a:xfrm>
        </p:spPr>
        <p:txBody>
          <a:bodyPr>
            <a:normAutofit/>
          </a:bodyPr>
          <a:lstStyle/>
          <a:p>
            <a:pPr marL="0" indent="0">
              <a:buNone/>
            </a:pPr>
            <a:r>
              <a:rPr lang="sv-SE" sz="1600" dirty="0"/>
              <a:t>Fall 2 - Siri, 8 år </a:t>
            </a:r>
          </a:p>
          <a:p>
            <a:pPr marL="0" indent="0">
              <a:buNone/>
            </a:pPr>
            <a:r>
              <a:rPr lang="sv-SE" sz="1600" dirty="0"/>
              <a:t>Siri, 8 år, söker på vårdcentralen tillsammans med mamma för besvär med huden på fötterna. Hon är tidigare hudfrisk, och frisk för övrigt förutom pollenallergi. Sedan i höstas har hon torr hud och smärtsamma sprickor framtill på bägge fötter och under tårna. Hon hade liknande, men lindrigare, besvär förra året, men blev bra på sommaren. Inga andra hudbesvär. Modern hade likande besvär som barn. Siri har provat </a:t>
            </a:r>
            <a:r>
              <a:rPr lang="sv-SE" sz="1600" dirty="0" err="1"/>
              <a:t>Imidazol</a:t>
            </a:r>
            <a:r>
              <a:rPr lang="sv-SE" sz="1600" dirty="0"/>
              <a:t> kräm utan effekt. </a:t>
            </a:r>
          </a:p>
          <a:p>
            <a:pPr marL="0" indent="0">
              <a:buNone/>
            </a:pPr>
            <a:endParaRPr lang="sv-SE" sz="1600" dirty="0"/>
          </a:p>
          <a:p>
            <a:pPr marL="0" indent="0">
              <a:buNone/>
            </a:pPr>
            <a:r>
              <a:rPr lang="sv-SE" sz="1600" dirty="0"/>
              <a:t>Fråga 2:1 (1p) </a:t>
            </a:r>
          </a:p>
          <a:p>
            <a:pPr marL="0" indent="0">
              <a:buNone/>
            </a:pPr>
            <a:r>
              <a:rPr lang="sv-SE" sz="1600" dirty="0"/>
              <a:t>Beskriv den kliniska bilden. </a:t>
            </a:r>
          </a:p>
          <a:p>
            <a:pPr marL="0" indent="0">
              <a:buNone/>
            </a:pPr>
            <a:endParaRPr lang="sv-SE" sz="1600" dirty="0">
              <a:solidFill>
                <a:schemeClr val="accent4"/>
              </a:solidFill>
            </a:endParaRPr>
          </a:p>
          <a:p>
            <a:pPr marL="0" indent="0">
              <a:buNone/>
            </a:pPr>
            <a:r>
              <a:rPr lang="sv-SE" sz="1600" dirty="0">
                <a:solidFill>
                  <a:schemeClr val="accent4"/>
                </a:solidFill>
              </a:rPr>
              <a:t>Svarsförslag: </a:t>
            </a:r>
          </a:p>
          <a:p>
            <a:pPr marL="0" indent="0">
              <a:buNone/>
            </a:pPr>
            <a:r>
              <a:rPr lang="sv-SE" sz="1600" dirty="0">
                <a:solidFill>
                  <a:schemeClr val="accent4"/>
                </a:solidFill>
              </a:rPr>
              <a:t>Rodnad, </a:t>
            </a:r>
            <a:r>
              <a:rPr lang="sv-SE" sz="1600" dirty="0" err="1">
                <a:solidFill>
                  <a:schemeClr val="accent4"/>
                </a:solidFill>
              </a:rPr>
              <a:t>eksematiserad</a:t>
            </a:r>
            <a:r>
              <a:rPr lang="sv-SE" sz="1600" dirty="0">
                <a:solidFill>
                  <a:schemeClr val="accent4"/>
                </a:solidFill>
              </a:rPr>
              <a:t> hud med vit </a:t>
            </a:r>
          </a:p>
          <a:p>
            <a:pPr marL="0" indent="0">
              <a:buNone/>
            </a:pPr>
            <a:r>
              <a:rPr lang="sv-SE" sz="1600" dirty="0" err="1">
                <a:solidFill>
                  <a:schemeClr val="accent4"/>
                </a:solidFill>
              </a:rPr>
              <a:t>hyperkeratos</a:t>
            </a:r>
            <a:r>
              <a:rPr lang="sv-SE" sz="1600" dirty="0">
                <a:solidFill>
                  <a:schemeClr val="accent4"/>
                </a:solidFill>
              </a:rPr>
              <a:t> och fissurer. </a:t>
            </a:r>
          </a:p>
          <a:p>
            <a:pPr marL="0" indent="0">
              <a:buNone/>
            </a:pPr>
            <a:endParaRPr lang="sv-SE" sz="1600" dirty="0"/>
          </a:p>
          <a:p>
            <a:pPr marL="0" indent="0">
              <a:buNone/>
            </a:pPr>
            <a:endParaRPr lang="sv-SE" sz="1600" dirty="0"/>
          </a:p>
        </p:txBody>
      </p:sp>
      <p:pic>
        <p:nvPicPr>
          <p:cNvPr id="4" name="Bildobjekt 3">
            <a:extLst>
              <a:ext uri="{FF2B5EF4-FFF2-40B4-BE49-F238E27FC236}">
                <a16:creationId xmlns:a16="http://schemas.microsoft.com/office/drawing/2014/main" id="{65DC5E49-BCC1-9FF0-EA9F-626E3D7A347C}"/>
              </a:ext>
            </a:extLst>
          </p:cNvPr>
          <p:cNvPicPr>
            <a:picLocks noChangeAspect="1"/>
          </p:cNvPicPr>
          <p:nvPr/>
        </p:nvPicPr>
        <p:blipFill>
          <a:blip r:embed="rId2"/>
          <a:stretch>
            <a:fillRect/>
          </a:stretch>
        </p:blipFill>
        <p:spPr>
          <a:xfrm>
            <a:off x="5680239" y="2807594"/>
            <a:ext cx="5821667" cy="3612336"/>
          </a:xfrm>
          <a:prstGeom prst="rect">
            <a:avLst/>
          </a:prstGeom>
        </p:spPr>
      </p:pic>
    </p:spTree>
    <p:extLst>
      <p:ext uri="{BB962C8B-B14F-4D97-AF65-F5344CB8AC3E}">
        <p14:creationId xmlns:p14="http://schemas.microsoft.com/office/powerpoint/2010/main" val="198094898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656823"/>
            <a:ext cx="10515600" cy="5520140"/>
          </a:xfrm>
        </p:spPr>
        <p:txBody>
          <a:bodyPr>
            <a:normAutofit/>
          </a:bodyPr>
          <a:lstStyle/>
          <a:p>
            <a:pPr marL="0" indent="0">
              <a:buNone/>
            </a:pPr>
            <a:r>
              <a:rPr lang="sv-SE" sz="1600" dirty="0"/>
              <a:t>Fall 2 - Siri, 8 år </a:t>
            </a:r>
          </a:p>
          <a:p>
            <a:pPr marL="0" indent="0">
              <a:buNone/>
            </a:pPr>
            <a:r>
              <a:rPr lang="sv-SE" sz="1600" dirty="0">
                <a:solidFill>
                  <a:schemeClr val="tx1">
                    <a:lumMod val="50000"/>
                    <a:lumOff val="50000"/>
                  </a:schemeClr>
                </a:solidFill>
              </a:rPr>
              <a:t>Siri, 8 år, söker på vårdcentralen tillsammans med mamma för besvär med huden på fötterna. Hon är tidigare hudfrisk, och frisk för övrigt förutom pollenallergi. Sedan i höstas har hon torr hud och smärtsamma sprickor framtill på bägge fötter och under tårna. Hon hade liknande, men lindrigare, besvär förra året, men blev bra på sommaren. Inga andra hudbesvär. Modern hade likande besvär som barn. Siri har provat </a:t>
            </a:r>
            <a:r>
              <a:rPr lang="sv-SE" sz="1600" dirty="0" err="1">
                <a:solidFill>
                  <a:schemeClr val="tx1">
                    <a:lumMod val="50000"/>
                    <a:lumOff val="50000"/>
                  </a:schemeClr>
                </a:solidFill>
              </a:rPr>
              <a:t>Imidazol</a:t>
            </a:r>
            <a:r>
              <a:rPr lang="sv-SE" sz="1600" dirty="0">
                <a:solidFill>
                  <a:schemeClr val="tx1">
                    <a:lumMod val="50000"/>
                    <a:lumOff val="50000"/>
                  </a:schemeClr>
                </a:solidFill>
              </a:rPr>
              <a:t> kräm utan effekt. </a:t>
            </a:r>
          </a:p>
          <a:p>
            <a:pPr marL="0" indent="0">
              <a:buNone/>
            </a:pPr>
            <a:endParaRPr lang="sv-SE" sz="1600" dirty="0"/>
          </a:p>
          <a:p>
            <a:pPr marL="0" indent="0">
              <a:buNone/>
            </a:pPr>
            <a:r>
              <a:rPr lang="sv-SE" sz="1600" dirty="0"/>
              <a:t>Fråga 2:2 (2p) </a:t>
            </a:r>
          </a:p>
          <a:p>
            <a:pPr marL="0" indent="0">
              <a:buNone/>
            </a:pPr>
            <a:r>
              <a:rPr lang="sv-SE" sz="1600" dirty="0"/>
              <a:t>Vilken är den mest sannolika diagnosen och </a:t>
            </a:r>
          </a:p>
          <a:p>
            <a:pPr marL="0" indent="0">
              <a:buNone/>
            </a:pPr>
            <a:r>
              <a:rPr lang="sv-SE" sz="1600" dirty="0"/>
              <a:t>vilken är den viktigaste differentialdiagnosen? </a:t>
            </a:r>
          </a:p>
          <a:p>
            <a:pPr marL="0" indent="0">
              <a:buNone/>
            </a:pPr>
            <a:r>
              <a:rPr lang="sv-SE" sz="1600" dirty="0"/>
              <a:t>Motivera ditt svar. </a:t>
            </a:r>
          </a:p>
          <a:p>
            <a:pPr marL="0" indent="0">
              <a:buNone/>
            </a:pPr>
            <a:endParaRPr lang="sv-SE" sz="1600" dirty="0"/>
          </a:p>
          <a:p>
            <a:pPr marL="0" indent="0">
              <a:buNone/>
            </a:pPr>
            <a:endParaRPr lang="sv-SE" sz="1600" dirty="0"/>
          </a:p>
        </p:txBody>
      </p:sp>
      <p:pic>
        <p:nvPicPr>
          <p:cNvPr id="4" name="Bildobjekt 3">
            <a:extLst>
              <a:ext uri="{FF2B5EF4-FFF2-40B4-BE49-F238E27FC236}">
                <a16:creationId xmlns:a16="http://schemas.microsoft.com/office/drawing/2014/main" id="{65DC5E49-BCC1-9FF0-EA9F-626E3D7A347C}"/>
              </a:ext>
            </a:extLst>
          </p:cNvPr>
          <p:cNvPicPr>
            <a:picLocks noChangeAspect="1"/>
          </p:cNvPicPr>
          <p:nvPr/>
        </p:nvPicPr>
        <p:blipFill>
          <a:blip r:embed="rId2"/>
          <a:stretch>
            <a:fillRect/>
          </a:stretch>
        </p:blipFill>
        <p:spPr>
          <a:xfrm>
            <a:off x="6096000" y="2807594"/>
            <a:ext cx="5821667" cy="3612336"/>
          </a:xfrm>
          <a:prstGeom prst="rect">
            <a:avLst/>
          </a:prstGeom>
        </p:spPr>
      </p:pic>
    </p:spTree>
    <p:extLst>
      <p:ext uri="{BB962C8B-B14F-4D97-AF65-F5344CB8AC3E}">
        <p14:creationId xmlns:p14="http://schemas.microsoft.com/office/powerpoint/2010/main" val="87629586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656822"/>
            <a:ext cx="10515600" cy="5859887"/>
          </a:xfrm>
        </p:spPr>
        <p:txBody>
          <a:bodyPr>
            <a:normAutofit/>
          </a:bodyPr>
          <a:lstStyle/>
          <a:p>
            <a:pPr marL="0" indent="0">
              <a:buNone/>
            </a:pPr>
            <a:r>
              <a:rPr lang="sv-SE" sz="1600" dirty="0"/>
              <a:t>Fall 2 - Siri, 8 år </a:t>
            </a:r>
          </a:p>
          <a:p>
            <a:pPr marL="0" indent="0">
              <a:buNone/>
            </a:pPr>
            <a:r>
              <a:rPr lang="sv-SE" sz="1600" dirty="0">
                <a:solidFill>
                  <a:schemeClr val="tx1">
                    <a:lumMod val="50000"/>
                    <a:lumOff val="50000"/>
                  </a:schemeClr>
                </a:solidFill>
              </a:rPr>
              <a:t>Siri, 8 år, söker på vårdcentralen tillsammans med mamma för besvär med huden på fötterna. Hon är tidigare hudfrisk, och frisk för övrigt förutom pollenallergi. Sedan i höstas har hon torr hud och smärtsamma sprickor framtill på bägge fötter och under tårna. Hon hade liknande, men lindrigare, besvär förra året, men blev bra på sommaren. Inga andra hudbesvär. Modern hade likande besvär som barn. Siri har provat </a:t>
            </a:r>
            <a:r>
              <a:rPr lang="sv-SE" sz="1600" dirty="0" err="1">
                <a:solidFill>
                  <a:schemeClr val="tx1">
                    <a:lumMod val="50000"/>
                    <a:lumOff val="50000"/>
                  </a:schemeClr>
                </a:solidFill>
              </a:rPr>
              <a:t>Imidazol</a:t>
            </a:r>
            <a:r>
              <a:rPr lang="sv-SE" sz="1600" dirty="0">
                <a:solidFill>
                  <a:schemeClr val="tx1">
                    <a:lumMod val="50000"/>
                    <a:lumOff val="50000"/>
                  </a:schemeClr>
                </a:solidFill>
              </a:rPr>
              <a:t> kräm utan effekt. </a:t>
            </a:r>
          </a:p>
          <a:p>
            <a:pPr marL="0" indent="0">
              <a:buNone/>
            </a:pPr>
            <a:endParaRPr lang="sv-SE" sz="1600" dirty="0"/>
          </a:p>
          <a:p>
            <a:pPr marL="0" indent="0">
              <a:buNone/>
            </a:pPr>
            <a:r>
              <a:rPr lang="sv-SE" sz="1600" dirty="0"/>
              <a:t>Fråga 2:2 (2p) </a:t>
            </a:r>
          </a:p>
          <a:p>
            <a:pPr marL="0" indent="0">
              <a:buNone/>
            </a:pPr>
            <a:r>
              <a:rPr lang="sv-SE" sz="1600" dirty="0"/>
              <a:t>Vilken är den mest sannolika diagnosen och </a:t>
            </a:r>
          </a:p>
          <a:p>
            <a:pPr marL="0" indent="0">
              <a:buNone/>
            </a:pPr>
            <a:r>
              <a:rPr lang="sv-SE" sz="1600" dirty="0"/>
              <a:t>vilken är den viktigaste differentialdiagnosen? </a:t>
            </a:r>
          </a:p>
          <a:p>
            <a:pPr marL="0" indent="0">
              <a:buNone/>
            </a:pPr>
            <a:r>
              <a:rPr lang="sv-SE" sz="1600" dirty="0"/>
              <a:t>Motivera ditt svar. </a:t>
            </a:r>
          </a:p>
          <a:p>
            <a:pPr marL="0" indent="0">
              <a:buNone/>
            </a:pPr>
            <a:endParaRPr lang="sv-SE" sz="1600" dirty="0">
              <a:solidFill>
                <a:schemeClr val="accent4"/>
              </a:solidFill>
            </a:endParaRPr>
          </a:p>
          <a:p>
            <a:pPr marL="0" indent="0">
              <a:buNone/>
            </a:pPr>
            <a:endParaRPr lang="sv-SE" sz="1600" dirty="0">
              <a:solidFill>
                <a:schemeClr val="accent4"/>
              </a:solidFill>
            </a:endParaRPr>
          </a:p>
          <a:p>
            <a:pPr marL="0" indent="0">
              <a:buNone/>
            </a:pPr>
            <a:r>
              <a:rPr lang="sv-SE" sz="1600" dirty="0">
                <a:solidFill>
                  <a:schemeClr val="accent4"/>
                </a:solidFill>
              </a:rPr>
              <a:t>Svarsförslag: </a:t>
            </a:r>
          </a:p>
          <a:p>
            <a:pPr marL="0" indent="0">
              <a:buNone/>
            </a:pPr>
            <a:r>
              <a:rPr lang="sv-SE" sz="1600" dirty="0">
                <a:solidFill>
                  <a:schemeClr val="accent4"/>
                </a:solidFill>
              </a:rPr>
              <a:t>Detta är atopiska vinterfötter. Hon blev bra under sommaren och moderna hade samma besvär. Hon har också allergi. Differentialdiagnos är </a:t>
            </a:r>
            <a:r>
              <a:rPr lang="sv-SE" sz="1600" dirty="0" err="1">
                <a:solidFill>
                  <a:schemeClr val="accent4"/>
                </a:solidFill>
              </a:rPr>
              <a:t>iktyos</a:t>
            </a:r>
            <a:r>
              <a:rPr lang="sv-SE" sz="1600" dirty="0">
                <a:solidFill>
                  <a:schemeClr val="accent4"/>
                </a:solidFill>
              </a:rPr>
              <a:t> eller </a:t>
            </a:r>
            <a:r>
              <a:rPr lang="sv-SE" sz="1600" dirty="0" err="1">
                <a:solidFill>
                  <a:schemeClr val="accent4"/>
                </a:solidFill>
              </a:rPr>
              <a:t>tinea</a:t>
            </a:r>
            <a:r>
              <a:rPr lang="sv-SE" sz="1600" dirty="0">
                <a:solidFill>
                  <a:schemeClr val="accent4"/>
                </a:solidFill>
              </a:rPr>
              <a:t> </a:t>
            </a:r>
            <a:r>
              <a:rPr lang="sv-SE" sz="1600" dirty="0" err="1">
                <a:solidFill>
                  <a:schemeClr val="accent4"/>
                </a:solidFill>
              </a:rPr>
              <a:t>pedis</a:t>
            </a:r>
            <a:r>
              <a:rPr lang="sv-SE" sz="1600" dirty="0">
                <a:solidFill>
                  <a:schemeClr val="accent4"/>
                </a:solidFill>
              </a:rPr>
              <a:t>. </a:t>
            </a:r>
          </a:p>
          <a:p>
            <a:pPr marL="0" indent="0">
              <a:buNone/>
            </a:pPr>
            <a:endParaRPr lang="sv-SE" sz="1600" dirty="0"/>
          </a:p>
          <a:p>
            <a:pPr marL="0" indent="0">
              <a:buNone/>
            </a:pPr>
            <a:endParaRPr lang="sv-SE" sz="1600" dirty="0"/>
          </a:p>
        </p:txBody>
      </p:sp>
      <p:pic>
        <p:nvPicPr>
          <p:cNvPr id="4" name="Bildobjekt 3">
            <a:extLst>
              <a:ext uri="{FF2B5EF4-FFF2-40B4-BE49-F238E27FC236}">
                <a16:creationId xmlns:a16="http://schemas.microsoft.com/office/drawing/2014/main" id="{65DC5E49-BCC1-9FF0-EA9F-626E3D7A347C}"/>
              </a:ext>
            </a:extLst>
          </p:cNvPr>
          <p:cNvPicPr>
            <a:picLocks noChangeAspect="1"/>
          </p:cNvPicPr>
          <p:nvPr/>
        </p:nvPicPr>
        <p:blipFill>
          <a:blip r:embed="rId2"/>
          <a:stretch>
            <a:fillRect/>
          </a:stretch>
        </p:blipFill>
        <p:spPr>
          <a:xfrm>
            <a:off x="7804597" y="2355989"/>
            <a:ext cx="3726704" cy="2312414"/>
          </a:xfrm>
          <a:prstGeom prst="rect">
            <a:avLst/>
          </a:prstGeom>
        </p:spPr>
      </p:pic>
    </p:spTree>
    <p:extLst>
      <p:ext uri="{BB962C8B-B14F-4D97-AF65-F5344CB8AC3E}">
        <p14:creationId xmlns:p14="http://schemas.microsoft.com/office/powerpoint/2010/main" val="202611883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656822"/>
            <a:ext cx="10515600" cy="5859887"/>
          </a:xfrm>
        </p:spPr>
        <p:txBody>
          <a:bodyPr>
            <a:normAutofit/>
          </a:bodyPr>
          <a:lstStyle/>
          <a:p>
            <a:pPr marL="0" indent="0">
              <a:buNone/>
            </a:pPr>
            <a:r>
              <a:rPr lang="sv-SE" sz="1600" dirty="0"/>
              <a:t>Fall 2 - Siri, 8 år </a:t>
            </a:r>
          </a:p>
          <a:p>
            <a:pPr marL="0" indent="0">
              <a:buNone/>
            </a:pPr>
            <a:r>
              <a:rPr lang="sv-SE" sz="1600" dirty="0">
                <a:solidFill>
                  <a:schemeClr val="tx1">
                    <a:lumMod val="50000"/>
                    <a:lumOff val="50000"/>
                  </a:schemeClr>
                </a:solidFill>
              </a:rPr>
              <a:t>Siri, 8 år, söker på vårdcentralen tillsammans med mamma för besvär med huden på fötterna. Hon är tidigare hudfrisk, och frisk för övrigt förutom pollenallergi. Sedan i höstas har hon torr hud och smärtsamma sprickor framtill på bägge fötter och under tårna. Hon hade liknande, men lindrigare, besvär förra året, men blev bra på sommaren. Inga andra hudbesvär. Modern hade likande besvär som barn. Siri har provat </a:t>
            </a:r>
            <a:r>
              <a:rPr lang="sv-SE" sz="1600" dirty="0" err="1">
                <a:solidFill>
                  <a:schemeClr val="tx1">
                    <a:lumMod val="50000"/>
                    <a:lumOff val="50000"/>
                  </a:schemeClr>
                </a:solidFill>
              </a:rPr>
              <a:t>Imidazol</a:t>
            </a:r>
            <a:r>
              <a:rPr lang="sv-SE" sz="1600" dirty="0">
                <a:solidFill>
                  <a:schemeClr val="tx1">
                    <a:lumMod val="50000"/>
                    <a:lumOff val="50000"/>
                  </a:schemeClr>
                </a:solidFill>
              </a:rPr>
              <a:t> kräm utan effekt. </a:t>
            </a:r>
          </a:p>
          <a:p>
            <a:pPr marL="0" indent="0">
              <a:buNone/>
            </a:pPr>
            <a:endParaRPr lang="sv-SE" sz="1600" dirty="0"/>
          </a:p>
          <a:p>
            <a:pPr marL="0" indent="0">
              <a:buNone/>
            </a:pPr>
            <a:r>
              <a:rPr lang="sv-SE" sz="1600" dirty="0"/>
              <a:t>Fråga 2:3 (1p) </a:t>
            </a:r>
          </a:p>
          <a:p>
            <a:pPr marL="0" indent="0">
              <a:buNone/>
            </a:pPr>
            <a:r>
              <a:rPr lang="sv-SE" sz="1600" dirty="0"/>
              <a:t>Vad är ditt förslag på behandling? Motivera. </a:t>
            </a:r>
          </a:p>
          <a:p>
            <a:pPr marL="0" indent="0">
              <a:buNone/>
            </a:pPr>
            <a:endParaRPr lang="sv-SE" sz="1600" dirty="0"/>
          </a:p>
          <a:p>
            <a:pPr marL="0" indent="0">
              <a:buNone/>
            </a:pPr>
            <a:endParaRPr lang="sv-SE" sz="1600" dirty="0"/>
          </a:p>
        </p:txBody>
      </p:sp>
      <p:pic>
        <p:nvPicPr>
          <p:cNvPr id="4" name="Bildobjekt 3">
            <a:extLst>
              <a:ext uri="{FF2B5EF4-FFF2-40B4-BE49-F238E27FC236}">
                <a16:creationId xmlns:a16="http://schemas.microsoft.com/office/drawing/2014/main" id="{65DC5E49-BCC1-9FF0-EA9F-626E3D7A347C}"/>
              </a:ext>
            </a:extLst>
          </p:cNvPr>
          <p:cNvPicPr>
            <a:picLocks noChangeAspect="1"/>
          </p:cNvPicPr>
          <p:nvPr/>
        </p:nvPicPr>
        <p:blipFill>
          <a:blip r:embed="rId2"/>
          <a:stretch>
            <a:fillRect/>
          </a:stretch>
        </p:blipFill>
        <p:spPr>
          <a:xfrm>
            <a:off x="6723975" y="2488842"/>
            <a:ext cx="4820205" cy="2990930"/>
          </a:xfrm>
          <a:prstGeom prst="rect">
            <a:avLst/>
          </a:prstGeom>
        </p:spPr>
      </p:pic>
    </p:spTree>
    <p:extLst>
      <p:ext uri="{BB962C8B-B14F-4D97-AF65-F5344CB8AC3E}">
        <p14:creationId xmlns:p14="http://schemas.microsoft.com/office/powerpoint/2010/main" val="1906862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656822"/>
            <a:ext cx="10515600" cy="5859887"/>
          </a:xfrm>
        </p:spPr>
        <p:txBody>
          <a:bodyPr>
            <a:normAutofit/>
          </a:bodyPr>
          <a:lstStyle/>
          <a:p>
            <a:pPr marL="0" indent="0">
              <a:buNone/>
            </a:pPr>
            <a:r>
              <a:rPr lang="sv-SE" sz="1600" dirty="0"/>
              <a:t>Fall 2 - Siri, 8 år </a:t>
            </a:r>
          </a:p>
          <a:p>
            <a:pPr marL="0" indent="0">
              <a:buNone/>
            </a:pPr>
            <a:r>
              <a:rPr lang="sv-SE" sz="1600" dirty="0">
                <a:solidFill>
                  <a:schemeClr val="tx1">
                    <a:lumMod val="50000"/>
                    <a:lumOff val="50000"/>
                  </a:schemeClr>
                </a:solidFill>
              </a:rPr>
              <a:t>Siri, 8 år, söker på vårdcentralen tillsammans med mamma för besvär med huden på fötterna. Hon är tidigare hudfrisk, och frisk för övrigt förutom pollenallergi. Sedan i höstas har hon torr hud och smärtsamma sprickor framtill på bägge fötter och under tårna. Hon hade liknande, men lindrigare, besvär förra året, men blev bra på sommaren. Inga andra hudbesvär. Modern hade likande besvär som barn. Siri har provat </a:t>
            </a:r>
            <a:r>
              <a:rPr lang="sv-SE" sz="1600" dirty="0" err="1">
                <a:solidFill>
                  <a:schemeClr val="tx1">
                    <a:lumMod val="50000"/>
                    <a:lumOff val="50000"/>
                  </a:schemeClr>
                </a:solidFill>
              </a:rPr>
              <a:t>Imidazol</a:t>
            </a:r>
            <a:r>
              <a:rPr lang="sv-SE" sz="1600" dirty="0">
                <a:solidFill>
                  <a:schemeClr val="tx1">
                    <a:lumMod val="50000"/>
                    <a:lumOff val="50000"/>
                  </a:schemeClr>
                </a:solidFill>
              </a:rPr>
              <a:t> kräm utan effekt. </a:t>
            </a:r>
          </a:p>
          <a:p>
            <a:pPr marL="0" indent="0">
              <a:buNone/>
            </a:pPr>
            <a:endParaRPr lang="sv-SE" sz="1600" dirty="0"/>
          </a:p>
          <a:p>
            <a:pPr marL="0" indent="0">
              <a:buNone/>
            </a:pPr>
            <a:r>
              <a:rPr lang="sv-SE" sz="1600" dirty="0"/>
              <a:t>Fråga 2:3 (1p) </a:t>
            </a:r>
          </a:p>
          <a:p>
            <a:pPr marL="0" indent="0">
              <a:buNone/>
            </a:pPr>
            <a:r>
              <a:rPr lang="sv-SE" sz="1600" dirty="0"/>
              <a:t>Vad är ditt förslag på behandling? Motivera. </a:t>
            </a:r>
          </a:p>
          <a:p>
            <a:pPr marL="0" indent="0">
              <a:buNone/>
            </a:pPr>
            <a:endParaRPr lang="sv-SE" sz="1600" dirty="0">
              <a:solidFill>
                <a:schemeClr val="accent4"/>
              </a:solidFill>
            </a:endParaRPr>
          </a:p>
          <a:p>
            <a:pPr marL="0" indent="0">
              <a:buNone/>
            </a:pPr>
            <a:r>
              <a:rPr lang="sv-SE" sz="1600" dirty="0">
                <a:solidFill>
                  <a:schemeClr val="accent4"/>
                </a:solidFill>
              </a:rPr>
              <a:t>Svarsförslag: </a:t>
            </a:r>
          </a:p>
          <a:p>
            <a:pPr marL="0" indent="0">
              <a:buNone/>
            </a:pPr>
            <a:r>
              <a:rPr lang="sv-SE" sz="1600" dirty="0">
                <a:solidFill>
                  <a:schemeClr val="accent4"/>
                </a:solidFill>
              </a:rPr>
              <a:t>Grupp II steroid för att minska inflammationen </a:t>
            </a:r>
          </a:p>
          <a:p>
            <a:pPr marL="0" indent="0">
              <a:buNone/>
            </a:pPr>
            <a:r>
              <a:rPr lang="sv-SE" sz="1600" dirty="0">
                <a:solidFill>
                  <a:schemeClr val="accent4"/>
                </a:solidFill>
              </a:rPr>
              <a:t>och mjukgörande för att stärka barriären </a:t>
            </a:r>
          </a:p>
          <a:p>
            <a:pPr marL="0" indent="0">
              <a:buNone/>
            </a:pPr>
            <a:endParaRPr lang="sv-SE" sz="1600" dirty="0"/>
          </a:p>
        </p:txBody>
      </p:sp>
      <p:pic>
        <p:nvPicPr>
          <p:cNvPr id="4" name="Bildobjekt 3">
            <a:extLst>
              <a:ext uri="{FF2B5EF4-FFF2-40B4-BE49-F238E27FC236}">
                <a16:creationId xmlns:a16="http://schemas.microsoft.com/office/drawing/2014/main" id="{65DC5E49-BCC1-9FF0-EA9F-626E3D7A347C}"/>
              </a:ext>
            </a:extLst>
          </p:cNvPr>
          <p:cNvPicPr>
            <a:picLocks noChangeAspect="1"/>
          </p:cNvPicPr>
          <p:nvPr/>
        </p:nvPicPr>
        <p:blipFill>
          <a:blip r:embed="rId2"/>
          <a:stretch>
            <a:fillRect/>
          </a:stretch>
        </p:blipFill>
        <p:spPr>
          <a:xfrm>
            <a:off x="6723975" y="2488842"/>
            <a:ext cx="4820205" cy="2990930"/>
          </a:xfrm>
          <a:prstGeom prst="rect">
            <a:avLst/>
          </a:prstGeom>
        </p:spPr>
      </p:pic>
    </p:spTree>
    <p:extLst>
      <p:ext uri="{BB962C8B-B14F-4D97-AF65-F5344CB8AC3E}">
        <p14:creationId xmlns:p14="http://schemas.microsoft.com/office/powerpoint/2010/main" val="384451519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656822"/>
            <a:ext cx="10515600" cy="5859887"/>
          </a:xfrm>
        </p:spPr>
        <p:txBody>
          <a:bodyPr>
            <a:normAutofit/>
          </a:bodyPr>
          <a:lstStyle/>
          <a:p>
            <a:pPr marL="0" indent="0">
              <a:buNone/>
            </a:pPr>
            <a:r>
              <a:rPr lang="sv-SE" sz="1600" dirty="0"/>
              <a:t>Fall 2 - Siri, 8 år </a:t>
            </a:r>
          </a:p>
          <a:p>
            <a:pPr marL="0" indent="0">
              <a:buNone/>
            </a:pPr>
            <a:r>
              <a:rPr lang="sv-SE" sz="1600" dirty="0">
                <a:solidFill>
                  <a:schemeClr val="tx1">
                    <a:lumMod val="50000"/>
                    <a:lumOff val="50000"/>
                  </a:schemeClr>
                </a:solidFill>
              </a:rPr>
              <a:t>Siri, 8 år, söker på vårdcentralen tillsammans med mamma för besvär med huden på fötterna. Hon är tidigare hudfrisk, och frisk för övrigt förutom pollenallergi. Sedan i höstas har hon torr hud och smärtsamma sprickor framtill på bägge fötter och under tårna. Hon hade liknande, men lindrigare, besvär förra året, men blev bra på sommaren. Inga andra hudbesvär. Modern hade likande besvär som barn. Siri har provat </a:t>
            </a:r>
            <a:r>
              <a:rPr lang="sv-SE" sz="1600" dirty="0" err="1">
                <a:solidFill>
                  <a:schemeClr val="tx1">
                    <a:lumMod val="50000"/>
                    <a:lumOff val="50000"/>
                  </a:schemeClr>
                </a:solidFill>
              </a:rPr>
              <a:t>Imidazol</a:t>
            </a:r>
            <a:r>
              <a:rPr lang="sv-SE" sz="1600" dirty="0">
                <a:solidFill>
                  <a:schemeClr val="tx1">
                    <a:lumMod val="50000"/>
                    <a:lumOff val="50000"/>
                  </a:schemeClr>
                </a:solidFill>
              </a:rPr>
              <a:t> kräm utan effekt. </a:t>
            </a:r>
          </a:p>
          <a:p>
            <a:pPr marL="0" indent="0">
              <a:buNone/>
            </a:pPr>
            <a:endParaRPr lang="sv-SE" sz="1600" dirty="0">
              <a:solidFill>
                <a:schemeClr val="tx1">
                  <a:lumMod val="50000"/>
                  <a:lumOff val="50000"/>
                </a:schemeClr>
              </a:solidFill>
            </a:endParaRPr>
          </a:p>
          <a:p>
            <a:pPr marL="0" indent="0">
              <a:buNone/>
            </a:pPr>
            <a:r>
              <a:rPr lang="sv-SE" sz="1600" dirty="0"/>
              <a:t>Detta är atopiska vinterfötter karakteriserad av rodnad, </a:t>
            </a:r>
            <a:r>
              <a:rPr lang="sv-SE" sz="1600" dirty="0" err="1"/>
              <a:t>eksematiserad</a:t>
            </a:r>
            <a:r>
              <a:rPr lang="sv-SE" sz="1600" dirty="0"/>
              <a:t> hud med vit </a:t>
            </a:r>
            <a:r>
              <a:rPr lang="sv-SE" sz="1600" dirty="0" err="1"/>
              <a:t>hyperkeratos</a:t>
            </a:r>
            <a:r>
              <a:rPr lang="sv-SE" sz="1600" dirty="0"/>
              <a:t> och fissurer. </a:t>
            </a:r>
          </a:p>
          <a:p>
            <a:pPr marL="0" indent="0">
              <a:buNone/>
            </a:pPr>
            <a:r>
              <a:rPr lang="sv-SE" sz="1600" dirty="0"/>
              <a:t>Differentialdiagnos är </a:t>
            </a:r>
            <a:r>
              <a:rPr lang="sv-SE" sz="1600" dirty="0" err="1"/>
              <a:t>iktyos</a:t>
            </a:r>
            <a:r>
              <a:rPr lang="sv-SE" sz="1600" dirty="0"/>
              <a:t> eller </a:t>
            </a:r>
            <a:r>
              <a:rPr lang="sv-SE" sz="1600" dirty="0" err="1"/>
              <a:t>tinea</a:t>
            </a:r>
            <a:r>
              <a:rPr lang="sv-SE" sz="1600" dirty="0"/>
              <a:t> </a:t>
            </a:r>
            <a:r>
              <a:rPr lang="sv-SE" sz="1600" dirty="0" err="1"/>
              <a:t>pedis</a:t>
            </a:r>
            <a:r>
              <a:rPr lang="sv-SE" sz="1600" dirty="0"/>
              <a:t>. Du förskriver grupp II steroid för att minska inflammationen och mjukgörande för att stärka barriären. </a:t>
            </a:r>
          </a:p>
          <a:p>
            <a:pPr marL="0" indent="0">
              <a:buNone/>
            </a:pPr>
            <a:r>
              <a:rPr lang="sv-SE" sz="1600" dirty="0"/>
              <a:t>Modern undrar om det inte kan vara en kontaktallergi. Du säger att du inte tror det, men du minns från </a:t>
            </a:r>
            <a:r>
              <a:rPr lang="sv-SE" sz="1600" dirty="0" err="1"/>
              <a:t>hudkursen</a:t>
            </a:r>
            <a:r>
              <a:rPr lang="sv-SE" sz="1600" dirty="0"/>
              <a:t> att det kan finnas en risk för utveckling av kontaktallergi vid atopisk </a:t>
            </a:r>
            <a:r>
              <a:rPr lang="sv-SE" sz="1600" dirty="0" err="1"/>
              <a:t>dermatit</a:t>
            </a:r>
            <a:r>
              <a:rPr lang="sv-SE" sz="1600" dirty="0"/>
              <a:t>. </a:t>
            </a:r>
          </a:p>
          <a:p>
            <a:pPr marL="0" indent="0">
              <a:buNone/>
            </a:pPr>
            <a:endParaRPr lang="sv-SE" sz="1600" dirty="0"/>
          </a:p>
          <a:p>
            <a:pPr marL="0" indent="0">
              <a:buNone/>
            </a:pPr>
            <a:r>
              <a:rPr lang="sv-SE" sz="1600" dirty="0"/>
              <a:t>Fråga 2:4 (1p) </a:t>
            </a:r>
          </a:p>
          <a:p>
            <a:pPr marL="0" indent="0">
              <a:buNone/>
            </a:pPr>
            <a:r>
              <a:rPr lang="sv-SE" sz="1600" dirty="0"/>
              <a:t>Vad är mekanismen för den ökade risken att utveckla kontaktallergi vid atopisk </a:t>
            </a:r>
            <a:r>
              <a:rPr lang="sv-SE" sz="1600" dirty="0" err="1"/>
              <a:t>dermatit</a:t>
            </a:r>
            <a:r>
              <a:rPr lang="sv-SE" sz="1600" dirty="0"/>
              <a:t>? </a:t>
            </a:r>
          </a:p>
          <a:p>
            <a:pPr marL="0" indent="0">
              <a:buNone/>
            </a:pPr>
            <a:endParaRPr lang="sv-SE" sz="1600" dirty="0">
              <a:solidFill>
                <a:schemeClr val="tx1">
                  <a:lumMod val="50000"/>
                  <a:lumOff val="50000"/>
                </a:schemeClr>
              </a:solidFill>
            </a:endParaRPr>
          </a:p>
        </p:txBody>
      </p:sp>
    </p:spTree>
    <p:extLst>
      <p:ext uri="{BB962C8B-B14F-4D97-AF65-F5344CB8AC3E}">
        <p14:creationId xmlns:p14="http://schemas.microsoft.com/office/powerpoint/2010/main" val="4935524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656822"/>
            <a:ext cx="10515600" cy="5859887"/>
          </a:xfrm>
        </p:spPr>
        <p:txBody>
          <a:bodyPr>
            <a:normAutofit/>
          </a:bodyPr>
          <a:lstStyle/>
          <a:p>
            <a:pPr marL="0" indent="0">
              <a:buNone/>
            </a:pPr>
            <a:r>
              <a:rPr lang="sv-SE" sz="1600" dirty="0"/>
              <a:t>Fall 2 - Siri, 8 år </a:t>
            </a:r>
          </a:p>
          <a:p>
            <a:pPr marL="0" indent="0">
              <a:buNone/>
            </a:pPr>
            <a:r>
              <a:rPr lang="sv-SE" sz="1600" dirty="0">
                <a:solidFill>
                  <a:schemeClr val="tx1">
                    <a:lumMod val="50000"/>
                    <a:lumOff val="50000"/>
                  </a:schemeClr>
                </a:solidFill>
              </a:rPr>
              <a:t>Siri, 8 år, söker på vårdcentralen tillsammans med mamma för besvär med huden på fötterna. Hon är tidigare hudfrisk, och frisk för övrigt förutom pollenallergi. Sedan i höstas har hon torr hud och smärtsamma sprickor framtill på bägge fötter och under tårna. Hon hade liknande, men lindrigare, besvär förra året, men blev bra på sommaren. Inga andra hudbesvär. Modern hade likande besvär som barn. Siri har provat </a:t>
            </a:r>
            <a:r>
              <a:rPr lang="sv-SE" sz="1600" dirty="0" err="1">
                <a:solidFill>
                  <a:schemeClr val="tx1">
                    <a:lumMod val="50000"/>
                    <a:lumOff val="50000"/>
                  </a:schemeClr>
                </a:solidFill>
              </a:rPr>
              <a:t>Imidazol</a:t>
            </a:r>
            <a:r>
              <a:rPr lang="sv-SE" sz="1600" dirty="0">
                <a:solidFill>
                  <a:schemeClr val="tx1">
                    <a:lumMod val="50000"/>
                    <a:lumOff val="50000"/>
                  </a:schemeClr>
                </a:solidFill>
              </a:rPr>
              <a:t> kräm utan effekt. </a:t>
            </a:r>
          </a:p>
          <a:p>
            <a:pPr marL="0" indent="0">
              <a:buNone/>
            </a:pPr>
            <a:endParaRPr lang="sv-SE" sz="1600" dirty="0">
              <a:solidFill>
                <a:schemeClr val="tx1">
                  <a:lumMod val="50000"/>
                  <a:lumOff val="50000"/>
                </a:schemeClr>
              </a:solidFill>
            </a:endParaRPr>
          </a:p>
          <a:p>
            <a:pPr marL="0" indent="0">
              <a:buNone/>
            </a:pPr>
            <a:r>
              <a:rPr lang="sv-SE" sz="1600" dirty="0"/>
              <a:t>Detta är atopiska vinterfötter karakteriserad av rodnad, </a:t>
            </a:r>
            <a:r>
              <a:rPr lang="sv-SE" sz="1600" dirty="0" err="1"/>
              <a:t>eksematiserad</a:t>
            </a:r>
            <a:r>
              <a:rPr lang="sv-SE" sz="1600" dirty="0"/>
              <a:t> hud med vit </a:t>
            </a:r>
            <a:r>
              <a:rPr lang="sv-SE" sz="1600" dirty="0" err="1"/>
              <a:t>hyperkeratos</a:t>
            </a:r>
            <a:r>
              <a:rPr lang="sv-SE" sz="1600" dirty="0"/>
              <a:t> och fissurer. </a:t>
            </a:r>
          </a:p>
          <a:p>
            <a:pPr marL="0" indent="0">
              <a:buNone/>
            </a:pPr>
            <a:r>
              <a:rPr lang="sv-SE" sz="1600" dirty="0"/>
              <a:t>Differentialdiagnos är </a:t>
            </a:r>
            <a:r>
              <a:rPr lang="sv-SE" sz="1600" dirty="0" err="1"/>
              <a:t>iktyos</a:t>
            </a:r>
            <a:r>
              <a:rPr lang="sv-SE" sz="1600" dirty="0"/>
              <a:t> eller </a:t>
            </a:r>
            <a:r>
              <a:rPr lang="sv-SE" sz="1600" dirty="0" err="1"/>
              <a:t>tinea</a:t>
            </a:r>
            <a:r>
              <a:rPr lang="sv-SE" sz="1600" dirty="0"/>
              <a:t> </a:t>
            </a:r>
            <a:r>
              <a:rPr lang="sv-SE" sz="1600" dirty="0" err="1"/>
              <a:t>pedis</a:t>
            </a:r>
            <a:r>
              <a:rPr lang="sv-SE" sz="1600" dirty="0"/>
              <a:t>. Du förskriver grupp II steroid för att minska inflammationen och mjukgörande för att stärka barriären. </a:t>
            </a:r>
          </a:p>
          <a:p>
            <a:pPr marL="0" indent="0">
              <a:buNone/>
            </a:pPr>
            <a:r>
              <a:rPr lang="sv-SE" sz="1600" dirty="0"/>
              <a:t>Modern undrar om det inte kan vara en kontaktallergi. Du säger att du inte tror det, men du minns från </a:t>
            </a:r>
            <a:r>
              <a:rPr lang="sv-SE" sz="1600" dirty="0" err="1"/>
              <a:t>hudkursen</a:t>
            </a:r>
            <a:r>
              <a:rPr lang="sv-SE" sz="1600" dirty="0"/>
              <a:t> att det kan finnas en risk för utveckling av kontaktallergi vid atopisk </a:t>
            </a:r>
            <a:r>
              <a:rPr lang="sv-SE" sz="1600" dirty="0" err="1"/>
              <a:t>dermatit</a:t>
            </a:r>
            <a:r>
              <a:rPr lang="sv-SE" sz="1600" dirty="0"/>
              <a:t>. </a:t>
            </a:r>
          </a:p>
          <a:p>
            <a:pPr marL="0" indent="0">
              <a:buNone/>
            </a:pPr>
            <a:endParaRPr lang="sv-SE" sz="1600" dirty="0"/>
          </a:p>
          <a:p>
            <a:pPr marL="0" indent="0">
              <a:buNone/>
            </a:pPr>
            <a:r>
              <a:rPr lang="sv-SE" sz="1600" dirty="0"/>
              <a:t>Fråga 2:4 (1p) </a:t>
            </a:r>
          </a:p>
          <a:p>
            <a:pPr marL="0" indent="0">
              <a:buNone/>
            </a:pPr>
            <a:r>
              <a:rPr lang="sv-SE" sz="1600" dirty="0"/>
              <a:t>Vad är mekanismen för den ökade risken att utveckla kontaktallergi vid atopisk </a:t>
            </a:r>
            <a:r>
              <a:rPr lang="sv-SE" sz="1600" dirty="0" err="1"/>
              <a:t>dermatit</a:t>
            </a:r>
            <a:r>
              <a:rPr lang="sv-SE" sz="1600" dirty="0"/>
              <a:t>? </a:t>
            </a:r>
          </a:p>
          <a:p>
            <a:pPr marL="0" indent="0">
              <a:buNone/>
            </a:pPr>
            <a:endParaRPr lang="sv-SE" sz="1600" dirty="0">
              <a:solidFill>
                <a:schemeClr val="accent4"/>
              </a:solidFill>
            </a:endParaRPr>
          </a:p>
          <a:p>
            <a:pPr marL="0" indent="0">
              <a:buNone/>
            </a:pPr>
            <a:r>
              <a:rPr lang="sv-SE" sz="1600" dirty="0">
                <a:solidFill>
                  <a:schemeClr val="accent4"/>
                </a:solidFill>
              </a:rPr>
              <a:t>Svarsförslag: </a:t>
            </a:r>
          </a:p>
          <a:p>
            <a:pPr marL="0" indent="0">
              <a:buNone/>
            </a:pPr>
            <a:r>
              <a:rPr lang="sv-SE" sz="1600" dirty="0">
                <a:solidFill>
                  <a:schemeClr val="accent4"/>
                </a:solidFill>
              </a:rPr>
              <a:t>Atopisk </a:t>
            </a:r>
            <a:r>
              <a:rPr lang="sv-SE" sz="1600" dirty="0" err="1">
                <a:solidFill>
                  <a:schemeClr val="accent4"/>
                </a:solidFill>
              </a:rPr>
              <a:t>dermatit</a:t>
            </a:r>
            <a:r>
              <a:rPr lang="sv-SE" sz="1600" dirty="0">
                <a:solidFill>
                  <a:schemeClr val="accent4"/>
                </a:solidFill>
              </a:rPr>
              <a:t> innebär en barriärskada i huden som möjliggör penetration av ämnen som kan leda till sensibilisering. Andra mekanismer är den regelbundna användningen av lokal behandling med mjukgörande ämnen, samt bakteriell kolonisering vid atopisk </a:t>
            </a:r>
            <a:r>
              <a:rPr lang="sv-SE" sz="1600" dirty="0" err="1">
                <a:solidFill>
                  <a:schemeClr val="accent4"/>
                </a:solidFill>
              </a:rPr>
              <a:t>dermatit</a:t>
            </a:r>
            <a:r>
              <a:rPr lang="sv-SE" sz="1600" dirty="0">
                <a:solidFill>
                  <a:schemeClr val="accent4"/>
                </a:solidFill>
              </a:rPr>
              <a:t> som triggar inflammation och potentierar sensibilisering. </a:t>
            </a:r>
          </a:p>
        </p:txBody>
      </p:sp>
    </p:spTree>
    <p:extLst>
      <p:ext uri="{BB962C8B-B14F-4D97-AF65-F5344CB8AC3E}">
        <p14:creationId xmlns:p14="http://schemas.microsoft.com/office/powerpoint/2010/main" val="62611329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656822"/>
            <a:ext cx="10515600" cy="5859887"/>
          </a:xfrm>
        </p:spPr>
        <p:txBody>
          <a:bodyPr>
            <a:normAutofit/>
          </a:bodyPr>
          <a:lstStyle/>
          <a:p>
            <a:pPr marL="0" indent="0">
              <a:buNone/>
            </a:pPr>
            <a:r>
              <a:rPr lang="sv-SE" sz="1600" dirty="0"/>
              <a:t>Fall 2 - Siri, 8 år </a:t>
            </a:r>
          </a:p>
          <a:p>
            <a:pPr marL="0" indent="0">
              <a:buNone/>
            </a:pPr>
            <a:r>
              <a:rPr lang="sv-SE" sz="1600" dirty="0">
                <a:solidFill>
                  <a:schemeClr val="tx1">
                    <a:lumMod val="50000"/>
                    <a:lumOff val="50000"/>
                  </a:schemeClr>
                </a:solidFill>
              </a:rPr>
              <a:t>Siri, 8 år, söker på vårdcentralen tillsammans med mamma för besvär med huden på fötterna. Hon är tidigare hudfrisk, och frisk för övrigt förutom pollenallergi. Sedan i höstas har hon torr hud och smärtsamma sprickor framtill på bägge fötter och under tårna. Hon hade liknande, men lindrigare, besvär förra året, men blev bra på sommaren. Inga andra hudbesvär. Modern hade likande besvär som barn. Siri har provat </a:t>
            </a:r>
            <a:r>
              <a:rPr lang="sv-SE" sz="1600" dirty="0" err="1">
                <a:solidFill>
                  <a:schemeClr val="tx1">
                    <a:lumMod val="50000"/>
                    <a:lumOff val="50000"/>
                  </a:schemeClr>
                </a:solidFill>
              </a:rPr>
              <a:t>Imidazol</a:t>
            </a:r>
            <a:r>
              <a:rPr lang="sv-SE" sz="1600" dirty="0">
                <a:solidFill>
                  <a:schemeClr val="tx1">
                    <a:lumMod val="50000"/>
                    <a:lumOff val="50000"/>
                  </a:schemeClr>
                </a:solidFill>
              </a:rPr>
              <a:t> kräm utan effekt. </a:t>
            </a:r>
          </a:p>
          <a:p>
            <a:pPr marL="0" indent="0">
              <a:buNone/>
            </a:pPr>
            <a:endParaRPr lang="sv-SE" sz="1600" dirty="0"/>
          </a:p>
          <a:p>
            <a:pPr marL="0" indent="0">
              <a:buNone/>
            </a:pPr>
            <a:r>
              <a:rPr lang="sv-SE" sz="1600" dirty="0"/>
              <a:t>Fråga 2:5 (2p) </a:t>
            </a:r>
          </a:p>
          <a:p>
            <a:pPr marL="0" indent="0">
              <a:buNone/>
            </a:pPr>
            <a:r>
              <a:rPr lang="sv-SE" sz="1600" dirty="0"/>
              <a:t>Vilken typ av allergisk reaktion ligger bakom en kontaktallergi, och hur kan du verifiera en misstänkt kontaktallergi mot ex nickel? </a:t>
            </a:r>
          </a:p>
          <a:p>
            <a:pPr marL="0" indent="0">
              <a:buNone/>
            </a:pPr>
            <a:endParaRPr lang="sv-SE" sz="1600" dirty="0"/>
          </a:p>
        </p:txBody>
      </p:sp>
    </p:spTree>
    <p:extLst>
      <p:ext uri="{BB962C8B-B14F-4D97-AF65-F5344CB8AC3E}">
        <p14:creationId xmlns:p14="http://schemas.microsoft.com/office/powerpoint/2010/main" val="35881375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656822"/>
            <a:ext cx="10515600" cy="5859887"/>
          </a:xfrm>
        </p:spPr>
        <p:txBody>
          <a:bodyPr>
            <a:normAutofit/>
          </a:bodyPr>
          <a:lstStyle/>
          <a:p>
            <a:pPr marL="0" indent="0">
              <a:buNone/>
            </a:pPr>
            <a:r>
              <a:rPr lang="sv-SE" sz="1600" dirty="0"/>
              <a:t>Fall 2 - Siri, 8 år </a:t>
            </a:r>
          </a:p>
          <a:p>
            <a:pPr marL="0" indent="0">
              <a:buNone/>
            </a:pPr>
            <a:r>
              <a:rPr lang="sv-SE" sz="1600" dirty="0">
                <a:solidFill>
                  <a:schemeClr val="tx1">
                    <a:lumMod val="50000"/>
                    <a:lumOff val="50000"/>
                  </a:schemeClr>
                </a:solidFill>
              </a:rPr>
              <a:t>Siri, 8 år, söker på vårdcentralen tillsammans med mamma för besvär med huden på fötterna. Hon är tidigare hudfrisk, och frisk för övrigt förutom pollenallergi. Sedan i höstas har hon torr hud och smärtsamma sprickor framtill på bägge fötter och under tårna. Hon hade liknande, men lindrigare, besvär förra året, men blev bra på sommaren. Inga andra hudbesvär. Modern hade likande besvär som barn. Siri har provat </a:t>
            </a:r>
            <a:r>
              <a:rPr lang="sv-SE" sz="1600" dirty="0" err="1">
                <a:solidFill>
                  <a:schemeClr val="tx1">
                    <a:lumMod val="50000"/>
                    <a:lumOff val="50000"/>
                  </a:schemeClr>
                </a:solidFill>
              </a:rPr>
              <a:t>Imidazol</a:t>
            </a:r>
            <a:r>
              <a:rPr lang="sv-SE" sz="1600" dirty="0">
                <a:solidFill>
                  <a:schemeClr val="tx1">
                    <a:lumMod val="50000"/>
                    <a:lumOff val="50000"/>
                  </a:schemeClr>
                </a:solidFill>
              </a:rPr>
              <a:t> kräm utan effekt. </a:t>
            </a:r>
          </a:p>
          <a:p>
            <a:pPr marL="0" indent="0">
              <a:buNone/>
            </a:pPr>
            <a:endParaRPr lang="sv-SE" sz="1600" dirty="0"/>
          </a:p>
          <a:p>
            <a:pPr marL="0" indent="0">
              <a:buNone/>
            </a:pPr>
            <a:r>
              <a:rPr lang="sv-SE" sz="1600" dirty="0"/>
              <a:t>Fråga 2:5 (2p) </a:t>
            </a:r>
          </a:p>
          <a:p>
            <a:pPr marL="0" indent="0">
              <a:buNone/>
            </a:pPr>
            <a:r>
              <a:rPr lang="sv-SE" sz="1600" dirty="0"/>
              <a:t>Vilken typ av allergisk reaktion ligger bakom en kontaktallergi, och hur kan du verifiera en misstänkt kontaktallergi mot ex nickel?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a:solidFill>
                  <a:schemeClr val="accent4"/>
                </a:solidFill>
              </a:rPr>
              <a:t>Typ 4 reaktion, cellmedierad fördröjd reaktion Antigen stimulerar T-celler vilket ger en inflammatorisk reaktion via sensibiliserade lymfocyter. Verifieras med </a:t>
            </a:r>
            <a:r>
              <a:rPr lang="sv-SE" sz="1600" dirty="0" err="1">
                <a:solidFill>
                  <a:schemeClr val="accent4"/>
                </a:solidFill>
              </a:rPr>
              <a:t>epikutantest</a:t>
            </a:r>
            <a:r>
              <a:rPr lang="sv-SE" sz="1600" dirty="0">
                <a:solidFill>
                  <a:schemeClr val="accent4"/>
                </a:solidFill>
              </a:rPr>
              <a:t> (lapptest). </a:t>
            </a:r>
          </a:p>
          <a:p>
            <a:pPr marL="0" indent="0">
              <a:buNone/>
            </a:pPr>
            <a:endParaRPr lang="sv-SE" sz="1600" dirty="0"/>
          </a:p>
          <a:p>
            <a:pPr marL="0" indent="0">
              <a:buNone/>
            </a:pPr>
            <a:r>
              <a:rPr lang="sv-SE" sz="1600" dirty="0">
                <a:solidFill>
                  <a:schemeClr val="accent1"/>
                </a:solidFill>
              </a:rPr>
              <a:t>Slut på fall 2!</a:t>
            </a:r>
          </a:p>
        </p:txBody>
      </p:sp>
    </p:spTree>
    <p:extLst>
      <p:ext uri="{BB962C8B-B14F-4D97-AF65-F5344CB8AC3E}">
        <p14:creationId xmlns:p14="http://schemas.microsoft.com/office/powerpoint/2010/main" val="761498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56822"/>
            <a:ext cx="10997485" cy="6201178"/>
          </a:xfrm>
        </p:spPr>
        <p:txBody>
          <a:bodyPr>
            <a:normAutofit/>
          </a:bodyPr>
          <a:lstStyle/>
          <a:p>
            <a:pPr marL="0" indent="0">
              <a:buNone/>
            </a:pPr>
            <a:r>
              <a:rPr lang="sv-SE" sz="1600" dirty="0"/>
              <a:t>Fall 1 – Annelie, 66 år </a:t>
            </a:r>
          </a:p>
          <a:p>
            <a:pPr marL="0" indent="0">
              <a:buNone/>
            </a:pPr>
            <a:endParaRPr lang="sv-SE" sz="1600" dirty="0"/>
          </a:p>
          <a:p>
            <a:pPr marL="0" indent="0">
              <a:buNone/>
            </a:pPr>
            <a:r>
              <a:rPr lang="sv-SE" sz="1600" dirty="0"/>
              <a:t>Fråga 1:6 (3p) </a:t>
            </a:r>
          </a:p>
          <a:p>
            <a:pPr marL="0" indent="0">
              <a:buNone/>
            </a:pPr>
            <a:r>
              <a:rPr lang="sv-SE" sz="1600" dirty="0"/>
              <a:t>Hur behandlas </a:t>
            </a:r>
            <a:r>
              <a:rPr lang="sv-SE" sz="1600" dirty="0" err="1"/>
              <a:t>epitelial</a:t>
            </a:r>
            <a:r>
              <a:rPr lang="sv-SE" sz="1600" dirty="0"/>
              <a:t> </a:t>
            </a:r>
            <a:r>
              <a:rPr lang="sv-SE" sz="1600" dirty="0" err="1"/>
              <a:t>ovarialcancer</a:t>
            </a:r>
            <a:r>
              <a:rPr lang="sv-SE" sz="1600" dirty="0"/>
              <a:t> överlag? Hur vill du behandla i det aktuella fallet?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a:solidFill>
                  <a:schemeClr val="accent4"/>
                </a:solidFill>
              </a:rPr>
              <a:t>Behandlingen av </a:t>
            </a:r>
            <a:r>
              <a:rPr lang="sv-SE" sz="1600" dirty="0" err="1">
                <a:solidFill>
                  <a:schemeClr val="accent4"/>
                </a:solidFill>
              </a:rPr>
              <a:t>ovarialcancer</a:t>
            </a:r>
            <a:r>
              <a:rPr lang="sv-SE" sz="1600" dirty="0">
                <a:solidFill>
                  <a:schemeClr val="accent4"/>
                </a:solidFill>
              </a:rPr>
              <a:t> är oftast primärt kirurgisk med efterföljande </a:t>
            </a:r>
            <a:r>
              <a:rPr lang="sv-SE" sz="1600" dirty="0" err="1">
                <a:solidFill>
                  <a:schemeClr val="accent4"/>
                </a:solidFill>
              </a:rPr>
              <a:t>adjuvant</a:t>
            </a:r>
            <a:r>
              <a:rPr lang="sv-SE" sz="1600" dirty="0">
                <a:solidFill>
                  <a:schemeClr val="accent4"/>
                </a:solidFill>
              </a:rPr>
              <a:t> onkologisk behandling postoperativt. Syftet med kirurgin är att avlägsna all synlig makroskopisk tumör dvs uppnå makroskopisk radikalitet och därefter behandla med cytostatika. I primär behandling ger radiologisk behandling ingen nytta. Vid avancerat stadium (&gt; FIGO stadium I) behövs alltid </a:t>
            </a:r>
            <a:r>
              <a:rPr lang="sv-SE" sz="1600" dirty="0" err="1">
                <a:solidFill>
                  <a:schemeClr val="accent4"/>
                </a:solidFill>
              </a:rPr>
              <a:t>adjuvant</a:t>
            </a:r>
            <a:r>
              <a:rPr lang="sv-SE" sz="1600" dirty="0">
                <a:solidFill>
                  <a:schemeClr val="accent4"/>
                </a:solidFill>
              </a:rPr>
              <a:t> cytostatikabehandling (kombinationsbehandling med </a:t>
            </a:r>
            <a:r>
              <a:rPr lang="sv-SE" sz="1600" dirty="0" err="1">
                <a:solidFill>
                  <a:schemeClr val="accent4"/>
                </a:solidFill>
              </a:rPr>
              <a:t>platinol</a:t>
            </a:r>
            <a:r>
              <a:rPr lang="sv-SE" sz="1600" dirty="0">
                <a:solidFill>
                  <a:schemeClr val="accent4"/>
                </a:solidFill>
              </a:rPr>
              <a:t> och </a:t>
            </a:r>
            <a:r>
              <a:rPr lang="sv-SE" sz="1600" dirty="0" err="1">
                <a:solidFill>
                  <a:schemeClr val="accent4"/>
                </a:solidFill>
              </a:rPr>
              <a:t>paclitaxcel</a:t>
            </a:r>
            <a:r>
              <a:rPr lang="sv-SE" sz="1600" dirty="0">
                <a:solidFill>
                  <a:schemeClr val="accent4"/>
                </a:solidFill>
              </a:rPr>
              <a:t>, </a:t>
            </a:r>
            <a:r>
              <a:rPr lang="sv-SE" sz="1600" dirty="0" err="1">
                <a:solidFill>
                  <a:schemeClr val="accent4"/>
                </a:solidFill>
              </a:rPr>
              <a:t>ev</a:t>
            </a:r>
            <a:r>
              <a:rPr lang="sv-SE" sz="1600" dirty="0">
                <a:solidFill>
                  <a:schemeClr val="accent4"/>
                </a:solidFill>
              </a:rPr>
              <a:t> i kombination med </a:t>
            </a:r>
            <a:r>
              <a:rPr lang="sv-SE" sz="1600" dirty="0" err="1">
                <a:solidFill>
                  <a:schemeClr val="accent4"/>
                </a:solidFill>
              </a:rPr>
              <a:t>angiogeneshämmare</a:t>
            </a:r>
            <a:r>
              <a:rPr lang="sv-SE" sz="1600" dirty="0">
                <a:solidFill>
                  <a:schemeClr val="accent4"/>
                </a:solidFill>
              </a:rPr>
              <a:t>) efter kirurgisk behandling. </a:t>
            </a:r>
          </a:p>
          <a:p>
            <a:pPr marL="0" indent="0">
              <a:buNone/>
            </a:pPr>
            <a:r>
              <a:rPr lang="sv-SE" sz="1600" dirty="0">
                <a:solidFill>
                  <a:schemeClr val="accent4"/>
                </a:solidFill>
              </a:rPr>
              <a:t>I detta fall rör det sig om en mycket spridd cancer (lever, thorax och </a:t>
            </a:r>
            <a:r>
              <a:rPr lang="sv-SE" sz="1600" dirty="0" err="1">
                <a:solidFill>
                  <a:schemeClr val="accent4"/>
                </a:solidFill>
              </a:rPr>
              <a:t>supraklavikulär</a:t>
            </a:r>
            <a:r>
              <a:rPr lang="sv-SE" sz="1600" dirty="0">
                <a:solidFill>
                  <a:schemeClr val="accent4"/>
                </a:solidFill>
              </a:rPr>
              <a:t> lymfknuta) där kirurgin inte kan förväntas uppnå makroskopisk radikalitet varför behandlingen startar med </a:t>
            </a:r>
            <a:r>
              <a:rPr lang="sv-SE" sz="1600" dirty="0" err="1">
                <a:solidFill>
                  <a:schemeClr val="accent4"/>
                </a:solidFill>
              </a:rPr>
              <a:t>neoadjuvant</a:t>
            </a:r>
            <a:r>
              <a:rPr lang="sv-SE" sz="1600" dirty="0">
                <a:solidFill>
                  <a:schemeClr val="accent4"/>
                </a:solidFill>
              </a:rPr>
              <a:t> cytostatika och sedan fördröjd primärkirurgi med samma syfte som vid primärkirurgi. </a:t>
            </a:r>
          </a:p>
          <a:p>
            <a:pPr marL="0" indent="0">
              <a:buNone/>
            </a:pPr>
            <a:endParaRPr lang="sv-SE" sz="1600" dirty="0">
              <a:solidFill>
                <a:schemeClr val="accent4"/>
              </a:solidFill>
            </a:endParaRPr>
          </a:p>
          <a:p>
            <a:pPr marL="0" indent="0">
              <a:buNone/>
            </a:pPr>
            <a:r>
              <a:rPr lang="sv-SE" sz="1600" dirty="0">
                <a:solidFill>
                  <a:schemeClr val="accent1"/>
                </a:solidFill>
              </a:rPr>
              <a:t>Slut på fall 1!</a:t>
            </a:r>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40122138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656822"/>
            <a:ext cx="10515600" cy="5859887"/>
          </a:xfrm>
        </p:spPr>
        <p:txBody>
          <a:bodyPr>
            <a:normAutofit/>
          </a:bodyPr>
          <a:lstStyle/>
          <a:p>
            <a:pPr marL="0" indent="0">
              <a:buNone/>
            </a:pPr>
            <a:r>
              <a:rPr lang="sv-SE" sz="1600" dirty="0"/>
              <a:t>Fall 3 – Gunnar, 66 år </a:t>
            </a:r>
          </a:p>
          <a:p>
            <a:pPr marL="0" indent="0">
              <a:buNone/>
            </a:pPr>
            <a:r>
              <a:rPr lang="sv-SE" sz="1600" dirty="0"/>
              <a:t>Gunnar, 66 år, kommer på återbesök efter ett melanom. Han sökte dig på hudmottagningen för en brunpigmenterad förändring på ryggen som hans hustru uppmärksammat tre månader tidigare. Du misstänkte ett malignt melanom och </a:t>
            </a:r>
            <a:r>
              <a:rPr lang="sv-SE" sz="1600" dirty="0" err="1"/>
              <a:t>exciderade</a:t>
            </a:r>
            <a:r>
              <a:rPr lang="sv-SE" sz="1600" dirty="0"/>
              <a:t> den med 2 mm marginal och skickade för PAD. Svaret från patologen bekräftade att förändringen var ett malignt melanom, och den graderades enligt </a:t>
            </a:r>
            <a:r>
              <a:rPr lang="sv-SE" sz="1600" dirty="0" err="1"/>
              <a:t>Breslow</a:t>
            </a:r>
            <a:r>
              <a:rPr lang="sv-SE" sz="1600" dirty="0"/>
              <a:t> och enligt Clark. </a:t>
            </a:r>
          </a:p>
          <a:p>
            <a:pPr marL="0" indent="0">
              <a:buNone/>
            </a:pPr>
            <a:endParaRPr lang="sv-SE" sz="1600" dirty="0"/>
          </a:p>
          <a:p>
            <a:pPr marL="0" indent="0">
              <a:buNone/>
            </a:pPr>
            <a:r>
              <a:rPr lang="sv-SE" sz="1600" dirty="0"/>
              <a:t>Fråga 3:1 (2p) Vad betyder klassifikationen enligt </a:t>
            </a:r>
            <a:r>
              <a:rPr lang="sv-SE" sz="1600" dirty="0" err="1"/>
              <a:t>Breslow</a:t>
            </a:r>
            <a:r>
              <a:rPr lang="sv-SE" sz="1600" dirty="0"/>
              <a:t> och hur korrelerar den med prognosen?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80958617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656822"/>
            <a:ext cx="10515600" cy="5859887"/>
          </a:xfrm>
        </p:spPr>
        <p:txBody>
          <a:bodyPr>
            <a:normAutofit/>
          </a:bodyPr>
          <a:lstStyle/>
          <a:p>
            <a:pPr marL="0" indent="0">
              <a:buNone/>
            </a:pPr>
            <a:r>
              <a:rPr lang="sv-SE" sz="1600" dirty="0"/>
              <a:t>Fall 3 – Gunnar, 66 år </a:t>
            </a:r>
          </a:p>
          <a:p>
            <a:pPr marL="0" indent="0">
              <a:buNone/>
            </a:pPr>
            <a:r>
              <a:rPr lang="sv-SE" sz="1600" dirty="0"/>
              <a:t>Gunnar, 66 år, kommer på återbesök efter ett melanom. Han sökte dig på hudmottagningen för en brunpigmenterad förändring på ryggen som hans hustru uppmärksammat tre månader tidigare. Du misstänkte ett malignt melanom och </a:t>
            </a:r>
            <a:r>
              <a:rPr lang="sv-SE" sz="1600" dirty="0" err="1"/>
              <a:t>exciderade</a:t>
            </a:r>
            <a:r>
              <a:rPr lang="sv-SE" sz="1600" dirty="0"/>
              <a:t> den med 2 mm marginal och skickade för PAD. Svaret från patologen bekräftade att förändringen var ett malignt melanom, och den graderades enligt </a:t>
            </a:r>
            <a:r>
              <a:rPr lang="sv-SE" sz="1600" dirty="0" err="1"/>
              <a:t>Breslow</a:t>
            </a:r>
            <a:r>
              <a:rPr lang="sv-SE" sz="1600" dirty="0"/>
              <a:t> och enligt Clark. </a:t>
            </a:r>
          </a:p>
          <a:p>
            <a:pPr marL="0" indent="0">
              <a:buNone/>
            </a:pPr>
            <a:endParaRPr lang="sv-SE" sz="1600" dirty="0"/>
          </a:p>
          <a:p>
            <a:pPr marL="0" indent="0">
              <a:buNone/>
            </a:pPr>
            <a:r>
              <a:rPr lang="sv-SE" sz="1600" dirty="0"/>
              <a:t>Fråga 3:1 (2p) Vad betyder klassifikationen enligt </a:t>
            </a:r>
            <a:r>
              <a:rPr lang="sv-SE" sz="1600" dirty="0" err="1"/>
              <a:t>Breslow</a:t>
            </a:r>
            <a:r>
              <a:rPr lang="sv-SE" sz="1600" dirty="0"/>
              <a:t> och hur korrelerar den med prognosen? </a:t>
            </a:r>
          </a:p>
          <a:p>
            <a:pPr marL="0" indent="0">
              <a:buNone/>
            </a:pPr>
            <a:endParaRPr lang="sv-SE" sz="1600" dirty="0">
              <a:solidFill>
                <a:schemeClr val="accent1"/>
              </a:solidFill>
            </a:endParaRPr>
          </a:p>
          <a:p>
            <a:pPr marL="0" indent="0">
              <a:buNone/>
            </a:pPr>
            <a:r>
              <a:rPr lang="sv-SE" sz="1600" dirty="0">
                <a:solidFill>
                  <a:schemeClr val="accent4"/>
                </a:solidFill>
              </a:rPr>
              <a:t>Svarsförslag: </a:t>
            </a:r>
          </a:p>
          <a:p>
            <a:pPr marL="0" indent="0">
              <a:buNone/>
            </a:pPr>
            <a:r>
              <a:rPr lang="sv-SE" sz="1600" dirty="0">
                <a:solidFill>
                  <a:schemeClr val="accent4"/>
                </a:solidFill>
              </a:rPr>
              <a:t>Klassificering enligt </a:t>
            </a:r>
            <a:r>
              <a:rPr lang="sv-SE" sz="1600" dirty="0" err="1">
                <a:solidFill>
                  <a:schemeClr val="accent4"/>
                </a:solidFill>
              </a:rPr>
              <a:t>Breslow</a:t>
            </a:r>
            <a:r>
              <a:rPr lang="sv-SE" sz="1600" dirty="0">
                <a:solidFill>
                  <a:schemeClr val="accent4"/>
                </a:solidFill>
              </a:rPr>
              <a:t> anger tumörens tjocklek i millimeter mätt från tumörens högsta yta ner till de djupaste tumörcellerna. Vid </a:t>
            </a:r>
            <a:r>
              <a:rPr lang="sv-SE" sz="1600" dirty="0" err="1">
                <a:solidFill>
                  <a:schemeClr val="accent4"/>
                </a:solidFill>
              </a:rPr>
              <a:t>ulceration</a:t>
            </a:r>
            <a:r>
              <a:rPr lang="sv-SE" sz="1600" dirty="0">
                <a:solidFill>
                  <a:schemeClr val="accent4"/>
                </a:solidFill>
              </a:rPr>
              <a:t> mätt från </a:t>
            </a:r>
            <a:r>
              <a:rPr lang="sv-SE" sz="1600" dirty="0" err="1">
                <a:solidFill>
                  <a:schemeClr val="accent4"/>
                </a:solidFill>
              </a:rPr>
              <a:t>ulcerationens</a:t>
            </a:r>
            <a:r>
              <a:rPr lang="sv-SE" sz="1600" dirty="0">
                <a:solidFill>
                  <a:schemeClr val="accent4"/>
                </a:solidFill>
              </a:rPr>
              <a:t> bas ner till djupaste tumörcellerna. </a:t>
            </a:r>
          </a:p>
          <a:p>
            <a:pPr marL="0" indent="0">
              <a:buNone/>
            </a:pPr>
            <a:r>
              <a:rPr lang="sv-SE" sz="1600" dirty="0">
                <a:solidFill>
                  <a:schemeClr val="accent4"/>
                </a:solidFill>
              </a:rPr>
              <a:t>Hög </a:t>
            </a:r>
            <a:r>
              <a:rPr lang="sv-SE" sz="1600" dirty="0" err="1">
                <a:solidFill>
                  <a:schemeClr val="accent4"/>
                </a:solidFill>
              </a:rPr>
              <a:t>Breslow</a:t>
            </a:r>
            <a:r>
              <a:rPr lang="sv-SE" sz="1600" dirty="0">
                <a:solidFill>
                  <a:schemeClr val="accent4"/>
                </a:solidFill>
              </a:rPr>
              <a:t> </a:t>
            </a:r>
            <a:r>
              <a:rPr lang="sv-SE" sz="1600" dirty="0" err="1">
                <a:solidFill>
                  <a:schemeClr val="accent4"/>
                </a:solidFill>
              </a:rPr>
              <a:t>tjockleck</a:t>
            </a:r>
            <a:r>
              <a:rPr lang="sv-SE" sz="1600" dirty="0">
                <a:solidFill>
                  <a:schemeClr val="accent4"/>
                </a:solidFill>
              </a:rPr>
              <a:t> korrelerar med sämre prognos för patienten.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87858574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656822"/>
            <a:ext cx="10515600" cy="5859887"/>
          </a:xfrm>
        </p:spPr>
        <p:txBody>
          <a:bodyPr>
            <a:normAutofit/>
          </a:bodyPr>
          <a:lstStyle/>
          <a:p>
            <a:pPr marL="0" indent="0">
              <a:buNone/>
            </a:pPr>
            <a:r>
              <a:rPr lang="sv-SE" sz="1600" dirty="0"/>
              <a:t>Fall 3 – Gunnar, 66 år </a:t>
            </a:r>
          </a:p>
          <a:p>
            <a:pPr marL="0" indent="0">
              <a:buNone/>
            </a:pPr>
            <a:r>
              <a:rPr lang="sv-SE" sz="1600" dirty="0">
                <a:solidFill>
                  <a:schemeClr val="tx1">
                    <a:lumMod val="50000"/>
                    <a:lumOff val="50000"/>
                  </a:schemeClr>
                </a:solidFill>
              </a:rPr>
              <a:t>Gunnar, 66 år, kommer på återbesök efter ett melanom. Han sökte dig på hudmottagningen för en brunpigmenterad förändring på ryggen som hans hustru uppmärksammat tre månader tidigare. Du misstänkte ett malignt melanom och </a:t>
            </a:r>
            <a:r>
              <a:rPr lang="sv-SE" sz="1600" dirty="0" err="1">
                <a:solidFill>
                  <a:schemeClr val="tx1">
                    <a:lumMod val="50000"/>
                    <a:lumOff val="50000"/>
                  </a:schemeClr>
                </a:solidFill>
              </a:rPr>
              <a:t>exciderade</a:t>
            </a:r>
            <a:r>
              <a:rPr lang="sv-SE" sz="1600" dirty="0">
                <a:solidFill>
                  <a:schemeClr val="tx1">
                    <a:lumMod val="50000"/>
                    <a:lumOff val="50000"/>
                  </a:schemeClr>
                </a:solidFill>
              </a:rPr>
              <a:t> den med 2 mm marginal och skickade för PAD. Svaret från patologen bekräftade att förändringen var ett malignt melanom, och den graderades enligt </a:t>
            </a:r>
            <a:r>
              <a:rPr lang="sv-SE" sz="1600" dirty="0" err="1">
                <a:solidFill>
                  <a:schemeClr val="tx1">
                    <a:lumMod val="50000"/>
                    <a:lumOff val="50000"/>
                  </a:schemeClr>
                </a:solidFill>
              </a:rPr>
              <a:t>Breslow</a:t>
            </a:r>
            <a:r>
              <a:rPr lang="sv-SE" sz="1600" dirty="0">
                <a:solidFill>
                  <a:schemeClr val="tx1">
                    <a:lumMod val="50000"/>
                    <a:lumOff val="50000"/>
                  </a:schemeClr>
                </a:solidFill>
              </a:rPr>
              <a:t> och enligt Clark. </a:t>
            </a:r>
          </a:p>
          <a:p>
            <a:pPr marL="0" indent="0">
              <a:buNone/>
            </a:pPr>
            <a:endParaRPr lang="sv-SE" sz="1600" dirty="0"/>
          </a:p>
          <a:p>
            <a:pPr marL="0" indent="0">
              <a:buNone/>
            </a:pPr>
            <a:r>
              <a:rPr lang="sv-SE" sz="1600" dirty="0"/>
              <a:t>Fråga 3:2 (1p) Ange två riskfaktorer för </a:t>
            </a:r>
            <a:r>
              <a:rPr lang="sv-SE" sz="1600" dirty="0" err="1"/>
              <a:t>metastasering</a:t>
            </a:r>
            <a:r>
              <a:rPr lang="sv-SE" sz="1600" dirty="0"/>
              <a:t> av ett malignt melanom som inte innefattas i Clark och/eller </a:t>
            </a:r>
            <a:r>
              <a:rPr lang="sv-SE" sz="1600" dirty="0" err="1"/>
              <a:t>Breslow</a:t>
            </a:r>
            <a:r>
              <a:rPr lang="sv-SE" sz="1600" dirty="0"/>
              <a:t> klassifikationerna.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111403144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656822"/>
            <a:ext cx="10515600" cy="5859887"/>
          </a:xfrm>
        </p:spPr>
        <p:txBody>
          <a:bodyPr>
            <a:normAutofit/>
          </a:bodyPr>
          <a:lstStyle/>
          <a:p>
            <a:pPr marL="0" indent="0">
              <a:buNone/>
            </a:pPr>
            <a:r>
              <a:rPr lang="sv-SE" sz="1600" dirty="0"/>
              <a:t>Fall 3 – Gunnar, 66 år </a:t>
            </a:r>
          </a:p>
          <a:p>
            <a:pPr marL="0" indent="0">
              <a:buNone/>
            </a:pPr>
            <a:r>
              <a:rPr lang="sv-SE" sz="1600" dirty="0">
                <a:solidFill>
                  <a:schemeClr val="tx1">
                    <a:lumMod val="50000"/>
                    <a:lumOff val="50000"/>
                  </a:schemeClr>
                </a:solidFill>
              </a:rPr>
              <a:t>Gunnar, 66 år, kommer på återbesök efter ett melanom. Han sökte dig på hudmottagningen för en brunpigmenterad förändring på ryggen som hans hustru uppmärksammat tre månader tidigare. Du misstänkte ett malignt melanom och </a:t>
            </a:r>
            <a:r>
              <a:rPr lang="sv-SE" sz="1600" dirty="0" err="1">
                <a:solidFill>
                  <a:schemeClr val="tx1">
                    <a:lumMod val="50000"/>
                    <a:lumOff val="50000"/>
                  </a:schemeClr>
                </a:solidFill>
              </a:rPr>
              <a:t>exciderade</a:t>
            </a:r>
            <a:r>
              <a:rPr lang="sv-SE" sz="1600" dirty="0">
                <a:solidFill>
                  <a:schemeClr val="tx1">
                    <a:lumMod val="50000"/>
                    <a:lumOff val="50000"/>
                  </a:schemeClr>
                </a:solidFill>
              </a:rPr>
              <a:t> den med 2 mm marginal och skickade för PAD. Svaret från patologen bekräftade att förändringen var ett malignt melanom, och den graderades enligt </a:t>
            </a:r>
            <a:r>
              <a:rPr lang="sv-SE" sz="1600" dirty="0" err="1">
                <a:solidFill>
                  <a:schemeClr val="tx1">
                    <a:lumMod val="50000"/>
                    <a:lumOff val="50000"/>
                  </a:schemeClr>
                </a:solidFill>
              </a:rPr>
              <a:t>Breslow</a:t>
            </a:r>
            <a:r>
              <a:rPr lang="sv-SE" sz="1600" dirty="0">
                <a:solidFill>
                  <a:schemeClr val="tx1">
                    <a:lumMod val="50000"/>
                    <a:lumOff val="50000"/>
                  </a:schemeClr>
                </a:solidFill>
              </a:rPr>
              <a:t> och enligt Clark. </a:t>
            </a:r>
          </a:p>
          <a:p>
            <a:pPr marL="0" indent="0">
              <a:buNone/>
            </a:pPr>
            <a:endParaRPr lang="sv-SE" sz="1600" dirty="0"/>
          </a:p>
          <a:p>
            <a:pPr marL="0" indent="0">
              <a:buNone/>
            </a:pPr>
            <a:r>
              <a:rPr lang="sv-SE" sz="1600" dirty="0"/>
              <a:t>Fråga 3:2 (1p) Ange två riskfaktorer för </a:t>
            </a:r>
            <a:r>
              <a:rPr lang="sv-SE" sz="1600" dirty="0" err="1"/>
              <a:t>metastasering</a:t>
            </a:r>
            <a:r>
              <a:rPr lang="sv-SE" sz="1600" dirty="0"/>
              <a:t> av ett malignt melanom som inte innefattas i Clark och/eller </a:t>
            </a:r>
            <a:r>
              <a:rPr lang="sv-SE" sz="1600" dirty="0" err="1"/>
              <a:t>Breslow</a:t>
            </a:r>
            <a:r>
              <a:rPr lang="sv-SE" sz="1600" dirty="0"/>
              <a:t> klassifikationerna. </a:t>
            </a:r>
          </a:p>
          <a:p>
            <a:pPr marL="0" indent="0">
              <a:buNone/>
            </a:pPr>
            <a:endParaRPr lang="sv-SE" sz="1600" dirty="0">
              <a:solidFill>
                <a:schemeClr val="accent4"/>
              </a:solidFill>
            </a:endParaRPr>
          </a:p>
          <a:p>
            <a:pPr marL="0" indent="0">
              <a:buNone/>
            </a:pPr>
            <a:r>
              <a:rPr lang="sv-SE" sz="1600" dirty="0">
                <a:solidFill>
                  <a:schemeClr val="accent4"/>
                </a:solidFill>
              </a:rPr>
              <a:t>Svarsförslag: </a:t>
            </a:r>
          </a:p>
          <a:p>
            <a:pPr marL="0" indent="0">
              <a:buNone/>
            </a:pPr>
            <a:r>
              <a:rPr lang="sv-SE" sz="1600" dirty="0" err="1">
                <a:solidFill>
                  <a:schemeClr val="accent4"/>
                </a:solidFill>
              </a:rPr>
              <a:t>ulceration</a:t>
            </a:r>
            <a:r>
              <a:rPr lang="sv-SE" sz="1600" dirty="0">
                <a:solidFill>
                  <a:schemeClr val="accent4"/>
                </a:solidFill>
              </a:rPr>
              <a:t>, många </a:t>
            </a:r>
            <a:r>
              <a:rPr lang="sv-SE" sz="1600" dirty="0" err="1">
                <a:solidFill>
                  <a:schemeClr val="accent4"/>
                </a:solidFill>
              </a:rPr>
              <a:t>mitoser</a:t>
            </a:r>
            <a:r>
              <a:rPr lang="sv-SE" sz="1600" dirty="0">
                <a:solidFill>
                  <a:schemeClr val="accent4"/>
                </a:solidFill>
              </a:rPr>
              <a:t>, förekomst av regression, vertikal växt. </a:t>
            </a:r>
          </a:p>
          <a:p>
            <a:pPr marL="0" indent="0">
              <a:buNone/>
            </a:pPr>
            <a:endParaRPr lang="sv-SE" sz="1600" dirty="0">
              <a:solidFill>
                <a:schemeClr val="accent1"/>
              </a:solidFill>
            </a:endParaRPr>
          </a:p>
          <a:p>
            <a:pPr marL="0" indent="0">
              <a:buNone/>
            </a:pPr>
            <a:r>
              <a:rPr lang="sv-SE" sz="1600" dirty="0">
                <a:solidFill>
                  <a:schemeClr val="accent1"/>
                </a:solidFill>
              </a:rPr>
              <a:t>Slut på fall 3!</a:t>
            </a:r>
          </a:p>
        </p:txBody>
      </p:sp>
    </p:spTree>
    <p:extLst>
      <p:ext uri="{BB962C8B-B14F-4D97-AF65-F5344CB8AC3E}">
        <p14:creationId xmlns:p14="http://schemas.microsoft.com/office/powerpoint/2010/main" val="247928692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4, Kvinna 75 år </a:t>
            </a:r>
            <a:endParaRPr lang="sv-SE" sz="1600" dirty="0"/>
          </a:p>
          <a:p>
            <a:pPr marL="0" indent="0">
              <a:buNone/>
            </a:pPr>
            <a:r>
              <a:rPr lang="sv-SE" sz="1600" dirty="0"/>
              <a:t>Du arbetar en sommar på vårdcentralen i Valdemarsvik. En morgon kommer en 75-årig kvinna som berättar att hon upptäckt en mörk fläck på lårets baksida som hon inte känner igen att hon haft tidigare. Patienten är tidigare hudfrisk. Hon har själv inga besvär av förändringen. Du tar foto av förändringen (vänstra bilden) och har dessutom tillgång till </a:t>
            </a:r>
            <a:r>
              <a:rPr lang="sv-SE" sz="1600" dirty="0" err="1"/>
              <a:t>dermatoskopi</a:t>
            </a:r>
            <a:r>
              <a:rPr lang="sv-SE" sz="1600" dirty="0"/>
              <a:t> (högra bilden).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b="1" dirty="0"/>
          </a:p>
          <a:p>
            <a:pPr marL="0" indent="0">
              <a:buNone/>
            </a:pPr>
            <a:r>
              <a:rPr lang="sv-SE" sz="1600" b="1" dirty="0"/>
              <a:t>Fråga 4:1 (1p) </a:t>
            </a:r>
            <a:br>
              <a:rPr lang="sv-SE" sz="1600" b="1" dirty="0"/>
            </a:br>
            <a:r>
              <a:rPr lang="sv-SE" sz="1600" dirty="0"/>
              <a:t>Beskriv den kliniska bilden </a:t>
            </a:r>
            <a:br>
              <a:rPr lang="sv-SE" sz="1600" dirty="0"/>
            </a:br>
            <a:br>
              <a:rPr lang="sv-SE" sz="1600" dirty="0"/>
            </a:b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7B0728D9-6B58-D0AC-74CF-F1046E68A80C}"/>
              </a:ext>
            </a:extLst>
          </p:cNvPr>
          <p:cNvPicPr>
            <a:picLocks noChangeAspect="1"/>
          </p:cNvPicPr>
          <p:nvPr/>
        </p:nvPicPr>
        <p:blipFill>
          <a:blip r:embed="rId2"/>
          <a:stretch>
            <a:fillRect/>
          </a:stretch>
        </p:blipFill>
        <p:spPr>
          <a:xfrm>
            <a:off x="3453120" y="1897703"/>
            <a:ext cx="5285759" cy="2501577"/>
          </a:xfrm>
          <a:prstGeom prst="rect">
            <a:avLst/>
          </a:prstGeom>
        </p:spPr>
      </p:pic>
    </p:spTree>
    <p:extLst>
      <p:ext uri="{BB962C8B-B14F-4D97-AF65-F5344CB8AC3E}">
        <p14:creationId xmlns:p14="http://schemas.microsoft.com/office/powerpoint/2010/main" val="190975544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4, Kvinna 75 år </a:t>
            </a:r>
            <a:endParaRPr lang="sv-SE" sz="1600" dirty="0"/>
          </a:p>
          <a:p>
            <a:pPr marL="0" indent="0">
              <a:buNone/>
            </a:pPr>
            <a:r>
              <a:rPr lang="sv-SE" sz="1600" dirty="0"/>
              <a:t>Du arbetar en sommar på vårdcentralen i Valdemarsvik. En morgon kommer en 75-årig kvinna som berättar att hon upptäckt en mörk fläck på lårets baksida som hon inte känner igen att hon haft tidigare. Patienten är tidigare hudfrisk. Hon har själv inga besvär av förändringen. Du tar foto av förändringen (vänstra bilden) och har dessutom tillgång till </a:t>
            </a:r>
            <a:r>
              <a:rPr lang="sv-SE" sz="1600" dirty="0" err="1"/>
              <a:t>dermatoskopi</a:t>
            </a:r>
            <a:r>
              <a:rPr lang="sv-SE" sz="1600" dirty="0"/>
              <a:t> (högra bilden).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b="1" dirty="0"/>
          </a:p>
          <a:p>
            <a:pPr marL="0" indent="0">
              <a:buNone/>
            </a:pPr>
            <a:r>
              <a:rPr lang="sv-SE" sz="1600" b="1" dirty="0"/>
              <a:t>Fråga 4:1 (1p) </a:t>
            </a:r>
            <a:br>
              <a:rPr lang="sv-SE" sz="1600" b="1" dirty="0"/>
            </a:br>
            <a:r>
              <a:rPr lang="sv-SE" sz="1600" dirty="0"/>
              <a:t>Beskriv den kliniska bilden </a:t>
            </a:r>
            <a:br>
              <a:rPr lang="sv-SE" sz="1600" dirty="0"/>
            </a:br>
            <a:br>
              <a:rPr lang="sv-SE" sz="1600" dirty="0"/>
            </a:br>
            <a:r>
              <a:rPr lang="sv-SE" sz="1600" dirty="0">
                <a:solidFill>
                  <a:schemeClr val="accent4"/>
                </a:solidFill>
              </a:rPr>
              <a:t>Svarsförslag:</a:t>
            </a:r>
            <a:br>
              <a:rPr lang="sv-SE" sz="1600" dirty="0">
                <a:solidFill>
                  <a:schemeClr val="accent4"/>
                </a:solidFill>
              </a:rPr>
            </a:br>
            <a:r>
              <a:rPr lang="sv-SE" sz="1600" dirty="0">
                <a:solidFill>
                  <a:schemeClr val="accent4"/>
                </a:solidFill>
              </a:rPr>
              <a:t>Homogent färgad, mörkt rödblå, upphöjd förändring med tydlig avgränsning. </a:t>
            </a:r>
            <a:br>
              <a:rPr lang="sv-SE" sz="1600" dirty="0"/>
            </a:br>
            <a:endParaRPr lang="sv-SE" sz="1600" dirty="0"/>
          </a:p>
          <a:p>
            <a:pPr marL="0" indent="0">
              <a:buNone/>
            </a:pPr>
            <a:r>
              <a:rPr lang="sv-SE" sz="1000" dirty="0">
                <a:solidFill>
                  <a:schemeClr val="tx1">
                    <a:lumMod val="50000"/>
                    <a:lumOff val="50000"/>
                  </a:schemeClr>
                </a:solidFill>
              </a:rPr>
              <a:t>FLM72 </a:t>
            </a:r>
          </a:p>
          <a:p>
            <a:pPr marL="0" indent="0">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7B0728D9-6B58-D0AC-74CF-F1046E68A80C}"/>
              </a:ext>
            </a:extLst>
          </p:cNvPr>
          <p:cNvPicPr>
            <a:picLocks noChangeAspect="1"/>
          </p:cNvPicPr>
          <p:nvPr/>
        </p:nvPicPr>
        <p:blipFill>
          <a:blip r:embed="rId2"/>
          <a:stretch>
            <a:fillRect/>
          </a:stretch>
        </p:blipFill>
        <p:spPr>
          <a:xfrm>
            <a:off x="3453120" y="1897703"/>
            <a:ext cx="5285759" cy="2501577"/>
          </a:xfrm>
          <a:prstGeom prst="rect">
            <a:avLst/>
          </a:prstGeom>
        </p:spPr>
      </p:pic>
    </p:spTree>
    <p:extLst>
      <p:ext uri="{BB962C8B-B14F-4D97-AF65-F5344CB8AC3E}">
        <p14:creationId xmlns:p14="http://schemas.microsoft.com/office/powerpoint/2010/main" val="239832145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4, Kvinna 75 år </a:t>
            </a:r>
            <a:endParaRPr lang="sv-SE" sz="1600" dirty="0"/>
          </a:p>
          <a:p>
            <a:pPr marL="0" indent="0">
              <a:buNone/>
            </a:pPr>
            <a:r>
              <a:rPr lang="sv-SE" sz="1600" dirty="0"/>
              <a:t>Du arbetar en sommar på vårdcentralen i Valdemarsvik. En morgon kommer en 75-årig kvinna som berättar att hon upptäckt en mörk fläck på lårets baksida som hon inte känner igen att hon haft tidigare. Patienten är tidigare hudfrisk. Hon har själv inga besvär av förändringen. Du tar foto av förändringen (vänstra bilden) och har dessutom tillgång till </a:t>
            </a:r>
            <a:r>
              <a:rPr lang="sv-SE" sz="1600" dirty="0" err="1"/>
              <a:t>dermatoskopi</a:t>
            </a:r>
            <a:r>
              <a:rPr lang="sv-SE" sz="1600" dirty="0"/>
              <a:t> (högra bilden).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b="1" dirty="0"/>
          </a:p>
          <a:p>
            <a:pPr marL="0" indent="0">
              <a:buNone/>
            </a:pPr>
            <a:r>
              <a:rPr lang="sv-SE" sz="1600" b="1" dirty="0"/>
              <a:t>Fråga 4:2 (1p) </a:t>
            </a:r>
            <a:br>
              <a:rPr lang="sv-SE" sz="1600" b="1" dirty="0"/>
            </a:br>
            <a:r>
              <a:rPr lang="sv-SE" sz="1600" dirty="0"/>
              <a:t>Beskriv den </a:t>
            </a:r>
            <a:r>
              <a:rPr lang="sv-SE" sz="1600" dirty="0" err="1"/>
              <a:t>dermatoskopiska</a:t>
            </a:r>
            <a:r>
              <a:rPr lang="sv-SE" sz="1600" dirty="0"/>
              <a:t> bilden </a:t>
            </a:r>
            <a:br>
              <a:rPr lang="sv-SE" sz="1600" dirty="0"/>
            </a:br>
            <a:br>
              <a:rPr lang="sv-SE" sz="1600" dirty="0">
                <a:solidFill>
                  <a:schemeClr val="accent4"/>
                </a:solidFill>
              </a:rPr>
            </a:b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7B0728D9-6B58-D0AC-74CF-F1046E68A80C}"/>
              </a:ext>
            </a:extLst>
          </p:cNvPr>
          <p:cNvPicPr>
            <a:picLocks noChangeAspect="1"/>
          </p:cNvPicPr>
          <p:nvPr/>
        </p:nvPicPr>
        <p:blipFill>
          <a:blip r:embed="rId2"/>
          <a:stretch>
            <a:fillRect/>
          </a:stretch>
        </p:blipFill>
        <p:spPr>
          <a:xfrm>
            <a:off x="3453120" y="1897703"/>
            <a:ext cx="5285759" cy="2501577"/>
          </a:xfrm>
          <a:prstGeom prst="rect">
            <a:avLst/>
          </a:prstGeom>
        </p:spPr>
      </p:pic>
    </p:spTree>
    <p:extLst>
      <p:ext uri="{BB962C8B-B14F-4D97-AF65-F5344CB8AC3E}">
        <p14:creationId xmlns:p14="http://schemas.microsoft.com/office/powerpoint/2010/main" val="27702132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4, Kvinna 75 år </a:t>
            </a:r>
            <a:endParaRPr lang="sv-SE" sz="1600" dirty="0"/>
          </a:p>
          <a:p>
            <a:pPr marL="0" indent="0">
              <a:buNone/>
            </a:pPr>
            <a:r>
              <a:rPr lang="sv-SE" sz="1600" dirty="0"/>
              <a:t>Du arbetar en sommar på vårdcentralen i Valdemarsvik. En morgon kommer en 75-årig kvinna som berättar att hon upptäckt en mörk fläck på lårets baksida som hon inte känner igen att hon haft tidigare. Patienten är tidigare hudfrisk. Hon har själv inga besvär av förändringen. Du tar foto av förändringen (vänstra bilden) och har dessutom tillgång till </a:t>
            </a:r>
            <a:r>
              <a:rPr lang="sv-SE" sz="1600" dirty="0" err="1"/>
              <a:t>dermatoskopi</a:t>
            </a:r>
            <a:r>
              <a:rPr lang="sv-SE" sz="1600" dirty="0"/>
              <a:t> (högra bilden).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b="1" dirty="0"/>
          </a:p>
          <a:p>
            <a:pPr marL="0" indent="0">
              <a:buNone/>
            </a:pPr>
            <a:r>
              <a:rPr lang="sv-SE" sz="1600" b="1" dirty="0"/>
              <a:t>Fråga 4:2 (1p) </a:t>
            </a:r>
            <a:br>
              <a:rPr lang="sv-SE" sz="1600" b="1" dirty="0"/>
            </a:br>
            <a:r>
              <a:rPr lang="sv-SE" sz="1600" dirty="0"/>
              <a:t>Beskriv den </a:t>
            </a:r>
            <a:r>
              <a:rPr lang="sv-SE" sz="1600" dirty="0" err="1"/>
              <a:t>dermatoskopiska</a:t>
            </a:r>
            <a:r>
              <a:rPr lang="sv-SE" sz="1600" dirty="0"/>
              <a:t> bilden </a:t>
            </a:r>
            <a:br>
              <a:rPr lang="sv-SE" sz="1600" dirty="0"/>
            </a:br>
            <a:br>
              <a:rPr lang="sv-SE" sz="1600" dirty="0">
                <a:solidFill>
                  <a:schemeClr val="accent4"/>
                </a:solidFill>
              </a:rPr>
            </a:br>
            <a:r>
              <a:rPr lang="sv-SE" sz="1600" dirty="0">
                <a:solidFill>
                  <a:schemeClr val="accent4"/>
                </a:solidFill>
              </a:rPr>
              <a:t>Svarsförslag:</a:t>
            </a:r>
            <a:br>
              <a:rPr lang="sv-SE" sz="1600" dirty="0">
                <a:solidFill>
                  <a:schemeClr val="accent4"/>
                </a:solidFill>
              </a:rPr>
            </a:br>
            <a:r>
              <a:rPr lang="sv-SE" sz="1600" dirty="0">
                <a:solidFill>
                  <a:schemeClr val="accent4"/>
                </a:solidFill>
              </a:rPr>
              <a:t>Avsaknad av pigmentnätverk, skarp avgränsning, homogent färgad blåröd förändring med typiska avgränsningar (lakuner). </a:t>
            </a:r>
          </a:p>
          <a:p>
            <a:pPr marL="0" indent="0">
              <a:buNone/>
            </a:pPr>
            <a:endParaRPr lang="sv-SE" sz="1600" dirty="0"/>
          </a:p>
          <a:p>
            <a:pPr marL="0" indent="0">
              <a:buNone/>
            </a:pPr>
            <a:r>
              <a:rPr lang="sv-SE" sz="1000" dirty="0">
                <a:solidFill>
                  <a:schemeClr val="tx1">
                    <a:lumMod val="50000"/>
                    <a:lumOff val="50000"/>
                  </a:schemeClr>
                </a:solidFill>
              </a:rPr>
              <a:t>FLM72 </a:t>
            </a:r>
          </a:p>
          <a:p>
            <a:pPr marL="0" indent="0">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7B0728D9-6B58-D0AC-74CF-F1046E68A80C}"/>
              </a:ext>
            </a:extLst>
          </p:cNvPr>
          <p:cNvPicPr>
            <a:picLocks noChangeAspect="1"/>
          </p:cNvPicPr>
          <p:nvPr/>
        </p:nvPicPr>
        <p:blipFill>
          <a:blip r:embed="rId2"/>
          <a:stretch>
            <a:fillRect/>
          </a:stretch>
        </p:blipFill>
        <p:spPr>
          <a:xfrm>
            <a:off x="3453120" y="1897703"/>
            <a:ext cx="5285759" cy="2501577"/>
          </a:xfrm>
          <a:prstGeom prst="rect">
            <a:avLst/>
          </a:prstGeom>
        </p:spPr>
      </p:pic>
    </p:spTree>
    <p:extLst>
      <p:ext uri="{BB962C8B-B14F-4D97-AF65-F5344CB8AC3E}">
        <p14:creationId xmlns:p14="http://schemas.microsoft.com/office/powerpoint/2010/main" val="165385368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4, Kvinna 75 år </a:t>
            </a:r>
            <a:endParaRPr lang="sv-SE" sz="1600" dirty="0"/>
          </a:p>
          <a:p>
            <a:pPr marL="0" indent="0">
              <a:buNone/>
            </a:pPr>
            <a:r>
              <a:rPr lang="sv-SE" sz="1600" dirty="0"/>
              <a:t>Du arbetar en sommar på vårdcentralen i Valdemarsvik. En morgon kommer en 75-årig kvinna som berättar att hon upptäckt en mörk fläck på lårets baksida som hon inte känner igen att hon haft tidigare. Patienten är tidigare hudfrisk. Hon har själv inga besvär av förändringen. Du tar foto av förändringen (vänstra bilden) och har dessutom tillgång till </a:t>
            </a:r>
            <a:r>
              <a:rPr lang="sv-SE" sz="1600" dirty="0" err="1"/>
              <a:t>dermatoskopi</a:t>
            </a:r>
            <a:r>
              <a:rPr lang="sv-SE" sz="1600" dirty="0"/>
              <a:t> (högra bilden).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b="1" dirty="0"/>
          </a:p>
          <a:p>
            <a:pPr marL="0" indent="0">
              <a:buNone/>
            </a:pPr>
            <a:r>
              <a:rPr lang="sv-SE" sz="1600" b="1" dirty="0"/>
              <a:t>Fråga 4:3 (2p) </a:t>
            </a:r>
            <a:br>
              <a:rPr lang="sv-SE" sz="1600" b="1" dirty="0"/>
            </a:br>
            <a:r>
              <a:rPr lang="sv-SE" sz="1600" dirty="0"/>
              <a:t>Vilken är den mest sannolika diagnosen och vilken är den viktigaste differentialdiagnosen? Motivera ditt svar </a:t>
            </a:r>
            <a:br>
              <a:rPr lang="sv-SE" sz="1600" dirty="0"/>
            </a:br>
            <a:br>
              <a:rPr lang="sv-SE" sz="1600" dirty="0"/>
            </a:b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7B0728D9-6B58-D0AC-74CF-F1046E68A80C}"/>
              </a:ext>
            </a:extLst>
          </p:cNvPr>
          <p:cNvPicPr>
            <a:picLocks noChangeAspect="1"/>
          </p:cNvPicPr>
          <p:nvPr/>
        </p:nvPicPr>
        <p:blipFill>
          <a:blip r:embed="rId2"/>
          <a:stretch>
            <a:fillRect/>
          </a:stretch>
        </p:blipFill>
        <p:spPr>
          <a:xfrm>
            <a:off x="3453120" y="1897703"/>
            <a:ext cx="5285759" cy="2501577"/>
          </a:xfrm>
          <a:prstGeom prst="rect">
            <a:avLst/>
          </a:prstGeom>
        </p:spPr>
      </p:pic>
    </p:spTree>
    <p:extLst>
      <p:ext uri="{BB962C8B-B14F-4D97-AF65-F5344CB8AC3E}">
        <p14:creationId xmlns:p14="http://schemas.microsoft.com/office/powerpoint/2010/main" val="314908972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4, Kvinna 75 år </a:t>
            </a:r>
            <a:endParaRPr lang="sv-SE" sz="1600" dirty="0"/>
          </a:p>
          <a:p>
            <a:pPr marL="0" indent="0">
              <a:buNone/>
            </a:pPr>
            <a:r>
              <a:rPr lang="sv-SE" sz="1600" dirty="0"/>
              <a:t>Du arbetar en sommar på vårdcentralen i Valdemarsvik. En morgon kommer en 75-årig kvinna som berättar att hon upptäckt en mörk fläck på lårets baksida som hon inte känner igen att hon haft tidigare. Patienten är tidigare hudfrisk. Hon har själv inga besvär av förändringen. Du tar foto av förändringen (vänstra bilden) och har dessutom tillgång till </a:t>
            </a:r>
            <a:r>
              <a:rPr lang="sv-SE" sz="1600" dirty="0" err="1"/>
              <a:t>dermatoskopi</a:t>
            </a:r>
            <a:r>
              <a:rPr lang="sv-SE" sz="1600" dirty="0"/>
              <a:t> (högra bilden).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b="1" dirty="0"/>
          </a:p>
          <a:p>
            <a:pPr marL="0" indent="0">
              <a:buNone/>
            </a:pPr>
            <a:r>
              <a:rPr lang="sv-SE" sz="1600" b="1" dirty="0"/>
              <a:t>Fråga 4:3 (2p) </a:t>
            </a:r>
            <a:br>
              <a:rPr lang="sv-SE" sz="1600" b="1" dirty="0"/>
            </a:br>
            <a:r>
              <a:rPr lang="sv-SE" sz="1600" dirty="0"/>
              <a:t>Vilken är den mest sannolika diagnosen och vilken är den viktigaste differentialdiagnosen? Motivera ditt svar </a:t>
            </a:r>
            <a:br>
              <a:rPr lang="sv-SE" sz="1600" dirty="0"/>
            </a:br>
            <a:br>
              <a:rPr lang="sv-SE" sz="1600" dirty="0"/>
            </a:br>
            <a:r>
              <a:rPr lang="sv-SE" sz="1600" dirty="0">
                <a:solidFill>
                  <a:schemeClr val="accent4"/>
                </a:solidFill>
              </a:rPr>
              <a:t>Svarsförslag:</a:t>
            </a:r>
            <a:br>
              <a:rPr lang="sv-SE" sz="1600" dirty="0">
                <a:solidFill>
                  <a:schemeClr val="accent4"/>
                </a:solidFill>
              </a:rPr>
            </a:br>
            <a:r>
              <a:rPr lang="sv-SE" sz="1600" dirty="0" err="1">
                <a:solidFill>
                  <a:schemeClr val="accent4"/>
                </a:solidFill>
              </a:rPr>
              <a:t>Angiom</a:t>
            </a:r>
            <a:r>
              <a:rPr lang="sv-SE" sz="1600" dirty="0">
                <a:solidFill>
                  <a:schemeClr val="accent4"/>
                </a:solidFill>
              </a:rPr>
              <a:t>, klassiska tecken i </a:t>
            </a:r>
            <a:r>
              <a:rPr lang="sv-SE" sz="1600" dirty="0" err="1">
                <a:solidFill>
                  <a:schemeClr val="accent4"/>
                </a:solidFill>
              </a:rPr>
              <a:t>dermatoskopi</a:t>
            </a:r>
            <a:r>
              <a:rPr lang="sv-SE" sz="1600" dirty="0">
                <a:solidFill>
                  <a:schemeClr val="accent4"/>
                </a:solidFill>
              </a:rPr>
              <a:t>. Differentialdiagnos malignt melanom, denna diagnos ska alltid has i åtanke</a:t>
            </a:r>
            <a:r>
              <a:rPr lang="sv-SE" sz="1700" dirty="0">
                <a:solidFill>
                  <a:schemeClr val="accent4"/>
                </a:solidFill>
              </a:rPr>
              <a:t>. </a:t>
            </a:r>
            <a:br>
              <a:rPr lang="sv-SE" sz="1700" dirty="0"/>
            </a:br>
            <a:br>
              <a:rPr lang="sv-SE" sz="1700" dirty="0"/>
            </a:br>
            <a:r>
              <a:rPr lang="sv-SE" sz="1000" dirty="0">
                <a:solidFill>
                  <a:schemeClr val="tx1">
                    <a:lumMod val="50000"/>
                    <a:lumOff val="50000"/>
                  </a:schemeClr>
                </a:solidFill>
              </a:rPr>
              <a:t>FLM72 </a:t>
            </a:r>
          </a:p>
          <a:p>
            <a:pPr marL="0" indent="0">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7B0728D9-6B58-D0AC-74CF-F1046E68A80C}"/>
              </a:ext>
            </a:extLst>
          </p:cNvPr>
          <p:cNvPicPr>
            <a:picLocks noChangeAspect="1"/>
          </p:cNvPicPr>
          <p:nvPr/>
        </p:nvPicPr>
        <p:blipFill>
          <a:blip r:embed="rId2"/>
          <a:stretch>
            <a:fillRect/>
          </a:stretch>
        </p:blipFill>
        <p:spPr>
          <a:xfrm>
            <a:off x="3453120" y="1897703"/>
            <a:ext cx="5285759" cy="2501577"/>
          </a:xfrm>
          <a:prstGeom prst="rect">
            <a:avLst/>
          </a:prstGeom>
        </p:spPr>
      </p:pic>
    </p:spTree>
    <p:extLst>
      <p:ext uri="{BB962C8B-B14F-4D97-AF65-F5344CB8AC3E}">
        <p14:creationId xmlns:p14="http://schemas.microsoft.com/office/powerpoint/2010/main" val="1022863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56822"/>
            <a:ext cx="10997485" cy="6201178"/>
          </a:xfrm>
        </p:spPr>
        <p:txBody>
          <a:bodyPr>
            <a:normAutofit/>
          </a:bodyPr>
          <a:lstStyle/>
          <a:p>
            <a:pPr marL="0" indent="0">
              <a:buNone/>
            </a:pPr>
            <a:r>
              <a:rPr lang="sv-SE" sz="1600" dirty="0"/>
              <a:t>Fall 8 – Julia, 25 år </a:t>
            </a:r>
          </a:p>
          <a:p>
            <a:pPr marL="0" indent="0">
              <a:buNone/>
            </a:pPr>
            <a:r>
              <a:rPr lang="sv-SE" sz="1600" dirty="0"/>
              <a:t>Du har precis börjat ditt första jobb som legitimerad läkare på Kvinnokliniken och träffar Julia Andersson när du är </a:t>
            </a:r>
            <a:r>
              <a:rPr lang="sv-SE" sz="1600" dirty="0" err="1"/>
              <a:t>gynjour</a:t>
            </a:r>
            <a:r>
              <a:rPr lang="sv-SE" sz="1600" dirty="0"/>
              <a:t>. </a:t>
            </a:r>
          </a:p>
          <a:p>
            <a:pPr marL="0" indent="0">
              <a:buNone/>
            </a:pPr>
            <a:r>
              <a:rPr lang="sv-SE" sz="1600" dirty="0"/>
              <a:t>Julia är frisk, 25 år och har BMI 32. Ingen medicinering. Hon är sambo med Mattias sedan 1 år och jobbar som undersköterska på ett äldreboende. </a:t>
            </a:r>
            <a:br>
              <a:rPr lang="sv-SE" sz="1600" dirty="0"/>
            </a:br>
            <a:r>
              <a:rPr lang="sv-SE" sz="1600" dirty="0"/>
              <a:t>Hon söker på grund av lågt sittande buksmärta, kraftigt illamående och kräkningar sedan en vecka. </a:t>
            </a:r>
          </a:p>
          <a:p>
            <a:pPr marL="0" indent="0">
              <a:buNone/>
            </a:pPr>
            <a:endParaRPr lang="sv-SE" sz="1600" dirty="0"/>
          </a:p>
          <a:p>
            <a:pPr marL="0" indent="0">
              <a:buNone/>
            </a:pPr>
            <a:r>
              <a:rPr lang="sv-SE" sz="1600" dirty="0"/>
              <a:t>Fråga 8:1 (2p) </a:t>
            </a:r>
            <a:br>
              <a:rPr lang="sv-SE" sz="1600" dirty="0"/>
            </a:br>
            <a:r>
              <a:rPr lang="sv-SE" sz="1600" dirty="0"/>
              <a:t>Vilken ytterligare information i den gynekologiska anamnesen saknar du och önskar fråga Julia? </a:t>
            </a: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375290196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4, Kvinna 75 år </a:t>
            </a:r>
            <a:endParaRPr lang="sv-SE" sz="1600" dirty="0"/>
          </a:p>
          <a:p>
            <a:pPr marL="0" indent="0">
              <a:buNone/>
            </a:pPr>
            <a:r>
              <a:rPr lang="sv-SE" sz="1200" i="1" dirty="0">
                <a:solidFill>
                  <a:schemeClr val="tx1">
                    <a:lumMod val="50000"/>
                    <a:lumOff val="50000"/>
                  </a:schemeClr>
                </a:solidFill>
              </a:rPr>
              <a:t>Du arbetar en sommar på vårdcentralen i Valdemarsvik. En morgon kommer en 75-årig kvinna som berättar att hon upptäckt en mörk fläck på lårets baksida som hon inte känner igen att han haft tidigare. Patienten är tidigare hudfrisk. Hon har själv inga besvär av förändringen.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Du meddelar patienten att det är ett </a:t>
            </a:r>
            <a:r>
              <a:rPr lang="sv-SE" sz="1600" dirty="0" err="1"/>
              <a:t>angiom</a:t>
            </a:r>
            <a:r>
              <a:rPr lang="sv-SE" sz="1600" dirty="0"/>
              <a:t> som inte kräver någon åtgärd. </a:t>
            </a:r>
          </a:p>
          <a:p>
            <a:pPr marL="0" indent="0">
              <a:buNone/>
            </a:pPr>
            <a:r>
              <a:rPr lang="sv-SE" sz="1600" dirty="0"/>
              <a:t>Du gör en helkroppsundersökning av patienten och finner att hon har många bruna hudförändringar på ryggen som du bedömer med </a:t>
            </a:r>
            <a:r>
              <a:rPr lang="sv-SE" sz="1600" dirty="0" err="1"/>
              <a:t>dermatoskop</a:t>
            </a:r>
            <a:r>
              <a:rPr lang="sv-SE" sz="1600" dirty="0"/>
              <a:t>. Du finner att de är seborroiska </a:t>
            </a:r>
            <a:r>
              <a:rPr lang="sv-SE" sz="1600" dirty="0" err="1"/>
              <a:t>keratoser</a:t>
            </a:r>
            <a:r>
              <a:rPr lang="sv-SE" sz="1600" dirty="0"/>
              <a:t>. Pat tycker de är fula och några kliar en del och vill därför få dem bortskrapade. </a:t>
            </a:r>
            <a:br>
              <a:rPr lang="sv-SE" sz="1600" dirty="0"/>
            </a:br>
            <a:br>
              <a:rPr lang="sv-SE" sz="1600" dirty="0"/>
            </a:br>
            <a:r>
              <a:rPr lang="sv-SE" sz="1600" b="1" dirty="0"/>
              <a:t>Fråga 4:4 (1p) </a:t>
            </a:r>
            <a:br>
              <a:rPr lang="sv-SE" sz="1600" b="1" dirty="0"/>
            </a:br>
            <a:r>
              <a:rPr lang="sv-SE" sz="1600" dirty="0"/>
              <a:t>Vad svarar du patienten? </a:t>
            </a:r>
            <a:br>
              <a:rPr lang="sv-SE" sz="1600" dirty="0"/>
            </a:br>
            <a:br>
              <a:rPr lang="sv-SE" sz="1600" dirty="0"/>
            </a:br>
            <a:endParaRPr lang="sv-SE" sz="1600" dirty="0"/>
          </a:p>
          <a:p>
            <a:pPr marL="0" indent="0">
              <a:buNone/>
            </a:pPr>
            <a:endParaRPr lang="sv-SE" sz="1600" dirty="0"/>
          </a:p>
        </p:txBody>
      </p:sp>
    </p:spTree>
    <p:extLst>
      <p:ext uri="{BB962C8B-B14F-4D97-AF65-F5344CB8AC3E}">
        <p14:creationId xmlns:p14="http://schemas.microsoft.com/office/powerpoint/2010/main" val="4604405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4, Kvinna 75 år </a:t>
            </a:r>
            <a:endParaRPr lang="sv-SE" sz="1600" dirty="0"/>
          </a:p>
          <a:p>
            <a:pPr marL="0" indent="0">
              <a:buNone/>
            </a:pPr>
            <a:r>
              <a:rPr lang="sv-SE" sz="1200" i="1" dirty="0">
                <a:solidFill>
                  <a:schemeClr val="tx1">
                    <a:lumMod val="50000"/>
                    <a:lumOff val="50000"/>
                  </a:schemeClr>
                </a:solidFill>
              </a:rPr>
              <a:t>Du arbetar en sommar på vårdcentralen i Valdemarsvik. En morgon kommer en 75-årig kvinna som berättar att hon upptäckt en mörk fläck på lårets baksida som hon inte känner igen att han haft tidigare. Patienten är tidigare hudfrisk. Hon har själv inga besvär av förändringen.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Du meddelar patienten att det är ett </a:t>
            </a:r>
            <a:r>
              <a:rPr lang="sv-SE" sz="1600" dirty="0" err="1"/>
              <a:t>angiom</a:t>
            </a:r>
            <a:r>
              <a:rPr lang="sv-SE" sz="1600" dirty="0"/>
              <a:t> som inte kräver någon åtgärd. </a:t>
            </a:r>
          </a:p>
          <a:p>
            <a:pPr marL="0" indent="0">
              <a:buNone/>
            </a:pPr>
            <a:r>
              <a:rPr lang="sv-SE" sz="1600" dirty="0"/>
              <a:t>Du gör en helkroppsundersökning av patienten och finner att hon har många bruna hudförändringar på ryggen som du bedömer med </a:t>
            </a:r>
            <a:r>
              <a:rPr lang="sv-SE" sz="1600" dirty="0" err="1"/>
              <a:t>dermatoskop</a:t>
            </a:r>
            <a:r>
              <a:rPr lang="sv-SE" sz="1600" dirty="0"/>
              <a:t>. Du finner att de är seborroiska </a:t>
            </a:r>
            <a:r>
              <a:rPr lang="sv-SE" sz="1600" dirty="0" err="1"/>
              <a:t>keratoser</a:t>
            </a:r>
            <a:r>
              <a:rPr lang="sv-SE" sz="1600" dirty="0"/>
              <a:t>. Pat tycker de är fula och några kliar en del och vill därför få dem bortskrapade. </a:t>
            </a:r>
            <a:br>
              <a:rPr lang="sv-SE" sz="1600" dirty="0"/>
            </a:br>
            <a:br>
              <a:rPr lang="sv-SE" sz="1600" dirty="0"/>
            </a:br>
            <a:r>
              <a:rPr lang="sv-SE" sz="1600" b="1" dirty="0"/>
              <a:t>Fråga 4:4 (1p) </a:t>
            </a:r>
            <a:br>
              <a:rPr lang="sv-SE" sz="1600" b="1" dirty="0"/>
            </a:br>
            <a:r>
              <a:rPr lang="sv-SE" sz="1600" dirty="0"/>
              <a:t>Vad svarar du patienten? </a:t>
            </a:r>
            <a:br>
              <a:rPr lang="sv-SE" sz="1600" dirty="0"/>
            </a:br>
            <a:br>
              <a:rPr lang="sv-SE" sz="1600" dirty="0"/>
            </a:br>
            <a:r>
              <a:rPr lang="sv-SE" sz="1600" dirty="0">
                <a:solidFill>
                  <a:schemeClr val="accent4"/>
                </a:solidFill>
              </a:rPr>
              <a:t>Svarsförslag:</a:t>
            </a:r>
            <a:br>
              <a:rPr lang="sv-SE" sz="1600" dirty="0">
                <a:solidFill>
                  <a:schemeClr val="accent4"/>
                </a:solidFill>
              </a:rPr>
            </a:br>
            <a:r>
              <a:rPr lang="sv-SE" sz="1600" dirty="0">
                <a:solidFill>
                  <a:schemeClr val="accent4"/>
                </a:solidFill>
              </a:rPr>
              <a:t>Benigna förändringar tar vi inte bort i sjukvården.</a:t>
            </a:r>
          </a:p>
          <a:p>
            <a:pPr marL="0" indent="0">
              <a:buNone/>
            </a:pPr>
            <a:endParaRPr lang="sv-SE" sz="1600" dirty="0"/>
          </a:p>
          <a:p>
            <a:pPr marL="0" indent="0">
              <a:buNone/>
            </a:pPr>
            <a:r>
              <a:rPr lang="sv-SE" sz="1000" dirty="0">
                <a:solidFill>
                  <a:schemeClr val="tx1">
                    <a:lumMod val="50000"/>
                    <a:lumOff val="50000"/>
                  </a:schemeClr>
                </a:solidFill>
              </a:rPr>
              <a:t>FLM</a:t>
            </a:r>
            <a:r>
              <a:rPr lang="sv-SE" sz="1000" i="1" dirty="0">
                <a:solidFill>
                  <a:schemeClr val="tx1">
                    <a:lumMod val="50000"/>
                    <a:lumOff val="50000"/>
                  </a:schemeClr>
                </a:solidFill>
              </a:rPr>
              <a:t>: 74,76 </a:t>
            </a:r>
            <a:endParaRPr lang="sv-SE" sz="1000" dirty="0">
              <a:solidFill>
                <a:schemeClr val="tx1">
                  <a:lumMod val="50000"/>
                  <a:lumOff val="50000"/>
                </a:schemeClr>
              </a:solidFill>
            </a:endParaRP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302399645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4, Kvinna 75 år </a:t>
            </a:r>
            <a:endParaRPr lang="sv-SE" sz="1600" dirty="0"/>
          </a:p>
          <a:p>
            <a:pPr marL="0" indent="0">
              <a:buNone/>
            </a:pPr>
            <a:r>
              <a:rPr lang="sv-SE" sz="1200" i="1" dirty="0">
                <a:solidFill>
                  <a:schemeClr val="tx1">
                    <a:lumMod val="50000"/>
                    <a:lumOff val="50000"/>
                  </a:schemeClr>
                </a:solidFill>
              </a:rPr>
              <a:t>Du arbetar en sommar på vårdcentralen i Valdemarsvik. En morgon kommer en 75-årig kvinna som berättar att hon upptäckt en mörk fläck på lårets baksida som hon inte känner igen att han haft tidigare. Patienten är tidigare hudfrisk. Hon har själv inga besvär av förändringen.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Du meddelar patienten att det är ett </a:t>
            </a:r>
            <a:r>
              <a:rPr lang="sv-SE" sz="1600" dirty="0" err="1"/>
              <a:t>angiom</a:t>
            </a:r>
            <a:r>
              <a:rPr lang="sv-SE" sz="1600" dirty="0"/>
              <a:t> som inte kräver någon åtgärd. </a:t>
            </a:r>
          </a:p>
          <a:p>
            <a:pPr marL="0" indent="0">
              <a:buNone/>
            </a:pPr>
            <a:r>
              <a:rPr lang="sv-SE" sz="1600" dirty="0"/>
              <a:t>Du gör en helkroppsundersökning av patienten och finner att hon har många bruna hudförändringar på ryggen som du bedömer med </a:t>
            </a:r>
            <a:r>
              <a:rPr lang="sv-SE" sz="1600" dirty="0" err="1"/>
              <a:t>dermatoskop</a:t>
            </a:r>
            <a:r>
              <a:rPr lang="sv-SE" sz="1600" dirty="0"/>
              <a:t>. Du finner att de är seborroiska </a:t>
            </a:r>
            <a:r>
              <a:rPr lang="sv-SE" sz="1600" dirty="0" err="1"/>
              <a:t>keratoser</a:t>
            </a:r>
            <a:r>
              <a:rPr lang="sv-SE" sz="1600" dirty="0"/>
              <a:t>. Pat tycker de är fula och några kliar en del och vill därför få dem bortskrapade. </a:t>
            </a:r>
            <a:br>
              <a:rPr lang="sv-SE" sz="1600" dirty="0"/>
            </a:br>
            <a:br>
              <a:rPr lang="sv-SE" sz="1600" dirty="0"/>
            </a:br>
            <a:r>
              <a:rPr lang="sv-SE" sz="1600" b="1" dirty="0"/>
              <a:t>Fråga 4:5 (1p) </a:t>
            </a:r>
            <a:br>
              <a:rPr lang="sv-SE" sz="1600" b="1" dirty="0"/>
            </a:br>
            <a:r>
              <a:rPr lang="sv-SE" sz="1600" dirty="0"/>
              <a:t>Beskriv två viktiga </a:t>
            </a:r>
            <a:r>
              <a:rPr lang="sv-SE" sz="1600" dirty="0" err="1"/>
              <a:t>dermatoskopiska</a:t>
            </a:r>
            <a:r>
              <a:rPr lang="sv-SE" sz="1600" dirty="0"/>
              <a:t> kännetecken till seborroisk </a:t>
            </a:r>
            <a:r>
              <a:rPr lang="sv-SE" sz="1600" dirty="0" err="1"/>
              <a:t>keratos</a:t>
            </a:r>
            <a:r>
              <a:rPr lang="sv-SE" sz="1600" dirty="0"/>
              <a:t>? </a:t>
            </a:r>
            <a:br>
              <a:rPr lang="sv-SE" sz="1600" dirty="0"/>
            </a:br>
            <a:br>
              <a:rPr lang="sv-SE" sz="1600" dirty="0"/>
            </a:br>
            <a:endParaRPr lang="sv-SE" sz="1600" dirty="0"/>
          </a:p>
          <a:p>
            <a:pPr marL="0" indent="0">
              <a:buNone/>
            </a:pPr>
            <a:endParaRPr lang="sv-SE" sz="1600" dirty="0"/>
          </a:p>
        </p:txBody>
      </p:sp>
    </p:spTree>
    <p:extLst>
      <p:ext uri="{BB962C8B-B14F-4D97-AF65-F5344CB8AC3E}">
        <p14:creationId xmlns:p14="http://schemas.microsoft.com/office/powerpoint/2010/main" val="296084319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4, Kvinna 75 år </a:t>
            </a:r>
            <a:endParaRPr lang="sv-SE" sz="1600" dirty="0"/>
          </a:p>
          <a:p>
            <a:pPr marL="0" indent="0">
              <a:buNone/>
            </a:pPr>
            <a:r>
              <a:rPr lang="sv-SE" sz="1200" i="1" dirty="0">
                <a:solidFill>
                  <a:schemeClr val="tx1">
                    <a:lumMod val="50000"/>
                    <a:lumOff val="50000"/>
                  </a:schemeClr>
                </a:solidFill>
              </a:rPr>
              <a:t>Du arbetar en sommar på vårdcentralen i Valdemarsvik. En morgon kommer en 75-årig kvinna som berättar att hon upptäckt en mörk fläck på lårets baksida som hon inte känner igen att han haft tidigare. Patienten är tidigare hudfrisk. Hon har själv inga besvär av förändringen.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Du meddelar patienten att det är ett </a:t>
            </a:r>
            <a:r>
              <a:rPr lang="sv-SE" sz="1600" dirty="0" err="1"/>
              <a:t>angiom</a:t>
            </a:r>
            <a:r>
              <a:rPr lang="sv-SE" sz="1600" dirty="0"/>
              <a:t> som inte kräver någon åtgärd. </a:t>
            </a:r>
          </a:p>
          <a:p>
            <a:pPr marL="0" indent="0">
              <a:buNone/>
            </a:pPr>
            <a:r>
              <a:rPr lang="sv-SE" sz="1600" dirty="0"/>
              <a:t>Du gör en helkroppsundersökning av patienten och finner att hon har många bruna hudförändringar på ryggen som du bedömer med </a:t>
            </a:r>
            <a:r>
              <a:rPr lang="sv-SE" sz="1600" dirty="0" err="1"/>
              <a:t>dermatoskop</a:t>
            </a:r>
            <a:r>
              <a:rPr lang="sv-SE" sz="1600" dirty="0"/>
              <a:t>. Du finner att de är seborroiska </a:t>
            </a:r>
            <a:r>
              <a:rPr lang="sv-SE" sz="1600" dirty="0" err="1"/>
              <a:t>keratoser</a:t>
            </a:r>
            <a:r>
              <a:rPr lang="sv-SE" sz="1600" dirty="0"/>
              <a:t>. Pat tycker de är fula och några kliar en del och vill därför få dem bortskrapade. </a:t>
            </a:r>
            <a:br>
              <a:rPr lang="sv-SE" sz="1600" dirty="0"/>
            </a:br>
            <a:br>
              <a:rPr lang="sv-SE" sz="1600" dirty="0"/>
            </a:br>
            <a:r>
              <a:rPr lang="sv-SE" sz="1600" b="1" dirty="0"/>
              <a:t>Fråga 4:5 (1p) </a:t>
            </a:r>
            <a:br>
              <a:rPr lang="sv-SE" sz="1600" b="1" dirty="0"/>
            </a:br>
            <a:r>
              <a:rPr lang="sv-SE" sz="1600" dirty="0"/>
              <a:t>Beskriv två viktiga </a:t>
            </a:r>
            <a:r>
              <a:rPr lang="sv-SE" sz="1600" dirty="0" err="1"/>
              <a:t>dermatoskopiska</a:t>
            </a:r>
            <a:r>
              <a:rPr lang="sv-SE" sz="1600" dirty="0"/>
              <a:t> kännetecken till seborroisk </a:t>
            </a:r>
            <a:r>
              <a:rPr lang="sv-SE" sz="1600" dirty="0" err="1"/>
              <a:t>keratos</a:t>
            </a:r>
            <a:r>
              <a:rPr lang="sv-SE" sz="1600" dirty="0"/>
              <a:t>? </a:t>
            </a:r>
            <a:br>
              <a:rPr lang="sv-SE" sz="1600" dirty="0"/>
            </a:br>
            <a:br>
              <a:rPr lang="sv-SE" sz="1600" dirty="0"/>
            </a:br>
            <a:r>
              <a:rPr lang="sv-SE" sz="1600" dirty="0">
                <a:solidFill>
                  <a:schemeClr val="accent4"/>
                </a:solidFill>
              </a:rPr>
              <a:t>Svarsförslag:</a:t>
            </a:r>
            <a:br>
              <a:rPr lang="sv-SE" sz="1600" dirty="0">
                <a:solidFill>
                  <a:schemeClr val="accent4"/>
                </a:solidFill>
              </a:rPr>
            </a:br>
            <a:r>
              <a:rPr lang="sv-SE" sz="1600" dirty="0">
                <a:solidFill>
                  <a:schemeClr val="accent4"/>
                </a:solidFill>
              </a:rPr>
              <a:t>Avsaknad av pigmentnätverk, strukturlös, skarpt välavgränsad, </a:t>
            </a:r>
            <a:r>
              <a:rPr lang="sv-SE" sz="1600" dirty="0" err="1">
                <a:solidFill>
                  <a:schemeClr val="accent4"/>
                </a:solidFill>
              </a:rPr>
              <a:t>milieliknande</a:t>
            </a:r>
            <a:r>
              <a:rPr lang="sv-SE" sz="1600" dirty="0">
                <a:solidFill>
                  <a:schemeClr val="accent4"/>
                </a:solidFill>
              </a:rPr>
              <a:t> cystor </a:t>
            </a:r>
            <a:r>
              <a:rPr lang="sv-SE" sz="1600" dirty="0" err="1">
                <a:solidFill>
                  <a:schemeClr val="accent4"/>
                </a:solidFill>
              </a:rPr>
              <a:t>komedoliknande</a:t>
            </a:r>
            <a:r>
              <a:rPr lang="sv-SE" sz="1600" dirty="0">
                <a:solidFill>
                  <a:schemeClr val="accent4"/>
                </a:solidFill>
              </a:rPr>
              <a:t> öppningar. </a:t>
            </a:r>
            <a:br>
              <a:rPr lang="sv-SE" sz="1600" dirty="0"/>
            </a:br>
            <a:br>
              <a:rPr lang="sv-SE" sz="1600" dirty="0"/>
            </a:br>
            <a:br>
              <a:rPr lang="sv-SE" sz="1600" dirty="0"/>
            </a:br>
            <a:r>
              <a:rPr lang="sv-SE" sz="1000" dirty="0">
                <a:solidFill>
                  <a:schemeClr val="tx1">
                    <a:lumMod val="50000"/>
                    <a:lumOff val="50000"/>
                  </a:schemeClr>
                </a:solidFill>
              </a:rPr>
              <a:t>FLM</a:t>
            </a:r>
            <a:r>
              <a:rPr lang="sv-SE" sz="1000" i="1" dirty="0">
                <a:solidFill>
                  <a:schemeClr val="tx1">
                    <a:lumMod val="50000"/>
                    <a:lumOff val="50000"/>
                  </a:schemeClr>
                </a:solidFill>
              </a:rPr>
              <a:t>: 74,76 </a:t>
            </a:r>
          </a:p>
          <a:p>
            <a:pPr marL="0" indent="0">
              <a:buNone/>
            </a:pPr>
            <a:endParaRPr lang="sv-SE" sz="1600" dirty="0"/>
          </a:p>
          <a:p>
            <a:pPr marL="0" indent="0">
              <a:buNone/>
            </a:pPr>
            <a:r>
              <a:rPr lang="sv-SE" sz="1600" b="1" dirty="0">
                <a:solidFill>
                  <a:schemeClr val="accent1"/>
                </a:solidFill>
              </a:rPr>
              <a:t>Slut på fall 4!</a:t>
            </a:r>
            <a:endParaRPr lang="sv-SE" sz="1600" dirty="0">
              <a:solidFill>
                <a:schemeClr val="accent1"/>
              </a:solidFill>
            </a:endParaRP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75192638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5, Man 35 år </a:t>
            </a:r>
            <a:endParaRPr lang="sv-SE" sz="1600" dirty="0"/>
          </a:p>
          <a:p>
            <a:pPr marL="0" indent="0">
              <a:buNone/>
            </a:pPr>
            <a:r>
              <a:rPr lang="sv-SE" sz="1600" dirty="0"/>
              <a:t>Du arbetar en sommar på vårdcentralen. En 35-årig man med klåda i hårbotten sedan flera år söker. Senaste månaderna har han också fått ett utslag i ansiktet. Nu har det blivit så besvärande att han önskar behandling. </a:t>
            </a:r>
            <a:br>
              <a:rPr lang="sv-SE" sz="1600" dirty="0"/>
            </a:br>
            <a:br>
              <a:rPr lang="sv-SE" sz="1600" dirty="0"/>
            </a:br>
            <a:r>
              <a:rPr lang="sv-SE" sz="1600" b="1" dirty="0"/>
              <a:t>Fråga 5:1 (2p) </a:t>
            </a:r>
            <a:r>
              <a:rPr lang="sv-SE" sz="1600" dirty="0"/>
              <a:t>Vilken diagnos sätter du? Viktigaste differentialdiagnos? Motivera ditt svar </a:t>
            </a: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br>
              <a:rPr lang="sv-SE" sz="1600" dirty="0"/>
            </a:b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2EBC7CBB-0FDB-F8CF-7F83-5BF36549D879}"/>
              </a:ext>
            </a:extLst>
          </p:cNvPr>
          <p:cNvPicPr>
            <a:picLocks noChangeAspect="1"/>
          </p:cNvPicPr>
          <p:nvPr/>
        </p:nvPicPr>
        <p:blipFill>
          <a:blip r:embed="rId2"/>
          <a:stretch>
            <a:fillRect/>
          </a:stretch>
        </p:blipFill>
        <p:spPr>
          <a:xfrm>
            <a:off x="3895583" y="1954283"/>
            <a:ext cx="3390900" cy="2540000"/>
          </a:xfrm>
          <a:prstGeom prst="rect">
            <a:avLst/>
          </a:prstGeom>
        </p:spPr>
      </p:pic>
    </p:spTree>
    <p:extLst>
      <p:ext uri="{BB962C8B-B14F-4D97-AF65-F5344CB8AC3E}">
        <p14:creationId xmlns:p14="http://schemas.microsoft.com/office/powerpoint/2010/main" val="328994822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5, Man 35 år </a:t>
            </a:r>
            <a:endParaRPr lang="sv-SE" sz="1600" dirty="0"/>
          </a:p>
          <a:p>
            <a:pPr marL="0" indent="0">
              <a:buNone/>
            </a:pPr>
            <a:r>
              <a:rPr lang="sv-SE" sz="1600" dirty="0"/>
              <a:t>Du arbetar en sommar på vårdcentralen. En 35-årig man med klåda i hårbotten sedan flera år söker. Senaste månaderna har han också fått ett utslag i ansiktet. Nu har det blivit så besvärande att han önskar behandling. </a:t>
            </a:r>
            <a:br>
              <a:rPr lang="sv-SE" sz="1600" dirty="0"/>
            </a:br>
            <a:br>
              <a:rPr lang="sv-SE" sz="1600" dirty="0"/>
            </a:br>
            <a:r>
              <a:rPr lang="sv-SE" sz="1600" b="1" dirty="0"/>
              <a:t>Fråga 5:1 (2p) </a:t>
            </a:r>
            <a:r>
              <a:rPr lang="sv-SE" sz="1600" dirty="0"/>
              <a:t>Vilken diagnos sätter du? Viktigaste differentialdiagnos? Motivera ditt svar </a:t>
            </a: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br>
              <a:rPr lang="sv-SE" sz="1600" dirty="0"/>
            </a:br>
            <a:r>
              <a:rPr lang="sv-SE" sz="1600" dirty="0">
                <a:solidFill>
                  <a:schemeClr val="accent4"/>
                </a:solidFill>
              </a:rPr>
              <a:t>Svarsförslag:</a:t>
            </a:r>
            <a:br>
              <a:rPr lang="sv-SE" sz="1600" dirty="0">
                <a:solidFill>
                  <a:schemeClr val="accent4"/>
                </a:solidFill>
              </a:rPr>
            </a:br>
            <a:r>
              <a:rPr lang="sv-SE" sz="1600" dirty="0">
                <a:solidFill>
                  <a:schemeClr val="accent4"/>
                </a:solidFill>
              </a:rPr>
              <a:t>Detta är ett seborroiskt eksem med lätt fjällning och typisk lokalisation. Differentialdiagnos psoriasis. </a:t>
            </a:r>
            <a:br>
              <a:rPr lang="sv-SE" sz="1600" dirty="0"/>
            </a:br>
            <a:br>
              <a:rPr lang="sv-SE" sz="1600" dirty="0"/>
            </a:br>
            <a:br>
              <a:rPr lang="sv-SE" sz="1600" dirty="0"/>
            </a:br>
            <a:r>
              <a:rPr lang="sv-SE" sz="1000" dirty="0">
                <a:solidFill>
                  <a:schemeClr val="tx1">
                    <a:lumMod val="50000"/>
                    <a:lumOff val="50000"/>
                  </a:schemeClr>
                </a:solidFill>
              </a:rPr>
              <a:t>FLM</a:t>
            </a:r>
            <a:r>
              <a:rPr lang="sv-SE" sz="1000" i="1" dirty="0">
                <a:solidFill>
                  <a:schemeClr val="tx1">
                    <a:lumMod val="50000"/>
                    <a:lumOff val="50000"/>
                  </a:schemeClr>
                </a:solidFill>
              </a:rPr>
              <a:t>: 74,76 </a:t>
            </a:r>
            <a:endParaRPr lang="sv-SE" sz="1000" dirty="0">
              <a:solidFill>
                <a:schemeClr val="tx1">
                  <a:lumMod val="50000"/>
                  <a:lumOff val="50000"/>
                </a:schemeClr>
              </a:solidFill>
            </a:endParaRPr>
          </a:p>
          <a:p>
            <a:pPr marL="0" indent="0">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2EBC7CBB-0FDB-F8CF-7F83-5BF36549D879}"/>
              </a:ext>
            </a:extLst>
          </p:cNvPr>
          <p:cNvPicPr>
            <a:picLocks noChangeAspect="1"/>
          </p:cNvPicPr>
          <p:nvPr/>
        </p:nvPicPr>
        <p:blipFill>
          <a:blip r:embed="rId2"/>
          <a:stretch>
            <a:fillRect/>
          </a:stretch>
        </p:blipFill>
        <p:spPr>
          <a:xfrm>
            <a:off x="3895583" y="1954283"/>
            <a:ext cx="3390900" cy="2540000"/>
          </a:xfrm>
          <a:prstGeom prst="rect">
            <a:avLst/>
          </a:prstGeom>
        </p:spPr>
      </p:pic>
    </p:spTree>
    <p:extLst>
      <p:ext uri="{BB962C8B-B14F-4D97-AF65-F5344CB8AC3E}">
        <p14:creationId xmlns:p14="http://schemas.microsoft.com/office/powerpoint/2010/main" val="369412483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5, Man 35 år </a:t>
            </a:r>
            <a:endParaRPr lang="sv-SE" sz="1600" dirty="0"/>
          </a:p>
          <a:p>
            <a:pPr marL="0" indent="0">
              <a:buNone/>
            </a:pPr>
            <a:r>
              <a:rPr lang="sv-SE" sz="1600" dirty="0"/>
              <a:t>Du arbetar en sommar på vårdcentralen. En 35-årig man med klåda i hårbotten sedan flera år söker. Senaste månaderna har han också fått ett utslag i ansiktet. Nu har det blivit så besvärande att han önskar behandling.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br>
              <a:rPr lang="sv-SE" sz="1600" dirty="0"/>
            </a:br>
            <a:r>
              <a:rPr lang="sv-SE" sz="1600" b="1" dirty="0"/>
              <a:t>Fråga 5:2 (2p) </a:t>
            </a:r>
            <a:r>
              <a:rPr lang="sv-SE" sz="1600" dirty="0"/>
              <a:t>Vad föreslår du för behandling för denna patient? </a:t>
            </a:r>
            <a:br>
              <a:rPr lang="sv-SE" sz="1600" dirty="0"/>
            </a:br>
            <a:br>
              <a:rPr lang="sv-SE" sz="1600" dirty="0"/>
            </a:b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2EBC7CBB-0FDB-F8CF-7F83-5BF36549D879}"/>
              </a:ext>
            </a:extLst>
          </p:cNvPr>
          <p:cNvPicPr>
            <a:picLocks noChangeAspect="1"/>
          </p:cNvPicPr>
          <p:nvPr/>
        </p:nvPicPr>
        <p:blipFill>
          <a:blip r:embed="rId2"/>
          <a:stretch>
            <a:fillRect/>
          </a:stretch>
        </p:blipFill>
        <p:spPr>
          <a:xfrm>
            <a:off x="3895583" y="1476612"/>
            <a:ext cx="3390900" cy="2540000"/>
          </a:xfrm>
          <a:prstGeom prst="rect">
            <a:avLst/>
          </a:prstGeom>
        </p:spPr>
      </p:pic>
    </p:spTree>
    <p:extLst>
      <p:ext uri="{BB962C8B-B14F-4D97-AF65-F5344CB8AC3E}">
        <p14:creationId xmlns:p14="http://schemas.microsoft.com/office/powerpoint/2010/main" val="127993448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5, Man 35 år </a:t>
            </a:r>
            <a:endParaRPr lang="sv-SE" sz="1600" dirty="0"/>
          </a:p>
          <a:p>
            <a:pPr marL="0" indent="0">
              <a:buNone/>
            </a:pPr>
            <a:r>
              <a:rPr lang="sv-SE" sz="1600" dirty="0"/>
              <a:t>Du arbetar en sommar på vårdcentralen. En 35-årig man med klåda i hårbotten sedan flera år söker. Senaste månaderna har han också fått ett utslag i ansiktet. Nu har det blivit så besvärande att han önskar behandling.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br>
              <a:rPr lang="sv-SE" sz="1600" dirty="0"/>
            </a:br>
            <a:r>
              <a:rPr lang="sv-SE" sz="1600" b="1" dirty="0"/>
              <a:t>Fråga 5:2 (2p) </a:t>
            </a:r>
            <a:r>
              <a:rPr lang="sv-SE" sz="1600" dirty="0"/>
              <a:t>Vad föreslår du för behandling för denna patient? </a:t>
            </a:r>
            <a:br>
              <a:rPr lang="sv-SE" sz="1600" dirty="0"/>
            </a:br>
            <a:br>
              <a:rPr lang="sv-SE" sz="1600" dirty="0"/>
            </a:br>
            <a:r>
              <a:rPr lang="sv-SE" sz="1600" dirty="0">
                <a:solidFill>
                  <a:schemeClr val="accent4"/>
                </a:solidFill>
              </a:rPr>
              <a:t>Svarsförslag:</a:t>
            </a:r>
            <a:br>
              <a:rPr lang="sv-SE" sz="1600" dirty="0">
                <a:solidFill>
                  <a:schemeClr val="accent4"/>
                </a:solidFill>
              </a:rPr>
            </a:br>
            <a:r>
              <a:rPr lang="sv-SE" sz="1600" dirty="0">
                <a:solidFill>
                  <a:schemeClr val="accent4"/>
                </a:solidFill>
              </a:rPr>
              <a:t>Hårbotten behandlas med </a:t>
            </a:r>
            <a:r>
              <a:rPr lang="sv-SE" sz="1600" dirty="0" err="1">
                <a:solidFill>
                  <a:schemeClr val="accent4"/>
                </a:solidFill>
              </a:rPr>
              <a:t>antimykotiskt</a:t>
            </a:r>
            <a:r>
              <a:rPr lang="sv-SE" sz="1600" dirty="0">
                <a:solidFill>
                  <a:schemeClr val="accent4"/>
                </a:solidFill>
              </a:rPr>
              <a:t> </a:t>
            </a:r>
            <a:r>
              <a:rPr lang="sv-SE" sz="1600" dirty="0" err="1">
                <a:solidFill>
                  <a:schemeClr val="accent4"/>
                </a:solidFill>
              </a:rPr>
              <a:t>ketokonazol</a:t>
            </a:r>
            <a:r>
              <a:rPr lang="sv-SE" sz="1600" dirty="0">
                <a:solidFill>
                  <a:schemeClr val="accent4"/>
                </a:solidFill>
              </a:rPr>
              <a:t> schampo och </a:t>
            </a:r>
            <a:r>
              <a:rPr lang="sv-SE" sz="1600" dirty="0" err="1">
                <a:solidFill>
                  <a:schemeClr val="accent4"/>
                </a:solidFill>
              </a:rPr>
              <a:t>glukokortikoidlösning</a:t>
            </a:r>
            <a:r>
              <a:rPr lang="sv-SE" sz="1600" dirty="0">
                <a:solidFill>
                  <a:schemeClr val="accent4"/>
                </a:solidFill>
              </a:rPr>
              <a:t>. För huden i övrigt används mjukgörande kräm med </a:t>
            </a:r>
            <a:r>
              <a:rPr lang="sv-SE" sz="1600" dirty="0" err="1">
                <a:solidFill>
                  <a:schemeClr val="accent4"/>
                </a:solidFill>
              </a:rPr>
              <a:t>propylenglykol</a:t>
            </a:r>
            <a:r>
              <a:rPr lang="sv-SE" sz="1600" dirty="0">
                <a:solidFill>
                  <a:schemeClr val="accent4"/>
                </a:solidFill>
              </a:rPr>
              <a:t> och grupp I steroid med </a:t>
            </a:r>
            <a:r>
              <a:rPr lang="sv-SE" sz="1600" dirty="0" err="1">
                <a:solidFill>
                  <a:schemeClr val="accent4"/>
                </a:solidFill>
              </a:rPr>
              <a:t>mikonazol</a:t>
            </a:r>
            <a:r>
              <a:rPr lang="sv-SE" sz="1600" dirty="0">
                <a:solidFill>
                  <a:schemeClr val="accent4"/>
                </a:solidFill>
              </a:rPr>
              <a:t>. </a:t>
            </a:r>
            <a:br>
              <a:rPr lang="sv-SE" sz="1600" dirty="0"/>
            </a:br>
            <a:r>
              <a:rPr lang="sv-SE" sz="1000" dirty="0">
                <a:solidFill>
                  <a:schemeClr val="tx1">
                    <a:lumMod val="50000"/>
                    <a:lumOff val="50000"/>
                  </a:schemeClr>
                </a:solidFill>
              </a:rPr>
              <a:t>FLM</a:t>
            </a:r>
            <a:r>
              <a:rPr lang="sv-SE" sz="1000" i="1" dirty="0">
                <a:solidFill>
                  <a:schemeClr val="tx1">
                    <a:lumMod val="50000"/>
                    <a:lumOff val="50000"/>
                  </a:schemeClr>
                </a:solidFill>
              </a:rPr>
              <a:t>: 74,76 </a:t>
            </a:r>
            <a:br>
              <a:rPr lang="sv-SE" sz="1600" i="1" dirty="0"/>
            </a:br>
            <a:br>
              <a:rPr lang="sv-SE" sz="1600" i="1" dirty="0"/>
            </a:br>
            <a:br>
              <a:rPr lang="sv-SE" sz="1600" i="1" dirty="0"/>
            </a:br>
            <a:r>
              <a:rPr lang="sv-SE" sz="1600" b="1" dirty="0">
                <a:solidFill>
                  <a:schemeClr val="accent1"/>
                </a:solidFill>
              </a:rPr>
              <a:t>Slut på fall 5! </a:t>
            </a:r>
            <a:endParaRPr lang="sv-SE" sz="1600" dirty="0">
              <a:solidFill>
                <a:schemeClr val="accent1"/>
              </a:solidFill>
            </a:endParaRPr>
          </a:p>
          <a:p>
            <a:pPr marL="0" indent="0">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2EBC7CBB-0FDB-F8CF-7F83-5BF36549D879}"/>
              </a:ext>
            </a:extLst>
          </p:cNvPr>
          <p:cNvPicPr>
            <a:picLocks noChangeAspect="1"/>
          </p:cNvPicPr>
          <p:nvPr/>
        </p:nvPicPr>
        <p:blipFill>
          <a:blip r:embed="rId2"/>
          <a:stretch>
            <a:fillRect/>
          </a:stretch>
        </p:blipFill>
        <p:spPr>
          <a:xfrm>
            <a:off x="3895583" y="1476612"/>
            <a:ext cx="3390900" cy="2540000"/>
          </a:xfrm>
          <a:prstGeom prst="rect">
            <a:avLst/>
          </a:prstGeom>
        </p:spPr>
      </p:pic>
    </p:spTree>
    <p:extLst>
      <p:ext uri="{BB962C8B-B14F-4D97-AF65-F5344CB8AC3E}">
        <p14:creationId xmlns:p14="http://schemas.microsoft.com/office/powerpoint/2010/main" val="62696107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6, 75-årig man </a:t>
            </a:r>
            <a:endParaRPr lang="sv-SE" sz="1600" dirty="0"/>
          </a:p>
          <a:p>
            <a:pPr marL="0" indent="0">
              <a:buNone/>
            </a:pPr>
            <a:r>
              <a:rPr lang="sv-SE" sz="1600" dirty="0"/>
              <a:t>Du vikarierar på vårdcentralen i Ödeshög. En morgon kommer en 75 årig man som söker för en hudförändring i tinningen som funnits något halvår. Förändringen mäter 8 mm. Han har inga symtom från den, men någon gång har den blött. </a:t>
            </a:r>
            <a:br>
              <a:rPr lang="sv-SE" sz="1600" dirty="0"/>
            </a:br>
            <a:br>
              <a:rPr lang="sv-SE" sz="1600" dirty="0"/>
            </a:br>
            <a:r>
              <a:rPr lang="sv-SE" sz="1600" b="1" dirty="0"/>
              <a:t>Fråga 6:1 (2p) </a:t>
            </a:r>
            <a:r>
              <a:rPr lang="sv-SE" sz="1600" dirty="0"/>
              <a:t>Beskriv den kliniska och </a:t>
            </a:r>
            <a:r>
              <a:rPr lang="sv-SE" sz="1600" dirty="0" err="1"/>
              <a:t>dermatoskopiska</a:t>
            </a:r>
            <a:r>
              <a:rPr lang="sv-SE" sz="1600" dirty="0"/>
              <a:t> bilden. </a:t>
            </a:r>
            <a:br>
              <a:rPr lang="sv-SE" sz="1600" dirty="0"/>
            </a:br>
            <a:br>
              <a:rPr lang="sv-SE" sz="1600" dirty="0"/>
            </a:br>
            <a:endParaRPr lang="sv-SE" sz="1600" dirty="0"/>
          </a:p>
          <a:p>
            <a:pPr marL="0" indent="0">
              <a:buNone/>
            </a:pPr>
            <a:endParaRPr lang="sv-SE" sz="1600" dirty="0"/>
          </a:p>
        </p:txBody>
      </p:sp>
      <p:pic>
        <p:nvPicPr>
          <p:cNvPr id="4" name="Bildobjekt 3">
            <a:extLst>
              <a:ext uri="{FF2B5EF4-FFF2-40B4-BE49-F238E27FC236}">
                <a16:creationId xmlns:a16="http://schemas.microsoft.com/office/drawing/2014/main" id="{156B79F6-38F5-A9C1-E0F0-58FCFA966119}"/>
              </a:ext>
            </a:extLst>
          </p:cNvPr>
          <p:cNvPicPr>
            <a:picLocks noChangeAspect="1"/>
          </p:cNvPicPr>
          <p:nvPr/>
        </p:nvPicPr>
        <p:blipFill>
          <a:blip r:embed="rId2"/>
          <a:stretch>
            <a:fillRect/>
          </a:stretch>
        </p:blipFill>
        <p:spPr>
          <a:xfrm>
            <a:off x="6452605" y="1375675"/>
            <a:ext cx="5555813" cy="2404755"/>
          </a:xfrm>
          <a:prstGeom prst="rect">
            <a:avLst/>
          </a:prstGeom>
        </p:spPr>
      </p:pic>
    </p:spTree>
    <p:extLst>
      <p:ext uri="{BB962C8B-B14F-4D97-AF65-F5344CB8AC3E}">
        <p14:creationId xmlns:p14="http://schemas.microsoft.com/office/powerpoint/2010/main" val="293763714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6, 75-årig man </a:t>
            </a:r>
            <a:endParaRPr lang="sv-SE" sz="1600" dirty="0"/>
          </a:p>
          <a:p>
            <a:pPr marL="0" indent="0">
              <a:buNone/>
            </a:pPr>
            <a:r>
              <a:rPr lang="sv-SE" sz="1600" dirty="0"/>
              <a:t>Du vikarierar på vårdcentralen i Ödeshög. En morgon kommer en 75 årig man som söker för en hudförändring i tinningen som funnits något halvår. Förändringen mäter 8 mm. Han har inga symtom från den, men någon gång har den blött. </a:t>
            </a:r>
            <a:br>
              <a:rPr lang="sv-SE" sz="1600" dirty="0"/>
            </a:br>
            <a:br>
              <a:rPr lang="sv-SE" sz="1600" dirty="0"/>
            </a:br>
            <a:r>
              <a:rPr lang="sv-SE" sz="1600" b="1" dirty="0"/>
              <a:t>Fråga 6:1 (2p) </a:t>
            </a:r>
            <a:r>
              <a:rPr lang="sv-SE" sz="1600" dirty="0"/>
              <a:t>Beskriv den kliniska och </a:t>
            </a:r>
            <a:r>
              <a:rPr lang="sv-SE" sz="1600" dirty="0" err="1"/>
              <a:t>dermatoskopiska</a:t>
            </a:r>
            <a:r>
              <a:rPr lang="sv-SE" sz="1600" dirty="0"/>
              <a:t> bilden.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Man ser en rodnad förändring med en central </a:t>
            </a:r>
            <a:r>
              <a:rPr lang="sv-SE" sz="1600" dirty="0" err="1">
                <a:solidFill>
                  <a:schemeClr val="accent4"/>
                </a:solidFill>
              </a:rPr>
              <a:t>ulceration</a:t>
            </a:r>
            <a:r>
              <a:rPr lang="sv-SE" sz="1600" dirty="0">
                <a:solidFill>
                  <a:schemeClr val="accent4"/>
                </a:solidFill>
              </a:rPr>
              <a:t> </a:t>
            </a:r>
            <a:br>
              <a:rPr lang="sv-SE" sz="1600" dirty="0">
                <a:solidFill>
                  <a:schemeClr val="accent4"/>
                </a:solidFill>
              </a:rPr>
            </a:br>
            <a:r>
              <a:rPr lang="sv-SE" sz="1600" dirty="0">
                <a:solidFill>
                  <a:schemeClr val="accent4"/>
                </a:solidFill>
              </a:rPr>
              <a:t>och infiltrerade upphöjda kanter som är blanka. </a:t>
            </a:r>
            <a:br>
              <a:rPr lang="sv-SE" sz="1600" dirty="0">
                <a:solidFill>
                  <a:schemeClr val="accent4"/>
                </a:solidFill>
              </a:rPr>
            </a:br>
            <a:r>
              <a:rPr lang="sv-SE" sz="1600" dirty="0">
                <a:solidFill>
                  <a:schemeClr val="accent4"/>
                </a:solidFill>
              </a:rPr>
              <a:t>I </a:t>
            </a:r>
            <a:r>
              <a:rPr lang="sv-SE" sz="1600" dirty="0" err="1">
                <a:solidFill>
                  <a:schemeClr val="accent4"/>
                </a:solidFill>
              </a:rPr>
              <a:t>dermatoskopi</a:t>
            </a:r>
            <a:r>
              <a:rPr lang="sv-SE" sz="1600" dirty="0">
                <a:solidFill>
                  <a:schemeClr val="accent4"/>
                </a:solidFill>
              </a:rPr>
              <a:t> ses avsaknad av pigmentnätverk, </a:t>
            </a:r>
            <a:r>
              <a:rPr lang="sv-SE" sz="1600" dirty="0" err="1">
                <a:solidFill>
                  <a:schemeClr val="accent4"/>
                </a:solidFill>
              </a:rPr>
              <a:t>glomerulära</a:t>
            </a:r>
            <a:r>
              <a:rPr lang="sv-SE" sz="1600" dirty="0">
                <a:solidFill>
                  <a:schemeClr val="accent4"/>
                </a:solidFill>
              </a:rPr>
              <a:t> kärl, </a:t>
            </a:r>
            <a:br>
              <a:rPr lang="sv-SE" sz="1600" dirty="0">
                <a:solidFill>
                  <a:schemeClr val="accent4"/>
                </a:solidFill>
              </a:rPr>
            </a:br>
            <a:r>
              <a:rPr lang="sv-SE" sz="1600" dirty="0">
                <a:solidFill>
                  <a:schemeClr val="accent4"/>
                </a:solidFill>
              </a:rPr>
              <a:t>och ytlig </a:t>
            </a:r>
            <a:r>
              <a:rPr lang="sv-SE" sz="1600" dirty="0" err="1">
                <a:solidFill>
                  <a:schemeClr val="accent4"/>
                </a:solidFill>
              </a:rPr>
              <a:t>ulceration</a:t>
            </a:r>
            <a:r>
              <a:rPr lang="sv-SE" sz="1600" dirty="0">
                <a:solidFill>
                  <a:schemeClr val="accent4"/>
                </a:solidFill>
              </a:rPr>
              <a:t>.</a:t>
            </a:r>
          </a:p>
          <a:p>
            <a:pPr marL="0" indent="0">
              <a:buNone/>
            </a:pPr>
            <a:endParaRPr lang="sv-SE" sz="1600" dirty="0"/>
          </a:p>
          <a:p>
            <a:pPr marL="0" indent="0">
              <a:buNone/>
            </a:pPr>
            <a:r>
              <a:rPr lang="sv-SE" sz="1000" i="1" dirty="0">
                <a:solidFill>
                  <a:schemeClr val="tx1">
                    <a:lumMod val="50000"/>
                    <a:lumOff val="50000"/>
                  </a:schemeClr>
                </a:solidFill>
              </a:rPr>
              <a:t>Mål FLM72 </a:t>
            </a:r>
            <a:endParaRPr lang="sv-SE" sz="1000" dirty="0">
              <a:solidFill>
                <a:schemeClr val="tx1">
                  <a:lumMod val="50000"/>
                  <a:lumOff val="50000"/>
                </a:schemeClr>
              </a:solidFill>
            </a:endParaRPr>
          </a:p>
          <a:p>
            <a:pPr marL="0" indent="0">
              <a:buNone/>
            </a:pPr>
            <a:endParaRPr lang="sv-SE" sz="1600" dirty="0"/>
          </a:p>
          <a:p>
            <a:pPr marL="0" indent="0">
              <a:buNone/>
            </a:pPr>
            <a:endParaRPr lang="sv-SE" sz="1600" dirty="0"/>
          </a:p>
        </p:txBody>
      </p:sp>
      <p:pic>
        <p:nvPicPr>
          <p:cNvPr id="4" name="Bildobjekt 3">
            <a:extLst>
              <a:ext uri="{FF2B5EF4-FFF2-40B4-BE49-F238E27FC236}">
                <a16:creationId xmlns:a16="http://schemas.microsoft.com/office/drawing/2014/main" id="{156B79F6-38F5-A9C1-E0F0-58FCFA966119}"/>
              </a:ext>
            </a:extLst>
          </p:cNvPr>
          <p:cNvPicPr>
            <a:picLocks noChangeAspect="1"/>
          </p:cNvPicPr>
          <p:nvPr/>
        </p:nvPicPr>
        <p:blipFill>
          <a:blip r:embed="rId2"/>
          <a:stretch>
            <a:fillRect/>
          </a:stretch>
        </p:blipFill>
        <p:spPr>
          <a:xfrm>
            <a:off x="6452605" y="1375675"/>
            <a:ext cx="5555813" cy="2404755"/>
          </a:xfrm>
          <a:prstGeom prst="rect">
            <a:avLst/>
          </a:prstGeom>
        </p:spPr>
      </p:pic>
    </p:spTree>
    <p:extLst>
      <p:ext uri="{BB962C8B-B14F-4D97-AF65-F5344CB8AC3E}">
        <p14:creationId xmlns:p14="http://schemas.microsoft.com/office/powerpoint/2010/main" val="4263683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56822"/>
            <a:ext cx="10997485" cy="6201178"/>
          </a:xfrm>
        </p:spPr>
        <p:txBody>
          <a:bodyPr>
            <a:normAutofit/>
          </a:bodyPr>
          <a:lstStyle/>
          <a:p>
            <a:pPr marL="0" indent="0">
              <a:buNone/>
            </a:pPr>
            <a:r>
              <a:rPr lang="sv-SE" sz="1600" dirty="0"/>
              <a:t>Fall 8 – Julia, 25 år </a:t>
            </a:r>
          </a:p>
          <a:p>
            <a:pPr marL="0" indent="0">
              <a:buNone/>
            </a:pPr>
            <a:r>
              <a:rPr lang="sv-SE" sz="1600" dirty="0"/>
              <a:t>Du har precis börjat ditt första jobb som legitimerad läkare på Kvinnokliniken och träffar Julia Andersson när du är </a:t>
            </a:r>
            <a:r>
              <a:rPr lang="sv-SE" sz="1600" dirty="0" err="1"/>
              <a:t>gynjour</a:t>
            </a:r>
            <a:r>
              <a:rPr lang="sv-SE" sz="1600" dirty="0"/>
              <a:t>. </a:t>
            </a:r>
          </a:p>
          <a:p>
            <a:pPr marL="0" indent="0">
              <a:buNone/>
            </a:pPr>
            <a:r>
              <a:rPr lang="sv-SE" sz="1600" dirty="0"/>
              <a:t>Julia är frisk, 25 år och har BMI 32. Ingen medicinering. Hon är sambo med Mattias sedan 1 år och jobbar som undersköterska på ett äldreboende. </a:t>
            </a:r>
            <a:br>
              <a:rPr lang="sv-SE" sz="1600" dirty="0"/>
            </a:br>
            <a:r>
              <a:rPr lang="sv-SE" sz="1600" dirty="0"/>
              <a:t>Hon söker på grund av lågt sittande buksmärta, kraftigt illamående och kräkningar sedan en vecka. </a:t>
            </a:r>
          </a:p>
          <a:p>
            <a:pPr marL="0" indent="0">
              <a:buNone/>
            </a:pPr>
            <a:endParaRPr lang="sv-SE" sz="1600" dirty="0"/>
          </a:p>
          <a:p>
            <a:pPr marL="0" indent="0">
              <a:buNone/>
            </a:pPr>
            <a:r>
              <a:rPr lang="sv-SE" sz="1600" dirty="0"/>
              <a:t>Fråga 8:1 (2p) </a:t>
            </a:r>
            <a:br>
              <a:rPr lang="sv-SE" sz="1600" dirty="0"/>
            </a:br>
            <a:r>
              <a:rPr lang="sv-SE" sz="1600" dirty="0"/>
              <a:t>Vilken ytterligare information i den gynekologiska anamnesen saknar du och önskar fråga Julia? </a:t>
            </a:r>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Preventivmedel, sista mens, menstruationscykeln regelbundenhet, tidigare graviditeter, graviditetsönskan, tidigare gynekologiska besvär </a:t>
            </a: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36484003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6, 75-årig man </a:t>
            </a:r>
            <a:endParaRPr lang="sv-SE" sz="1600" dirty="0"/>
          </a:p>
          <a:p>
            <a:pPr marL="0" indent="0">
              <a:buNone/>
            </a:pPr>
            <a:r>
              <a:rPr lang="sv-SE" sz="1600" dirty="0"/>
              <a:t>Du vikarierar på vårdcentralen i Ödeshög. En morgon kommer en 75 årig man som söker för en hudförändring i tinningen som funnits något halvår. Förändringen mäter 8 mm. Han har inga symtom från den, men någon gång har den blött. </a:t>
            </a:r>
            <a:br>
              <a:rPr lang="sv-SE" sz="1600" dirty="0"/>
            </a:br>
            <a:br>
              <a:rPr lang="sv-SE" sz="1600" dirty="0"/>
            </a:br>
            <a:r>
              <a:rPr lang="sv-SE" sz="1600" b="1" dirty="0"/>
              <a:t>Fråga 6:2 (2p) </a:t>
            </a:r>
            <a:r>
              <a:rPr lang="sv-SE" sz="1600" dirty="0"/>
              <a:t>Vilken är din diagnos och vilken är din främsta </a:t>
            </a:r>
            <a:br>
              <a:rPr lang="sv-SE" sz="1600" dirty="0"/>
            </a:br>
            <a:r>
              <a:rPr lang="sv-SE" sz="1600" dirty="0"/>
              <a:t>differentialdiagnos? </a:t>
            </a:r>
            <a:br>
              <a:rPr lang="sv-SE" sz="1600" dirty="0"/>
            </a:br>
            <a:br>
              <a:rPr lang="sv-SE" sz="1600" dirty="0"/>
            </a:br>
            <a:endParaRPr lang="sv-SE" sz="1600" dirty="0"/>
          </a:p>
          <a:p>
            <a:pPr marL="0" indent="0">
              <a:buNone/>
            </a:pPr>
            <a:endParaRPr lang="sv-SE" sz="1600" dirty="0"/>
          </a:p>
        </p:txBody>
      </p:sp>
      <p:pic>
        <p:nvPicPr>
          <p:cNvPr id="4" name="Bildobjekt 3">
            <a:extLst>
              <a:ext uri="{FF2B5EF4-FFF2-40B4-BE49-F238E27FC236}">
                <a16:creationId xmlns:a16="http://schemas.microsoft.com/office/drawing/2014/main" id="{156B79F6-38F5-A9C1-E0F0-58FCFA966119}"/>
              </a:ext>
            </a:extLst>
          </p:cNvPr>
          <p:cNvPicPr>
            <a:picLocks noChangeAspect="1"/>
          </p:cNvPicPr>
          <p:nvPr/>
        </p:nvPicPr>
        <p:blipFill>
          <a:blip r:embed="rId2"/>
          <a:stretch>
            <a:fillRect/>
          </a:stretch>
        </p:blipFill>
        <p:spPr>
          <a:xfrm>
            <a:off x="6452605" y="1375675"/>
            <a:ext cx="5555813" cy="2404755"/>
          </a:xfrm>
          <a:prstGeom prst="rect">
            <a:avLst/>
          </a:prstGeom>
        </p:spPr>
      </p:pic>
    </p:spTree>
    <p:extLst>
      <p:ext uri="{BB962C8B-B14F-4D97-AF65-F5344CB8AC3E}">
        <p14:creationId xmlns:p14="http://schemas.microsoft.com/office/powerpoint/2010/main" val="118012541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6, 75-årig man </a:t>
            </a:r>
            <a:endParaRPr lang="sv-SE" sz="1600" dirty="0"/>
          </a:p>
          <a:p>
            <a:pPr marL="0" indent="0">
              <a:buNone/>
            </a:pPr>
            <a:r>
              <a:rPr lang="sv-SE" sz="1600" dirty="0"/>
              <a:t>Du vikarierar på vårdcentralen i Ödeshög. En morgon kommer en 75 årig man som söker för en hudförändring i tinningen som funnits något halvår. Förändringen mäter 8 mm. Han har inga symtom från den, men någon gång har den blött. </a:t>
            </a:r>
            <a:br>
              <a:rPr lang="sv-SE" sz="1600" dirty="0"/>
            </a:br>
            <a:br>
              <a:rPr lang="sv-SE" sz="1600" dirty="0"/>
            </a:br>
            <a:r>
              <a:rPr lang="sv-SE" sz="1600" b="1" dirty="0"/>
              <a:t>Fråga 6:2 (2p) </a:t>
            </a:r>
            <a:r>
              <a:rPr lang="sv-SE" sz="1600" dirty="0"/>
              <a:t>Vilken är din diagnos och vilken är din främsta </a:t>
            </a:r>
            <a:br>
              <a:rPr lang="sv-SE" sz="1600" dirty="0"/>
            </a:br>
            <a:r>
              <a:rPr lang="sv-SE" sz="1600" dirty="0"/>
              <a:t>differentialdiagnos?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Diagnosen är nodulärt </a:t>
            </a:r>
            <a:r>
              <a:rPr lang="sv-SE" sz="1600" dirty="0" err="1">
                <a:solidFill>
                  <a:schemeClr val="accent4"/>
                </a:solidFill>
              </a:rPr>
              <a:t>basaliom</a:t>
            </a:r>
            <a:r>
              <a:rPr lang="sv-SE" sz="1600" dirty="0">
                <a:solidFill>
                  <a:schemeClr val="accent4"/>
                </a:solidFill>
              </a:rPr>
              <a:t>, differentialdiagnos är </a:t>
            </a:r>
            <a:br>
              <a:rPr lang="sv-SE" sz="1600" dirty="0">
                <a:solidFill>
                  <a:schemeClr val="accent4"/>
                </a:solidFill>
              </a:rPr>
            </a:br>
            <a:r>
              <a:rPr lang="sv-SE" sz="1600" dirty="0">
                <a:solidFill>
                  <a:schemeClr val="accent4"/>
                </a:solidFill>
              </a:rPr>
              <a:t>skivepitelcancer. </a:t>
            </a:r>
            <a:br>
              <a:rPr lang="sv-SE" sz="1600" dirty="0"/>
            </a:br>
            <a:br>
              <a:rPr lang="sv-SE" sz="1600" dirty="0"/>
            </a:br>
            <a:r>
              <a:rPr lang="sv-SE" sz="1000" i="1" dirty="0">
                <a:solidFill>
                  <a:schemeClr val="tx1">
                    <a:lumMod val="50000"/>
                    <a:lumOff val="50000"/>
                  </a:schemeClr>
                </a:solidFill>
              </a:rPr>
              <a:t>Mål FLM72 </a:t>
            </a:r>
            <a:endParaRPr lang="sv-SE" sz="1000" dirty="0">
              <a:solidFill>
                <a:schemeClr val="tx1">
                  <a:lumMod val="50000"/>
                  <a:lumOff val="50000"/>
                </a:schemeClr>
              </a:solidFill>
            </a:endParaRPr>
          </a:p>
          <a:p>
            <a:pPr marL="0" indent="0">
              <a:buNone/>
            </a:pPr>
            <a:endParaRPr lang="sv-SE" sz="1600" dirty="0"/>
          </a:p>
          <a:p>
            <a:pPr marL="0" indent="0">
              <a:buNone/>
            </a:pPr>
            <a:endParaRPr lang="sv-SE" sz="1600" dirty="0"/>
          </a:p>
        </p:txBody>
      </p:sp>
      <p:pic>
        <p:nvPicPr>
          <p:cNvPr id="4" name="Bildobjekt 3">
            <a:extLst>
              <a:ext uri="{FF2B5EF4-FFF2-40B4-BE49-F238E27FC236}">
                <a16:creationId xmlns:a16="http://schemas.microsoft.com/office/drawing/2014/main" id="{156B79F6-38F5-A9C1-E0F0-58FCFA966119}"/>
              </a:ext>
            </a:extLst>
          </p:cNvPr>
          <p:cNvPicPr>
            <a:picLocks noChangeAspect="1"/>
          </p:cNvPicPr>
          <p:nvPr/>
        </p:nvPicPr>
        <p:blipFill>
          <a:blip r:embed="rId2"/>
          <a:stretch>
            <a:fillRect/>
          </a:stretch>
        </p:blipFill>
        <p:spPr>
          <a:xfrm>
            <a:off x="6452605" y="1375675"/>
            <a:ext cx="5555813" cy="2404755"/>
          </a:xfrm>
          <a:prstGeom prst="rect">
            <a:avLst/>
          </a:prstGeom>
        </p:spPr>
      </p:pic>
    </p:spTree>
    <p:extLst>
      <p:ext uri="{BB962C8B-B14F-4D97-AF65-F5344CB8AC3E}">
        <p14:creationId xmlns:p14="http://schemas.microsoft.com/office/powerpoint/2010/main" val="113457180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6, 75-årig man </a:t>
            </a:r>
            <a:endParaRPr lang="sv-SE" sz="1600" dirty="0"/>
          </a:p>
          <a:p>
            <a:pPr marL="0" indent="0">
              <a:buNone/>
            </a:pPr>
            <a:r>
              <a:rPr lang="sv-SE" sz="1600" dirty="0"/>
              <a:t>Du vikarierar på vårdcentralen i Ödeshög. En morgon kommer en 75 årig man som söker för en hudförändring i tinningen som funnits något halvår. Förändringen mäter 8 mm. Han har inga symtom från den, men någon gång har den blött. </a:t>
            </a:r>
            <a:br>
              <a:rPr lang="sv-SE" sz="1600" dirty="0"/>
            </a:br>
            <a:br>
              <a:rPr lang="sv-SE" sz="1600" dirty="0"/>
            </a:br>
            <a:r>
              <a:rPr lang="sv-SE" sz="1600" b="1" dirty="0"/>
              <a:t>Fråga 6:3 (1p) </a:t>
            </a:r>
            <a:br>
              <a:rPr lang="sv-SE" sz="1600" b="1" dirty="0"/>
            </a:br>
            <a:r>
              <a:rPr lang="sv-SE" sz="1600" dirty="0"/>
              <a:t>Nämn två möjliga behandlingsformer för denna hudförändring. </a:t>
            </a:r>
            <a:br>
              <a:rPr lang="sv-SE" sz="1600" dirty="0"/>
            </a:br>
            <a:br>
              <a:rPr lang="sv-SE" sz="1600" dirty="0"/>
            </a:br>
            <a:endParaRPr lang="sv-SE" sz="1600" dirty="0"/>
          </a:p>
          <a:p>
            <a:pPr marL="0" indent="0">
              <a:buNone/>
            </a:pPr>
            <a:endParaRPr lang="sv-SE" sz="1600" dirty="0"/>
          </a:p>
        </p:txBody>
      </p:sp>
      <p:pic>
        <p:nvPicPr>
          <p:cNvPr id="4" name="Bildobjekt 3">
            <a:extLst>
              <a:ext uri="{FF2B5EF4-FFF2-40B4-BE49-F238E27FC236}">
                <a16:creationId xmlns:a16="http://schemas.microsoft.com/office/drawing/2014/main" id="{156B79F6-38F5-A9C1-E0F0-58FCFA966119}"/>
              </a:ext>
            </a:extLst>
          </p:cNvPr>
          <p:cNvPicPr>
            <a:picLocks noChangeAspect="1"/>
          </p:cNvPicPr>
          <p:nvPr/>
        </p:nvPicPr>
        <p:blipFill>
          <a:blip r:embed="rId2"/>
          <a:stretch>
            <a:fillRect/>
          </a:stretch>
        </p:blipFill>
        <p:spPr>
          <a:xfrm>
            <a:off x="6452605" y="1375675"/>
            <a:ext cx="5555813" cy="2404755"/>
          </a:xfrm>
          <a:prstGeom prst="rect">
            <a:avLst/>
          </a:prstGeom>
        </p:spPr>
      </p:pic>
    </p:spTree>
    <p:extLst>
      <p:ext uri="{BB962C8B-B14F-4D97-AF65-F5344CB8AC3E}">
        <p14:creationId xmlns:p14="http://schemas.microsoft.com/office/powerpoint/2010/main" val="155558083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6, 75-årig man </a:t>
            </a:r>
            <a:endParaRPr lang="sv-SE" sz="1600" dirty="0"/>
          </a:p>
          <a:p>
            <a:pPr marL="0" indent="0">
              <a:buNone/>
            </a:pPr>
            <a:r>
              <a:rPr lang="sv-SE" sz="1600" dirty="0"/>
              <a:t>Du vikarierar på vårdcentralen i Ödeshög. En morgon kommer en 75 årig man som söker för en hudförändring i tinningen som funnits något halvår. Förändringen mäter 8 mm. Han har inga symtom från den, men någon gång har den blött. </a:t>
            </a:r>
            <a:br>
              <a:rPr lang="sv-SE" sz="1600" dirty="0"/>
            </a:br>
            <a:br>
              <a:rPr lang="sv-SE" sz="1600" dirty="0"/>
            </a:br>
            <a:r>
              <a:rPr lang="sv-SE" sz="1600" b="1" dirty="0"/>
              <a:t>Fråga 6:3 (1p) </a:t>
            </a:r>
            <a:br>
              <a:rPr lang="sv-SE" sz="1600" b="1" dirty="0"/>
            </a:br>
            <a:r>
              <a:rPr lang="sv-SE" sz="1600" dirty="0"/>
              <a:t>Nämn två möjliga behandlingsformer för denna hudförändring.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Förändringen bör helst </a:t>
            </a:r>
            <a:r>
              <a:rPr lang="sv-SE" sz="1600" dirty="0" err="1">
                <a:solidFill>
                  <a:schemeClr val="accent4"/>
                </a:solidFill>
              </a:rPr>
              <a:t>excideras</a:t>
            </a:r>
            <a:r>
              <a:rPr lang="sv-SE" sz="1600" dirty="0">
                <a:solidFill>
                  <a:schemeClr val="accent4"/>
                </a:solidFill>
              </a:rPr>
              <a:t> men kan eventuellt också </a:t>
            </a:r>
            <a:br>
              <a:rPr lang="sv-SE" sz="1600" dirty="0">
                <a:solidFill>
                  <a:schemeClr val="accent4"/>
                </a:solidFill>
              </a:rPr>
            </a:br>
            <a:r>
              <a:rPr lang="sv-SE" sz="1600" dirty="0">
                <a:solidFill>
                  <a:schemeClr val="accent4"/>
                </a:solidFill>
              </a:rPr>
              <a:t>behandlas med </a:t>
            </a:r>
            <a:r>
              <a:rPr lang="sv-SE" sz="1600" dirty="0" err="1">
                <a:solidFill>
                  <a:schemeClr val="accent4"/>
                </a:solidFill>
              </a:rPr>
              <a:t>kyrettage</a:t>
            </a:r>
            <a:r>
              <a:rPr lang="sv-SE" sz="1600" dirty="0">
                <a:solidFill>
                  <a:schemeClr val="accent4"/>
                </a:solidFill>
              </a:rPr>
              <a:t> och </a:t>
            </a:r>
            <a:r>
              <a:rPr lang="sv-SE" sz="1600" dirty="0" err="1">
                <a:solidFill>
                  <a:schemeClr val="accent4"/>
                </a:solidFill>
              </a:rPr>
              <a:t>elektrodesickation</a:t>
            </a:r>
            <a:r>
              <a:rPr lang="sv-SE" sz="1600" dirty="0">
                <a:solidFill>
                  <a:schemeClr val="accent4"/>
                </a:solidFill>
              </a:rPr>
              <a:t>. </a:t>
            </a:r>
          </a:p>
          <a:p>
            <a:pPr marL="0" indent="0">
              <a:buNone/>
            </a:pPr>
            <a:endParaRPr lang="sv-SE" sz="1600" dirty="0"/>
          </a:p>
          <a:p>
            <a:pPr marL="0" indent="0">
              <a:buNone/>
            </a:pPr>
            <a:r>
              <a:rPr lang="sv-SE" sz="1000" i="1" dirty="0">
                <a:solidFill>
                  <a:schemeClr val="tx1">
                    <a:lumMod val="50000"/>
                    <a:lumOff val="50000"/>
                  </a:schemeClr>
                </a:solidFill>
              </a:rPr>
              <a:t>Mål FLM72 </a:t>
            </a:r>
            <a:endParaRPr lang="sv-SE" sz="1000" dirty="0">
              <a:solidFill>
                <a:schemeClr val="tx1">
                  <a:lumMod val="50000"/>
                  <a:lumOff val="50000"/>
                </a:schemeClr>
              </a:solidFill>
            </a:endParaRPr>
          </a:p>
          <a:p>
            <a:pPr marL="0" indent="0">
              <a:buNone/>
            </a:pPr>
            <a:endParaRPr lang="sv-SE" sz="1600" dirty="0"/>
          </a:p>
          <a:p>
            <a:pPr marL="0" indent="0">
              <a:buNone/>
            </a:pPr>
            <a:endParaRPr lang="sv-SE" sz="1600" dirty="0"/>
          </a:p>
        </p:txBody>
      </p:sp>
      <p:pic>
        <p:nvPicPr>
          <p:cNvPr id="4" name="Bildobjekt 3">
            <a:extLst>
              <a:ext uri="{FF2B5EF4-FFF2-40B4-BE49-F238E27FC236}">
                <a16:creationId xmlns:a16="http://schemas.microsoft.com/office/drawing/2014/main" id="{156B79F6-38F5-A9C1-E0F0-58FCFA966119}"/>
              </a:ext>
            </a:extLst>
          </p:cNvPr>
          <p:cNvPicPr>
            <a:picLocks noChangeAspect="1"/>
          </p:cNvPicPr>
          <p:nvPr/>
        </p:nvPicPr>
        <p:blipFill>
          <a:blip r:embed="rId2"/>
          <a:stretch>
            <a:fillRect/>
          </a:stretch>
        </p:blipFill>
        <p:spPr>
          <a:xfrm>
            <a:off x="6452605" y="1375675"/>
            <a:ext cx="5555813" cy="2404755"/>
          </a:xfrm>
          <a:prstGeom prst="rect">
            <a:avLst/>
          </a:prstGeom>
        </p:spPr>
      </p:pic>
    </p:spTree>
    <p:extLst>
      <p:ext uri="{BB962C8B-B14F-4D97-AF65-F5344CB8AC3E}">
        <p14:creationId xmlns:p14="http://schemas.microsoft.com/office/powerpoint/2010/main" val="121513162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6, 75-årig man </a:t>
            </a:r>
            <a:endParaRPr lang="sv-SE" sz="1600" dirty="0"/>
          </a:p>
          <a:p>
            <a:pPr marL="0" indent="0">
              <a:buNone/>
            </a:pPr>
            <a:r>
              <a:rPr lang="sv-SE" sz="1600" dirty="0"/>
              <a:t>Du vikarierar på vårdcentralen i Ödeshög. En morgon kommer en 75 årig man som söker för en hudförändring i tinningen som funnits något halvår. Förändringen mäter 8 mm. Han har inga symtom från den, men någon gång har den blött. </a:t>
            </a:r>
            <a:br>
              <a:rPr lang="sv-SE" sz="1600" dirty="0"/>
            </a:br>
            <a:br>
              <a:rPr lang="sv-SE" sz="1600" dirty="0"/>
            </a:br>
            <a:r>
              <a:rPr lang="sv-SE" sz="1600" b="1" dirty="0"/>
              <a:t>Fråga 6:3 (1p) </a:t>
            </a:r>
            <a:br>
              <a:rPr lang="sv-SE" sz="1600" b="1" dirty="0"/>
            </a:br>
            <a:r>
              <a:rPr lang="sv-SE" sz="1600" dirty="0"/>
              <a:t>Nämn två möjliga behandlingsformer för denna hudförändring.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Förändringen bör helst </a:t>
            </a:r>
            <a:r>
              <a:rPr lang="sv-SE" sz="1600" dirty="0" err="1">
                <a:solidFill>
                  <a:schemeClr val="accent4"/>
                </a:solidFill>
              </a:rPr>
              <a:t>excideras</a:t>
            </a:r>
            <a:r>
              <a:rPr lang="sv-SE" sz="1600" dirty="0">
                <a:solidFill>
                  <a:schemeClr val="accent4"/>
                </a:solidFill>
              </a:rPr>
              <a:t> men kan eventuellt också </a:t>
            </a:r>
            <a:br>
              <a:rPr lang="sv-SE" sz="1600" dirty="0">
                <a:solidFill>
                  <a:schemeClr val="accent4"/>
                </a:solidFill>
              </a:rPr>
            </a:br>
            <a:r>
              <a:rPr lang="sv-SE" sz="1600" dirty="0">
                <a:solidFill>
                  <a:schemeClr val="accent4"/>
                </a:solidFill>
              </a:rPr>
              <a:t>behandlas med </a:t>
            </a:r>
            <a:r>
              <a:rPr lang="sv-SE" sz="1600" dirty="0" err="1">
                <a:solidFill>
                  <a:schemeClr val="accent4"/>
                </a:solidFill>
              </a:rPr>
              <a:t>kyrettage</a:t>
            </a:r>
            <a:r>
              <a:rPr lang="sv-SE" sz="1600" dirty="0">
                <a:solidFill>
                  <a:schemeClr val="accent4"/>
                </a:solidFill>
              </a:rPr>
              <a:t> och </a:t>
            </a:r>
            <a:r>
              <a:rPr lang="sv-SE" sz="1600" dirty="0" err="1">
                <a:solidFill>
                  <a:schemeClr val="accent4"/>
                </a:solidFill>
              </a:rPr>
              <a:t>elektrodesickation</a:t>
            </a:r>
            <a:r>
              <a:rPr lang="sv-SE" sz="1600" dirty="0">
                <a:solidFill>
                  <a:schemeClr val="accent4"/>
                </a:solidFill>
              </a:rPr>
              <a:t>. </a:t>
            </a:r>
          </a:p>
          <a:p>
            <a:pPr marL="0" indent="0">
              <a:buNone/>
            </a:pPr>
            <a:endParaRPr lang="sv-SE" sz="1600" dirty="0"/>
          </a:p>
          <a:p>
            <a:pPr marL="0" indent="0">
              <a:buNone/>
            </a:pPr>
            <a:r>
              <a:rPr lang="sv-SE" sz="1000" i="1" dirty="0">
                <a:solidFill>
                  <a:schemeClr val="tx1">
                    <a:lumMod val="50000"/>
                    <a:lumOff val="50000"/>
                  </a:schemeClr>
                </a:solidFill>
              </a:rPr>
              <a:t>Mål FLM72 </a:t>
            </a:r>
            <a:endParaRPr lang="sv-SE" sz="1000" dirty="0">
              <a:solidFill>
                <a:schemeClr val="tx1">
                  <a:lumMod val="50000"/>
                  <a:lumOff val="50000"/>
                </a:schemeClr>
              </a:solidFill>
            </a:endParaRPr>
          </a:p>
          <a:p>
            <a:pPr marL="0" indent="0">
              <a:buNone/>
            </a:pPr>
            <a:endParaRPr lang="sv-SE" sz="1600" dirty="0"/>
          </a:p>
          <a:p>
            <a:pPr marL="0" indent="0">
              <a:buNone/>
            </a:pPr>
            <a:r>
              <a:rPr lang="sv-SE" sz="1600" dirty="0">
                <a:solidFill>
                  <a:schemeClr val="accent1"/>
                </a:solidFill>
              </a:rPr>
              <a:t>Slut på fall 6!</a:t>
            </a:r>
          </a:p>
          <a:p>
            <a:pPr marL="0" indent="0">
              <a:buNone/>
            </a:pPr>
            <a:endParaRPr lang="sv-SE" sz="1600" dirty="0"/>
          </a:p>
        </p:txBody>
      </p:sp>
      <p:pic>
        <p:nvPicPr>
          <p:cNvPr id="4" name="Bildobjekt 3">
            <a:extLst>
              <a:ext uri="{FF2B5EF4-FFF2-40B4-BE49-F238E27FC236}">
                <a16:creationId xmlns:a16="http://schemas.microsoft.com/office/drawing/2014/main" id="{156B79F6-38F5-A9C1-E0F0-58FCFA966119}"/>
              </a:ext>
            </a:extLst>
          </p:cNvPr>
          <p:cNvPicPr>
            <a:picLocks noChangeAspect="1"/>
          </p:cNvPicPr>
          <p:nvPr/>
        </p:nvPicPr>
        <p:blipFill>
          <a:blip r:embed="rId2"/>
          <a:stretch>
            <a:fillRect/>
          </a:stretch>
        </p:blipFill>
        <p:spPr>
          <a:xfrm>
            <a:off x="6452605" y="1375675"/>
            <a:ext cx="5555813" cy="2404755"/>
          </a:xfrm>
          <a:prstGeom prst="rect">
            <a:avLst/>
          </a:prstGeom>
        </p:spPr>
      </p:pic>
    </p:spTree>
    <p:extLst>
      <p:ext uri="{BB962C8B-B14F-4D97-AF65-F5344CB8AC3E}">
        <p14:creationId xmlns:p14="http://schemas.microsoft.com/office/powerpoint/2010/main" val="63392632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7, Man i medelåldern </a:t>
            </a:r>
            <a:endParaRPr lang="sv-SE" sz="1600" dirty="0"/>
          </a:p>
          <a:p>
            <a:pPr marL="0" indent="0">
              <a:buNone/>
            </a:pPr>
            <a:r>
              <a:rPr lang="sv-SE" sz="1600" dirty="0"/>
              <a:t>Nästa patient är en man i medelåldern som under många år haft rodnade utslag på huden av och till, lite fler efter infektioner och under vintern. Senaste tiden har utslagen ökat i omfattning och han börjar känna sig besvärad. Har dock ingen klåda. </a:t>
            </a:r>
            <a:br>
              <a:rPr lang="sv-SE" sz="1600" dirty="0"/>
            </a:br>
            <a:br>
              <a:rPr lang="sv-SE" sz="1600" dirty="0"/>
            </a:br>
            <a:r>
              <a:rPr lang="sv-SE" sz="1600" b="1" dirty="0"/>
              <a:t>Fråga 7:1 (1p) </a:t>
            </a:r>
            <a:r>
              <a:rPr lang="sv-SE" sz="1600" dirty="0"/>
              <a:t>Hur vill du beskriva huden? </a:t>
            </a:r>
            <a:br>
              <a:rPr lang="sv-SE" sz="1600" dirty="0"/>
            </a:br>
            <a:br>
              <a:rPr lang="sv-SE" sz="1600" dirty="0"/>
            </a:br>
            <a:endParaRPr lang="sv-SE" sz="1600" dirty="0"/>
          </a:p>
        </p:txBody>
      </p:sp>
      <p:pic>
        <p:nvPicPr>
          <p:cNvPr id="2" name="Bildobjekt 1">
            <a:extLst>
              <a:ext uri="{FF2B5EF4-FFF2-40B4-BE49-F238E27FC236}">
                <a16:creationId xmlns:a16="http://schemas.microsoft.com/office/drawing/2014/main" id="{45CFC8D1-1735-C4E8-CC83-7436878361A7}"/>
              </a:ext>
            </a:extLst>
          </p:cNvPr>
          <p:cNvPicPr>
            <a:picLocks noChangeAspect="1"/>
          </p:cNvPicPr>
          <p:nvPr/>
        </p:nvPicPr>
        <p:blipFill>
          <a:blip r:embed="rId2"/>
          <a:stretch>
            <a:fillRect/>
          </a:stretch>
        </p:blipFill>
        <p:spPr>
          <a:xfrm>
            <a:off x="8292644" y="1467133"/>
            <a:ext cx="3600053" cy="2722729"/>
          </a:xfrm>
          <a:prstGeom prst="rect">
            <a:avLst/>
          </a:prstGeom>
        </p:spPr>
      </p:pic>
    </p:spTree>
    <p:extLst>
      <p:ext uri="{BB962C8B-B14F-4D97-AF65-F5344CB8AC3E}">
        <p14:creationId xmlns:p14="http://schemas.microsoft.com/office/powerpoint/2010/main" val="142451253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7, Man i medelåldern </a:t>
            </a:r>
            <a:endParaRPr lang="sv-SE" sz="1600" dirty="0"/>
          </a:p>
          <a:p>
            <a:pPr marL="0" indent="0">
              <a:buNone/>
            </a:pPr>
            <a:r>
              <a:rPr lang="sv-SE" sz="1600" dirty="0"/>
              <a:t>Nästa patient är en man i medelåldern som under många år haft rodnade utslag på huden av och till, lite fler efter infektioner och under vintern. Senaste tiden har utslagen ökat i omfattning och han börjar känna sig besvärad. Har dock ingen klåda. </a:t>
            </a:r>
            <a:br>
              <a:rPr lang="sv-SE" sz="1600" dirty="0"/>
            </a:br>
            <a:br>
              <a:rPr lang="sv-SE" sz="1600" dirty="0"/>
            </a:br>
            <a:r>
              <a:rPr lang="sv-SE" sz="1600" b="1" dirty="0"/>
              <a:t>Fråga 7:1 (1p) </a:t>
            </a:r>
            <a:r>
              <a:rPr lang="sv-SE" sz="1600" dirty="0"/>
              <a:t>Hur vill du beskriva huden?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Välavgränsade infiltrerade </a:t>
            </a:r>
            <a:r>
              <a:rPr lang="sv-SE" sz="1600" dirty="0" err="1">
                <a:solidFill>
                  <a:schemeClr val="accent4"/>
                </a:solidFill>
              </a:rPr>
              <a:t>erytematösa</a:t>
            </a:r>
            <a:r>
              <a:rPr lang="sv-SE" sz="1600" dirty="0">
                <a:solidFill>
                  <a:schemeClr val="accent4"/>
                </a:solidFill>
              </a:rPr>
              <a:t> plack med silvervit </a:t>
            </a:r>
            <a:r>
              <a:rPr lang="sv-SE" sz="1600" dirty="0" err="1">
                <a:solidFill>
                  <a:schemeClr val="accent4"/>
                </a:solidFill>
              </a:rPr>
              <a:t>hyperkeratos</a:t>
            </a:r>
            <a:r>
              <a:rPr lang="sv-SE" sz="1600" dirty="0">
                <a:solidFill>
                  <a:schemeClr val="accent4"/>
                </a:solidFill>
              </a:rPr>
              <a:t> </a:t>
            </a:r>
            <a:br>
              <a:rPr lang="sv-SE" sz="1600" dirty="0"/>
            </a:br>
            <a:br>
              <a:rPr lang="sv-SE" sz="1600" dirty="0"/>
            </a:br>
            <a:r>
              <a:rPr lang="sv-SE" sz="1000" dirty="0">
                <a:solidFill>
                  <a:schemeClr val="tx1">
                    <a:lumMod val="50000"/>
                    <a:lumOff val="50000"/>
                  </a:schemeClr>
                </a:solidFill>
              </a:rPr>
              <a:t>FLM</a:t>
            </a:r>
            <a:r>
              <a:rPr lang="sv-SE" sz="1000" i="1" dirty="0">
                <a:solidFill>
                  <a:schemeClr val="tx1">
                    <a:lumMod val="50000"/>
                    <a:lumOff val="50000"/>
                  </a:schemeClr>
                </a:solidFill>
              </a:rPr>
              <a:t>: 74,76 </a:t>
            </a:r>
            <a:endParaRPr lang="sv-SE" sz="1000" dirty="0">
              <a:solidFill>
                <a:schemeClr val="tx1">
                  <a:lumMod val="50000"/>
                  <a:lumOff val="50000"/>
                </a:schemeClr>
              </a:solidFill>
            </a:endParaRPr>
          </a:p>
          <a:p>
            <a:pPr marL="0" indent="0">
              <a:buNone/>
            </a:pPr>
            <a:endParaRPr lang="sv-SE" sz="1600" dirty="0"/>
          </a:p>
        </p:txBody>
      </p:sp>
      <p:pic>
        <p:nvPicPr>
          <p:cNvPr id="2" name="Bildobjekt 1">
            <a:extLst>
              <a:ext uri="{FF2B5EF4-FFF2-40B4-BE49-F238E27FC236}">
                <a16:creationId xmlns:a16="http://schemas.microsoft.com/office/drawing/2014/main" id="{45CFC8D1-1735-C4E8-CC83-7436878361A7}"/>
              </a:ext>
            </a:extLst>
          </p:cNvPr>
          <p:cNvPicPr>
            <a:picLocks noChangeAspect="1"/>
          </p:cNvPicPr>
          <p:nvPr/>
        </p:nvPicPr>
        <p:blipFill>
          <a:blip r:embed="rId2"/>
          <a:stretch>
            <a:fillRect/>
          </a:stretch>
        </p:blipFill>
        <p:spPr>
          <a:xfrm>
            <a:off x="8292644" y="1467133"/>
            <a:ext cx="3600053" cy="2722729"/>
          </a:xfrm>
          <a:prstGeom prst="rect">
            <a:avLst/>
          </a:prstGeom>
        </p:spPr>
      </p:pic>
    </p:spTree>
    <p:extLst>
      <p:ext uri="{BB962C8B-B14F-4D97-AF65-F5344CB8AC3E}">
        <p14:creationId xmlns:p14="http://schemas.microsoft.com/office/powerpoint/2010/main" val="58618084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7, Man i medelåldern </a:t>
            </a:r>
            <a:endParaRPr lang="sv-SE" sz="1600" dirty="0"/>
          </a:p>
          <a:p>
            <a:pPr marL="0" indent="0">
              <a:buNone/>
            </a:pPr>
            <a:r>
              <a:rPr lang="sv-SE" sz="1600" dirty="0"/>
              <a:t>Nästa patient är en man i medelåldern som under många år haft rodnade utslag på huden av och till, lite fler efter infektioner och under vintern. Senaste tiden har utslagen ökat i omfattning och han börjar känna sig besvärad. Har dock ingen klåda. </a:t>
            </a:r>
            <a:br>
              <a:rPr lang="sv-SE" sz="1600" dirty="0"/>
            </a:br>
            <a:br>
              <a:rPr lang="sv-SE" sz="1600" dirty="0"/>
            </a:br>
            <a:r>
              <a:rPr lang="sv-SE" sz="1600" b="1" dirty="0"/>
              <a:t>Fråga 7:2 (2p) </a:t>
            </a:r>
            <a:r>
              <a:rPr lang="sv-SE" sz="1600" dirty="0"/>
              <a:t>Vilken diagnos sätter du? Föreslå differentialdiagnos. </a:t>
            </a:r>
            <a:br>
              <a:rPr lang="sv-SE" sz="1600" dirty="0"/>
            </a:br>
            <a:br>
              <a:rPr lang="sv-SE" sz="1600" dirty="0">
                <a:solidFill>
                  <a:schemeClr val="accent4"/>
                </a:solidFill>
              </a:rPr>
            </a:br>
            <a:endParaRPr lang="sv-SE" sz="1600" dirty="0"/>
          </a:p>
        </p:txBody>
      </p:sp>
      <p:pic>
        <p:nvPicPr>
          <p:cNvPr id="2" name="Bildobjekt 1">
            <a:extLst>
              <a:ext uri="{FF2B5EF4-FFF2-40B4-BE49-F238E27FC236}">
                <a16:creationId xmlns:a16="http://schemas.microsoft.com/office/drawing/2014/main" id="{45CFC8D1-1735-C4E8-CC83-7436878361A7}"/>
              </a:ext>
            </a:extLst>
          </p:cNvPr>
          <p:cNvPicPr>
            <a:picLocks noChangeAspect="1"/>
          </p:cNvPicPr>
          <p:nvPr/>
        </p:nvPicPr>
        <p:blipFill>
          <a:blip r:embed="rId2"/>
          <a:stretch>
            <a:fillRect/>
          </a:stretch>
        </p:blipFill>
        <p:spPr>
          <a:xfrm>
            <a:off x="8292644" y="1467133"/>
            <a:ext cx="3600053" cy="2722729"/>
          </a:xfrm>
          <a:prstGeom prst="rect">
            <a:avLst/>
          </a:prstGeom>
        </p:spPr>
      </p:pic>
    </p:spTree>
    <p:extLst>
      <p:ext uri="{BB962C8B-B14F-4D97-AF65-F5344CB8AC3E}">
        <p14:creationId xmlns:p14="http://schemas.microsoft.com/office/powerpoint/2010/main" val="237209425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7, Man i medelåldern </a:t>
            </a:r>
            <a:endParaRPr lang="sv-SE" sz="1600" dirty="0"/>
          </a:p>
          <a:p>
            <a:pPr marL="0" indent="0">
              <a:buNone/>
            </a:pPr>
            <a:r>
              <a:rPr lang="sv-SE" sz="1600" dirty="0"/>
              <a:t>Nästa patient är en man i medelåldern som under många år haft rodnade utslag på huden av och till, lite fler efter infektioner och under vintern. Senaste tiden har utslagen ökat i omfattning och han börjar känna sig besvärad. Har dock ingen klåda. </a:t>
            </a:r>
            <a:br>
              <a:rPr lang="sv-SE" sz="1600" dirty="0"/>
            </a:br>
            <a:br>
              <a:rPr lang="sv-SE" sz="1600" dirty="0"/>
            </a:br>
            <a:r>
              <a:rPr lang="sv-SE" sz="1600" b="1" dirty="0"/>
              <a:t>Fråga 7:2 (2p) </a:t>
            </a:r>
            <a:r>
              <a:rPr lang="sv-SE" sz="1600" dirty="0"/>
              <a:t>Vilken diagnos sätter du? Föreslå differentialdiagnos. </a:t>
            </a:r>
            <a:br>
              <a:rPr lang="sv-SE" sz="1600" dirty="0"/>
            </a:br>
            <a:br>
              <a:rPr lang="sv-SE" sz="1600" dirty="0">
                <a:solidFill>
                  <a:schemeClr val="accent4"/>
                </a:solidFill>
              </a:rPr>
            </a:br>
            <a:r>
              <a:rPr lang="sv-SE" sz="1600" dirty="0">
                <a:solidFill>
                  <a:schemeClr val="accent4"/>
                </a:solidFill>
              </a:rPr>
              <a:t>Svarsförslag: </a:t>
            </a:r>
            <a:br>
              <a:rPr lang="sv-SE" sz="1600" dirty="0">
                <a:solidFill>
                  <a:schemeClr val="accent4"/>
                </a:solidFill>
              </a:rPr>
            </a:br>
            <a:r>
              <a:rPr lang="sv-SE" sz="1600" dirty="0">
                <a:solidFill>
                  <a:schemeClr val="accent4"/>
                </a:solidFill>
              </a:rPr>
              <a:t>Detta är psoriasis. Differentialdiagnos läkemedelsreaktion. </a:t>
            </a:r>
            <a:br>
              <a:rPr lang="sv-SE" sz="1600" dirty="0"/>
            </a:br>
            <a:br>
              <a:rPr lang="sv-SE" sz="1600" dirty="0"/>
            </a:br>
            <a:r>
              <a:rPr lang="sv-SE" sz="1000" dirty="0">
                <a:solidFill>
                  <a:schemeClr val="tx1">
                    <a:lumMod val="50000"/>
                    <a:lumOff val="50000"/>
                  </a:schemeClr>
                </a:solidFill>
              </a:rPr>
              <a:t>FLM</a:t>
            </a:r>
            <a:r>
              <a:rPr lang="sv-SE" sz="1000" i="1" dirty="0">
                <a:solidFill>
                  <a:schemeClr val="tx1">
                    <a:lumMod val="50000"/>
                    <a:lumOff val="50000"/>
                  </a:schemeClr>
                </a:solidFill>
              </a:rPr>
              <a:t>: 74,76 </a:t>
            </a:r>
            <a:endParaRPr lang="sv-SE" sz="1000" dirty="0">
              <a:solidFill>
                <a:schemeClr val="tx1">
                  <a:lumMod val="50000"/>
                  <a:lumOff val="50000"/>
                </a:schemeClr>
              </a:solidFill>
            </a:endParaRPr>
          </a:p>
          <a:p>
            <a:pPr marL="0" indent="0">
              <a:buNone/>
            </a:pPr>
            <a:endParaRPr lang="sv-SE" sz="1600" dirty="0"/>
          </a:p>
        </p:txBody>
      </p:sp>
      <p:pic>
        <p:nvPicPr>
          <p:cNvPr id="2" name="Bildobjekt 1">
            <a:extLst>
              <a:ext uri="{FF2B5EF4-FFF2-40B4-BE49-F238E27FC236}">
                <a16:creationId xmlns:a16="http://schemas.microsoft.com/office/drawing/2014/main" id="{45CFC8D1-1735-C4E8-CC83-7436878361A7}"/>
              </a:ext>
            </a:extLst>
          </p:cNvPr>
          <p:cNvPicPr>
            <a:picLocks noChangeAspect="1"/>
          </p:cNvPicPr>
          <p:nvPr/>
        </p:nvPicPr>
        <p:blipFill>
          <a:blip r:embed="rId2"/>
          <a:stretch>
            <a:fillRect/>
          </a:stretch>
        </p:blipFill>
        <p:spPr>
          <a:xfrm>
            <a:off x="8292644" y="1467133"/>
            <a:ext cx="3600053" cy="2722729"/>
          </a:xfrm>
          <a:prstGeom prst="rect">
            <a:avLst/>
          </a:prstGeom>
        </p:spPr>
      </p:pic>
    </p:spTree>
    <p:extLst>
      <p:ext uri="{BB962C8B-B14F-4D97-AF65-F5344CB8AC3E}">
        <p14:creationId xmlns:p14="http://schemas.microsoft.com/office/powerpoint/2010/main" val="356005115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7, Man i medelåldern </a:t>
            </a:r>
            <a:endParaRPr lang="sv-SE" sz="1600" dirty="0"/>
          </a:p>
          <a:p>
            <a:pPr marL="0" indent="0">
              <a:buNone/>
            </a:pPr>
            <a:r>
              <a:rPr lang="sv-SE" sz="1600" dirty="0"/>
              <a:t>Nästa patient är en man i medelåldern som under många år haft rodnade utslag på huden av och till, lite fler efter infektioner och under vintern. Senaste tiden har utslagen ökat i omfattning och han börjar känna sig besvärad. Har dock ingen klåda. </a:t>
            </a:r>
            <a:br>
              <a:rPr lang="sv-SE" sz="1600" dirty="0"/>
            </a:br>
            <a:br>
              <a:rPr lang="sv-SE" sz="1600" dirty="0"/>
            </a:br>
            <a:r>
              <a:rPr lang="sv-SE" sz="1600" b="1" dirty="0"/>
              <a:t>Fråga 7:3 (1p) </a:t>
            </a:r>
            <a:r>
              <a:rPr lang="sv-SE" sz="1600" dirty="0"/>
              <a:t>Vilken behandling ger du? </a:t>
            </a:r>
          </a:p>
          <a:p>
            <a:pPr marL="0" indent="0">
              <a:buNone/>
            </a:pPr>
            <a:endParaRPr lang="sv-SE" sz="1600" dirty="0"/>
          </a:p>
        </p:txBody>
      </p:sp>
      <p:pic>
        <p:nvPicPr>
          <p:cNvPr id="2" name="Bildobjekt 1">
            <a:extLst>
              <a:ext uri="{FF2B5EF4-FFF2-40B4-BE49-F238E27FC236}">
                <a16:creationId xmlns:a16="http://schemas.microsoft.com/office/drawing/2014/main" id="{45CFC8D1-1735-C4E8-CC83-7436878361A7}"/>
              </a:ext>
            </a:extLst>
          </p:cNvPr>
          <p:cNvPicPr>
            <a:picLocks noChangeAspect="1"/>
          </p:cNvPicPr>
          <p:nvPr/>
        </p:nvPicPr>
        <p:blipFill>
          <a:blip r:embed="rId2"/>
          <a:stretch>
            <a:fillRect/>
          </a:stretch>
        </p:blipFill>
        <p:spPr>
          <a:xfrm>
            <a:off x="8292644" y="1467133"/>
            <a:ext cx="3600053" cy="2722729"/>
          </a:xfrm>
          <a:prstGeom prst="rect">
            <a:avLst/>
          </a:prstGeom>
        </p:spPr>
      </p:pic>
    </p:spTree>
    <p:extLst>
      <p:ext uri="{BB962C8B-B14F-4D97-AF65-F5344CB8AC3E}">
        <p14:creationId xmlns:p14="http://schemas.microsoft.com/office/powerpoint/2010/main" val="723635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56822"/>
            <a:ext cx="10997485" cy="6201178"/>
          </a:xfrm>
        </p:spPr>
        <p:txBody>
          <a:bodyPr>
            <a:normAutofit/>
          </a:bodyPr>
          <a:lstStyle/>
          <a:p>
            <a:pPr marL="0" indent="0">
              <a:buNone/>
            </a:pPr>
            <a:r>
              <a:rPr lang="sv-SE" sz="1600" dirty="0"/>
              <a:t>Fall 8 – Julia, 25 år </a:t>
            </a:r>
          </a:p>
          <a:p>
            <a:pPr marL="0" indent="0">
              <a:buNone/>
            </a:pPr>
            <a:r>
              <a:rPr lang="sv-SE" sz="1600" dirty="0">
                <a:solidFill>
                  <a:schemeClr val="tx1">
                    <a:lumMod val="50000"/>
                    <a:lumOff val="50000"/>
                  </a:schemeClr>
                </a:solidFill>
              </a:rPr>
              <a:t>Du har precis börjat ditt första jobb som legitimerad läkare på Kvinnokliniken och träffar Julia Andersson när du är </a:t>
            </a:r>
            <a:r>
              <a:rPr lang="sv-SE" sz="1600" dirty="0" err="1">
                <a:solidFill>
                  <a:schemeClr val="tx1">
                    <a:lumMod val="50000"/>
                    <a:lumOff val="50000"/>
                  </a:schemeClr>
                </a:solidFill>
              </a:rPr>
              <a:t>gynjour</a:t>
            </a:r>
            <a:r>
              <a:rPr lang="sv-SE" sz="1600" dirty="0">
                <a:solidFill>
                  <a:schemeClr val="tx1">
                    <a:lumMod val="50000"/>
                    <a:lumOff val="50000"/>
                  </a:schemeClr>
                </a:solidFill>
              </a:rPr>
              <a:t>. </a:t>
            </a:r>
          </a:p>
          <a:p>
            <a:pPr marL="0" indent="0">
              <a:buNone/>
            </a:pPr>
            <a:r>
              <a:rPr lang="sv-SE" sz="1600" dirty="0">
                <a:solidFill>
                  <a:schemeClr val="tx1">
                    <a:lumMod val="50000"/>
                    <a:lumOff val="50000"/>
                  </a:schemeClr>
                </a:solidFill>
              </a:rPr>
              <a:t>Julia är frisk, 25 år och har BMI 32. Ingen medicinering. Hon är sambo med Mattias sedan 1 år och jobbar som undersköterska på ett äldreboende. </a:t>
            </a:r>
            <a:br>
              <a:rPr lang="sv-SE" sz="1600" dirty="0">
                <a:solidFill>
                  <a:schemeClr val="tx1">
                    <a:lumMod val="50000"/>
                    <a:lumOff val="50000"/>
                  </a:schemeClr>
                </a:solidFill>
              </a:rPr>
            </a:br>
            <a:r>
              <a:rPr lang="sv-SE" sz="1600" dirty="0">
                <a:solidFill>
                  <a:schemeClr val="tx1">
                    <a:lumMod val="50000"/>
                    <a:lumOff val="50000"/>
                  </a:schemeClr>
                </a:solidFill>
              </a:rPr>
              <a:t>Hon söker på grund av lågt sittande buksmärta, kraftigt illamående och kräkningar sedan en vecka. </a:t>
            </a:r>
          </a:p>
          <a:p>
            <a:pPr marL="0" indent="0">
              <a:buNone/>
            </a:pPr>
            <a:endParaRPr lang="sv-SE" sz="1600" dirty="0">
              <a:solidFill>
                <a:schemeClr val="tx1">
                  <a:lumMod val="50000"/>
                  <a:lumOff val="50000"/>
                </a:schemeClr>
              </a:solidFill>
            </a:endParaRPr>
          </a:p>
          <a:p>
            <a:pPr marL="0" indent="0">
              <a:buNone/>
            </a:pPr>
            <a:r>
              <a:rPr lang="sv-SE" sz="1600" dirty="0"/>
              <a:t>Du ställer frågor kring Julias menstruationscykel, när hon hade sista mens, om hon har preventivmedel eller om hon har en graviditetsönskan. Du frågar även om hon har haft några andra gynekologiska åkommor tidigare. </a:t>
            </a:r>
          </a:p>
          <a:p>
            <a:pPr marL="0" indent="0">
              <a:buNone/>
            </a:pPr>
            <a:r>
              <a:rPr lang="sv-SE" sz="1600" dirty="0"/>
              <a:t>Julia uppger att hennes menstruation är regelbunden och att hon inte har något preventivmedel för att paret har en graviditetsönskan. Sista mens hade hon för ca 6 veckor sedan. Julia undrar om du tror att hon kan vara gravid. </a:t>
            </a:r>
            <a:br>
              <a:rPr lang="sv-SE" sz="1600" dirty="0"/>
            </a:br>
            <a:r>
              <a:rPr lang="sv-SE" sz="1600" dirty="0"/>
              <a:t>Du beslutar att kontrollera detta med ett graviditetstest. </a:t>
            </a:r>
          </a:p>
          <a:p>
            <a:pPr marL="0" indent="0">
              <a:buNone/>
            </a:pPr>
            <a:endParaRPr lang="sv-SE" sz="1600" dirty="0"/>
          </a:p>
          <a:p>
            <a:pPr marL="0" indent="0">
              <a:buNone/>
            </a:pPr>
            <a:r>
              <a:rPr lang="sv-SE" sz="1600" dirty="0"/>
              <a:t>Fråga 8:2 (1p) </a:t>
            </a:r>
            <a:br>
              <a:rPr lang="sv-SE" sz="1600" dirty="0"/>
            </a:br>
            <a:r>
              <a:rPr lang="sv-SE" sz="1600" dirty="0"/>
              <a:t>Beskriv hur detta test går till och vad som analyseras för att bedöma om patienten är gravid. </a:t>
            </a: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96156626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7, Man i medelåldern </a:t>
            </a:r>
            <a:endParaRPr lang="sv-SE" sz="1600" dirty="0"/>
          </a:p>
          <a:p>
            <a:pPr marL="0" indent="0">
              <a:buNone/>
            </a:pPr>
            <a:r>
              <a:rPr lang="sv-SE" sz="1600" dirty="0"/>
              <a:t>Nästa patient är en man i medelåldern som under många år haft rodnade utslag på huden av och till, lite fler efter infektioner och under vintern. Senaste tiden har utslagen ökat i omfattning och han börjar känna sig besvärad. Har dock ingen klåda. </a:t>
            </a:r>
            <a:br>
              <a:rPr lang="sv-SE" sz="1600" dirty="0"/>
            </a:br>
            <a:br>
              <a:rPr lang="sv-SE" sz="1600" dirty="0"/>
            </a:br>
            <a:r>
              <a:rPr lang="sv-SE" sz="1600" b="1" dirty="0"/>
              <a:t>Fråga 7:3 (1p) </a:t>
            </a:r>
            <a:r>
              <a:rPr lang="sv-SE" sz="1600" dirty="0"/>
              <a:t>Vilken behandling ger du? </a:t>
            </a:r>
            <a:br>
              <a:rPr lang="sv-SE" sz="1600" dirty="0"/>
            </a:br>
            <a:br>
              <a:rPr lang="sv-SE" sz="1600" dirty="0">
                <a:solidFill>
                  <a:schemeClr val="accent4"/>
                </a:solidFill>
              </a:rPr>
            </a:br>
            <a:r>
              <a:rPr lang="sv-SE" sz="1600" dirty="0">
                <a:solidFill>
                  <a:schemeClr val="accent4"/>
                </a:solidFill>
              </a:rPr>
              <a:t>Svarsförslag: </a:t>
            </a:r>
            <a:br>
              <a:rPr lang="sv-SE" sz="1600" dirty="0">
                <a:solidFill>
                  <a:schemeClr val="accent4"/>
                </a:solidFill>
              </a:rPr>
            </a:br>
            <a:r>
              <a:rPr lang="sv-SE" sz="1600" dirty="0">
                <a:solidFill>
                  <a:schemeClr val="accent4"/>
                </a:solidFill>
              </a:rPr>
              <a:t>Behandlas med mjukgörande kräm samt lokalbehandling med vitamin D innehållande </a:t>
            </a:r>
            <a:br>
              <a:rPr lang="sv-SE" sz="1600" dirty="0">
                <a:solidFill>
                  <a:schemeClr val="accent4"/>
                </a:solidFill>
              </a:rPr>
            </a:br>
            <a:r>
              <a:rPr lang="sv-SE" sz="1600" dirty="0">
                <a:solidFill>
                  <a:schemeClr val="accent4"/>
                </a:solidFill>
              </a:rPr>
              <a:t>kortisonkräm, tex </a:t>
            </a:r>
            <a:r>
              <a:rPr lang="sv-SE" sz="1600" dirty="0" err="1">
                <a:solidFill>
                  <a:schemeClr val="accent4"/>
                </a:solidFill>
              </a:rPr>
              <a:t>Daivobet</a:t>
            </a:r>
            <a:r>
              <a:rPr lang="sv-SE" sz="1600" dirty="0">
                <a:solidFill>
                  <a:schemeClr val="accent4"/>
                </a:solidFill>
              </a:rPr>
              <a:t> eller </a:t>
            </a:r>
            <a:r>
              <a:rPr lang="sv-SE" sz="1600" dirty="0" err="1">
                <a:solidFill>
                  <a:schemeClr val="accent4"/>
                </a:solidFill>
              </a:rPr>
              <a:t>Enstilar</a:t>
            </a:r>
            <a:r>
              <a:rPr lang="sv-SE" sz="1600" dirty="0">
                <a:solidFill>
                  <a:schemeClr val="accent4"/>
                </a:solidFill>
              </a:rPr>
              <a:t>.. </a:t>
            </a:r>
            <a:br>
              <a:rPr lang="sv-SE" sz="1600" dirty="0">
                <a:solidFill>
                  <a:schemeClr val="accent4"/>
                </a:solidFill>
              </a:rPr>
            </a:br>
            <a:br>
              <a:rPr lang="sv-SE" sz="1600" dirty="0">
                <a:solidFill>
                  <a:schemeClr val="accent4"/>
                </a:solidFill>
              </a:rPr>
            </a:br>
            <a:r>
              <a:rPr lang="sv-SE" sz="1000" dirty="0">
                <a:solidFill>
                  <a:schemeClr val="tx1">
                    <a:lumMod val="50000"/>
                    <a:lumOff val="50000"/>
                  </a:schemeClr>
                </a:solidFill>
              </a:rPr>
              <a:t>FLM</a:t>
            </a:r>
            <a:r>
              <a:rPr lang="sv-SE" sz="1000" i="1" dirty="0">
                <a:solidFill>
                  <a:schemeClr val="tx1">
                    <a:lumMod val="50000"/>
                    <a:lumOff val="50000"/>
                  </a:schemeClr>
                </a:solidFill>
              </a:rPr>
              <a:t>: 74,76 </a:t>
            </a:r>
            <a:endParaRPr lang="sv-SE" sz="1000" dirty="0">
              <a:solidFill>
                <a:schemeClr val="tx1">
                  <a:lumMod val="50000"/>
                  <a:lumOff val="50000"/>
                </a:schemeClr>
              </a:solidFill>
            </a:endParaRPr>
          </a:p>
          <a:p>
            <a:pPr marL="0" indent="0">
              <a:buNone/>
            </a:pPr>
            <a:endParaRPr lang="sv-SE" sz="1600" dirty="0"/>
          </a:p>
        </p:txBody>
      </p:sp>
      <p:pic>
        <p:nvPicPr>
          <p:cNvPr id="2" name="Bildobjekt 1">
            <a:extLst>
              <a:ext uri="{FF2B5EF4-FFF2-40B4-BE49-F238E27FC236}">
                <a16:creationId xmlns:a16="http://schemas.microsoft.com/office/drawing/2014/main" id="{45CFC8D1-1735-C4E8-CC83-7436878361A7}"/>
              </a:ext>
            </a:extLst>
          </p:cNvPr>
          <p:cNvPicPr>
            <a:picLocks noChangeAspect="1"/>
          </p:cNvPicPr>
          <p:nvPr/>
        </p:nvPicPr>
        <p:blipFill>
          <a:blip r:embed="rId2"/>
          <a:stretch>
            <a:fillRect/>
          </a:stretch>
        </p:blipFill>
        <p:spPr>
          <a:xfrm>
            <a:off x="8292644" y="1467133"/>
            <a:ext cx="3600053" cy="2722729"/>
          </a:xfrm>
          <a:prstGeom prst="rect">
            <a:avLst/>
          </a:prstGeom>
        </p:spPr>
      </p:pic>
    </p:spTree>
    <p:extLst>
      <p:ext uri="{BB962C8B-B14F-4D97-AF65-F5344CB8AC3E}">
        <p14:creationId xmlns:p14="http://schemas.microsoft.com/office/powerpoint/2010/main" val="142614933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7, Man i medelåldern </a:t>
            </a:r>
            <a:endParaRPr lang="sv-SE" sz="1600" dirty="0"/>
          </a:p>
          <a:p>
            <a:pPr marL="0" indent="0">
              <a:buNone/>
            </a:pPr>
            <a:r>
              <a:rPr lang="sv-SE" sz="1600" dirty="0"/>
              <a:t>Nästa patient är en man i medelåldern som under många år haft rodnade utslag på huden av och till, lite fler efter infektioner och under vintern. Senaste tiden har utslagen ökat i omfattning och han börjar känna sig besvärad. Har dock ingen klåda. </a:t>
            </a:r>
            <a:br>
              <a:rPr lang="sv-SE" sz="1600" dirty="0"/>
            </a:br>
            <a:br>
              <a:rPr lang="sv-SE" sz="1600" dirty="0"/>
            </a:br>
            <a:r>
              <a:rPr lang="sv-SE" sz="1600" b="1" dirty="0"/>
              <a:t>Fråga 7:4 (1p) </a:t>
            </a:r>
            <a:r>
              <a:rPr lang="sv-SE" sz="1600" dirty="0"/>
              <a:t>Patienten frågar om han har risk för andra sjukdomar? Nämn 2. </a:t>
            </a:r>
          </a:p>
          <a:p>
            <a:pPr marL="0" indent="0">
              <a:buNone/>
            </a:pPr>
            <a:endParaRPr lang="sv-SE" sz="1600" dirty="0"/>
          </a:p>
        </p:txBody>
      </p:sp>
      <p:pic>
        <p:nvPicPr>
          <p:cNvPr id="2" name="Bildobjekt 1">
            <a:extLst>
              <a:ext uri="{FF2B5EF4-FFF2-40B4-BE49-F238E27FC236}">
                <a16:creationId xmlns:a16="http://schemas.microsoft.com/office/drawing/2014/main" id="{45CFC8D1-1735-C4E8-CC83-7436878361A7}"/>
              </a:ext>
            </a:extLst>
          </p:cNvPr>
          <p:cNvPicPr>
            <a:picLocks noChangeAspect="1"/>
          </p:cNvPicPr>
          <p:nvPr/>
        </p:nvPicPr>
        <p:blipFill>
          <a:blip r:embed="rId2"/>
          <a:stretch>
            <a:fillRect/>
          </a:stretch>
        </p:blipFill>
        <p:spPr>
          <a:xfrm>
            <a:off x="8292644" y="1467133"/>
            <a:ext cx="3600053" cy="2722729"/>
          </a:xfrm>
          <a:prstGeom prst="rect">
            <a:avLst/>
          </a:prstGeom>
        </p:spPr>
      </p:pic>
    </p:spTree>
    <p:extLst>
      <p:ext uri="{BB962C8B-B14F-4D97-AF65-F5344CB8AC3E}">
        <p14:creationId xmlns:p14="http://schemas.microsoft.com/office/powerpoint/2010/main" val="35978431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7, Man i medelåldern </a:t>
            </a:r>
            <a:endParaRPr lang="sv-SE" sz="1600" dirty="0"/>
          </a:p>
          <a:p>
            <a:pPr marL="0" indent="0">
              <a:buNone/>
            </a:pPr>
            <a:r>
              <a:rPr lang="sv-SE" sz="1600" dirty="0"/>
              <a:t>Nästa patient är en man i medelåldern som under många år haft rodnade utslag på huden av och till, lite fler efter infektioner och under vintern. Senaste tiden har utslagen ökat i omfattning och han börjar känna sig besvärad. Har dock ingen klåda. </a:t>
            </a:r>
            <a:br>
              <a:rPr lang="sv-SE" sz="1600" dirty="0"/>
            </a:br>
            <a:br>
              <a:rPr lang="sv-SE" sz="1600" dirty="0"/>
            </a:br>
            <a:r>
              <a:rPr lang="sv-SE" sz="1600" b="1" dirty="0"/>
              <a:t>Fråga 7:4 (1p) </a:t>
            </a:r>
            <a:r>
              <a:rPr lang="sv-SE" sz="1600" dirty="0"/>
              <a:t>Patienten frågar om han har risk för andra sjukdomar? Nämn 2. </a:t>
            </a:r>
          </a:p>
          <a:p>
            <a:pPr marL="0" indent="0">
              <a:buNone/>
            </a:pPr>
            <a:endParaRPr lang="sv-SE" sz="1600" dirty="0">
              <a:solidFill>
                <a:schemeClr val="accent4"/>
              </a:solidFill>
            </a:endParaRPr>
          </a:p>
          <a:p>
            <a:pPr marL="0" indent="0">
              <a:buNone/>
            </a:pPr>
            <a:r>
              <a:rPr lang="sv-SE" sz="1600" dirty="0">
                <a:solidFill>
                  <a:schemeClr val="accent4"/>
                </a:solidFill>
              </a:rPr>
              <a:t>Svarsförslag: </a:t>
            </a:r>
          </a:p>
          <a:p>
            <a:pPr marL="0" indent="0">
              <a:buNone/>
            </a:pPr>
            <a:r>
              <a:rPr lang="sv-SE" sz="1600" dirty="0">
                <a:solidFill>
                  <a:schemeClr val="accent4"/>
                </a:solidFill>
              </a:rPr>
              <a:t>Pat har risk för artrit och kardiovaskulär sjukdom. FLM</a:t>
            </a:r>
            <a:r>
              <a:rPr lang="sv-SE" sz="1600" i="1" dirty="0">
                <a:solidFill>
                  <a:schemeClr val="accent4"/>
                </a:solidFill>
              </a:rPr>
              <a:t>: 74,76 </a:t>
            </a:r>
            <a:endParaRPr lang="sv-SE" sz="1600" dirty="0">
              <a:solidFill>
                <a:schemeClr val="accent4"/>
              </a:solidFill>
            </a:endParaRPr>
          </a:p>
          <a:p>
            <a:pPr marL="0" indent="0">
              <a:buNone/>
            </a:pPr>
            <a:endParaRPr lang="sv-SE" sz="1600" dirty="0"/>
          </a:p>
        </p:txBody>
      </p:sp>
      <p:pic>
        <p:nvPicPr>
          <p:cNvPr id="2" name="Bildobjekt 1">
            <a:extLst>
              <a:ext uri="{FF2B5EF4-FFF2-40B4-BE49-F238E27FC236}">
                <a16:creationId xmlns:a16="http://schemas.microsoft.com/office/drawing/2014/main" id="{45CFC8D1-1735-C4E8-CC83-7436878361A7}"/>
              </a:ext>
            </a:extLst>
          </p:cNvPr>
          <p:cNvPicPr>
            <a:picLocks noChangeAspect="1"/>
          </p:cNvPicPr>
          <p:nvPr/>
        </p:nvPicPr>
        <p:blipFill>
          <a:blip r:embed="rId2"/>
          <a:stretch>
            <a:fillRect/>
          </a:stretch>
        </p:blipFill>
        <p:spPr>
          <a:xfrm>
            <a:off x="8292644" y="1467133"/>
            <a:ext cx="3600053" cy="2722729"/>
          </a:xfrm>
          <a:prstGeom prst="rect">
            <a:avLst/>
          </a:prstGeom>
        </p:spPr>
      </p:pic>
    </p:spTree>
    <p:extLst>
      <p:ext uri="{BB962C8B-B14F-4D97-AF65-F5344CB8AC3E}">
        <p14:creationId xmlns:p14="http://schemas.microsoft.com/office/powerpoint/2010/main" val="165720647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7, Man i medelåldern </a:t>
            </a:r>
            <a:endParaRPr lang="sv-SE" sz="1600" dirty="0"/>
          </a:p>
          <a:p>
            <a:pPr marL="0" indent="0">
              <a:buNone/>
            </a:pPr>
            <a:r>
              <a:rPr lang="sv-SE" sz="1600" dirty="0"/>
              <a:t>Nästa patient är en man i medelåldern som under många år haft rodnade utslag på huden av och till, lite fler efter infektioner och under vintern. Senaste tiden har utslagen ökat i omfattning och han börjar känna sig besvärad. Har dock ingen klåda. </a:t>
            </a:r>
            <a:br>
              <a:rPr lang="sv-SE" sz="1600" dirty="0"/>
            </a:br>
            <a:br>
              <a:rPr lang="sv-SE" sz="1600" dirty="0"/>
            </a:br>
            <a:r>
              <a:rPr lang="sv-SE" sz="1600" b="1" dirty="0"/>
              <a:t>Fråga 7:4 (1p) </a:t>
            </a:r>
            <a:r>
              <a:rPr lang="sv-SE" sz="1600" dirty="0"/>
              <a:t>Patienten frågar om han har risk för andra sjukdomar? Nämn 2. </a:t>
            </a:r>
          </a:p>
          <a:p>
            <a:pPr marL="0" indent="0">
              <a:buNone/>
            </a:pPr>
            <a:endParaRPr lang="sv-SE" sz="1600" dirty="0">
              <a:solidFill>
                <a:schemeClr val="accent4"/>
              </a:solidFill>
            </a:endParaRPr>
          </a:p>
          <a:p>
            <a:pPr marL="0" indent="0">
              <a:buNone/>
            </a:pPr>
            <a:r>
              <a:rPr lang="sv-SE" sz="1600" dirty="0">
                <a:solidFill>
                  <a:schemeClr val="accent4"/>
                </a:solidFill>
              </a:rPr>
              <a:t>Svarsförslag: </a:t>
            </a:r>
          </a:p>
          <a:p>
            <a:pPr marL="0" indent="0">
              <a:buNone/>
            </a:pPr>
            <a:r>
              <a:rPr lang="sv-SE" sz="1600" dirty="0">
                <a:solidFill>
                  <a:schemeClr val="accent4"/>
                </a:solidFill>
              </a:rPr>
              <a:t>Pat har risk för artrit och kardiovaskulär sjukdom. FLM</a:t>
            </a:r>
            <a:r>
              <a:rPr lang="sv-SE" sz="1600" i="1" dirty="0">
                <a:solidFill>
                  <a:schemeClr val="accent4"/>
                </a:solidFill>
              </a:rPr>
              <a:t>: 74,76 </a:t>
            </a:r>
            <a:endParaRPr lang="sv-SE" sz="1600" dirty="0">
              <a:solidFill>
                <a:schemeClr val="accent4"/>
              </a:solidFill>
            </a:endParaRPr>
          </a:p>
          <a:p>
            <a:pPr marL="0" indent="0">
              <a:buNone/>
            </a:pPr>
            <a:endParaRPr lang="sv-SE" sz="1600" dirty="0"/>
          </a:p>
          <a:p>
            <a:pPr marL="0" indent="0">
              <a:buNone/>
            </a:pPr>
            <a:r>
              <a:rPr lang="sv-SE" sz="1600" dirty="0">
                <a:solidFill>
                  <a:schemeClr val="accent1"/>
                </a:solidFill>
              </a:rPr>
              <a:t>Slut på fall 7!</a:t>
            </a:r>
          </a:p>
        </p:txBody>
      </p:sp>
      <p:pic>
        <p:nvPicPr>
          <p:cNvPr id="2" name="Bildobjekt 1">
            <a:extLst>
              <a:ext uri="{FF2B5EF4-FFF2-40B4-BE49-F238E27FC236}">
                <a16:creationId xmlns:a16="http://schemas.microsoft.com/office/drawing/2014/main" id="{45CFC8D1-1735-C4E8-CC83-7436878361A7}"/>
              </a:ext>
            </a:extLst>
          </p:cNvPr>
          <p:cNvPicPr>
            <a:picLocks noChangeAspect="1"/>
          </p:cNvPicPr>
          <p:nvPr/>
        </p:nvPicPr>
        <p:blipFill>
          <a:blip r:embed="rId2"/>
          <a:stretch>
            <a:fillRect/>
          </a:stretch>
        </p:blipFill>
        <p:spPr>
          <a:xfrm>
            <a:off x="8292644" y="1467133"/>
            <a:ext cx="3600053" cy="2722729"/>
          </a:xfrm>
          <a:prstGeom prst="rect">
            <a:avLst/>
          </a:prstGeom>
        </p:spPr>
      </p:pic>
    </p:spTree>
    <p:extLst>
      <p:ext uri="{BB962C8B-B14F-4D97-AF65-F5344CB8AC3E}">
        <p14:creationId xmlns:p14="http://schemas.microsoft.com/office/powerpoint/2010/main" val="361236802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7: Kvinna, 67 år </a:t>
            </a:r>
          </a:p>
          <a:p>
            <a:pPr marL="0" indent="0">
              <a:buNone/>
            </a:pPr>
            <a:r>
              <a:rPr lang="sv-SE" sz="1600" dirty="0"/>
              <a:t>Du vikarierar på vårdcentralen i Boxholm. En eftermiddag kommer en 67 årig kvinna som söker för en rodnad </a:t>
            </a:r>
            <a:r>
              <a:rPr lang="sv-SE" sz="1600" dirty="0" err="1"/>
              <a:t>hyperkeratotisk</a:t>
            </a:r>
            <a:r>
              <a:rPr lang="sv-SE" sz="1600" dirty="0"/>
              <a:t> förändring på höger lår som hon haft i nästan ett år. Förändringen mäter 12 mm. Hon har inga symtom. Via VC har hon erhållit kortisonkräm, som inte haft någon effekt. </a:t>
            </a:r>
            <a:br>
              <a:rPr lang="sv-SE" sz="1600" dirty="0"/>
            </a:br>
            <a:br>
              <a:rPr lang="sv-SE" sz="1600" dirty="0"/>
            </a:br>
            <a:r>
              <a:rPr lang="sv-SE" sz="1600" dirty="0"/>
              <a:t>Fråga 7:1. </a:t>
            </a:r>
            <a:br>
              <a:rPr lang="sv-SE" sz="1600" dirty="0"/>
            </a:br>
            <a:r>
              <a:rPr lang="sv-SE" sz="1600" dirty="0"/>
              <a:t>Beskriv den kliniska och den </a:t>
            </a:r>
            <a:r>
              <a:rPr lang="sv-SE" sz="1600" dirty="0" err="1"/>
              <a:t>dermatoskopiska</a:t>
            </a:r>
            <a:r>
              <a:rPr lang="sv-SE" sz="1600" dirty="0"/>
              <a:t> bilden. (2p) </a:t>
            </a: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br>
              <a:rPr lang="sv-SE" sz="1600" dirty="0"/>
            </a:br>
            <a:endParaRPr lang="sv-SE" sz="1600" dirty="0">
              <a:solidFill>
                <a:schemeClr val="accent1"/>
              </a:solidFill>
            </a:endParaRPr>
          </a:p>
        </p:txBody>
      </p:sp>
      <p:pic>
        <p:nvPicPr>
          <p:cNvPr id="4" name="Bildobjekt 3">
            <a:extLst>
              <a:ext uri="{FF2B5EF4-FFF2-40B4-BE49-F238E27FC236}">
                <a16:creationId xmlns:a16="http://schemas.microsoft.com/office/drawing/2014/main" id="{7C9D428B-B5FC-2C76-894F-BDFCA88B221C}"/>
              </a:ext>
            </a:extLst>
          </p:cNvPr>
          <p:cNvPicPr>
            <a:picLocks noChangeAspect="1"/>
          </p:cNvPicPr>
          <p:nvPr/>
        </p:nvPicPr>
        <p:blipFill>
          <a:blip r:embed="rId2"/>
          <a:stretch>
            <a:fillRect/>
          </a:stretch>
        </p:blipFill>
        <p:spPr>
          <a:xfrm>
            <a:off x="2959100" y="2298700"/>
            <a:ext cx="6273800" cy="2260600"/>
          </a:xfrm>
          <a:prstGeom prst="rect">
            <a:avLst/>
          </a:prstGeom>
        </p:spPr>
      </p:pic>
    </p:spTree>
    <p:extLst>
      <p:ext uri="{BB962C8B-B14F-4D97-AF65-F5344CB8AC3E}">
        <p14:creationId xmlns:p14="http://schemas.microsoft.com/office/powerpoint/2010/main" val="116721691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7: Kvinna, 67 år </a:t>
            </a:r>
          </a:p>
          <a:p>
            <a:pPr marL="0" indent="0">
              <a:buNone/>
            </a:pPr>
            <a:r>
              <a:rPr lang="sv-SE" sz="1600" dirty="0"/>
              <a:t>Du vikarierar på vårdcentralen i Boxholm. En eftermiddag kommer en 67 årig kvinna som söker för en rodnad </a:t>
            </a:r>
            <a:r>
              <a:rPr lang="sv-SE" sz="1600" dirty="0" err="1"/>
              <a:t>hyperkeratotisk</a:t>
            </a:r>
            <a:r>
              <a:rPr lang="sv-SE" sz="1600" dirty="0"/>
              <a:t> förändring på höger lår som hon haft i nästan ett år. Förändringen mäter 12 mm. Hon har inga symtom. Via VC har hon erhållit kortisonkräm, som inte haft någon effekt. </a:t>
            </a:r>
            <a:br>
              <a:rPr lang="sv-SE" sz="1600" dirty="0"/>
            </a:br>
            <a:br>
              <a:rPr lang="sv-SE" sz="1600" dirty="0"/>
            </a:br>
            <a:r>
              <a:rPr lang="sv-SE" sz="1600" dirty="0"/>
              <a:t>Fråga 7:1. </a:t>
            </a:r>
            <a:br>
              <a:rPr lang="sv-SE" sz="1600" dirty="0"/>
            </a:br>
            <a:r>
              <a:rPr lang="sv-SE" sz="1600" dirty="0"/>
              <a:t>Beskriv den kliniska och den </a:t>
            </a:r>
            <a:r>
              <a:rPr lang="sv-SE" sz="1600" dirty="0" err="1"/>
              <a:t>dermatoskopiska</a:t>
            </a:r>
            <a:r>
              <a:rPr lang="sv-SE" sz="1600" dirty="0"/>
              <a:t> bilden. (2p) </a:t>
            </a: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Man ser en infiltrerad, </a:t>
            </a:r>
            <a:r>
              <a:rPr lang="sv-SE" sz="1600" dirty="0" err="1">
                <a:solidFill>
                  <a:schemeClr val="accent4"/>
                </a:solidFill>
              </a:rPr>
              <a:t>erytematös</a:t>
            </a:r>
            <a:r>
              <a:rPr lang="sv-SE" sz="1600" dirty="0">
                <a:solidFill>
                  <a:schemeClr val="accent4"/>
                </a:solidFill>
              </a:rPr>
              <a:t> förändring med oskarpa kanter och </a:t>
            </a:r>
            <a:r>
              <a:rPr lang="sv-SE" sz="1600" dirty="0" err="1">
                <a:solidFill>
                  <a:schemeClr val="accent4"/>
                </a:solidFill>
              </a:rPr>
              <a:t>hyperkeratos</a:t>
            </a:r>
            <a:r>
              <a:rPr lang="sv-SE" sz="1600" dirty="0">
                <a:solidFill>
                  <a:schemeClr val="accent4"/>
                </a:solidFill>
              </a:rPr>
              <a:t>. I </a:t>
            </a:r>
            <a:r>
              <a:rPr lang="sv-SE" sz="1600" dirty="0" err="1">
                <a:solidFill>
                  <a:schemeClr val="accent4"/>
                </a:solidFill>
              </a:rPr>
              <a:t>dermatoskopi</a:t>
            </a:r>
            <a:r>
              <a:rPr lang="sv-SE" sz="1600" dirty="0">
                <a:solidFill>
                  <a:schemeClr val="accent4"/>
                </a:solidFill>
              </a:rPr>
              <a:t> ses avsaknad av pigmentnätverk, </a:t>
            </a:r>
            <a:r>
              <a:rPr lang="sv-SE" sz="1600" dirty="0" err="1">
                <a:solidFill>
                  <a:schemeClr val="accent4"/>
                </a:solidFill>
              </a:rPr>
              <a:t>glomerulära</a:t>
            </a:r>
            <a:r>
              <a:rPr lang="sv-SE" sz="1600" dirty="0">
                <a:solidFill>
                  <a:schemeClr val="accent4"/>
                </a:solidFill>
              </a:rPr>
              <a:t> kärl, </a:t>
            </a:r>
            <a:r>
              <a:rPr lang="sv-SE" sz="1600" dirty="0" err="1">
                <a:solidFill>
                  <a:schemeClr val="accent4"/>
                </a:solidFill>
              </a:rPr>
              <a:t>hyperkeratos</a:t>
            </a:r>
            <a:r>
              <a:rPr lang="sv-SE" sz="1600" dirty="0">
                <a:solidFill>
                  <a:schemeClr val="accent4"/>
                </a:solidFill>
              </a:rPr>
              <a:t> och ytlig </a:t>
            </a:r>
            <a:r>
              <a:rPr lang="sv-SE" sz="1600" dirty="0" err="1">
                <a:solidFill>
                  <a:schemeClr val="accent4"/>
                </a:solidFill>
              </a:rPr>
              <a:t>ulceration</a:t>
            </a:r>
            <a:r>
              <a:rPr lang="sv-SE" sz="1600" dirty="0">
                <a:solidFill>
                  <a:schemeClr val="accent4"/>
                </a:solidFill>
              </a:rPr>
              <a:t>. </a:t>
            </a:r>
          </a:p>
          <a:p>
            <a:pPr marL="0" indent="0">
              <a:buNone/>
            </a:pPr>
            <a:endParaRPr lang="sv-SE" sz="1600" dirty="0"/>
          </a:p>
          <a:p>
            <a:pPr marL="0" indent="0">
              <a:buNone/>
            </a:pPr>
            <a:r>
              <a:rPr lang="sv-SE" sz="1000" dirty="0">
                <a:solidFill>
                  <a:schemeClr val="tx1">
                    <a:lumMod val="50000"/>
                    <a:lumOff val="50000"/>
                  </a:schemeClr>
                </a:solidFill>
              </a:rPr>
              <a:t>Mål FLM72 </a:t>
            </a:r>
          </a:p>
          <a:p>
            <a:pPr marL="0" indent="0">
              <a:buNone/>
            </a:pPr>
            <a:endParaRPr lang="sv-SE" sz="1600" dirty="0">
              <a:solidFill>
                <a:schemeClr val="accent1"/>
              </a:solidFill>
            </a:endParaRPr>
          </a:p>
        </p:txBody>
      </p:sp>
      <p:pic>
        <p:nvPicPr>
          <p:cNvPr id="4" name="Bildobjekt 3">
            <a:extLst>
              <a:ext uri="{FF2B5EF4-FFF2-40B4-BE49-F238E27FC236}">
                <a16:creationId xmlns:a16="http://schemas.microsoft.com/office/drawing/2014/main" id="{7C9D428B-B5FC-2C76-894F-BDFCA88B221C}"/>
              </a:ext>
            </a:extLst>
          </p:cNvPr>
          <p:cNvPicPr>
            <a:picLocks noChangeAspect="1"/>
          </p:cNvPicPr>
          <p:nvPr/>
        </p:nvPicPr>
        <p:blipFill>
          <a:blip r:embed="rId2"/>
          <a:stretch>
            <a:fillRect/>
          </a:stretch>
        </p:blipFill>
        <p:spPr>
          <a:xfrm>
            <a:off x="2959100" y="2298700"/>
            <a:ext cx="6273800" cy="2260600"/>
          </a:xfrm>
          <a:prstGeom prst="rect">
            <a:avLst/>
          </a:prstGeom>
        </p:spPr>
      </p:pic>
    </p:spTree>
    <p:extLst>
      <p:ext uri="{BB962C8B-B14F-4D97-AF65-F5344CB8AC3E}">
        <p14:creationId xmlns:p14="http://schemas.microsoft.com/office/powerpoint/2010/main" val="411951380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7: Kvinna, 67 år </a:t>
            </a:r>
          </a:p>
          <a:p>
            <a:pPr marL="0" indent="0">
              <a:buNone/>
            </a:pPr>
            <a:r>
              <a:rPr lang="sv-SE" sz="1600" dirty="0"/>
              <a:t>Du vikarierar på vårdcentralen i Boxholm. En eftermiddag kommer en 67 årig kvinna som söker för en rodnad </a:t>
            </a:r>
            <a:r>
              <a:rPr lang="sv-SE" sz="1600" dirty="0" err="1"/>
              <a:t>hyperkeratotisk</a:t>
            </a:r>
            <a:r>
              <a:rPr lang="sv-SE" sz="1600" dirty="0"/>
              <a:t> förändring på höger lår som hon haft i nästan ett år. Förändringen mäter 12 mm. Hon har inga symtom. Via VC har hon erhållit kortisonkräm, som inte haft någon effekt. </a:t>
            </a:r>
            <a:br>
              <a:rPr lang="sv-SE" sz="1600" dirty="0"/>
            </a:br>
            <a:br>
              <a:rPr lang="sv-SE" sz="1600" dirty="0"/>
            </a:br>
            <a:r>
              <a:rPr lang="sv-SE" sz="1600" dirty="0"/>
              <a:t>Fråga 7:2. </a:t>
            </a:r>
            <a:br>
              <a:rPr lang="sv-SE" sz="1600" dirty="0"/>
            </a:br>
            <a:r>
              <a:rPr lang="sv-SE" sz="1600" dirty="0"/>
              <a:t>Vilken är din diagnos och vilken är din främsta differentialdiagnos? (2p)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accent1"/>
              </a:solidFill>
            </a:endParaRPr>
          </a:p>
        </p:txBody>
      </p:sp>
      <p:pic>
        <p:nvPicPr>
          <p:cNvPr id="4" name="Bildobjekt 3">
            <a:extLst>
              <a:ext uri="{FF2B5EF4-FFF2-40B4-BE49-F238E27FC236}">
                <a16:creationId xmlns:a16="http://schemas.microsoft.com/office/drawing/2014/main" id="{7C9D428B-B5FC-2C76-894F-BDFCA88B221C}"/>
              </a:ext>
            </a:extLst>
          </p:cNvPr>
          <p:cNvPicPr>
            <a:picLocks noChangeAspect="1"/>
          </p:cNvPicPr>
          <p:nvPr/>
        </p:nvPicPr>
        <p:blipFill>
          <a:blip r:embed="rId2"/>
          <a:stretch>
            <a:fillRect/>
          </a:stretch>
        </p:blipFill>
        <p:spPr>
          <a:xfrm>
            <a:off x="2959100" y="2298700"/>
            <a:ext cx="6273800" cy="2260600"/>
          </a:xfrm>
          <a:prstGeom prst="rect">
            <a:avLst/>
          </a:prstGeom>
        </p:spPr>
      </p:pic>
    </p:spTree>
    <p:extLst>
      <p:ext uri="{BB962C8B-B14F-4D97-AF65-F5344CB8AC3E}">
        <p14:creationId xmlns:p14="http://schemas.microsoft.com/office/powerpoint/2010/main" val="110371955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7: Kvinna, 67 år </a:t>
            </a:r>
          </a:p>
          <a:p>
            <a:pPr marL="0" indent="0">
              <a:buNone/>
            </a:pPr>
            <a:r>
              <a:rPr lang="sv-SE" sz="1600" dirty="0"/>
              <a:t>Du vikarierar på vårdcentralen i Boxholm. En eftermiddag kommer en 67 årig kvinna som söker för en rodnad </a:t>
            </a:r>
            <a:r>
              <a:rPr lang="sv-SE" sz="1600" dirty="0" err="1"/>
              <a:t>hyperkeratotisk</a:t>
            </a:r>
            <a:r>
              <a:rPr lang="sv-SE" sz="1600" dirty="0"/>
              <a:t> förändring på höger lår som hon haft i nästan ett år. Förändringen mäter 12 mm. Hon har inga symtom. Via VC har hon erhållit kortisonkräm, som inte haft någon effekt. </a:t>
            </a:r>
            <a:br>
              <a:rPr lang="sv-SE" sz="1600" dirty="0"/>
            </a:br>
            <a:br>
              <a:rPr lang="sv-SE" sz="1600" dirty="0"/>
            </a:br>
            <a:r>
              <a:rPr lang="sv-SE" sz="1600" dirty="0"/>
              <a:t>Fråga 7:2. </a:t>
            </a:r>
            <a:br>
              <a:rPr lang="sv-SE" sz="1600" dirty="0"/>
            </a:br>
            <a:r>
              <a:rPr lang="sv-SE" sz="1600" dirty="0"/>
              <a:t>Vilken är din diagnos och vilken är din främsta differentialdiagnos? (2p)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Diagnosen är skivepitelcancer (in situ) med differentialdiagnos </a:t>
            </a:r>
            <a:r>
              <a:rPr lang="sv-SE" sz="1600" dirty="0" err="1">
                <a:solidFill>
                  <a:schemeClr val="accent4"/>
                </a:solidFill>
              </a:rPr>
              <a:t>basaliom</a:t>
            </a:r>
            <a:r>
              <a:rPr lang="sv-SE" sz="1600" dirty="0">
                <a:solidFill>
                  <a:schemeClr val="accent4"/>
                </a:solidFill>
              </a:rPr>
              <a:t>/</a:t>
            </a:r>
            <a:r>
              <a:rPr lang="sv-SE" sz="1600" dirty="0" err="1">
                <a:solidFill>
                  <a:schemeClr val="accent4"/>
                </a:solidFill>
              </a:rPr>
              <a:t>aktinisk</a:t>
            </a:r>
            <a:r>
              <a:rPr lang="sv-SE" sz="1600" dirty="0">
                <a:solidFill>
                  <a:schemeClr val="accent4"/>
                </a:solidFill>
              </a:rPr>
              <a:t> </a:t>
            </a:r>
            <a:r>
              <a:rPr lang="sv-SE" sz="1600" dirty="0" err="1">
                <a:solidFill>
                  <a:schemeClr val="accent4"/>
                </a:solidFill>
              </a:rPr>
              <a:t>keratos</a:t>
            </a:r>
            <a:r>
              <a:rPr lang="sv-SE" sz="1600" dirty="0">
                <a:solidFill>
                  <a:schemeClr val="accent4"/>
                </a:solidFill>
              </a:rPr>
              <a:t>. </a:t>
            </a:r>
          </a:p>
          <a:p>
            <a:pPr marL="0" indent="0">
              <a:buNone/>
            </a:pPr>
            <a:endParaRPr lang="sv-SE" sz="1600" dirty="0"/>
          </a:p>
          <a:p>
            <a:pPr marL="0" indent="0">
              <a:buNone/>
            </a:pPr>
            <a:r>
              <a:rPr lang="sv-SE" sz="1000" dirty="0">
                <a:solidFill>
                  <a:schemeClr val="tx1">
                    <a:lumMod val="50000"/>
                    <a:lumOff val="50000"/>
                  </a:schemeClr>
                </a:solidFill>
              </a:rPr>
              <a:t>Mål FLM72 </a:t>
            </a:r>
          </a:p>
          <a:p>
            <a:pPr marL="0" indent="0">
              <a:buNone/>
            </a:pPr>
            <a:endParaRPr lang="sv-SE" sz="1600" dirty="0">
              <a:solidFill>
                <a:schemeClr val="accent1"/>
              </a:solidFill>
            </a:endParaRPr>
          </a:p>
        </p:txBody>
      </p:sp>
      <p:pic>
        <p:nvPicPr>
          <p:cNvPr id="4" name="Bildobjekt 3">
            <a:extLst>
              <a:ext uri="{FF2B5EF4-FFF2-40B4-BE49-F238E27FC236}">
                <a16:creationId xmlns:a16="http://schemas.microsoft.com/office/drawing/2014/main" id="{7C9D428B-B5FC-2C76-894F-BDFCA88B221C}"/>
              </a:ext>
            </a:extLst>
          </p:cNvPr>
          <p:cNvPicPr>
            <a:picLocks noChangeAspect="1"/>
          </p:cNvPicPr>
          <p:nvPr/>
        </p:nvPicPr>
        <p:blipFill>
          <a:blip r:embed="rId2"/>
          <a:stretch>
            <a:fillRect/>
          </a:stretch>
        </p:blipFill>
        <p:spPr>
          <a:xfrm>
            <a:off x="2959100" y="2298700"/>
            <a:ext cx="6273800" cy="2260600"/>
          </a:xfrm>
          <a:prstGeom prst="rect">
            <a:avLst/>
          </a:prstGeom>
        </p:spPr>
      </p:pic>
    </p:spTree>
    <p:extLst>
      <p:ext uri="{BB962C8B-B14F-4D97-AF65-F5344CB8AC3E}">
        <p14:creationId xmlns:p14="http://schemas.microsoft.com/office/powerpoint/2010/main" val="154406606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7: Kvinna, 67 år </a:t>
            </a:r>
          </a:p>
          <a:p>
            <a:pPr marL="0" indent="0">
              <a:buNone/>
            </a:pPr>
            <a:r>
              <a:rPr lang="sv-SE" sz="1600" dirty="0"/>
              <a:t>Du vikarierar på vårdcentralen i Boxholm. En eftermiddag kommer en 67 årig kvinna som söker för en rodnad </a:t>
            </a:r>
            <a:r>
              <a:rPr lang="sv-SE" sz="1600" dirty="0" err="1"/>
              <a:t>hyperkeratotisk</a:t>
            </a:r>
            <a:r>
              <a:rPr lang="sv-SE" sz="1600" dirty="0"/>
              <a:t> förändring på höger lår som hon haft i nästan ett år. Förändringen mäter 12 mm. Hon har inga symtom. Via VC har hon erhållit kortisonkräm, som inte haft någon effekt. </a:t>
            </a:r>
            <a:br>
              <a:rPr lang="sv-SE" sz="1600" dirty="0"/>
            </a:br>
            <a:br>
              <a:rPr lang="sv-SE" sz="1600" dirty="0"/>
            </a:br>
            <a:r>
              <a:rPr lang="sv-SE" sz="1600" dirty="0"/>
              <a:t>Fråga 7:3. </a:t>
            </a:r>
            <a:br>
              <a:rPr lang="sv-SE" sz="1600" dirty="0"/>
            </a:br>
            <a:r>
              <a:rPr lang="sv-SE" sz="1600" dirty="0"/>
              <a:t>Nämn två möjliga behandlingsformer för denna hudförändring (1p)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accent1"/>
              </a:solidFill>
            </a:endParaRPr>
          </a:p>
        </p:txBody>
      </p:sp>
      <p:pic>
        <p:nvPicPr>
          <p:cNvPr id="4" name="Bildobjekt 3">
            <a:extLst>
              <a:ext uri="{FF2B5EF4-FFF2-40B4-BE49-F238E27FC236}">
                <a16:creationId xmlns:a16="http://schemas.microsoft.com/office/drawing/2014/main" id="{7C9D428B-B5FC-2C76-894F-BDFCA88B221C}"/>
              </a:ext>
            </a:extLst>
          </p:cNvPr>
          <p:cNvPicPr>
            <a:picLocks noChangeAspect="1"/>
          </p:cNvPicPr>
          <p:nvPr/>
        </p:nvPicPr>
        <p:blipFill>
          <a:blip r:embed="rId2"/>
          <a:stretch>
            <a:fillRect/>
          </a:stretch>
        </p:blipFill>
        <p:spPr>
          <a:xfrm>
            <a:off x="2959100" y="2298700"/>
            <a:ext cx="6273800" cy="2260600"/>
          </a:xfrm>
          <a:prstGeom prst="rect">
            <a:avLst/>
          </a:prstGeom>
        </p:spPr>
      </p:pic>
    </p:spTree>
    <p:extLst>
      <p:ext uri="{BB962C8B-B14F-4D97-AF65-F5344CB8AC3E}">
        <p14:creationId xmlns:p14="http://schemas.microsoft.com/office/powerpoint/2010/main" val="56844606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7: Kvinna, 67 år </a:t>
            </a:r>
          </a:p>
          <a:p>
            <a:pPr marL="0" indent="0">
              <a:buNone/>
            </a:pPr>
            <a:r>
              <a:rPr lang="sv-SE" sz="1600" dirty="0"/>
              <a:t>Du vikarierar på vårdcentralen i Boxholm. En eftermiddag kommer en 67 årig kvinna som söker för en rodnad </a:t>
            </a:r>
            <a:r>
              <a:rPr lang="sv-SE" sz="1600" dirty="0" err="1"/>
              <a:t>hyperkeratotisk</a:t>
            </a:r>
            <a:r>
              <a:rPr lang="sv-SE" sz="1600" dirty="0"/>
              <a:t> förändring på höger lår som hon haft i nästan ett år. Förändringen mäter 12 mm. Hon har inga symtom. Via VC har hon erhållit kortisonkräm, som inte haft någon effekt. </a:t>
            </a:r>
            <a:br>
              <a:rPr lang="sv-SE" sz="1600" dirty="0"/>
            </a:br>
            <a:br>
              <a:rPr lang="sv-SE" sz="1600" dirty="0"/>
            </a:br>
            <a:r>
              <a:rPr lang="sv-SE" sz="1600" dirty="0"/>
              <a:t>Fråga 7:3. </a:t>
            </a:r>
            <a:br>
              <a:rPr lang="sv-SE" sz="1600" dirty="0"/>
            </a:br>
            <a:r>
              <a:rPr lang="sv-SE" sz="1600" dirty="0"/>
              <a:t>Nämn två möjliga behandlingsformer för denna hudförändring (1p)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Förändringen kan </a:t>
            </a:r>
            <a:r>
              <a:rPr lang="sv-SE" sz="1600" dirty="0" err="1">
                <a:solidFill>
                  <a:schemeClr val="accent4"/>
                </a:solidFill>
              </a:rPr>
              <a:t>excideras</a:t>
            </a:r>
            <a:r>
              <a:rPr lang="sv-SE" sz="1600" dirty="0">
                <a:solidFill>
                  <a:schemeClr val="accent4"/>
                </a:solidFill>
              </a:rPr>
              <a:t> eller behandlas med </a:t>
            </a:r>
            <a:r>
              <a:rPr lang="sv-SE" sz="1600" dirty="0" err="1">
                <a:solidFill>
                  <a:schemeClr val="accent4"/>
                </a:solidFill>
              </a:rPr>
              <a:t>kyrettage</a:t>
            </a:r>
            <a:r>
              <a:rPr lang="sv-SE" sz="1600" dirty="0">
                <a:solidFill>
                  <a:schemeClr val="accent4"/>
                </a:solidFill>
              </a:rPr>
              <a:t> och </a:t>
            </a:r>
            <a:r>
              <a:rPr lang="sv-SE" sz="1600" dirty="0" err="1">
                <a:solidFill>
                  <a:schemeClr val="accent4"/>
                </a:solidFill>
              </a:rPr>
              <a:t>elektrodesickation</a:t>
            </a:r>
            <a:r>
              <a:rPr lang="sv-SE" sz="1600" dirty="0">
                <a:solidFill>
                  <a:schemeClr val="accent4"/>
                </a:solidFill>
              </a:rPr>
              <a:t> </a:t>
            </a:r>
          </a:p>
          <a:p>
            <a:pPr marL="0" indent="0">
              <a:buNone/>
            </a:pPr>
            <a:endParaRPr lang="sv-SE" sz="1600" dirty="0"/>
          </a:p>
          <a:p>
            <a:pPr marL="0" indent="0">
              <a:buNone/>
            </a:pPr>
            <a:r>
              <a:rPr lang="sv-SE" sz="1000" dirty="0">
                <a:solidFill>
                  <a:schemeClr val="tx1">
                    <a:lumMod val="50000"/>
                    <a:lumOff val="50000"/>
                  </a:schemeClr>
                </a:solidFill>
              </a:rPr>
              <a:t>Mål FLM72 </a:t>
            </a:r>
          </a:p>
          <a:p>
            <a:pPr marL="0" indent="0">
              <a:buNone/>
            </a:pPr>
            <a:endParaRPr lang="sv-SE" sz="1600" dirty="0">
              <a:solidFill>
                <a:schemeClr val="accent1"/>
              </a:solidFill>
            </a:endParaRPr>
          </a:p>
        </p:txBody>
      </p:sp>
      <p:pic>
        <p:nvPicPr>
          <p:cNvPr id="4" name="Bildobjekt 3">
            <a:extLst>
              <a:ext uri="{FF2B5EF4-FFF2-40B4-BE49-F238E27FC236}">
                <a16:creationId xmlns:a16="http://schemas.microsoft.com/office/drawing/2014/main" id="{7C9D428B-B5FC-2C76-894F-BDFCA88B221C}"/>
              </a:ext>
            </a:extLst>
          </p:cNvPr>
          <p:cNvPicPr>
            <a:picLocks noChangeAspect="1"/>
          </p:cNvPicPr>
          <p:nvPr/>
        </p:nvPicPr>
        <p:blipFill>
          <a:blip r:embed="rId2"/>
          <a:stretch>
            <a:fillRect/>
          </a:stretch>
        </p:blipFill>
        <p:spPr>
          <a:xfrm>
            <a:off x="2959100" y="2298700"/>
            <a:ext cx="6273800" cy="2260600"/>
          </a:xfrm>
          <a:prstGeom prst="rect">
            <a:avLst/>
          </a:prstGeom>
        </p:spPr>
      </p:pic>
    </p:spTree>
    <p:extLst>
      <p:ext uri="{BB962C8B-B14F-4D97-AF65-F5344CB8AC3E}">
        <p14:creationId xmlns:p14="http://schemas.microsoft.com/office/powerpoint/2010/main" val="2934253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ubrik 1">
            <a:extLst>
              <a:ext uri="{FF2B5EF4-FFF2-40B4-BE49-F238E27FC236}">
                <a16:creationId xmlns:a16="http://schemas.microsoft.com/office/drawing/2014/main" id="{0691089E-2774-71D7-B40A-A06AAD3DAACE}"/>
              </a:ext>
            </a:extLst>
          </p:cNvPr>
          <p:cNvSpPr>
            <a:spLocks noGrp="1"/>
          </p:cNvSpPr>
          <p:nvPr>
            <p:ph type="ctrTitle"/>
          </p:nvPr>
        </p:nvSpPr>
        <p:spPr>
          <a:xfrm>
            <a:off x="934872" y="982272"/>
            <a:ext cx="3388419" cy="4560970"/>
          </a:xfrm>
        </p:spPr>
        <p:txBody>
          <a:bodyPr vert="horz" lIns="91440" tIns="45720" rIns="91440" bIns="45720" rtlCol="0" anchor="ctr">
            <a:normAutofit/>
          </a:bodyPr>
          <a:lstStyle/>
          <a:p>
            <a:pPr algn="l"/>
            <a:r>
              <a:rPr lang="en-US" sz="4000" kern="1200">
                <a:solidFill>
                  <a:srgbClr val="FFFFFF"/>
                </a:solidFill>
                <a:latin typeface="+mj-lt"/>
                <a:ea typeface="+mj-ea"/>
                <a:cs typeface="+mj-cs"/>
              </a:rPr>
              <a:t>Tentafrågor K10</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Underrubrik 2">
            <a:extLst>
              <a:ext uri="{FF2B5EF4-FFF2-40B4-BE49-F238E27FC236}">
                <a16:creationId xmlns:a16="http://schemas.microsoft.com/office/drawing/2014/main" id="{D203B9D1-B010-9063-7434-5BF4821A242C}"/>
              </a:ext>
            </a:extLst>
          </p:cNvPr>
          <p:cNvSpPr>
            <a:spLocks noGrp="1"/>
          </p:cNvSpPr>
          <p:nvPr>
            <p:ph type="subTitle" idx="1"/>
          </p:nvPr>
        </p:nvSpPr>
        <p:spPr>
          <a:xfrm>
            <a:off x="5221862" y="1719618"/>
            <a:ext cx="5948831" cy="4334629"/>
          </a:xfrm>
        </p:spPr>
        <p:txBody>
          <a:bodyPr vert="horz" lIns="91440" tIns="45720" rIns="91440" bIns="45720" rtlCol="0" anchor="ctr">
            <a:normAutofit/>
          </a:bodyPr>
          <a:lstStyle/>
          <a:p>
            <a:pPr indent="-228600" algn="l">
              <a:buFont typeface="Arial" panose="020B0604020202020204" pitchFamily="34" charset="0"/>
              <a:buChar char="•"/>
            </a:pPr>
            <a:r>
              <a:rPr lang="en-US" dirty="0">
                <a:solidFill>
                  <a:srgbClr val="FEFFFF"/>
                </a:solidFill>
                <a:hlinkClick r:id="rId2" action="ppaction://hlinksldjump"/>
              </a:rPr>
              <a:t>Gyn</a:t>
            </a:r>
            <a:r>
              <a:rPr lang="en-US" dirty="0">
                <a:solidFill>
                  <a:srgbClr val="FEFFFF"/>
                </a:solidFill>
              </a:rPr>
              <a:t>: 3-148</a:t>
            </a:r>
          </a:p>
          <a:p>
            <a:pPr indent="-228600" algn="l">
              <a:buFont typeface="Arial" panose="020B0604020202020204" pitchFamily="34" charset="0"/>
              <a:buChar char="•"/>
            </a:pPr>
            <a:r>
              <a:rPr lang="en-US" dirty="0">
                <a:solidFill>
                  <a:srgbClr val="FEFFFF"/>
                </a:solidFill>
                <a:hlinkClick r:id="rId3" action="ppaction://hlinksldjump"/>
              </a:rPr>
              <a:t>IBI-hud</a:t>
            </a:r>
            <a:r>
              <a:rPr lang="en-US" dirty="0">
                <a:solidFill>
                  <a:srgbClr val="FEFFFF"/>
                </a:solidFill>
              </a:rPr>
              <a:t>: 149-255</a:t>
            </a:r>
          </a:p>
          <a:p>
            <a:pPr indent="-228600" algn="l">
              <a:buFont typeface="Arial" panose="020B0604020202020204" pitchFamily="34" charset="0"/>
              <a:buChar char="•"/>
            </a:pPr>
            <a:r>
              <a:rPr lang="en-US" dirty="0">
                <a:solidFill>
                  <a:srgbClr val="FEFFFF"/>
                </a:solidFill>
                <a:hlinkClick r:id="rId4" action="ppaction://hlinksldjump"/>
              </a:rPr>
              <a:t>IBI-reumatologi</a:t>
            </a:r>
            <a:r>
              <a:rPr lang="en-US" dirty="0">
                <a:solidFill>
                  <a:srgbClr val="FEFFFF"/>
                </a:solidFill>
              </a:rPr>
              <a:t>: 256-318</a:t>
            </a:r>
          </a:p>
          <a:p>
            <a:pPr indent="-228600" algn="l">
              <a:buFont typeface="Arial" panose="020B0604020202020204" pitchFamily="34" charset="0"/>
              <a:buChar char="•"/>
            </a:pPr>
            <a:r>
              <a:rPr lang="en-US" dirty="0">
                <a:solidFill>
                  <a:srgbClr val="FEFFFF"/>
                </a:solidFill>
                <a:hlinkClick r:id="rId5" action="ppaction://hlinksldjump"/>
              </a:rPr>
              <a:t>IBI-infektion</a:t>
            </a:r>
            <a:r>
              <a:rPr lang="en-US" dirty="0">
                <a:solidFill>
                  <a:srgbClr val="FEFFFF"/>
                </a:solidFill>
              </a:rPr>
              <a:t>: 319-454</a:t>
            </a:r>
          </a:p>
          <a:p>
            <a:pPr indent="-228600" algn="l">
              <a:buFont typeface="Arial" panose="020B0604020202020204" pitchFamily="34" charset="0"/>
              <a:buChar char="•"/>
            </a:pPr>
            <a:r>
              <a:rPr lang="en-US" dirty="0">
                <a:solidFill>
                  <a:srgbClr val="FEFFFF"/>
                </a:solidFill>
                <a:hlinkClick r:id="rId6" action="ppaction://hlinksldjump"/>
              </a:rPr>
              <a:t>Pediatrik</a:t>
            </a:r>
            <a:r>
              <a:rPr lang="en-US" dirty="0">
                <a:solidFill>
                  <a:srgbClr val="FEFFFF"/>
                </a:solidFill>
              </a:rPr>
              <a:t>: 455-625</a:t>
            </a:r>
          </a:p>
          <a:p>
            <a:pPr indent="-228600" algn="l">
              <a:buFont typeface="Arial" panose="020B0604020202020204" pitchFamily="34" charset="0"/>
              <a:buChar char="•"/>
            </a:pPr>
            <a:r>
              <a:rPr lang="en-US" dirty="0">
                <a:solidFill>
                  <a:srgbClr val="FEFFFF"/>
                </a:solidFill>
                <a:hlinkClick r:id="rId7" action="ppaction://hlinksldjump"/>
              </a:rPr>
              <a:t>PU</a:t>
            </a:r>
            <a:r>
              <a:rPr lang="en-US" dirty="0">
                <a:solidFill>
                  <a:srgbClr val="FEFFFF"/>
                </a:solidFill>
              </a:rPr>
              <a:t>: 626-656</a:t>
            </a:r>
          </a:p>
        </p:txBody>
      </p:sp>
    </p:spTree>
    <p:extLst>
      <p:ext uri="{BB962C8B-B14F-4D97-AF65-F5344CB8AC3E}">
        <p14:creationId xmlns:p14="http://schemas.microsoft.com/office/powerpoint/2010/main" val="2077491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56822"/>
            <a:ext cx="10997485" cy="6201178"/>
          </a:xfrm>
        </p:spPr>
        <p:txBody>
          <a:bodyPr>
            <a:normAutofit/>
          </a:bodyPr>
          <a:lstStyle/>
          <a:p>
            <a:pPr marL="0" indent="0">
              <a:buNone/>
            </a:pPr>
            <a:r>
              <a:rPr lang="sv-SE" sz="1600" dirty="0"/>
              <a:t>Fall 8 – Julia, 25 år </a:t>
            </a:r>
          </a:p>
          <a:p>
            <a:pPr marL="0" indent="0">
              <a:buNone/>
            </a:pPr>
            <a:r>
              <a:rPr lang="sv-SE" sz="1600" dirty="0">
                <a:solidFill>
                  <a:schemeClr val="tx1">
                    <a:lumMod val="50000"/>
                    <a:lumOff val="50000"/>
                  </a:schemeClr>
                </a:solidFill>
              </a:rPr>
              <a:t>Du har precis börjat ditt första jobb som legitimerad läkare på Kvinnokliniken och träffar Julia Andersson när du är </a:t>
            </a:r>
            <a:r>
              <a:rPr lang="sv-SE" sz="1600" dirty="0" err="1">
                <a:solidFill>
                  <a:schemeClr val="tx1">
                    <a:lumMod val="50000"/>
                    <a:lumOff val="50000"/>
                  </a:schemeClr>
                </a:solidFill>
              </a:rPr>
              <a:t>gynjour</a:t>
            </a:r>
            <a:r>
              <a:rPr lang="sv-SE" sz="1600" dirty="0">
                <a:solidFill>
                  <a:schemeClr val="tx1">
                    <a:lumMod val="50000"/>
                    <a:lumOff val="50000"/>
                  </a:schemeClr>
                </a:solidFill>
              </a:rPr>
              <a:t>. </a:t>
            </a:r>
          </a:p>
          <a:p>
            <a:pPr marL="0" indent="0">
              <a:buNone/>
            </a:pPr>
            <a:r>
              <a:rPr lang="sv-SE" sz="1600" dirty="0">
                <a:solidFill>
                  <a:schemeClr val="tx1">
                    <a:lumMod val="50000"/>
                    <a:lumOff val="50000"/>
                  </a:schemeClr>
                </a:solidFill>
              </a:rPr>
              <a:t>Julia är frisk, 25 år och har BMI 32. Ingen medicinering. Hon är sambo med Mattias sedan 1 år och jobbar som undersköterska på ett äldreboende. </a:t>
            </a:r>
            <a:br>
              <a:rPr lang="sv-SE" sz="1600" dirty="0">
                <a:solidFill>
                  <a:schemeClr val="tx1">
                    <a:lumMod val="50000"/>
                    <a:lumOff val="50000"/>
                  </a:schemeClr>
                </a:solidFill>
              </a:rPr>
            </a:br>
            <a:r>
              <a:rPr lang="sv-SE" sz="1600" dirty="0">
                <a:solidFill>
                  <a:schemeClr val="tx1">
                    <a:lumMod val="50000"/>
                    <a:lumOff val="50000"/>
                  </a:schemeClr>
                </a:solidFill>
              </a:rPr>
              <a:t>Hon söker på grund av lågt sittande buksmärta, kraftigt illamående och kräkningar sedan en vecka. </a:t>
            </a:r>
          </a:p>
          <a:p>
            <a:pPr marL="0" indent="0">
              <a:buNone/>
            </a:pPr>
            <a:endParaRPr lang="sv-SE" sz="1600" dirty="0">
              <a:solidFill>
                <a:schemeClr val="tx1">
                  <a:lumMod val="50000"/>
                  <a:lumOff val="50000"/>
                </a:schemeClr>
              </a:solidFill>
            </a:endParaRPr>
          </a:p>
          <a:p>
            <a:pPr marL="0" indent="0">
              <a:buNone/>
            </a:pPr>
            <a:r>
              <a:rPr lang="sv-SE" sz="1600" dirty="0"/>
              <a:t>Du ställer frågor kring Julias menstruationscykel, när hon hade sista mens, om hon har preventivmedel eller om hon har en graviditetsönskan. Du frågar även om hon har haft några andra gynekologiska åkommor tidigare. </a:t>
            </a:r>
          </a:p>
          <a:p>
            <a:pPr marL="0" indent="0">
              <a:buNone/>
            </a:pPr>
            <a:r>
              <a:rPr lang="sv-SE" sz="1600" dirty="0"/>
              <a:t>Julia uppger att hennes menstruation är regelbunden och att hon inte har något preventivmedel för att paret har en graviditetsönskan. Sista mens hade hon för ca 6 veckor sedan. Julia undrar om du tror att hon kan vara gravid. </a:t>
            </a:r>
            <a:br>
              <a:rPr lang="sv-SE" sz="1600" dirty="0"/>
            </a:br>
            <a:r>
              <a:rPr lang="sv-SE" sz="1600" dirty="0"/>
              <a:t>Du beslutar att kontrollera detta med ett graviditetstest. </a:t>
            </a:r>
          </a:p>
          <a:p>
            <a:pPr marL="0" indent="0">
              <a:buNone/>
            </a:pPr>
            <a:endParaRPr lang="sv-SE" sz="1600" dirty="0"/>
          </a:p>
          <a:p>
            <a:pPr marL="0" indent="0">
              <a:buNone/>
            </a:pPr>
            <a:r>
              <a:rPr lang="sv-SE" sz="1600" dirty="0"/>
              <a:t>Fråga 8:2 (1p) </a:t>
            </a:r>
            <a:br>
              <a:rPr lang="sv-SE" sz="1600" dirty="0"/>
            </a:br>
            <a:r>
              <a:rPr lang="sv-SE" sz="1600" dirty="0"/>
              <a:t>Beskriv hur detta test går till och vad som analyseras för att bedöma om patienten är gravid. </a:t>
            </a:r>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Urinprov och med urinsticka analyseras HCG. </a:t>
            </a:r>
          </a:p>
          <a:p>
            <a:pPr marL="0" indent="0">
              <a:buNone/>
            </a:pPr>
            <a:endParaRPr lang="sv-SE" sz="1600" dirty="0"/>
          </a:p>
        </p:txBody>
      </p:sp>
    </p:spTree>
    <p:extLst>
      <p:ext uri="{BB962C8B-B14F-4D97-AF65-F5344CB8AC3E}">
        <p14:creationId xmlns:p14="http://schemas.microsoft.com/office/powerpoint/2010/main" val="268767831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7: Kvinna, 67 år </a:t>
            </a:r>
          </a:p>
          <a:p>
            <a:pPr marL="0" indent="0">
              <a:buNone/>
            </a:pPr>
            <a:r>
              <a:rPr lang="sv-SE" sz="1200" i="1" dirty="0">
                <a:solidFill>
                  <a:schemeClr val="tx1">
                    <a:lumMod val="50000"/>
                    <a:lumOff val="50000"/>
                  </a:schemeClr>
                </a:solidFill>
              </a:rPr>
              <a:t>Du vikarierar på vårdcentralen i Boxholm. En eftermiddag kommer en 67 årig kvinna som söker för en rodnad </a:t>
            </a:r>
            <a:r>
              <a:rPr lang="sv-SE" sz="1200" i="1" dirty="0" err="1">
                <a:solidFill>
                  <a:schemeClr val="tx1">
                    <a:lumMod val="50000"/>
                    <a:lumOff val="50000"/>
                  </a:schemeClr>
                </a:solidFill>
              </a:rPr>
              <a:t>hyperkeratotisk</a:t>
            </a:r>
            <a:r>
              <a:rPr lang="sv-SE" sz="1200" i="1" dirty="0">
                <a:solidFill>
                  <a:schemeClr val="tx1">
                    <a:lumMod val="50000"/>
                    <a:lumOff val="50000"/>
                  </a:schemeClr>
                </a:solidFill>
              </a:rPr>
              <a:t> förändring på höger lår som hon haft i nästan ett år. Förändringen mäter 12 mm. Hon har inga symtom. Via VC har hon erhållit kortisonkräm, som inte haft någon effekt. </a:t>
            </a:r>
            <a:br>
              <a:rPr lang="sv-SE" sz="1600" dirty="0"/>
            </a:br>
            <a:br>
              <a:rPr lang="sv-SE" sz="1600" dirty="0"/>
            </a:br>
            <a:r>
              <a:rPr lang="sv-SE" sz="1600" dirty="0"/>
              <a:t>Du gör en helkroppsundersökning av patienten och finner att hon har ett antal </a:t>
            </a:r>
            <a:r>
              <a:rPr lang="sv-SE" sz="1600" dirty="0" err="1"/>
              <a:t>aktiniska</a:t>
            </a:r>
            <a:r>
              <a:rPr lang="sv-SE" sz="1600" dirty="0"/>
              <a:t> </a:t>
            </a:r>
            <a:r>
              <a:rPr lang="sv-SE" sz="1600" dirty="0" err="1"/>
              <a:t>keratoser</a:t>
            </a:r>
            <a:r>
              <a:rPr lang="sv-SE" sz="1600" dirty="0"/>
              <a:t> på huden i ansiktet. Du finner att hon har </a:t>
            </a:r>
            <a:r>
              <a:rPr lang="sv-SE" sz="1600" dirty="0" err="1"/>
              <a:t>hudtyp</a:t>
            </a:r>
            <a:r>
              <a:rPr lang="sv-SE" sz="1600" dirty="0"/>
              <a:t> II. Patienten frågar dig nu om </a:t>
            </a:r>
            <a:r>
              <a:rPr lang="sv-SE" sz="1600" dirty="0" err="1"/>
              <a:t>solråd</a:t>
            </a:r>
            <a:r>
              <a:rPr lang="sv-SE" sz="1600" dirty="0"/>
              <a:t>. </a:t>
            </a:r>
            <a:br>
              <a:rPr lang="sv-SE" sz="1600" dirty="0"/>
            </a:br>
            <a:br>
              <a:rPr lang="sv-SE" sz="1600" dirty="0"/>
            </a:br>
            <a:r>
              <a:rPr lang="sv-SE" sz="1600" dirty="0"/>
              <a:t>Fråga 7:4. </a:t>
            </a:r>
            <a:br>
              <a:rPr lang="sv-SE" sz="1600" dirty="0"/>
            </a:br>
            <a:r>
              <a:rPr lang="sv-SE" sz="1600" dirty="0"/>
              <a:t>Vad är viktigt att tänka på vid val av solskyddskräm? (1p) </a:t>
            </a:r>
          </a:p>
          <a:p>
            <a:pPr marL="0" indent="0">
              <a:buNone/>
            </a:pPr>
            <a:br>
              <a:rPr lang="sv-SE" sz="1600" dirty="0"/>
            </a:br>
            <a:br>
              <a:rPr lang="sv-SE" sz="1600" dirty="0"/>
            </a:br>
            <a:r>
              <a:rPr lang="sv-SE" sz="1600" dirty="0"/>
              <a:t>Fråga 7:5 </a:t>
            </a:r>
            <a:br>
              <a:rPr lang="sv-SE" sz="1600" dirty="0"/>
            </a:br>
            <a:r>
              <a:rPr lang="sv-SE" sz="1600" dirty="0"/>
              <a:t>Vilka två huvudgrupper av solskyddsmedel finns det för lokal applikation? (1p)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354736397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7: Kvinna, 67 år </a:t>
            </a:r>
          </a:p>
          <a:p>
            <a:pPr marL="0" indent="0">
              <a:buNone/>
            </a:pPr>
            <a:r>
              <a:rPr lang="sv-SE" sz="1200" i="1" dirty="0">
                <a:solidFill>
                  <a:schemeClr val="tx1">
                    <a:lumMod val="50000"/>
                    <a:lumOff val="50000"/>
                  </a:schemeClr>
                </a:solidFill>
              </a:rPr>
              <a:t>Du vikarierar på vårdcentralen i Boxholm. En eftermiddag kommer en 67 årig kvinna som söker för en rodnad </a:t>
            </a:r>
            <a:r>
              <a:rPr lang="sv-SE" sz="1200" i="1" dirty="0" err="1">
                <a:solidFill>
                  <a:schemeClr val="tx1">
                    <a:lumMod val="50000"/>
                    <a:lumOff val="50000"/>
                  </a:schemeClr>
                </a:solidFill>
              </a:rPr>
              <a:t>hyperkeratotisk</a:t>
            </a:r>
            <a:r>
              <a:rPr lang="sv-SE" sz="1200" i="1" dirty="0">
                <a:solidFill>
                  <a:schemeClr val="tx1">
                    <a:lumMod val="50000"/>
                    <a:lumOff val="50000"/>
                  </a:schemeClr>
                </a:solidFill>
              </a:rPr>
              <a:t> förändring på höger lår som hon haft i nästan ett år. Förändringen mäter 12 mm. Hon har inga symtom. Via VC har hon erhållit kortisonkräm, som inte haft någon effekt. </a:t>
            </a:r>
            <a:br>
              <a:rPr lang="sv-SE" sz="1600" dirty="0"/>
            </a:br>
            <a:br>
              <a:rPr lang="sv-SE" sz="1600" dirty="0"/>
            </a:br>
            <a:r>
              <a:rPr lang="sv-SE" sz="1600" dirty="0"/>
              <a:t>Du gör en helkroppsundersökning av patienten och finner att hon har ett antal </a:t>
            </a:r>
            <a:r>
              <a:rPr lang="sv-SE" sz="1600" dirty="0" err="1"/>
              <a:t>aktiniska</a:t>
            </a:r>
            <a:r>
              <a:rPr lang="sv-SE" sz="1600" dirty="0"/>
              <a:t> </a:t>
            </a:r>
            <a:r>
              <a:rPr lang="sv-SE" sz="1600" dirty="0" err="1"/>
              <a:t>keratoser</a:t>
            </a:r>
            <a:r>
              <a:rPr lang="sv-SE" sz="1600" dirty="0"/>
              <a:t> på huden i ansiktet. Du finner att hon har </a:t>
            </a:r>
            <a:r>
              <a:rPr lang="sv-SE" sz="1600" dirty="0" err="1"/>
              <a:t>hudtyp</a:t>
            </a:r>
            <a:r>
              <a:rPr lang="sv-SE" sz="1600" dirty="0"/>
              <a:t> II. Patienten frågar dig nu om </a:t>
            </a:r>
            <a:r>
              <a:rPr lang="sv-SE" sz="1600" dirty="0" err="1"/>
              <a:t>solråd</a:t>
            </a:r>
            <a:r>
              <a:rPr lang="sv-SE" sz="1600" dirty="0"/>
              <a:t>. </a:t>
            </a:r>
            <a:br>
              <a:rPr lang="sv-SE" sz="1600" dirty="0"/>
            </a:br>
            <a:br>
              <a:rPr lang="sv-SE" sz="1600" dirty="0"/>
            </a:br>
            <a:r>
              <a:rPr lang="sv-SE" sz="1600" dirty="0"/>
              <a:t>Fråga 7:4. </a:t>
            </a:r>
            <a:br>
              <a:rPr lang="sv-SE" sz="1600" dirty="0"/>
            </a:br>
            <a:r>
              <a:rPr lang="sv-SE" sz="1600" dirty="0"/>
              <a:t>Vad är viktigt att tänka på vid val av solskyddskräm? (1p) </a:t>
            </a:r>
          </a:p>
          <a:p>
            <a:pPr marL="0" indent="0">
              <a:buNone/>
            </a:pPr>
            <a:r>
              <a:rPr lang="sv-SE" sz="1600" dirty="0">
                <a:solidFill>
                  <a:schemeClr val="accent4"/>
                </a:solidFill>
              </a:rPr>
              <a:t>Svarsförslag: Hög solskyddsfaktor -SPF 30–50 samt skydd mot både UVA-A och B. </a:t>
            </a:r>
            <a:br>
              <a:rPr lang="sv-SE" sz="1600" dirty="0"/>
            </a:br>
            <a:br>
              <a:rPr lang="sv-SE" sz="1600" dirty="0"/>
            </a:br>
            <a:r>
              <a:rPr lang="sv-SE" sz="1600" dirty="0"/>
              <a:t>Fråga 7:5 </a:t>
            </a:r>
            <a:br>
              <a:rPr lang="sv-SE" sz="1600" dirty="0"/>
            </a:br>
            <a:r>
              <a:rPr lang="sv-SE" sz="1600" dirty="0"/>
              <a:t>Vilka två huvudgrupper av solskyddsmedel finns det för lokal applikation? (1p) </a:t>
            </a:r>
          </a:p>
          <a:p>
            <a:pPr marL="0" indent="0">
              <a:buNone/>
            </a:pPr>
            <a:r>
              <a:rPr lang="sv-SE" sz="1600" dirty="0">
                <a:solidFill>
                  <a:schemeClr val="accent4"/>
                </a:solidFill>
              </a:rPr>
              <a:t>Svarsförslag: Det finns fysikaliska och kemiska solskyddsmedel. </a:t>
            </a:r>
          </a:p>
          <a:p>
            <a:pPr marL="0" indent="0">
              <a:buNone/>
            </a:pPr>
            <a:endParaRPr lang="sv-SE" sz="1600" dirty="0"/>
          </a:p>
          <a:p>
            <a:pPr marL="0" indent="0">
              <a:buNone/>
            </a:pPr>
            <a:r>
              <a:rPr lang="sv-SE" sz="1000" dirty="0">
                <a:solidFill>
                  <a:schemeClr val="tx1">
                    <a:lumMod val="50000"/>
                    <a:lumOff val="50000"/>
                  </a:schemeClr>
                </a:solidFill>
              </a:rPr>
              <a:t>FLM: 74,76 </a:t>
            </a:r>
          </a:p>
          <a:p>
            <a:pPr marL="0" indent="0">
              <a:buNone/>
            </a:pPr>
            <a:r>
              <a:rPr lang="sv-SE" sz="1600" dirty="0">
                <a:solidFill>
                  <a:schemeClr val="accent1"/>
                </a:solidFill>
              </a:rPr>
              <a:t>Slut på fall 7!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184320783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8: Barn, 6 månader </a:t>
            </a:r>
          </a:p>
          <a:p>
            <a:pPr marL="0" indent="0">
              <a:buNone/>
            </a:pPr>
            <a:r>
              <a:rPr lang="sv-SE" sz="1600" dirty="0"/>
              <a:t>Du kallas som vikarierande underläkare till BVC för att titta på ett 6-månaders barn som senaste veckorna fått ett utslag över ögonbrynen. Barnet verkar inte besväras av det. </a:t>
            </a:r>
            <a:br>
              <a:rPr lang="sv-SE" sz="1600" dirty="0"/>
            </a:br>
            <a:br>
              <a:rPr lang="sv-SE" sz="1600" dirty="0"/>
            </a:br>
            <a:r>
              <a:rPr lang="sv-SE" sz="1600" dirty="0"/>
              <a:t>Fråga 8:1. </a:t>
            </a:r>
            <a:br>
              <a:rPr lang="sv-SE" sz="1600" dirty="0"/>
            </a:br>
            <a:r>
              <a:rPr lang="sv-SE" sz="1600" dirty="0"/>
              <a:t>Hur vill du beskriva huden? (1p) </a:t>
            </a: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br>
              <a:rPr lang="sv-SE" sz="1600" dirty="0"/>
            </a:br>
            <a:endParaRPr lang="sv-SE" sz="1600" dirty="0">
              <a:solidFill>
                <a:schemeClr val="accent1"/>
              </a:solidFill>
            </a:endParaRPr>
          </a:p>
        </p:txBody>
      </p:sp>
      <p:pic>
        <p:nvPicPr>
          <p:cNvPr id="2" name="Bildobjekt 1">
            <a:extLst>
              <a:ext uri="{FF2B5EF4-FFF2-40B4-BE49-F238E27FC236}">
                <a16:creationId xmlns:a16="http://schemas.microsoft.com/office/drawing/2014/main" id="{00E97844-798C-1882-3E4E-71BDE72C6170}"/>
              </a:ext>
            </a:extLst>
          </p:cNvPr>
          <p:cNvPicPr>
            <a:picLocks noChangeAspect="1"/>
          </p:cNvPicPr>
          <p:nvPr/>
        </p:nvPicPr>
        <p:blipFill>
          <a:blip r:embed="rId2"/>
          <a:stretch>
            <a:fillRect/>
          </a:stretch>
        </p:blipFill>
        <p:spPr>
          <a:xfrm>
            <a:off x="4146550" y="2026029"/>
            <a:ext cx="3898900" cy="2451100"/>
          </a:xfrm>
          <a:prstGeom prst="rect">
            <a:avLst/>
          </a:prstGeom>
        </p:spPr>
      </p:pic>
    </p:spTree>
    <p:extLst>
      <p:ext uri="{BB962C8B-B14F-4D97-AF65-F5344CB8AC3E}">
        <p14:creationId xmlns:p14="http://schemas.microsoft.com/office/powerpoint/2010/main" val="219109220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8: Barn, 6 månader </a:t>
            </a:r>
          </a:p>
          <a:p>
            <a:pPr marL="0" indent="0">
              <a:buNone/>
            </a:pPr>
            <a:r>
              <a:rPr lang="sv-SE" sz="1600" dirty="0"/>
              <a:t>Du kallas som vikarierande underläkare till BVC för att titta på ett 6-månaders barn som senaste veckorna fått ett utslag över ögonbrynen. Barnet verkar inte besväras av det. </a:t>
            </a:r>
            <a:br>
              <a:rPr lang="sv-SE" sz="1600" dirty="0"/>
            </a:br>
            <a:br>
              <a:rPr lang="sv-SE" sz="1600" dirty="0"/>
            </a:br>
            <a:r>
              <a:rPr lang="sv-SE" sz="1600" dirty="0"/>
              <a:t>Fråga 8:1. </a:t>
            </a:r>
            <a:br>
              <a:rPr lang="sv-SE" sz="1600" dirty="0"/>
            </a:br>
            <a:r>
              <a:rPr lang="sv-SE" sz="1600" dirty="0"/>
              <a:t>Hur vill du beskriva huden? (1p) </a:t>
            </a: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Huden runt ögonbrynen är lätt </a:t>
            </a:r>
            <a:r>
              <a:rPr lang="sv-SE" sz="1600" dirty="0" err="1">
                <a:solidFill>
                  <a:schemeClr val="accent4"/>
                </a:solidFill>
              </a:rPr>
              <a:t>erytematös</a:t>
            </a:r>
            <a:r>
              <a:rPr lang="sv-SE" sz="1600" dirty="0">
                <a:solidFill>
                  <a:schemeClr val="accent4"/>
                </a:solidFill>
              </a:rPr>
              <a:t> med en gulaktig, mjölig, ytlig </a:t>
            </a:r>
            <a:r>
              <a:rPr lang="sv-SE" sz="1600" dirty="0" err="1">
                <a:solidFill>
                  <a:schemeClr val="accent4"/>
                </a:solidFill>
              </a:rPr>
              <a:t>hyperkeratos</a:t>
            </a:r>
            <a:r>
              <a:rPr lang="sv-SE" sz="1600" dirty="0">
                <a:solidFill>
                  <a:schemeClr val="accent4"/>
                </a:solidFill>
              </a:rPr>
              <a:t>. </a:t>
            </a:r>
            <a:br>
              <a:rPr lang="sv-SE" sz="1600" dirty="0">
                <a:solidFill>
                  <a:schemeClr val="accent4"/>
                </a:solidFill>
              </a:rPr>
            </a:br>
            <a:br>
              <a:rPr lang="sv-SE" sz="1600" dirty="0"/>
            </a:br>
            <a:r>
              <a:rPr lang="sv-SE" sz="1000" dirty="0">
                <a:solidFill>
                  <a:schemeClr val="tx1">
                    <a:lumMod val="50000"/>
                    <a:lumOff val="50000"/>
                  </a:schemeClr>
                </a:solidFill>
              </a:rPr>
              <a:t>FLM: 74,76 </a:t>
            </a:r>
          </a:p>
          <a:p>
            <a:pPr marL="0" indent="0">
              <a:buNone/>
            </a:pPr>
            <a:endParaRPr lang="sv-SE" sz="1600" dirty="0">
              <a:solidFill>
                <a:schemeClr val="accent1"/>
              </a:solidFill>
            </a:endParaRPr>
          </a:p>
        </p:txBody>
      </p:sp>
      <p:pic>
        <p:nvPicPr>
          <p:cNvPr id="2" name="Bildobjekt 1">
            <a:extLst>
              <a:ext uri="{FF2B5EF4-FFF2-40B4-BE49-F238E27FC236}">
                <a16:creationId xmlns:a16="http://schemas.microsoft.com/office/drawing/2014/main" id="{00E97844-798C-1882-3E4E-71BDE72C6170}"/>
              </a:ext>
            </a:extLst>
          </p:cNvPr>
          <p:cNvPicPr>
            <a:picLocks noChangeAspect="1"/>
          </p:cNvPicPr>
          <p:nvPr/>
        </p:nvPicPr>
        <p:blipFill>
          <a:blip r:embed="rId2"/>
          <a:stretch>
            <a:fillRect/>
          </a:stretch>
        </p:blipFill>
        <p:spPr>
          <a:xfrm>
            <a:off x="4146550" y="2026029"/>
            <a:ext cx="3898900" cy="2451100"/>
          </a:xfrm>
          <a:prstGeom prst="rect">
            <a:avLst/>
          </a:prstGeom>
        </p:spPr>
      </p:pic>
    </p:spTree>
    <p:extLst>
      <p:ext uri="{BB962C8B-B14F-4D97-AF65-F5344CB8AC3E}">
        <p14:creationId xmlns:p14="http://schemas.microsoft.com/office/powerpoint/2010/main" val="348116838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8: Barn, 6 månader </a:t>
            </a:r>
          </a:p>
          <a:p>
            <a:pPr marL="0" indent="0">
              <a:buNone/>
            </a:pPr>
            <a:r>
              <a:rPr lang="sv-SE" sz="1600" dirty="0"/>
              <a:t>Du kallas som vikarierande underläkare till BVC för att titta på ett 6-månaders barn som senaste veckorna fått ett utslag över ögonbrynen. Barnet verkar inte besväras av det. </a:t>
            </a:r>
            <a:br>
              <a:rPr lang="sv-SE" sz="1600" dirty="0"/>
            </a:br>
            <a:br>
              <a:rPr lang="sv-SE" sz="1600" dirty="0"/>
            </a:br>
            <a:r>
              <a:rPr lang="sv-SE" sz="1600" dirty="0"/>
              <a:t>Fråga 8:2. </a:t>
            </a:r>
            <a:br>
              <a:rPr lang="sv-SE" sz="1600" dirty="0"/>
            </a:br>
            <a:r>
              <a:rPr lang="sv-SE" sz="1600" dirty="0"/>
              <a:t>Vilken diagnos sätter du? Föreslå differentialdiagnos (2p)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accent1"/>
              </a:solidFill>
            </a:endParaRPr>
          </a:p>
        </p:txBody>
      </p:sp>
      <p:pic>
        <p:nvPicPr>
          <p:cNvPr id="2" name="Bildobjekt 1">
            <a:extLst>
              <a:ext uri="{FF2B5EF4-FFF2-40B4-BE49-F238E27FC236}">
                <a16:creationId xmlns:a16="http://schemas.microsoft.com/office/drawing/2014/main" id="{00E97844-798C-1882-3E4E-71BDE72C6170}"/>
              </a:ext>
            </a:extLst>
          </p:cNvPr>
          <p:cNvPicPr>
            <a:picLocks noChangeAspect="1"/>
          </p:cNvPicPr>
          <p:nvPr/>
        </p:nvPicPr>
        <p:blipFill>
          <a:blip r:embed="rId2"/>
          <a:stretch>
            <a:fillRect/>
          </a:stretch>
        </p:blipFill>
        <p:spPr>
          <a:xfrm>
            <a:off x="4146550" y="2026029"/>
            <a:ext cx="3898900" cy="2451100"/>
          </a:xfrm>
          <a:prstGeom prst="rect">
            <a:avLst/>
          </a:prstGeom>
        </p:spPr>
      </p:pic>
    </p:spTree>
    <p:extLst>
      <p:ext uri="{BB962C8B-B14F-4D97-AF65-F5344CB8AC3E}">
        <p14:creationId xmlns:p14="http://schemas.microsoft.com/office/powerpoint/2010/main" val="213006785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8: Barn, 6 månader </a:t>
            </a:r>
          </a:p>
          <a:p>
            <a:pPr marL="0" indent="0">
              <a:buNone/>
            </a:pPr>
            <a:r>
              <a:rPr lang="sv-SE" sz="1600" dirty="0"/>
              <a:t>Du kallas som vikarierande underläkare till BVC för att titta på ett 6-månaders barn som senaste veckorna fått ett utslag över ögonbrynen. Barnet verkar inte besväras av det. </a:t>
            </a:r>
            <a:br>
              <a:rPr lang="sv-SE" sz="1600" dirty="0"/>
            </a:br>
            <a:br>
              <a:rPr lang="sv-SE" sz="1600" dirty="0"/>
            </a:br>
            <a:r>
              <a:rPr lang="sv-SE" sz="1600" dirty="0"/>
              <a:t>Fråga 8:2. </a:t>
            </a:r>
            <a:br>
              <a:rPr lang="sv-SE" sz="1600" dirty="0"/>
            </a:br>
            <a:r>
              <a:rPr lang="sv-SE" sz="1600" dirty="0"/>
              <a:t>Vilken diagnos sätter du? Föreslå differentialdiagnos (2p)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Detta är ett infantilt seborroiskt eksem. Differentialdiagnos atopiskt eksem. </a:t>
            </a:r>
            <a:br>
              <a:rPr lang="sv-SE" sz="1600" dirty="0">
                <a:solidFill>
                  <a:schemeClr val="accent4"/>
                </a:solidFill>
              </a:rPr>
            </a:br>
            <a:br>
              <a:rPr lang="sv-SE" sz="1600" dirty="0"/>
            </a:br>
            <a:r>
              <a:rPr lang="sv-SE" sz="1000" dirty="0">
                <a:solidFill>
                  <a:schemeClr val="tx1">
                    <a:lumMod val="50000"/>
                    <a:lumOff val="50000"/>
                  </a:schemeClr>
                </a:solidFill>
              </a:rPr>
              <a:t>FLM: 74,76 </a:t>
            </a:r>
          </a:p>
          <a:p>
            <a:pPr marL="0" indent="0">
              <a:buNone/>
            </a:pPr>
            <a:endParaRPr lang="sv-SE" sz="1600" dirty="0">
              <a:solidFill>
                <a:schemeClr val="accent1"/>
              </a:solidFill>
            </a:endParaRPr>
          </a:p>
        </p:txBody>
      </p:sp>
      <p:pic>
        <p:nvPicPr>
          <p:cNvPr id="2" name="Bildobjekt 1">
            <a:extLst>
              <a:ext uri="{FF2B5EF4-FFF2-40B4-BE49-F238E27FC236}">
                <a16:creationId xmlns:a16="http://schemas.microsoft.com/office/drawing/2014/main" id="{00E97844-798C-1882-3E4E-71BDE72C6170}"/>
              </a:ext>
            </a:extLst>
          </p:cNvPr>
          <p:cNvPicPr>
            <a:picLocks noChangeAspect="1"/>
          </p:cNvPicPr>
          <p:nvPr/>
        </p:nvPicPr>
        <p:blipFill>
          <a:blip r:embed="rId2"/>
          <a:stretch>
            <a:fillRect/>
          </a:stretch>
        </p:blipFill>
        <p:spPr>
          <a:xfrm>
            <a:off x="4146550" y="2026029"/>
            <a:ext cx="3898900" cy="2451100"/>
          </a:xfrm>
          <a:prstGeom prst="rect">
            <a:avLst/>
          </a:prstGeom>
        </p:spPr>
      </p:pic>
    </p:spTree>
    <p:extLst>
      <p:ext uri="{BB962C8B-B14F-4D97-AF65-F5344CB8AC3E}">
        <p14:creationId xmlns:p14="http://schemas.microsoft.com/office/powerpoint/2010/main" val="81538008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8: Barn, 6 månader </a:t>
            </a:r>
          </a:p>
          <a:p>
            <a:pPr marL="0" indent="0">
              <a:buNone/>
            </a:pPr>
            <a:r>
              <a:rPr lang="sv-SE" sz="1600" dirty="0"/>
              <a:t>Du kallas som vikarierande underläkare till BVC för att titta på ett 6-månaders barn som senaste veckorna fått ett utslag över ögonbrynen. Barnet verkar inte besväras av det. </a:t>
            </a:r>
            <a:br>
              <a:rPr lang="sv-SE" sz="1600" dirty="0"/>
            </a:br>
            <a:br>
              <a:rPr lang="sv-SE" sz="1600" dirty="0"/>
            </a:br>
            <a:r>
              <a:rPr lang="sv-SE" sz="1600" dirty="0"/>
              <a:t>Fråga 8:3. </a:t>
            </a:r>
            <a:br>
              <a:rPr lang="sv-SE" sz="1600" dirty="0"/>
            </a:br>
            <a:r>
              <a:rPr lang="sv-SE" sz="1600" dirty="0"/>
              <a:t>Vilken behandling ger du? (1p)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accent1"/>
              </a:solidFill>
            </a:endParaRPr>
          </a:p>
        </p:txBody>
      </p:sp>
      <p:pic>
        <p:nvPicPr>
          <p:cNvPr id="2" name="Bildobjekt 1">
            <a:extLst>
              <a:ext uri="{FF2B5EF4-FFF2-40B4-BE49-F238E27FC236}">
                <a16:creationId xmlns:a16="http://schemas.microsoft.com/office/drawing/2014/main" id="{00E97844-798C-1882-3E4E-71BDE72C6170}"/>
              </a:ext>
            </a:extLst>
          </p:cNvPr>
          <p:cNvPicPr>
            <a:picLocks noChangeAspect="1"/>
          </p:cNvPicPr>
          <p:nvPr/>
        </p:nvPicPr>
        <p:blipFill>
          <a:blip r:embed="rId2"/>
          <a:stretch>
            <a:fillRect/>
          </a:stretch>
        </p:blipFill>
        <p:spPr>
          <a:xfrm>
            <a:off x="4146550" y="2026029"/>
            <a:ext cx="3898900" cy="2451100"/>
          </a:xfrm>
          <a:prstGeom prst="rect">
            <a:avLst/>
          </a:prstGeom>
        </p:spPr>
      </p:pic>
    </p:spTree>
    <p:extLst>
      <p:ext uri="{BB962C8B-B14F-4D97-AF65-F5344CB8AC3E}">
        <p14:creationId xmlns:p14="http://schemas.microsoft.com/office/powerpoint/2010/main" val="382898516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8: Barn, 6 månader </a:t>
            </a:r>
          </a:p>
          <a:p>
            <a:pPr marL="0" indent="0">
              <a:buNone/>
            </a:pPr>
            <a:r>
              <a:rPr lang="sv-SE" sz="1600" dirty="0"/>
              <a:t>Du kallas som vikarierande underläkare till BVC för att titta på ett 6-månaders barn som senaste veckorna fått ett utslag över ögonbrynen. Barnet verkar inte besväras av det. </a:t>
            </a:r>
            <a:br>
              <a:rPr lang="sv-SE" sz="1600" dirty="0"/>
            </a:br>
            <a:br>
              <a:rPr lang="sv-SE" sz="1600" dirty="0"/>
            </a:br>
            <a:r>
              <a:rPr lang="sv-SE" sz="1600" dirty="0"/>
              <a:t>Fråga 8:3. </a:t>
            </a:r>
            <a:br>
              <a:rPr lang="sv-SE" sz="1600" dirty="0"/>
            </a:br>
            <a:r>
              <a:rPr lang="sv-SE" sz="1600" dirty="0"/>
              <a:t>Vilken behandling ger du? (1p)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Behandlas med mjukgörande kräm och </a:t>
            </a:r>
            <a:r>
              <a:rPr lang="sv-SE" sz="1600" dirty="0" err="1">
                <a:solidFill>
                  <a:schemeClr val="accent4"/>
                </a:solidFill>
              </a:rPr>
              <a:t>Cortimyk</a:t>
            </a:r>
            <a:r>
              <a:rPr lang="sv-SE" sz="1600" dirty="0">
                <a:solidFill>
                  <a:schemeClr val="accent4"/>
                </a:solidFill>
              </a:rPr>
              <a:t> eller </a:t>
            </a:r>
            <a:r>
              <a:rPr lang="sv-SE" sz="1600" dirty="0" err="1">
                <a:solidFill>
                  <a:schemeClr val="accent4"/>
                </a:solidFill>
              </a:rPr>
              <a:t>Daktacort</a:t>
            </a:r>
            <a:r>
              <a:rPr lang="sv-SE" sz="1600" dirty="0">
                <a:solidFill>
                  <a:schemeClr val="accent4"/>
                </a:solidFill>
              </a:rPr>
              <a:t>. </a:t>
            </a:r>
          </a:p>
          <a:p>
            <a:pPr marL="0" indent="0">
              <a:buNone/>
            </a:pPr>
            <a:br>
              <a:rPr lang="sv-SE" sz="1600" dirty="0">
                <a:solidFill>
                  <a:schemeClr val="accent4"/>
                </a:solidFill>
              </a:rPr>
            </a:br>
            <a:br>
              <a:rPr lang="sv-SE" sz="1600" dirty="0"/>
            </a:br>
            <a:r>
              <a:rPr lang="sv-SE" sz="1000" dirty="0">
                <a:solidFill>
                  <a:schemeClr val="tx1">
                    <a:lumMod val="50000"/>
                    <a:lumOff val="50000"/>
                  </a:schemeClr>
                </a:solidFill>
              </a:rPr>
              <a:t>FLM: 74,76 </a:t>
            </a:r>
          </a:p>
          <a:p>
            <a:pPr marL="0" indent="0">
              <a:buNone/>
            </a:pPr>
            <a:r>
              <a:rPr lang="sv-SE" sz="1600" dirty="0">
                <a:solidFill>
                  <a:schemeClr val="accent1"/>
                </a:solidFill>
              </a:rPr>
              <a:t>Slut på fall 8!</a:t>
            </a:r>
          </a:p>
        </p:txBody>
      </p:sp>
      <p:pic>
        <p:nvPicPr>
          <p:cNvPr id="2" name="Bildobjekt 1">
            <a:extLst>
              <a:ext uri="{FF2B5EF4-FFF2-40B4-BE49-F238E27FC236}">
                <a16:creationId xmlns:a16="http://schemas.microsoft.com/office/drawing/2014/main" id="{00E97844-798C-1882-3E4E-71BDE72C6170}"/>
              </a:ext>
            </a:extLst>
          </p:cNvPr>
          <p:cNvPicPr>
            <a:picLocks noChangeAspect="1"/>
          </p:cNvPicPr>
          <p:nvPr/>
        </p:nvPicPr>
        <p:blipFill>
          <a:blip r:embed="rId2"/>
          <a:stretch>
            <a:fillRect/>
          </a:stretch>
        </p:blipFill>
        <p:spPr>
          <a:xfrm>
            <a:off x="4146550" y="2026029"/>
            <a:ext cx="3898900" cy="2451100"/>
          </a:xfrm>
          <a:prstGeom prst="rect">
            <a:avLst/>
          </a:prstGeom>
        </p:spPr>
      </p:pic>
    </p:spTree>
    <p:extLst>
      <p:ext uri="{BB962C8B-B14F-4D97-AF65-F5344CB8AC3E}">
        <p14:creationId xmlns:p14="http://schemas.microsoft.com/office/powerpoint/2010/main" val="360002251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9: Kvinna, 35 år </a:t>
            </a:r>
          </a:p>
          <a:p>
            <a:pPr marL="0" indent="0">
              <a:buNone/>
            </a:pPr>
            <a:r>
              <a:rPr lang="sv-SE" sz="1600" dirty="0"/>
              <a:t>Som underläkare på vårdcentralen ser du en kvinna som haft ett svidande, smärtande utslag på läppen sedan några dagar. Hon har aldrig haft detta tidigare. </a:t>
            </a:r>
            <a:br>
              <a:rPr lang="sv-SE" sz="1600" dirty="0"/>
            </a:br>
            <a:br>
              <a:rPr lang="sv-SE" sz="1600" dirty="0"/>
            </a:br>
            <a:r>
              <a:rPr lang="sv-SE" sz="1600" dirty="0"/>
              <a:t>Fråga 9:1. </a:t>
            </a:r>
            <a:br>
              <a:rPr lang="sv-SE" sz="1600" dirty="0"/>
            </a:br>
            <a:r>
              <a:rPr lang="sv-SE" sz="1600" dirty="0"/>
              <a:t>Beskriv hudförändringen. (1p) </a:t>
            </a:r>
            <a:br>
              <a:rPr lang="sv-SE" sz="1600" dirty="0"/>
            </a:br>
            <a:br>
              <a:rPr lang="sv-SE" sz="1600" dirty="0"/>
            </a:br>
            <a:endParaRPr lang="sv-SE" sz="1000" dirty="0">
              <a:solidFill>
                <a:schemeClr val="tx1">
                  <a:lumMod val="50000"/>
                  <a:lumOff val="50000"/>
                </a:schemeClr>
              </a:solidFill>
            </a:endParaRPr>
          </a:p>
        </p:txBody>
      </p:sp>
      <p:pic>
        <p:nvPicPr>
          <p:cNvPr id="4" name="Bildobjekt 3">
            <a:extLst>
              <a:ext uri="{FF2B5EF4-FFF2-40B4-BE49-F238E27FC236}">
                <a16:creationId xmlns:a16="http://schemas.microsoft.com/office/drawing/2014/main" id="{E1287111-2E71-3FAE-6639-A0F832C2D07C}"/>
              </a:ext>
            </a:extLst>
          </p:cNvPr>
          <p:cNvPicPr>
            <a:picLocks noChangeAspect="1"/>
          </p:cNvPicPr>
          <p:nvPr/>
        </p:nvPicPr>
        <p:blipFill>
          <a:blip r:embed="rId2"/>
          <a:stretch>
            <a:fillRect/>
          </a:stretch>
        </p:blipFill>
        <p:spPr>
          <a:xfrm>
            <a:off x="3871699" y="2892472"/>
            <a:ext cx="4448601" cy="3410594"/>
          </a:xfrm>
          <a:prstGeom prst="rect">
            <a:avLst/>
          </a:prstGeom>
        </p:spPr>
      </p:pic>
    </p:spTree>
    <p:extLst>
      <p:ext uri="{BB962C8B-B14F-4D97-AF65-F5344CB8AC3E}">
        <p14:creationId xmlns:p14="http://schemas.microsoft.com/office/powerpoint/2010/main" val="216984962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9: Kvinna, 35 år </a:t>
            </a:r>
          </a:p>
          <a:p>
            <a:pPr marL="0" indent="0">
              <a:buNone/>
            </a:pPr>
            <a:r>
              <a:rPr lang="sv-SE" sz="1600" dirty="0"/>
              <a:t>Som underläkare på vårdcentralen ser du en kvinna som haft ett svidande, smärtande utslag på läppen sedan några dagar. Hon har aldrig haft detta tidigare. </a:t>
            </a:r>
            <a:br>
              <a:rPr lang="sv-SE" sz="1600" dirty="0"/>
            </a:br>
            <a:br>
              <a:rPr lang="sv-SE" sz="1600" dirty="0"/>
            </a:br>
            <a:r>
              <a:rPr lang="sv-SE" sz="1600" dirty="0"/>
              <a:t>Fråga 9:1. </a:t>
            </a:r>
            <a:br>
              <a:rPr lang="sv-SE" sz="1600" dirty="0"/>
            </a:br>
            <a:r>
              <a:rPr lang="sv-SE" sz="1600" dirty="0"/>
              <a:t>Beskriv hudförändringen.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På underläppen och strax nedom ses ett antal distinkta </a:t>
            </a:r>
            <a:r>
              <a:rPr lang="sv-SE" sz="1600" dirty="0" err="1">
                <a:solidFill>
                  <a:schemeClr val="accent4"/>
                </a:solidFill>
              </a:rPr>
              <a:t>vesikler</a:t>
            </a:r>
            <a:r>
              <a:rPr lang="sv-SE" sz="1600" dirty="0">
                <a:solidFill>
                  <a:schemeClr val="accent4"/>
                </a:solidFill>
              </a:rPr>
              <a:t> och </a:t>
            </a:r>
            <a:r>
              <a:rPr lang="sv-SE" sz="1600" dirty="0" err="1">
                <a:solidFill>
                  <a:schemeClr val="accent4"/>
                </a:solidFill>
              </a:rPr>
              <a:t>erytem</a:t>
            </a:r>
            <a:r>
              <a:rPr lang="sv-SE" sz="1600" dirty="0">
                <a:solidFill>
                  <a:schemeClr val="accent4"/>
                </a:solidFill>
              </a:rPr>
              <a:t>, samt liten </a:t>
            </a:r>
            <a:r>
              <a:rPr lang="sv-SE" sz="1600" dirty="0" err="1">
                <a:solidFill>
                  <a:schemeClr val="accent4"/>
                </a:solidFill>
              </a:rPr>
              <a:t>ulceration</a:t>
            </a:r>
            <a:r>
              <a:rPr lang="sv-SE" sz="1600" dirty="0">
                <a:solidFill>
                  <a:schemeClr val="accent4"/>
                </a:solidFill>
              </a:rPr>
              <a:t>. </a:t>
            </a:r>
          </a:p>
          <a:p>
            <a:pPr marL="0" indent="0">
              <a:buNone/>
            </a:pPr>
            <a:br>
              <a:rPr lang="sv-SE" sz="1600" dirty="0">
                <a:solidFill>
                  <a:schemeClr val="accent4"/>
                </a:solidFill>
              </a:rPr>
            </a:br>
            <a:br>
              <a:rPr lang="sv-SE" sz="1600" dirty="0"/>
            </a:br>
            <a:r>
              <a:rPr lang="sv-SE" sz="1000" dirty="0">
                <a:solidFill>
                  <a:schemeClr val="tx1">
                    <a:lumMod val="50000"/>
                    <a:lumOff val="50000"/>
                  </a:schemeClr>
                </a:solidFill>
              </a:rPr>
              <a:t>FLM: 74,76 </a:t>
            </a:r>
          </a:p>
        </p:txBody>
      </p:sp>
      <p:pic>
        <p:nvPicPr>
          <p:cNvPr id="4" name="Bildobjekt 3">
            <a:extLst>
              <a:ext uri="{FF2B5EF4-FFF2-40B4-BE49-F238E27FC236}">
                <a16:creationId xmlns:a16="http://schemas.microsoft.com/office/drawing/2014/main" id="{E1287111-2E71-3FAE-6639-A0F832C2D07C}"/>
              </a:ext>
            </a:extLst>
          </p:cNvPr>
          <p:cNvPicPr>
            <a:picLocks noChangeAspect="1"/>
          </p:cNvPicPr>
          <p:nvPr/>
        </p:nvPicPr>
        <p:blipFill>
          <a:blip r:embed="rId2"/>
          <a:stretch>
            <a:fillRect/>
          </a:stretch>
        </p:blipFill>
        <p:spPr>
          <a:xfrm>
            <a:off x="3871699" y="2892472"/>
            <a:ext cx="4448601" cy="3410594"/>
          </a:xfrm>
          <a:prstGeom prst="rect">
            <a:avLst/>
          </a:prstGeom>
        </p:spPr>
      </p:pic>
    </p:spTree>
    <p:extLst>
      <p:ext uri="{BB962C8B-B14F-4D97-AF65-F5344CB8AC3E}">
        <p14:creationId xmlns:p14="http://schemas.microsoft.com/office/powerpoint/2010/main" val="4060328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56822"/>
            <a:ext cx="10997485" cy="6201178"/>
          </a:xfrm>
        </p:spPr>
        <p:txBody>
          <a:bodyPr>
            <a:normAutofit/>
          </a:bodyPr>
          <a:lstStyle/>
          <a:p>
            <a:pPr marL="0" indent="0">
              <a:buNone/>
            </a:pPr>
            <a:r>
              <a:rPr lang="sv-SE" sz="1600" dirty="0"/>
              <a:t>Fall 8 – Julia, 25 år </a:t>
            </a:r>
          </a:p>
          <a:p>
            <a:pPr marL="0" indent="0">
              <a:buNone/>
            </a:pPr>
            <a:r>
              <a:rPr lang="sv-SE" sz="1600" dirty="0"/>
              <a:t>Julia får lämna ett urinprov och med hjälp av en urinsticka analyseras humant </a:t>
            </a:r>
            <a:r>
              <a:rPr lang="sv-SE" sz="1600" dirty="0" err="1"/>
              <a:t>choriongonadotropin</a:t>
            </a:r>
            <a:r>
              <a:rPr lang="sv-SE" sz="1600" dirty="0"/>
              <a:t> i urinen. Testet är positivt. Du gör även </a:t>
            </a:r>
            <a:r>
              <a:rPr lang="sv-SE" sz="1600" dirty="0" err="1"/>
              <a:t>gynundersökning</a:t>
            </a:r>
            <a:r>
              <a:rPr lang="sv-SE" sz="1600" dirty="0"/>
              <a:t> och ultraljud och konstaterar </a:t>
            </a:r>
            <a:r>
              <a:rPr lang="sv-SE" sz="1600" dirty="0" err="1"/>
              <a:t>intrauterin</a:t>
            </a:r>
            <a:r>
              <a:rPr lang="sv-SE" sz="1600" dirty="0"/>
              <a:t> </a:t>
            </a:r>
            <a:r>
              <a:rPr lang="sv-SE" sz="1600" dirty="0" err="1"/>
              <a:t>viabel</a:t>
            </a:r>
            <a:r>
              <a:rPr lang="sv-SE" sz="1600" dirty="0"/>
              <a:t> graviditet. </a:t>
            </a:r>
          </a:p>
          <a:p>
            <a:pPr marL="0" indent="0">
              <a:buNone/>
            </a:pPr>
            <a:r>
              <a:rPr lang="sv-SE" sz="1600" dirty="0"/>
              <a:t>Julia blir glad även om hon inte mår så bra med tanke på illamåendet och att hon även kräks flera gånger om dagen. Hon undrar varför man blir illamående när man är gravid och hur länge det brukar hålla i. </a:t>
            </a:r>
          </a:p>
          <a:p>
            <a:pPr marL="0" indent="0">
              <a:buNone/>
            </a:pPr>
            <a:endParaRPr lang="sv-SE" sz="1600" dirty="0"/>
          </a:p>
          <a:p>
            <a:pPr marL="0" indent="0">
              <a:buNone/>
            </a:pPr>
            <a:r>
              <a:rPr lang="sv-SE" sz="1600" dirty="0"/>
              <a:t>Fråga 8:3 (2p) </a:t>
            </a:r>
            <a:br>
              <a:rPr lang="sv-SE" sz="1600" dirty="0"/>
            </a:br>
            <a:r>
              <a:rPr lang="sv-SE" sz="1600" dirty="0"/>
              <a:t>Vad utlöser illamående och kräkningar under graviditet, hur länge kan Julia förvänta sig att det håller i och varför ser man ofta en förändring av symptomen under graviditeten? </a:t>
            </a:r>
          </a:p>
          <a:p>
            <a:pPr marL="0" indent="0">
              <a:buNone/>
            </a:pPr>
            <a:endParaRPr lang="sv-SE" sz="1600" dirty="0"/>
          </a:p>
        </p:txBody>
      </p:sp>
    </p:spTree>
    <p:extLst>
      <p:ext uri="{BB962C8B-B14F-4D97-AF65-F5344CB8AC3E}">
        <p14:creationId xmlns:p14="http://schemas.microsoft.com/office/powerpoint/2010/main" val="100391808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9: Kvinna, 35 år </a:t>
            </a:r>
          </a:p>
          <a:p>
            <a:pPr marL="0" indent="0">
              <a:buNone/>
            </a:pPr>
            <a:r>
              <a:rPr lang="sv-SE" sz="1600" dirty="0"/>
              <a:t>Som underläkare på vårdcentralen ser du en kvinna som haft ett svidande, smärtande utslag på läppen sedan några dagar. Hon har aldrig haft detta tidigare. </a:t>
            </a:r>
            <a:br>
              <a:rPr lang="sv-SE" sz="1600" dirty="0"/>
            </a:br>
            <a:br>
              <a:rPr lang="sv-SE" sz="1600" dirty="0"/>
            </a:br>
            <a:r>
              <a:rPr lang="sv-SE" sz="1600" dirty="0"/>
              <a:t>Fråga 9:2: </a:t>
            </a:r>
            <a:br>
              <a:rPr lang="sv-SE" sz="1600" dirty="0"/>
            </a:br>
            <a:r>
              <a:rPr lang="sv-SE" sz="1600" dirty="0"/>
              <a:t>Vilken diagnos föreslår du och vilken är din differentialdiagnos? (2p) </a:t>
            </a:r>
            <a:br>
              <a:rPr lang="sv-SE" sz="1600" dirty="0"/>
            </a:br>
            <a:br>
              <a:rPr lang="sv-SE" sz="1600" dirty="0"/>
            </a:br>
            <a:endParaRPr lang="sv-SE" sz="1000" dirty="0">
              <a:solidFill>
                <a:schemeClr val="tx1">
                  <a:lumMod val="50000"/>
                  <a:lumOff val="50000"/>
                </a:schemeClr>
              </a:solidFill>
            </a:endParaRPr>
          </a:p>
        </p:txBody>
      </p:sp>
      <p:pic>
        <p:nvPicPr>
          <p:cNvPr id="4" name="Bildobjekt 3">
            <a:extLst>
              <a:ext uri="{FF2B5EF4-FFF2-40B4-BE49-F238E27FC236}">
                <a16:creationId xmlns:a16="http://schemas.microsoft.com/office/drawing/2014/main" id="{E1287111-2E71-3FAE-6639-A0F832C2D07C}"/>
              </a:ext>
            </a:extLst>
          </p:cNvPr>
          <p:cNvPicPr>
            <a:picLocks noChangeAspect="1"/>
          </p:cNvPicPr>
          <p:nvPr/>
        </p:nvPicPr>
        <p:blipFill>
          <a:blip r:embed="rId2"/>
          <a:stretch>
            <a:fillRect/>
          </a:stretch>
        </p:blipFill>
        <p:spPr>
          <a:xfrm>
            <a:off x="3871699" y="2892472"/>
            <a:ext cx="4448601" cy="3410594"/>
          </a:xfrm>
          <a:prstGeom prst="rect">
            <a:avLst/>
          </a:prstGeom>
        </p:spPr>
      </p:pic>
    </p:spTree>
    <p:extLst>
      <p:ext uri="{BB962C8B-B14F-4D97-AF65-F5344CB8AC3E}">
        <p14:creationId xmlns:p14="http://schemas.microsoft.com/office/powerpoint/2010/main" val="412819309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9: Kvinna, 35 år </a:t>
            </a:r>
          </a:p>
          <a:p>
            <a:pPr marL="0" indent="0">
              <a:buNone/>
            </a:pPr>
            <a:r>
              <a:rPr lang="sv-SE" sz="1600" dirty="0"/>
              <a:t>Som underläkare på vårdcentralen ser du en kvinna som haft ett svidande, smärtande utslag på läppen sedan några dagar. Hon har aldrig haft detta tidigare. </a:t>
            </a:r>
            <a:br>
              <a:rPr lang="sv-SE" sz="1600" dirty="0"/>
            </a:br>
            <a:br>
              <a:rPr lang="sv-SE" sz="1600" dirty="0"/>
            </a:br>
            <a:r>
              <a:rPr lang="sv-SE" sz="1600" dirty="0"/>
              <a:t>Fråga 9:2: </a:t>
            </a:r>
            <a:br>
              <a:rPr lang="sv-SE" sz="1600" dirty="0"/>
            </a:br>
            <a:r>
              <a:rPr lang="sv-SE" sz="1600" dirty="0"/>
              <a:t>Vilken diagnos föreslår du och vilken är din differentialdiagnos?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Diagnosen är herpes simplex, differentialdiagnos impetigo. </a:t>
            </a:r>
          </a:p>
          <a:p>
            <a:pPr marL="0" indent="0">
              <a:buNone/>
            </a:pPr>
            <a:br>
              <a:rPr lang="sv-SE" sz="1600" dirty="0">
                <a:solidFill>
                  <a:schemeClr val="accent4"/>
                </a:solidFill>
              </a:rPr>
            </a:br>
            <a:br>
              <a:rPr lang="sv-SE" sz="1600" dirty="0"/>
            </a:br>
            <a:r>
              <a:rPr lang="sv-SE" sz="1000" dirty="0">
                <a:solidFill>
                  <a:schemeClr val="tx1">
                    <a:lumMod val="50000"/>
                    <a:lumOff val="50000"/>
                  </a:schemeClr>
                </a:solidFill>
              </a:rPr>
              <a:t>FLM: 74,76 </a:t>
            </a:r>
          </a:p>
        </p:txBody>
      </p:sp>
      <p:pic>
        <p:nvPicPr>
          <p:cNvPr id="4" name="Bildobjekt 3">
            <a:extLst>
              <a:ext uri="{FF2B5EF4-FFF2-40B4-BE49-F238E27FC236}">
                <a16:creationId xmlns:a16="http://schemas.microsoft.com/office/drawing/2014/main" id="{E1287111-2E71-3FAE-6639-A0F832C2D07C}"/>
              </a:ext>
            </a:extLst>
          </p:cNvPr>
          <p:cNvPicPr>
            <a:picLocks noChangeAspect="1"/>
          </p:cNvPicPr>
          <p:nvPr/>
        </p:nvPicPr>
        <p:blipFill>
          <a:blip r:embed="rId2"/>
          <a:stretch>
            <a:fillRect/>
          </a:stretch>
        </p:blipFill>
        <p:spPr>
          <a:xfrm>
            <a:off x="3871699" y="2892472"/>
            <a:ext cx="4448601" cy="3410594"/>
          </a:xfrm>
          <a:prstGeom prst="rect">
            <a:avLst/>
          </a:prstGeom>
        </p:spPr>
      </p:pic>
    </p:spTree>
    <p:extLst>
      <p:ext uri="{BB962C8B-B14F-4D97-AF65-F5344CB8AC3E}">
        <p14:creationId xmlns:p14="http://schemas.microsoft.com/office/powerpoint/2010/main" val="338613974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9: Kvinna, 35 år </a:t>
            </a:r>
          </a:p>
          <a:p>
            <a:pPr marL="0" indent="0">
              <a:buNone/>
            </a:pPr>
            <a:r>
              <a:rPr lang="sv-SE" sz="1600" dirty="0"/>
              <a:t>Som underläkare på vårdcentralen ser du en kvinna som haft ett svidande, smärtande utslag på läppen sedan några dagar. Hon har aldrig haft detta tidigare. </a:t>
            </a:r>
            <a:br>
              <a:rPr lang="sv-SE" sz="1600" dirty="0"/>
            </a:br>
            <a:br>
              <a:rPr lang="sv-SE" sz="1600" dirty="0"/>
            </a:br>
            <a:r>
              <a:rPr lang="sv-SE" sz="1600" dirty="0"/>
              <a:t>Fråga 9:3. </a:t>
            </a:r>
            <a:br>
              <a:rPr lang="sv-SE" sz="1600" dirty="0"/>
            </a:br>
            <a:r>
              <a:rPr lang="sv-SE" sz="1600" dirty="0"/>
              <a:t>Vilken behandling ger du? (1p) </a:t>
            </a:r>
            <a:br>
              <a:rPr lang="sv-SE" sz="1600" dirty="0"/>
            </a:br>
            <a:br>
              <a:rPr lang="sv-SE" sz="1600" dirty="0"/>
            </a:br>
            <a:endParaRPr lang="sv-SE" sz="1000" dirty="0">
              <a:solidFill>
                <a:schemeClr val="tx1">
                  <a:lumMod val="50000"/>
                  <a:lumOff val="50000"/>
                </a:schemeClr>
              </a:solidFill>
            </a:endParaRPr>
          </a:p>
        </p:txBody>
      </p:sp>
      <p:pic>
        <p:nvPicPr>
          <p:cNvPr id="4" name="Bildobjekt 3">
            <a:extLst>
              <a:ext uri="{FF2B5EF4-FFF2-40B4-BE49-F238E27FC236}">
                <a16:creationId xmlns:a16="http://schemas.microsoft.com/office/drawing/2014/main" id="{E1287111-2E71-3FAE-6639-A0F832C2D07C}"/>
              </a:ext>
            </a:extLst>
          </p:cNvPr>
          <p:cNvPicPr>
            <a:picLocks noChangeAspect="1"/>
          </p:cNvPicPr>
          <p:nvPr/>
        </p:nvPicPr>
        <p:blipFill>
          <a:blip r:embed="rId2"/>
          <a:stretch>
            <a:fillRect/>
          </a:stretch>
        </p:blipFill>
        <p:spPr>
          <a:xfrm>
            <a:off x="3871699" y="2892472"/>
            <a:ext cx="4448601" cy="3410594"/>
          </a:xfrm>
          <a:prstGeom prst="rect">
            <a:avLst/>
          </a:prstGeom>
        </p:spPr>
      </p:pic>
    </p:spTree>
    <p:extLst>
      <p:ext uri="{BB962C8B-B14F-4D97-AF65-F5344CB8AC3E}">
        <p14:creationId xmlns:p14="http://schemas.microsoft.com/office/powerpoint/2010/main" val="348547644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9: Kvinna, 35 år </a:t>
            </a:r>
          </a:p>
          <a:p>
            <a:pPr marL="0" indent="0">
              <a:buNone/>
            </a:pPr>
            <a:r>
              <a:rPr lang="sv-SE" sz="1600" dirty="0"/>
              <a:t>Som underläkare på vårdcentralen ser du en kvinna som haft ett svidande, smärtande utslag på läppen sedan några dagar. Hon har aldrig haft detta tidigare. </a:t>
            </a:r>
            <a:br>
              <a:rPr lang="sv-SE" sz="1600" dirty="0"/>
            </a:br>
            <a:br>
              <a:rPr lang="sv-SE" sz="1600" dirty="0"/>
            </a:br>
            <a:r>
              <a:rPr lang="sv-SE" sz="1600" dirty="0"/>
              <a:t>Fråga 9:3. </a:t>
            </a:r>
            <a:br>
              <a:rPr lang="sv-SE" sz="1600" dirty="0"/>
            </a:br>
            <a:r>
              <a:rPr lang="sv-SE" sz="1600" dirty="0"/>
              <a:t>Vilken behandling ger du?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Behandlas med lokal eller systemisk </a:t>
            </a:r>
            <a:r>
              <a:rPr lang="sv-SE" sz="1600" dirty="0" err="1">
                <a:solidFill>
                  <a:schemeClr val="accent4"/>
                </a:solidFill>
              </a:rPr>
              <a:t>aciklovir</a:t>
            </a:r>
            <a:r>
              <a:rPr lang="sv-SE" sz="1600" dirty="0">
                <a:solidFill>
                  <a:schemeClr val="accent4"/>
                </a:solidFill>
              </a:rPr>
              <a:t>. </a:t>
            </a:r>
          </a:p>
          <a:p>
            <a:pPr marL="0" indent="0">
              <a:buNone/>
            </a:pPr>
            <a:br>
              <a:rPr lang="sv-SE" sz="1600" dirty="0">
                <a:solidFill>
                  <a:schemeClr val="accent4"/>
                </a:solidFill>
              </a:rPr>
            </a:br>
            <a:br>
              <a:rPr lang="sv-SE" sz="1600" dirty="0"/>
            </a:br>
            <a:r>
              <a:rPr lang="sv-SE" sz="1000" dirty="0">
                <a:solidFill>
                  <a:schemeClr val="tx1">
                    <a:lumMod val="50000"/>
                    <a:lumOff val="50000"/>
                  </a:schemeClr>
                </a:solidFill>
              </a:rPr>
              <a:t>FLM: 74,76 </a:t>
            </a:r>
          </a:p>
          <a:p>
            <a:pPr marL="0" indent="0">
              <a:buNone/>
            </a:pPr>
            <a:endParaRPr lang="sv-SE" sz="1000" dirty="0">
              <a:solidFill>
                <a:schemeClr val="tx1">
                  <a:lumMod val="50000"/>
                  <a:lumOff val="50000"/>
                </a:schemeClr>
              </a:solidFill>
            </a:endParaRPr>
          </a:p>
          <a:p>
            <a:pPr marL="0" indent="0">
              <a:buNone/>
            </a:pPr>
            <a:r>
              <a:rPr lang="sv-SE" sz="1600" dirty="0">
                <a:solidFill>
                  <a:schemeClr val="accent1"/>
                </a:solidFill>
              </a:rPr>
              <a:t>Slut på fall 9!</a:t>
            </a:r>
          </a:p>
        </p:txBody>
      </p:sp>
      <p:pic>
        <p:nvPicPr>
          <p:cNvPr id="4" name="Bildobjekt 3">
            <a:extLst>
              <a:ext uri="{FF2B5EF4-FFF2-40B4-BE49-F238E27FC236}">
                <a16:creationId xmlns:a16="http://schemas.microsoft.com/office/drawing/2014/main" id="{E1287111-2E71-3FAE-6639-A0F832C2D07C}"/>
              </a:ext>
            </a:extLst>
          </p:cNvPr>
          <p:cNvPicPr>
            <a:picLocks noChangeAspect="1"/>
          </p:cNvPicPr>
          <p:nvPr/>
        </p:nvPicPr>
        <p:blipFill>
          <a:blip r:embed="rId2"/>
          <a:stretch>
            <a:fillRect/>
          </a:stretch>
        </p:blipFill>
        <p:spPr>
          <a:xfrm>
            <a:off x="3871699" y="2892472"/>
            <a:ext cx="4448601" cy="3410594"/>
          </a:xfrm>
          <a:prstGeom prst="rect">
            <a:avLst/>
          </a:prstGeom>
        </p:spPr>
      </p:pic>
    </p:spTree>
    <p:extLst>
      <p:ext uri="{BB962C8B-B14F-4D97-AF65-F5344CB8AC3E}">
        <p14:creationId xmlns:p14="http://schemas.microsoft.com/office/powerpoint/2010/main" val="149767690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1. Man, 75-år (4 poäng) </a:t>
            </a:r>
          </a:p>
          <a:p>
            <a:pPr marL="0" indent="0">
              <a:buNone/>
            </a:pPr>
            <a:r>
              <a:rPr lang="sv-SE" sz="1600" dirty="0"/>
              <a:t>Du arbetar en sommar på vårdcentralen i Valdemarsvik. En morgon kommer en 75-årig man som berättar att hans dotter upptäckt en mörk fläck i hårbotten som hon inte känner igen att han haft tidigare. Patienten är tidigare hudfrisk. Han har själv inga besvär av förändringen. Du tar ett kliniskt foto av förändringen (vänstra bilden) och har dessutom tillgång till </a:t>
            </a:r>
            <a:r>
              <a:rPr lang="sv-SE" sz="1600" dirty="0" err="1"/>
              <a:t>dermatoskopi</a:t>
            </a:r>
            <a:r>
              <a:rPr lang="sv-SE" sz="1600" dirty="0"/>
              <a:t> (högra bilden) </a:t>
            </a:r>
            <a:br>
              <a:rPr lang="sv-SE" sz="1600" dirty="0"/>
            </a:br>
            <a:br>
              <a:rPr lang="sv-SE" sz="1600" dirty="0"/>
            </a:br>
            <a:r>
              <a:rPr lang="sv-SE" sz="1600" b="1" dirty="0"/>
              <a:t>Fråga 1:1. </a:t>
            </a:r>
            <a:r>
              <a:rPr lang="sv-SE" sz="1600" dirty="0"/>
              <a:t>Beskriv den kliniska bilden (1p) </a:t>
            </a:r>
            <a:br>
              <a:rPr lang="sv-SE" sz="1600" dirty="0"/>
            </a:br>
            <a:br>
              <a:rPr lang="sv-SE" sz="1600" dirty="0"/>
            </a:br>
            <a:endParaRPr lang="sv-SE" sz="1000" dirty="0">
              <a:solidFill>
                <a:schemeClr val="tx1">
                  <a:lumMod val="50000"/>
                  <a:lumOff val="50000"/>
                </a:schemeClr>
              </a:solidFill>
            </a:endParaRPr>
          </a:p>
        </p:txBody>
      </p:sp>
      <p:pic>
        <p:nvPicPr>
          <p:cNvPr id="2" name="Bildobjekt 1">
            <a:extLst>
              <a:ext uri="{FF2B5EF4-FFF2-40B4-BE49-F238E27FC236}">
                <a16:creationId xmlns:a16="http://schemas.microsoft.com/office/drawing/2014/main" id="{46DBAA56-4C9F-CEAD-B1DA-EA847D6E6166}"/>
              </a:ext>
            </a:extLst>
          </p:cNvPr>
          <p:cNvPicPr>
            <a:picLocks noChangeAspect="1"/>
          </p:cNvPicPr>
          <p:nvPr/>
        </p:nvPicPr>
        <p:blipFill>
          <a:blip r:embed="rId2"/>
          <a:stretch>
            <a:fillRect/>
          </a:stretch>
        </p:blipFill>
        <p:spPr>
          <a:xfrm>
            <a:off x="3542575" y="2920621"/>
            <a:ext cx="5106850" cy="3821373"/>
          </a:xfrm>
          <a:prstGeom prst="rect">
            <a:avLst/>
          </a:prstGeom>
        </p:spPr>
      </p:pic>
    </p:spTree>
    <p:extLst>
      <p:ext uri="{BB962C8B-B14F-4D97-AF65-F5344CB8AC3E}">
        <p14:creationId xmlns:p14="http://schemas.microsoft.com/office/powerpoint/2010/main" val="423414837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1. Man, 75-år (4 poäng) </a:t>
            </a:r>
          </a:p>
          <a:p>
            <a:pPr marL="0" indent="0">
              <a:buNone/>
            </a:pPr>
            <a:r>
              <a:rPr lang="sv-SE" sz="1600" dirty="0"/>
              <a:t>Du arbetar en sommar på vårdcentralen i Valdemarsvik. En morgon kommer en 75-årig man som berättar att hans dotter upptäckt en mörk fläck i hårbotten som hon inte känner igen att han haft tidigare. Patienten är tidigare hudfrisk. Han har själv inga besvär av förändringen. Du tar ett kliniskt foto av förändringen (vänstra bilden) och har dessutom tillgång till </a:t>
            </a:r>
            <a:r>
              <a:rPr lang="sv-SE" sz="1600" dirty="0" err="1"/>
              <a:t>dermatoskopi</a:t>
            </a:r>
            <a:r>
              <a:rPr lang="sv-SE" sz="1600" dirty="0"/>
              <a:t> (högra bilden) </a:t>
            </a:r>
            <a:br>
              <a:rPr lang="sv-SE" sz="1600" dirty="0"/>
            </a:br>
            <a:br>
              <a:rPr lang="sv-SE" sz="1600" dirty="0"/>
            </a:br>
            <a:r>
              <a:rPr lang="sv-SE" sz="1600" b="1" dirty="0"/>
              <a:t>Fråga 1:1. </a:t>
            </a:r>
            <a:r>
              <a:rPr lang="sv-SE" sz="1600" dirty="0"/>
              <a:t>Beskriv den kliniska bilden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Homogent färgad, mörk upphöjd förändring. Intill ses en ljusbrun, ytligare lätt fjällande förändring som är diffust avgränsad. </a:t>
            </a:r>
          </a:p>
          <a:p>
            <a:pPr marL="0" indent="0">
              <a:buNone/>
            </a:pPr>
            <a:endParaRPr lang="sv-SE" sz="1000" i="1" dirty="0">
              <a:solidFill>
                <a:schemeClr val="tx1">
                  <a:lumMod val="50000"/>
                  <a:lumOff val="50000"/>
                </a:schemeClr>
              </a:solidFill>
            </a:endParaRPr>
          </a:p>
          <a:p>
            <a:pPr marL="0" indent="0">
              <a:buNone/>
            </a:pPr>
            <a:r>
              <a:rPr lang="sv-SE" sz="1000" i="1" dirty="0">
                <a:solidFill>
                  <a:schemeClr val="tx1">
                    <a:lumMod val="50000"/>
                    <a:lumOff val="50000"/>
                  </a:schemeClr>
                </a:solidFill>
              </a:rPr>
              <a:t>FLM72 </a:t>
            </a:r>
            <a:endParaRPr lang="sv-SE" sz="1000" dirty="0">
              <a:solidFill>
                <a:schemeClr val="tx1">
                  <a:lumMod val="50000"/>
                  <a:lumOff val="50000"/>
                </a:schemeClr>
              </a:solidFill>
            </a:endParaRPr>
          </a:p>
        </p:txBody>
      </p:sp>
      <p:pic>
        <p:nvPicPr>
          <p:cNvPr id="2" name="Bildobjekt 1">
            <a:extLst>
              <a:ext uri="{FF2B5EF4-FFF2-40B4-BE49-F238E27FC236}">
                <a16:creationId xmlns:a16="http://schemas.microsoft.com/office/drawing/2014/main" id="{46DBAA56-4C9F-CEAD-B1DA-EA847D6E6166}"/>
              </a:ext>
            </a:extLst>
          </p:cNvPr>
          <p:cNvPicPr>
            <a:picLocks noChangeAspect="1"/>
          </p:cNvPicPr>
          <p:nvPr/>
        </p:nvPicPr>
        <p:blipFill>
          <a:blip r:embed="rId2"/>
          <a:stretch>
            <a:fillRect/>
          </a:stretch>
        </p:blipFill>
        <p:spPr>
          <a:xfrm>
            <a:off x="3542575" y="2920621"/>
            <a:ext cx="5106850" cy="3821373"/>
          </a:xfrm>
          <a:prstGeom prst="rect">
            <a:avLst/>
          </a:prstGeom>
        </p:spPr>
      </p:pic>
    </p:spTree>
    <p:extLst>
      <p:ext uri="{BB962C8B-B14F-4D97-AF65-F5344CB8AC3E}">
        <p14:creationId xmlns:p14="http://schemas.microsoft.com/office/powerpoint/2010/main" val="97600927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1. Man, 75-år (4 poäng) </a:t>
            </a:r>
          </a:p>
          <a:p>
            <a:pPr marL="0" indent="0">
              <a:buNone/>
            </a:pPr>
            <a:r>
              <a:rPr lang="sv-SE" sz="1600" dirty="0"/>
              <a:t>Du arbetar en sommar på vårdcentralen i Valdemarsvik. En morgon kommer en 75-årig man som berättar att hans dotter upptäckt en mörk fläck i hårbotten som hon inte känner igen att han haft tidigare. Patienten är tidigare hudfrisk. Han har själv inga besvär av förändringen. Du tar ett kliniskt foto av förändringen (vänstra bilden) och har dessutom tillgång till </a:t>
            </a:r>
            <a:r>
              <a:rPr lang="sv-SE" sz="1600" dirty="0" err="1"/>
              <a:t>dermatoskopi</a:t>
            </a:r>
            <a:r>
              <a:rPr lang="sv-SE" sz="1600" dirty="0"/>
              <a:t> (högra bilden) </a:t>
            </a:r>
            <a:br>
              <a:rPr lang="sv-SE" sz="1600" dirty="0"/>
            </a:br>
            <a:br>
              <a:rPr lang="sv-SE" sz="1600" dirty="0"/>
            </a:br>
            <a:r>
              <a:rPr lang="sv-SE" sz="1600" b="1" dirty="0"/>
              <a:t>Fråga 1:2. </a:t>
            </a:r>
            <a:r>
              <a:rPr lang="sv-SE" sz="1600" dirty="0"/>
              <a:t>Beskriv den </a:t>
            </a:r>
            <a:r>
              <a:rPr lang="sv-SE" sz="1600" dirty="0" err="1"/>
              <a:t>dermatoskopiska</a:t>
            </a:r>
            <a:r>
              <a:rPr lang="sv-SE" sz="1600" dirty="0"/>
              <a:t> bilden (1p) </a:t>
            </a:r>
            <a:br>
              <a:rPr lang="sv-SE" sz="1600" dirty="0"/>
            </a:br>
            <a:br>
              <a:rPr lang="sv-SE" sz="1600" dirty="0"/>
            </a:br>
            <a:endParaRPr lang="sv-SE" sz="1000" dirty="0">
              <a:solidFill>
                <a:schemeClr val="tx1">
                  <a:lumMod val="50000"/>
                  <a:lumOff val="50000"/>
                </a:schemeClr>
              </a:solidFill>
            </a:endParaRPr>
          </a:p>
        </p:txBody>
      </p:sp>
      <p:pic>
        <p:nvPicPr>
          <p:cNvPr id="2" name="Bildobjekt 1">
            <a:extLst>
              <a:ext uri="{FF2B5EF4-FFF2-40B4-BE49-F238E27FC236}">
                <a16:creationId xmlns:a16="http://schemas.microsoft.com/office/drawing/2014/main" id="{46DBAA56-4C9F-CEAD-B1DA-EA847D6E6166}"/>
              </a:ext>
            </a:extLst>
          </p:cNvPr>
          <p:cNvPicPr>
            <a:picLocks noChangeAspect="1"/>
          </p:cNvPicPr>
          <p:nvPr/>
        </p:nvPicPr>
        <p:blipFill>
          <a:blip r:embed="rId2"/>
          <a:stretch>
            <a:fillRect/>
          </a:stretch>
        </p:blipFill>
        <p:spPr>
          <a:xfrm>
            <a:off x="3542575" y="2920621"/>
            <a:ext cx="5106850" cy="3821373"/>
          </a:xfrm>
          <a:prstGeom prst="rect">
            <a:avLst/>
          </a:prstGeom>
        </p:spPr>
      </p:pic>
    </p:spTree>
    <p:extLst>
      <p:ext uri="{BB962C8B-B14F-4D97-AF65-F5344CB8AC3E}">
        <p14:creationId xmlns:p14="http://schemas.microsoft.com/office/powerpoint/2010/main" val="105806041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1. Man, 75-år (4 poäng) </a:t>
            </a:r>
          </a:p>
          <a:p>
            <a:pPr marL="0" indent="0">
              <a:buNone/>
            </a:pPr>
            <a:r>
              <a:rPr lang="sv-SE" sz="1600" dirty="0"/>
              <a:t>Du arbetar en sommar på vårdcentralen i Valdemarsvik. En morgon kommer en 75-årig man som berättar att hans dotter upptäckt en mörk fläck i hårbotten som hon inte känner igen att han haft tidigare. Patienten är tidigare hudfrisk. Han har själv inga besvär av förändringen. Du tar ett kliniskt foto av förändringen (vänstra bilden) och har dessutom tillgång till </a:t>
            </a:r>
            <a:r>
              <a:rPr lang="sv-SE" sz="1600" dirty="0" err="1"/>
              <a:t>dermatoskopi</a:t>
            </a:r>
            <a:r>
              <a:rPr lang="sv-SE" sz="1600" dirty="0"/>
              <a:t> (högra bilden) </a:t>
            </a:r>
            <a:br>
              <a:rPr lang="sv-SE" sz="1600" dirty="0"/>
            </a:br>
            <a:br>
              <a:rPr lang="sv-SE" sz="1600" dirty="0"/>
            </a:br>
            <a:r>
              <a:rPr lang="sv-SE" sz="1600" b="1" dirty="0"/>
              <a:t>Fråga 1:2. </a:t>
            </a:r>
            <a:r>
              <a:rPr lang="sv-SE" sz="1600" dirty="0"/>
              <a:t>Beskriv den </a:t>
            </a:r>
            <a:r>
              <a:rPr lang="sv-SE" sz="1600" dirty="0" err="1"/>
              <a:t>dermatoskopiska</a:t>
            </a:r>
            <a:r>
              <a:rPr lang="sv-SE" sz="1600" dirty="0"/>
              <a:t> bilden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Avsaknad av pigmentnätverk, skarp avgränsning, typiska vita och bruna </a:t>
            </a:r>
            <a:r>
              <a:rPr lang="sv-SE" sz="1600" dirty="0" err="1">
                <a:solidFill>
                  <a:schemeClr val="accent4"/>
                </a:solidFill>
              </a:rPr>
              <a:t>clods</a:t>
            </a:r>
            <a:r>
              <a:rPr lang="sv-SE" sz="1600" dirty="0">
                <a:solidFill>
                  <a:schemeClr val="accent4"/>
                </a:solidFill>
              </a:rPr>
              <a:t>, hornpärlor och partier med strukturlöshet </a:t>
            </a:r>
          </a:p>
          <a:p>
            <a:pPr marL="0" indent="0">
              <a:buNone/>
            </a:pPr>
            <a:endParaRPr lang="sv-SE" sz="1000" i="1" dirty="0">
              <a:solidFill>
                <a:schemeClr val="tx1">
                  <a:lumMod val="50000"/>
                  <a:lumOff val="50000"/>
                </a:schemeClr>
              </a:solidFill>
            </a:endParaRPr>
          </a:p>
          <a:p>
            <a:pPr marL="0" indent="0">
              <a:buNone/>
            </a:pPr>
            <a:r>
              <a:rPr lang="sv-SE" sz="1000" i="1" dirty="0">
                <a:solidFill>
                  <a:schemeClr val="tx1">
                    <a:lumMod val="50000"/>
                    <a:lumOff val="50000"/>
                  </a:schemeClr>
                </a:solidFill>
              </a:rPr>
              <a:t>FLM72 </a:t>
            </a:r>
            <a:endParaRPr lang="sv-SE" sz="1000" dirty="0">
              <a:solidFill>
                <a:schemeClr val="tx1">
                  <a:lumMod val="50000"/>
                  <a:lumOff val="50000"/>
                </a:schemeClr>
              </a:solidFill>
            </a:endParaRPr>
          </a:p>
        </p:txBody>
      </p:sp>
      <p:pic>
        <p:nvPicPr>
          <p:cNvPr id="2" name="Bildobjekt 1">
            <a:extLst>
              <a:ext uri="{FF2B5EF4-FFF2-40B4-BE49-F238E27FC236}">
                <a16:creationId xmlns:a16="http://schemas.microsoft.com/office/drawing/2014/main" id="{46DBAA56-4C9F-CEAD-B1DA-EA847D6E6166}"/>
              </a:ext>
            </a:extLst>
          </p:cNvPr>
          <p:cNvPicPr>
            <a:picLocks noChangeAspect="1"/>
          </p:cNvPicPr>
          <p:nvPr/>
        </p:nvPicPr>
        <p:blipFill>
          <a:blip r:embed="rId2"/>
          <a:stretch>
            <a:fillRect/>
          </a:stretch>
        </p:blipFill>
        <p:spPr>
          <a:xfrm>
            <a:off x="3542575" y="2920621"/>
            <a:ext cx="5106850" cy="3821373"/>
          </a:xfrm>
          <a:prstGeom prst="rect">
            <a:avLst/>
          </a:prstGeom>
        </p:spPr>
      </p:pic>
    </p:spTree>
    <p:extLst>
      <p:ext uri="{BB962C8B-B14F-4D97-AF65-F5344CB8AC3E}">
        <p14:creationId xmlns:p14="http://schemas.microsoft.com/office/powerpoint/2010/main" val="418842207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1. Man, 75-år (4 poäng) </a:t>
            </a:r>
          </a:p>
          <a:p>
            <a:pPr marL="0" indent="0">
              <a:buNone/>
            </a:pPr>
            <a:r>
              <a:rPr lang="sv-SE" sz="1600" dirty="0"/>
              <a:t>Du arbetar en sommar på vårdcentralen i Valdemarsvik. En morgon kommer en 75-årig man som berättar att hans dotter upptäckt en mörk fläck i hårbotten som hon inte känner igen att han haft tidigare. Patienten är tidigare hudfrisk. Han har själv inga besvär av förändringen. Du tar ett kliniskt foto av förändringen (vänstra bilden) och har dessutom tillgång till </a:t>
            </a:r>
            <a:r>
              <a:rPr lang="sv-SE" sz="1600" dirty="0" err="1"/>
              <a:t>dermatoskopi</a:t>
            </a:r>
            <a:r>
              <a:rPr lang="sv-SE" sz="1600" dirty="0"/>
              <a:t> (högra bilden) </a:t>
            </a:r>
            <a:br>
              <a:rPr lang="sv-SE" sz="1600" dirty="0"/>
            </a:br>
            <a:br>
              <a:rPr lang="sv-SE" sz="1600" dirty="0"/>
            </a:br>
            <a:r>
              <a:rPr lang="sv-SE" sz="1600" b="1" dirty="0"/>
              <a:t>Fråga 1:3. </a:t>
            </a:r>
            <a:br>
              <a:rPr lang="sv-SE" sz="1600" b="1" dirty="0"/>
            </a:br>
            <a:r>
              <a:rPr lang="sv-SE" sz="1600" dirty="0"/>
              <a:t>Vilken är den mest sannolika diagnosen och vilken är den viktigaste differentialdiagnosen? Motivera ditt svar (1p) </a:t>
            </a:r>
            <a:br>
              <a:rPr lang="sv-SE" sz="1600" dirty="0"/>
            </a:br>
            <a:br>
              <a:rPr lang="sv-SE" sz="1600" dirty="0"/>
            </a:br>
            <a:endParaRPr lang="sv-SE" sz="1000" dirty="0">
              <a:solidFill>
                <a:schemeClr val="tx1">
                  <a:lumMod val="50000"/>
                  <a:lumOff val="50000"/>
                </a:schemeClr>
              </a:solidFill>
            </a:endParaRPr>
          </a:p>
        </p:txBody>
      </p:sp>
      <p:pic>
        <p:nvPicPr>
          <p:cNvPr id="2" name="Bildobjekt 1">
            <a:extLst>
              <a:ext uri="{FF2B5EF4-FFF2-40B4-BE49-F238E27FC236}">
                <a16:creationId xmlns:a16="http://schemas.microsoft.com/office/drawing/2014/main" id="{46DBAA56-4C9F-CEAD-B1DA-EA847D6E6166}"/>
              </a:ext>
            </a:extLst>
          </p:cNvPr>
          <p:cNvPicPr>
            <a:picLocks noChangeAspect="1"/>
          </p:cNvPicPr>
          <p:nvPr/>
        </p:nvPicPr>
        <p:blipFill>
          <a:blip r:embed="rId2"/>
          <a:stretch>
            <a:fillRect/>
          </a:stretch>
        </p:blipFill>
        <p:spPr>
          <a:xfrm>
            <a:off x="3697604" y="3152633"/>
            <a:ext cx="4796791" cy="3589361"/>
          </a:xfrm>
          <a:prstGeom prst="rect">
            <a:avLst/>
          </a:prstGeom>
        </p:spPr>
      </p:pic>
    </p:spTree>
    <p:extLst>
      <p:ext uri="{BB962C8B-B14F-4D97-AF65-F5344CB8AC3E}">
        <p14:creationId xmlns:p14="http://schemas.microsoft.com/office/powerpoint/2010/main" val="323028827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1. Man, 75-år (4 poäng) </a:t>
            </a:r>
          </a:p>
          <a:p>
            <a:pPr marL="0" indent="0">
              <a:buNone/>
            </a:pPr>
            <a:r>
              <a:rPr lang="sv-SE" sz="1600" dirty="0"/>
              <a:t>Du arbetar en sommar på vårdcentralen i Valdemarsvik. En morgon kommer en 75-årig man som berättar att hans dotter upptäckt en mörk fläck i hårbotten som hon inte känner igen att han haft tidigare. Patienten är tidigare hudfrisk. Han har själv inga besvär av förändringen. Du tar ett kliniskt foto av förändringen (vänstra bilden) och har dessutom tillgång till </a:t>
            </a:r>
            <a:r>
              <a:rPr lang="sv-SE" sz="1600" dirty="0" err="1"/>
              <a:t>dermatoskopi</a:t>
            </a:r>
            <a:r>
              <a:rPr lang="sv-SE" sz="1600" dirty="0"/>
              <a:t> (högra bilden) </a:t>
            </a:r>
            <a:br>
              <a:rPr lang="sv-SE" sz="1600" dirty="0"/>
            </a:br>
            <a:br>
              <a:rPr lang="sv-SE" sz="1600" dirty="0"/>
            </a:br>
            <a:r>
              <a:rPr lang="sv-SE" sz="1600" b="1" dirty="0"/>
              <a:t>Fråga 1:3. </a:t>
            </a:r>
            <a:br>
              <a:rPr lang="sv-SE" sz="1600" b="1" dirty="0"/>
            </a:br>
            <a:r>
              <a:rPr lang="sv-SE" sz="1600" dirty="0"/>
              <a:t>Vilken är den mest sannolika diagnosen och vilken är den viktigaste differentialdiagnosen? Motivera ditt svar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Seborroisk </a:t>
            </a:r>
            <a:r>
              <a:rPr lang="sv-SE" sz="1600" dirty="0" err="1">
                <a:solidFill>
                  <a:schemeClr val="accent4"/>
                </a:solidFill>
              </a:rPr>
              <a:t>keratos</a:t>
            </a:r>
            <a:r>
              <a:rPr lang="sv-SE" sz="1600" dirty="0">
                <a:solidFill>
                  <a:schemeClr val="accent4"/>
                </a:solidFill>
              </a:rPr>
              <a:t>. Differentialdiagnos malignt melanom, denna diagnos ska alltid övervägas vid pigmenterade lesioner. </a:t>
            </a:r>
          </a:p>
          <a:p>
            <a:pPr marL="0" indent="0">
              <a:buNone/>
            </a:pPr>
            <a:endParaRPr lang="sv-SE" sz="1000" i="1" dirty="0">
              <a:solidFill>
                <a:schemeClr val="tx1">
                  <a:lumMod val="50000"/>
                  <a:lumOff val="50000"/>
                </a:schemeClr>
              </a:solidFill>
            </a:endParaRPr>
          </a:p>
          <a:p>
            <a:pPr marL="0" indent="0">
              <a:buNone/>
            </a:pPr>
            <a:r>
              <a:rPr lang="sv-SE" sz="1000" i="1" dirty="0">
                <a:solidFill>
                  <a:schemeClr val="tx1">
                    <a:lumMod val="50000"/>
                    <a:lumOff val="50000"/>
                  </a:schemeClr>
                </a:solidFill>
              </a:rPr>
              <a:t>FLM72 </a:t>
            </a:r>
            <a:endParaRPr lang="sv-SE" sz="1000" dirty="0">
              <a:solidFill>
                <a:schemeClr val="tx1">
                  <a:lumMod val="50000"/>
                  <a:lumOff val="50000"/>
                </a:schemeClr>
              </a:solidFill>
            </a:endParaRPr>
          </a:p>
        </p:txBody>
      </p:sp>
      <p:pic>
        <p:nvPicPr>
          <p:cNvPr id="2" name="Bildobjekt 1">
            <a:extLst>
              <a:ext uri="{FF2B5EF4-FFF2-40B4-BE49-F238E27FC236}">
                <a16:creationId xmlns:a16="http://schemas.microsoft.com/office/drawing/2014/main" id="{46DBAA56-4C9F-CEAD-B1DA-EA847D6E6166}"/>
              </a:ext>
            </a:extLst>
          </p:cNvPr>
          <p:cNvPicPr>
            <a:picLocks noChangeAspect="1"/>
          </p:cNvPicPr>
          <p:nvPr/>
        </p:nvPicPr>
        <p:blipFill>
          <a:blip r:embed="rId2"/>
          <a:stretch>
            <a:fillRect/>
          </a:stretch>
        </p:blipFill>
        <p:spPr>
          <a:xfrm>
            <a:off x="3697604" y="3152633"/>
            <a:ext cx="4796791" cy="3589361"/>
          </a:xfrm>
          <a:prstGeom prst="rect">
            <a:avLst/>
          </a:prstGeom>
        </p:spPr>
      </p:pic>
    </p:spTree>
    <p:extLst>
      <p:ext uri="{BB962C8B-B14F-4D97-AF65-F5344CB8AC3E}">
        <p14:creationId xmlns:p14="http://schemas.microsoft.com/office/powerpoint/2010/main" val="3166407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56822"/>
            <a:ext cx="10997485" cy="6201178"/>
          </a:xfrm>
        </p:spPr>
        <p:txBody>
          <a:bodyPr>
            <a:normAutofit/>
          </a:bodyPr>
          <a:lstStyle/>
          <a:p>
            <a:pPr marL="0" indent="0">
              <a:buNone/>
            </a:pPr>
            <a:r>
              <a:rPr lang="sv-SE" sz="1600" dirty="0"/>
              <a:t>Fall 8 – Julia, 25 år </a:t>
            </a:r>
          </a:p>
          <a:p>
            <a:pPr marL="0" indent="0">
              <a:buNone/>
            </a:pPr>
            <a:r>
              <a:rPr lang="sv-SE" sz="1600" dirty="0"/>
              <a:t>Julia får lämna ett urinprov och med hjälp av en urinsticka analyseras humant </a:t>
            </a:r>
            <a:r>
              <a:rPr lang="sv-SE" sz="1600" dirty="0" err="1"/>
              <a:t>choriongonadotropin</a:t>
            </a:r>
            <a:r>
              <a:rPr lang="sv-SE" sz="1600" dirty="0"/>
              <a:t> i urinen. Testet är positivt. Du gör även </a:t>
            </a:r>
            <a:r>
              <a:rPr lang="sv-SE" sz="1600" dirty="0" err="1"/>
              <a:t>gynundersökning</a:t>
            </a:r>
            <a:r>
              <a:rPr lang="sv-SE" sz="1600" dirty="0"/>
              <a:t> och ultraljud och konstaterar </a:t>
            </a:r>
            <a:r>
              <a:rPr lang="sv-SE" sz="1600" dirty="0" err="1"/>
              <a:t>intrauterin</a:t>
            </a:r>
            <a:r>
              <a:rPr lang="sv-SE" sz="1600" dirty="0"/>
              <a:t> </a:t>
            </a:r>
            <a:r>
              <a:rPr lang="sv-SE" sz="1600" dirty="0" err="1"/>
              <a:t>viabel</a:t>
            </a:r>
            <a:r>
              <a:rPr lang="sv-SE" sz="1600" dirty="0"/>
              <a:t> graviditet. </a:t>
            </a:r>
          </a:p>
          <a:p>
            <a:pPr marL="0" indent="0">
              <a:buNone/>
            </a:pPr>
            <a:r>
              <a:rPr lang="sv-SE" sz="1600" dirty="0"/>
              <a:t>Julia blir glad även om hon inte mår så bra med tanke på illamåendet och att hon även kräks flera gånger om dagen. Hon undrar varför man blir illamående när man är gravid och hur länge det brukar hålla i. </a:t>
            </a:r>
          </a:p>
          <a:p>
            <a:pPr marL="0" indent="0">
              <a:buNone/>
            </a:pPr>
            <a:endParaRPr lang="sv-SE" sz="1600" dirty="0"/>
          </a:p>
          <a:p>
            <a:pPr marL="0" indent="0">
              <a:buNone/>
            </a:pPr>
            <a:r>
              <a:rPr lang="sv-SE" sz="1600" dirty="0"/>
              <a:t>Fråga 8:3 (2p) </a:t>
            </a:r>
            <a:br>
              <a:rPr lang="sv-SE" sz="1600" dirty="0"/>
            </a:br>
            <a:r>
              <a:rPr lang="sv-SE" sz="1600" dirty="0"/>
              <a:t>Vad utlöser illamående och kräkningar under graviditet, hur länge kan Julia förvänta sig att det håller i och varför ser man ofta en förändring av symptomen under graviditeten? </a:t>
            </a:r>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HCG anses var utlösande faktor. Högst nivåer fram till placenta utvecklats då </a:t>
            </a:r>
            <a:r>
              <a:rPr lang="sv-SE" sz="1600" dirty="0" err="1">
                <a:solidFill>
                  <a:schemeClr val="accent4"/>
                </a:solidFill>
              </a:rPr>
              <a:t>hCG</a:t>
            </a:r>
            <a:r>
              <a:rPr lang="sv-SE" sz="1600" dirty="0">
                <a:solidFill>
                  <a:schemeClr val="accent4"/>
                </a:solidFill>
              </a:rPr>
              <a:t> leder till att corpus </a:t>
            </a:r>
            <a:r>
              <a:rPr lang="sv-SE" sz="1600" dirty="0" err="1">
                <a:solidFill>
                  <a:schemeClr val="accent4"/>
                </a:solidFill>
              </a:rPr>
              <a:t>luteum</a:t>
            </a:r>
            <a:r>
              <a:rPr lang="sv-SE" sz="1600" dirty="0">
                <a:solidFill>
                  <a:schemeClr val="accent4"/>
                </a:solidFill>
              </a:rPr>
              <a:t> fortsätter bilda hormoner, därefter brukar man ofta må bättre men inte alltid säkert, värst i första </a:t>
            </a:r>
            <a:r>
              <a:rPr lang="sv-SE" sz="1600" dirty="0" err="1">
                <a:solidFill>
                  <a:schemeClr val="accent4"/>
                </a:solidFill>
              </a:rPr>
              <a:t>trimestern</a:t>
            </a:r>
            <a:r>
              <a:rPr lang="sv-SE" sz="1600" dirty="0">
                <a:solidFill>
                  <a:schemeClr val="accent4"/>
                </a:solidFill>
              </a:rPr>
              <a:t>.</a:t>
            </a:r>
            <a:r>
              <a:rPr lang="sv-SE" sz="1600" dirty="0"/>
              <a:t> </a:t>
            </a:r>
          </a:p>
          <a:p>
            <a:pPr marL="0" indent="0">
              <a:buNone/>
            </a:pPr>
            <a:endParaRPr lang="sv-SE" sz="1600" dirty="0"/>
          </a:p>
        </p:txBody>
      </p:sp>
    </p:spTree>
    <p:extLst>
      <p:ext uri="{BB962C8B-B14F-4D97-AF65-F5344CB8AC3E}">
        <p14:creationId xmlns:p14="http://schemas.microsoft.com/office/powerpoint/2010/main" val="379431024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1. Man, 75-år (4 poäng) </a:t>
            </a:r>
          </a:p>
          <a:p>
            <a:pPr marL="0" indent="0">
              <a:buNone/>
            </a:pPr>
            <a:r>
              <a:rPr lang="sv-SE" sz="1600" dirty="0"/>
              <a:t>Du arbetar en sommar på vårdcentralen i Valdemarsvik. En morgon kommer en 75-årig man som berättar att hans dotter upptäckt en mörk fläck i hårbotten som hon inte känner igen att han haft tidigare. Patienten är tidigare hudfrisk. Han har själv inga besvär av förändringen. Du tar ett kliniskt foto av förändringen (vänstra bilden) och har dessutom tillgång till </a:t>
            </a:r>
            <a:r>
              <a:rPr lang="sv-SE" sz="1600" dirty="0" err="1"/>
              <a:t>dermatoskopi</a:t>
            </a:r>
            <a:r>
              <a:rPr lang="sv-SE" sz="1600" dirty="0"/>
              <a:t> (högra bilden) </a:t>
            </a:r>
            <a:br>
              <a:rPr lang="sv-SE" sz="1600" dirty="0"/>
            </a:br>
            <a:br>
              <a:rPr lang="sv-SE" sz="1600" dirty="0"/>
            </a:br>
            <a:r>
              <a:rPr lang="sv-SE" sz="1600" dirty="0"/>
              <a:t>På den kliniska och </a:t>
            </a:r>
            <a:r>
              <a:rPr lang="sv-SE" sz="1600" dirty="0" err="1"/>
              <a:t>dermatoskopiska</a:t>
            </a:r>
            <a:r>
              <a:rPr lang="sv-SE" sz="1600" dirty="0"/>
              <a:t> bilden ställe du diagnosen Seborroisk </a:t>
            </a:r>
            <a:r>
              <a:rPr lang="sv-SE" sz="1600" dirty="0" err="1"/>
              <a:t>keratos</a:t>
            </a:r>
            <a:r>
              <a:rPr lang="sv-SE" sz="1600" dirty="0"/>
              <a:t>. </a:t>
            </a:r>
          </a:p>
          <a:p>
            <a:pPr marL="0" indent="0">
              <a:buNone/>
            </a:pPr>
            <a:r>
              <a:rPr lang="sv-SE" sz="1600" b="1" dirty="0"/>
              <a:t>Fråga 1:4. </a:t>
            </a:r>
            <a:br>
              <a:rPr lang="sv-SE" sz="1600" b="1" dirty="0"/>
            </a:br>
            <a:r>
              <a:rPr lang="sv-SE" sz="1600" dirty="0"/>
              <a:t>Vilket behandlingsalternativ väljer du? Motivera ditt svar (1p) </a:t>
            </a:r>
          </a:p>
        </p:txBody>
      </p:sp>
      <p:pic>
        <p:nvPicPr>
          <p:cNvPr id="2" name="Bildobjekt 1">
            <a:extLst>
              <a:ext uri="{FF2B5EF4-FFF2-40B4-BE49-F238E27FC236}">
                <a16:creationId xmlns:a16="http://schemas.microsoft.com/office/drawing/2014/main" id="{46DBAA56-4C9F-CEAD-B1DA-EA847D6E6166}"/>
              </a:ext>
            </a:extLst>
          </p:cNvPr>
          <p:cNvPicPr>
            <a:picLocks noChangeAspect="1"/>
          </p:cNvPicPr>
          <p:nvPr/>
        </p:nvPicPr>
        <p:blipFill>
          <a:blip r:embed="rId2"/>
          <a:stretch>
            <a:fillRect/>
          </a:stretch>
        </p:blipFill>
        <p:spPr>
          <a:xfrm>
            <a:off x="3697604" y="3152633"/>
            <a:ext cx="4796791" cy="3589361"/>
          </a:xfrm>
          <a:prstGeom prst="rect">
            <a:avLst/>
          </a:prstGeom>
        </p:spPr>
      </p:pic>
    </p:spTree>
    <p:extLst>
      <p:ext uri="{BB962C8B-B14F-4D97-AF65-F5344CB8AC3E}">
        <p14:creationId xmlns:p14="http://schemas.microsoft.com/office/powerpoint/2010/main" val="320031025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1. Man, 75-år (4 poäng) </a:t>
            </a:r>
          </a:p>
          <a:p>
            <a:pPr marL="0" indent="0">
              <a:buNone/>
            </a:pPr>
            <a:r>
              <a:rPr lang="sv-SE" sz="1600" dirty="0"/>
              <a:t>Du arbetar en sommar på vårdcentralen i Valdemarsvik. En morgon kommer en 75-årig man som berättar att hans dotter upptäckt en mörk fläck i hårbotten som hon inte känner igen att han haft tidigare. Patienten är tidigare hudfrisk. Han har själv inga besvär av förändringen. Du tar ett kliniskt foto av förändringen (vänstra bilden) och har dessutom tillgång till </a:t>
            </a:r>
            <a:r>
              <a:rPr lang="sv-SE" sz="1600" dirty="0" err="1"/>
              <a:t>dermatoskopi</a:t>
            </a:r>
            <a:r>
              <a:rPr lang="sv-SE" sz="1600" dirty="0"/>
              <a:t> (högra bilden) </a:t>
            </a:r>
            <a:br>
              <a:rPr lang="sv-SE" sz="1600" dirty="0"/>
            </a:br>
            <a:br>
              <a:rPr lang="sv-SE" sz="1600" dirty="0"/>
            </a:br>
            <a:r>
              <a:rPr lang="sv-SE" sz="1600" dirty="0"/>
              <a:t>På den kliniska och </a:t>
            </a:r>
            <a:r>
              <a:rPr lang="sv-SE" sz="1600" dirty="0" err="1"/>
              <a:t>dermatoskopiska</a:t>
            </a:r>
            <a:r>
              <a:rPr lang="sv-SE" sz="1600" dirty="0"/>
              <a:t> bilden ställe du diagnosen Seborroisk </a:t>
            </a:r>
            <a:r>
              <a:rPr lang="sv-SE" sz="1600" dirty="0" err="1"/>
              <a:t>keratos</a:t>
            </a:r>
            <a:r>
              <a:rPr lang="sv-SE" sz="1600" dirty="0"/>
              <a:t>. </a:t>
            </a:r>
          </a:p>
          <a:p>
            <a:pPr marL="0" indent="0">
              <a:buNone/>
            </a:pPr>
            <a:r>
              <a:rPr lang="sv-SE" sz="1600" b="1" dirty="0"/>
              <a:t>Fråga 1:4. </a:t>
            </a:r>
            <a:br>
              <a:rPr lang="sv-SE" sz="1600" b="1" dirty="0"/>
            </a:br>
            <a:r>
              <a:rPr lang="sv-SE" sz="1600" dirty="0"/>
              <a:t>Vilket behandlingsalternativ väljer du? Motivera ditt svar (1p) </a:t>
            </a:r>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Helt benign förändring. Kan lämnas utan åtgärd. </a:t>
            </a:r>
          </a:p>
          <a:p>
            <a:pPr marL="0" indent="0">
              <a:buNone/>
            </a:pPr>
            <a:r>
              <a:rPr lang="sv-SE" sz="1000" i="1" dirty="0">
                <a:solidFill>
                  <a:schemeClr val="tx1">
                    <a:lumMod val="50000"/>
                    <a:lumOff val="50000"/>
                  </a:schemeClr>
                </a:solidFill>
              </a:rPr>
              <a:t>FLM72 </a:t>
            </a:r>
          </a:p>
          <a:p>
            <a:pPr marL="0" indent="0">
              <a:buNone/>
            </a:pPr>
            <a:endParaRPr lang="sv-SE" sz="1000" i="1" dirty="0">
              <a:solidFill>
                <a:schemeClr val="tx1">
                  <a:lumMod val="50000"/>
                  <a:lumOff val="50000"/>
                </a:schemeClr>
              </a:solidFill>
            </a:endParaRPr>
          </a:p>
          <a:p>
            <a:pPr marL="0" indent="0">
              <a:buNone/>
            </a:pPr>
            <a:r>
              <a:rPr lang="sv-SE" sz="1600" i="1" dirty="0">
                <a:solidFill>
                  <a:schemeClr val="accent1"/>
                </a:solidFill>
              </a:rPr>
              <a:t>Slut på fall 1!</a:t>
            </a:r>
            <a:endParaRPr lang="sv-SE" sz="1600" dirty="0">
              <a:solidFill>
                <a:schemeClr val="accent1"/>
              </a:solidFill>
            </a:endParaRPr>
          </a:p>
        </p:txBody>
      </p:sp>
      <p:pic>
        <p:nvPicPr>
          <p:cNvPr id="2" name="Bildobjekt 1">
            <a:extLst>
              <a:ext uri="{FF2B5EF4-FFF2-40B4-BE49-F238E27FC236}">
                <a16:creationId xmlns:a16="http://schemas.microsoft.com/office/drawing/2014/main" id="{46DBAA56-4C9F-CEAD-B1DA-EA847D6E6166}"/>
              </a:ext>
            </a:extLst>
          </p:cNvPr>
          <p:cNvPicPr>
            <a:picLocks noChangeAspect="1"/>
          </p:cNvPicPr>
          <p:nvPr/>
        </p:nvPicPr>
        <p:blipFill>
          <a:blip r:embed="rId2"/>
          <a:stretch>
            <a:fillRect/>
          </a:stretch>
        </p:blipFill>
        <p:spPr>
          <a:xfrm>
            <a:off x="6557009" y="2872853"/>
            <a:ext cx="4796791" cy="3589361"/>
          </a:xfrm>
          <a:prstGeom prst="rect">
            <a:avLst/>
          </a:prstGeom>
        </p:spPr>
      </p:pic>
    </p:spTree>
    <p:extLst>
      <p:ext uri="{BB962C8B-B14F-4D97-AF65-F5344CB8AC3E}">
        <p14:creationId xmlns:p14="http://schemas.microsoft.com/office/powerpoint/2010/main" val="132942708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2. Flicka, 5 månader (7 poäng) </a:t>
            </a:r>
          </a:p>
          <a:p>
            <a:pPr marL="0" indent="0">
              <a:buNone/>
            </a:pPr>
            <a:r>
              <a:rPr lang="sv-SE" sz="1600" dirty="0"/>
              <a:t>Nästa patient är en 5 månaders flicka som besväras av ett torrt, irriterat utslag på båda kinderna. Det har funnits i två månader men blir bara sämre säger mamman. </a:t>
            </a:r>
            <a:br>
              <a:rPr lang="sv-SE" sz="1600" dirty="0"/>
            </a:br>
            <a:br>
              <a:rPr lang="sv-SE" sz="1600" dirty="0"/>
            </a:br>
            <a:r>
              <a:rPr lang="sv-SE" sz="1600" b="1" dirty="0"/>
              <a:t>Fråga 2:1. </a:t>
            </a:r>
            <a:br>
              <a:rPr lang="sv-SE" sz="1600" b="1" dirty="0"/>
            </a:br>
            <a:r>
              <a:rPr lang="sv-SE" sz="1600" dirty="0"/>
              <a:t>Vilken diagnos sätter du? Nämn en differentialdiagnos (2p) </a:t>
            </a:r>
            <a:br>
              <a:rPr lang="sv-SE" sz="1600" dirty="0"/>
            </a:br>
            <a:br>
              <a:rPr lang="sv-SE" sz="1600" dirty="0"/>
            </a:br>
            <a:endParaRPr lang="sv-SE" sz="1600" dirty="0">
              <a:solidFill>
                <a:schemeClr val="accent1"/>
              </a:solidFill>
            </a:endParaRPr>
          </a:p>
        </p:txBody>
      </p:sp>
      <p:pic>
        <p:nvPicPr>
          <p:cNvPr id="4" name="Bildobjekt 3">
            <a:extLst>
              <a:ext uri="{FF2B5EF4-FFF2-40B4-BE49-F238E27FC236}">
                <a16:creationId xmlns:a16="http://schemas.microsoft.com/office/drawing/2014/main" id="{33946A1A-91E6-BFB6-4264-03A7C9F634F0}"/>
              </a:ext>
            </a:extLst>
          </p:cNvPr>
          <p:cNvPicPr>
            <a:picLocks noChangeAspect="1"/>
          </p:cNvPicPr>
          <p:nvPr/>
        </p:nvPicPr>
        <p:blipFill>
          <a:blip r:embed="rId2"/>
          <a:stretch>
            <a:fillRect/>
          </a:stretch>
        </p:blipFill>
        <p:spPr>
          <a:xfrm>
            <a:off x="7415947" y="1280993"/>
            <a:ext cx="4102100" cy="3149600"/>
          </a:xfrm>
          <a:prstGeom prst="rect">
            <a:avLst/>
          </a:prstGeom>
        </p:spPr>
      </p:pic>
    </p:spTree>
    <p:extLst>
      <p:ext uri="{BB962C8B-B14F-4D97-AF65-F5344CB8AC3E}">
        <p14:creationId xmlns:p14="http://schemas.microsoft.com/office/powerpoint/2010/main" val="133701638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2. Flicka, 5 månader (7 poäng) </a:t>
            </a:r>
          </a:p>
          <a:p>
            <a:pPr marL="0" indent="0">
              <a:buNone/>
            </a:pPr>
            <a:r>
              <a:rPr lang="sv-SE" sz="1600" dirty="0"/>
              <a:t>Nästa patient är en 5 månaders flicka som besväras av ett torrt, irriterat utslag på båda kinderna. Det har funnits i två månader men blir bara sämre säger mamman. </a:t>
            </a:r>
            <a:br>
              <a:rPr lang="sv-SE" sz="1600" dirty="0"/>
            </a:br>
            <a:br>
              <a:rPr lang="sv-SE" sz="1600" dirty="0"/>
            </a:br>
            <a:r>
              <a:rPr lang="sv-SE" sz="1600" b="1" dirty="0"/>
              <a:t>Fråga 2:1. </a:t>
            </a:r>
            <a:br>
              <a:rPr lang="sv-SE" sz="1600" b="1" dirty="0"/>
            </a:br>
            <a:r>
              <a:rPr lang="sv-SE" sz="1600" dirty="0"/>
              <a:t>Vilken diagnos sätter du? Nämn en differentialdiagnos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Atopisk </a:t>
            </a:r>
            <a:r>
              <a:rPr lang="sv-SE" sz="1600" dirty="0" err="1">
                <a:solidFill>
                  <a:schemeClr val="accent4"/>
                </a:solidFill>
              </a:rPr>
              <a:t>dermatit</a:t>
            </a:r>
            <a:r>
              <a:rPr lang="sv-SE" sz="1600" dirty="0">
                <a:solidFill>
                  <a:schemeClr val="accent4"/>
                </a:solidFill>
              </a:rPr>
              <a:t>. Differentialdiagnos infantil seborroiskt </a:t>
            </a:r>
            <a:r>
              <a:rPr lang="sv-SE" sz="1600" dirty="0" err="1">
                <a:solidFill>
                  <a:schemeClr val="accent4"/>
                </a:solidFill>
              </a:rPr>
              <a:t>dermatit</a:t>
            </a:r>
            <a:r>
              <a:rPr lang="sv-SE" sz="1600" dirty="0">
                <a:solidFill>
                  <a:schemeClr val="accent4"/>
                </a:solidFill>
              </a:rPr>
              <a:t>. </a:t>
            </a:r>
            <a:br>
              <a:rPr lang="sv-SE" sz="1600" dirty="0"/>
            </a:br>
            <a:br>
              <a:rPr lang="sv-SE" sz="1600" dirty="0"/>
            </a:br>
            <a:r>
              <a:rPr lang="sv-SE" sz="1000" dirty="0">
                <a:solidFill>
                  <a:schemeClr val="tx1">
                    <a:lumMod val="50000"/>
                    <a:lumOff val="50000"/>
                  </a:schemeClr>
                </a:solidFill>
              </a:rPr>
              <a:t>FLM</a:t>
            </a:r>
            <a:r>
              <a:rPr lang="sv-SE" sz="1000" i="1" dirty="0">
                <a:solidFill>
                  <a:schemeClr val="tx1">
                    <a:lumMod val="50000"/>
                    <a:lumOff val="50000"/>
                  </a:schemeClr>
                </a:solidFill>
              </a:rPr>
              <a:t>: 74,76 </a:t>
            </a:r>
            <a:endParaRPr lang="sv-SE" sz="1000" dirty="0">
              <a:solidFill>
                <a:schemeClr val="tx1">
                  <a:lumMod val="50000"/>
                  <a:lumOff val="50000"/>
                </a:schemeClr>
              </a:solidFill>
            </a:endParaRPr>
          </a:p>
          <a:p>
            <a:pPr marL="0" indent="0">
              <a:buNone/>
            </a:pPr>
            <a:endParaRPr lang="sv-SE" sz="1600" dirty="0">
              <a:solidFill>
                <a:schemeClr val="accent1"/>
              </a:solidFill>
            </a:endParaRPr>
          </a:p>
        </p:txBody>
      </p:sp>
      <p:pic>
        <p:nvPicPr>
          <p:cNvPr id="4" name="Bildobjekt 3">
            <a:extLst>
              <a:ext uri="{FF2B5EF4-FFF2-40B4-BE49-F238E27FC236}">
                <a16:creationId xmlns:a16="http://schemas.microsoft.com/office/drawing/2014/main" id="{33946A1A-91E6-BFB6-4264-03A7C9F634F0}"/>
              </a:ext>
            </a:extLst>
          </p:cNvPr>
          <p:cNvPicPr>
            <a:picLocks noChangeAspect="1"/>
          </p:cNvPicPr>
          <p:nvPr/>
        </p:nvPicPr>
        <p:blipFill>
          <a:blip r:embed="rId2"/>
          <a:stretch>
            <a:fillRect/>
          </a:stretch>
        </p:blipFill>
        <p:spPr>
          <a:xfrm>
            <a:off x="7415947" y="1280993"/>
            <a:ext cx="4102100" cy="3149600"/>
          </a:xfrm>
          <a:prstGeom prst="rect">
            <a:avLst/>
          </a:prstGeom>
        </p:spPr>
      </p:pic>
    </p:spTree>
    <p:extLst>
      <p:ext uri="{BB962C8B-B14F-4D97-AF65-F5344CB8AC3E}">
        <p14:creationId xmlns:p14="http://schemas.microsoft.com/office/powerpoint/2010/main" val="165458426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2. Flicka, 5 månader (7 poäng) </a:t>
            </a:r>
          </a:p>
          <a:p>
            <a:pPr marL="0" indent="0">
              <a:buNone/>
            </a:pPr>
            <a:r>
              <a:rPr lang="sv-SE" sz="1600" dirty="0"/>
              <a:t>Nästa patient är en 5 månaders flicka som besväras av ett torrt, irriterat utslag på båda kinderna. Det har funnits i två månader men blir bara sämre säger mamman. </a:t>
            </a:r>
            <a:br>
              <a:rPr lang="sv-SE" sz="1600" dirty="0"/>
            </a:br>
            <a:br>
              <a:rPr lang="sv-SE" sz="1600" dirty="0"/>
            </a:br>
            <a:r>
              <a:rPr lang="sv-SE" sz="1600" b="1" dirty="0"/>
              <a:t>Fråga 2:2. </a:t>
            </a:r>
            <a:br>
              <a:rPr lang="sv-SE" sz="1600" b="1" dirty="0"/>
            </a:br>
            <a:r>
              <a:rPr lang="sv-SE" sz="1600" dirty="0"/>
              <a:t>Vilka anamnestiska uppgifter är viktiga för att stödja diagnosen? (1p) </a:t>
            </a:r>
          </a:p>
          <a:p>
            <a:pPr marL="0" indent="0">
              <a:buNone/>
            </a:pPr>
            <a:endParaRPr lang="sv-SE" sz="1600" dirty="0">
              <a:solidFill>
                <a:schemeClr val="accent1"/>
              </a:solidFill>
            </a:endParaRPr>
          </a:p>
        </p:txBody>
      </p:sp>
      <p:pic>
        <p:nvPicPr>
          <p:cNvPr id="4" name="Bildobjekt 3">
            <a:extLst>
              <a:ext uri="{FF2B5EF4-FFF2-40B4-BE49-F238E27FC236}">
                <a16:creationId xmlns:a16="http://schemas.microsoft.com/office/drawing/2014/main" id="{33946A1A-91E6-BFB6-4264-03A7C9F634F0}"/>
              </a:ext>
            </a:extLst>
          </p:cNvPr>
          <p:cNvPicPr>
            <a:picLocks noChangeAspect="1"/>
          </p:cNvPicPr>
          <p:nvPr/>
        </p:nvPicPr>
        <p:blipFill>
          <a:blip r:embed="rId2"/>
          <a:stretch>
            <a:fillRect/>
          </a:stretch>
        </p:blipFill>
        <p:spPr>
          <a:xfrm>
            <a:off x="7415947" y="1280993"/>
            <a:ext cx="4102100" cy="3149600"/>
          </a:xfrm>
          <a:prstGeom prst="rect">
            <a:avLst/>
          </a:prstGeom>
        </p:spPr>
      </p:pic>
    </p:spTree>
    <p:extLst>
      <p:ext uri="{BB962C8B-B14F-4D97-AF65-F5344CB8AC3E}">
        <p14:creationId xmlns:p14="http://schemas.microsoft.com/office/powerpoint/2010/main" val="120050858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2. Flicka, 5 månader (7 poäng) </a:t>
            </a:r>
          </a:p>
          <a:p>
            <a:pPr marL="0" indent="0">
              <a:buNone/>
            </a:pPr>
            <a:r>
              <a:rPr lang="sv-SE" sz="1600" dirty="0"/>
              <a:t>Nästa patient är en 5 månaders flicka som besväras av ett torrt, irriterat utslag på båda kinderna. Det har funnits i två månader men blir bara sämre säger mamman. </a:t>
            </a:r>
            <a:br>
              <a:rPr lang="sv-SE" sz="1600" dirty="0"/>
            </a:br>
            <a:br>
              <a:rPr lang="sv-SE" sz="1600" dirty="0"/>
            </a:br>
            <a:r>
              <a:rPr lang="sv-SE" sz="1600" b="1" dirty="0"/>
              <a:t>Fråga 2:2. </a:t>
            </a:r>
            <a:br>
              <a:rPr lang="sv-SE" sz="1600" b="1" dirty="0"/>
            </a:br>
            <a:r>
              <a:rPr lang="sv-SE" sz="1600" dirty="0"/>
              <a:t>Vilka anamnestiska uppgifter är viktiga för att stödja diagnosen? (1p) </a:t>
            </a:r>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Förekomst av allergier eller </a:t>
            </a:r>
            <a:r>
              <a:rPr lang="sv-SE" sz="1600" dirty="0" err="1">
                <a:solidFill>
                  <a:schemeClr val="accent4"/>
                </a:solidFill>
              </a:rPr>
              <a:t>atopi</a:t>
            </a:r>
            <a:r>
              <a:rPr lang="sv-SE" sz="1600" dirty="0">
                <a:solidFill>
                  <a:schemeClr val="accent4"/>
                </a:solidFill>
              </a:rPr>
              <a:t> i familjen. </a:t>
            </a:r>
          </a:p>
          <a:p>
            <a:pPr marL="0" indent="0">
              <a:buNone/>
            </a:pPr>
            <a:br>
              <a:rPr lang="sv-SE" sz="1600" dirty="0"/>
            </a:br>
            <a:br>
              <a:rPr lang="sv-SE" sz="1600" dirty="0"/>
            </a:br>
            <a:r>
              <a:rPr lang="sv-SE" sz="1000" dirty="0">
                <a:solidFill>
                  <a:schemeClr val="tx1">
                    <a:lumMod val="50000"/>
                    <a:lumOff val="50000"/>
                  </a:schemeClr>
                </a:solidFill>
              </a:rPr>
              <a:t>FLM</a:t>
            </a:r>
            <a:r>
              <a:rPr lang="sv-SE" sz="1000" i="1" dirty="0">
                <a:solidFill>
                  <a:schemeClr val="tx1">
                    <a:lumMod val="50000"/>
                    <a:lumOff val="50000"/>
                  </a:schemeClr>
                </a:solidFill>
              </a:rPr>
              <a:t>: 74,76 </a:t>
            </a:r>
            <a:endParaRPr lang="sv-SE" sz="1000" dirty="0">
              <a:solidFill>
                <a:schemeClr val="tx1">
                  <a:lumMod val="50000"/>
                  <a:lumOff val="50000"/>
                </a:schemeClr>
              </a:solidFill>
            </a:endParaRPr>
          </a:p>
          <a:p>
            <a:pPr marL="0" indent="0">
              <a:buNone/>
            </a:pPr>
            <a:endParaRPr lang="sv-SE" sz="1600" dirty="0">
              <a:solidFill>
                <a:schemeClr val="accent1"/>
              </a:solidFill>
            </a:endParaRPr>
          </a:p>
        </p:txBody>
      </p:sp>
      <p:pic>
        <p:nvPicPr>
          <p:cNvPr id="4" name="Bildobjekt 3">
            <a:extLst>
              <a:ext uri="{FF2B5EF4-FFF2-40B4-BE49-F238E27FC236}">
                <a16:creationId xmlns:a16="http://schemas.microsoft.com/office/drawing/2014/main" id="{33946A1A-91E6-BFB6-4264-03A7C9F634F0}"/>
              </a:ext>
            </a:extLst>
          </p:cNvPr>
          <p:cNvPicPr>
            <a:picLocks noChangeAspect="1"/>
          </p:cNvPicPr>
          <p:nvPr/>
        </p:nvPicPr>
        <p:blipFill>
          <a:blip r:embed="rId2"/>
          <a:stretch>
            <a:fillRect/>
          </a:stretch>
        </p:blipFill>
        <p:spPr>
          <a:xfrm>
            <a:off x="7415947" y="1280993"/>
            <a:ext cx="4102100" cy="3149600"/>
          </a:xfrm>
          <a:prstGeom prst="rect">
            <a:avLst/>
          </a:prstGeom>
        </p:spPr>
      </p:pic>
    </p:spTree>
    <p:extLst>
      <p:ext uri="{BB962C8B-B14F-4D97-AF65-F5344CB8AC3E}">
        <p14:creationId xmlns:p14="http://schemas.microsoft.com/office/powerpoint/2010/main" val="264781398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2. Flicka, 5 månader (7 poäng) </a:t>
            </a:r>
          </a:p>
          <a:p>
            <a:pPr marL="0" indent="0">
              <a:buNone/>
            </a:pPr>
            <a:r>
              <a:rPr lang="sv-SE" sz="1600" dirty="0"/>
              <a:t>Nästa patient är en 5 månaders flicka som besväras av ett torrt, irriterat utslag på båda kinderna. Det har funnits i två månader men blir bara sämre säger mamman. </a:t>
            </a:r>
            <a:br>
              <a:rPr lang="sv-SE" sz="1600" dirty="0"/>
            </a:br>
            <a:br>
              <a:rPr lang="sv-SE" sz="1600" dirty="0"/>
            </a:br>
            <a:r>
              <a:rPr lang="sv-SE" sz="1600" dirty="0"/>
              <a:t>Den kliniska bilden och förekomst av allergier eller </a:t>
            </a:r>
            <a:r>
              <a:rPr lang="sv-SE" sz="1600" dirty="0" err="1"/>
              <a:t>atopi</a:t>
            </a:r>
            <a:r>
              <a:rPr lang="sv-SE" sz="1600" dirty="0"/>
              <a:t> i familjen ger </a:t>
            </a:r>
            <a:br>
              <a:rPr lang="sv-SE" sz="1600" dirty="0"/>
            </a:br>
            <a:r>
              <a:rPr lang="sv-SE" sz="1600" dirty="0"/>
              <a:t>dig diagnosen atopisk </a:t>
            </a:r>
            <a:r>
              <a:rPr lang="sv-SE" sz="1600" dirty="0" err="1"/>
              <a:t>dermatit</a:t>
            </a:r>
            <a:r>
              <a:rPr lang="sv-SE" sz="1600" dirty="0"/>
              <a:t>. </a:t>
            </a:r>
            <a:br>
              <a:rPr lang="sv-SE" sz="1600" dirty="0"/>
            </a:br>
            <a:br>
              <a:rPr lang="sv-SE" sz="1600" dirty="0"/>
            </a:br>
            <a:r>
              <a:rPr lang="sv-SE" sz="1600" b="1" dirty="0"/>
              <a:t>Fråga 2:3. </a:t>
            </a:r>
            <a:br>
              <a:rPr lang="sv-SE" sz="1600" b="1" dirty="0"/>
            </a:br>
            <a:r>
              <a:rPr lang="sv-SE" sz="1600" dirty="0"/>
              <a:t>Vilken behandling föreslår du? (1p) </a:t>
            </a:r>
            <a:br>
              <a:rPr lang="sv-SE" sz="1600" dirty="0"/>
            </a:br>
            <a:endParaRPr lang="sv-SE" sz="1600" dirty="0">
              <a:solidFill>
                <a:schemeClr val="accent1"/>
              </a:solidFill>
            </a:endParaRPr>
          </a:p>
        </p:txBody>
      </p:sp>
      <p:pic>
        <p:nvPicPr>
          <p:cNvPr id="4" name="Bildobjekt 3">
            <a:extLst>
              <a:ext uri="{FF2B5EF4-FFF2-40B4-BE49-F238E27FC236}">
                <a16:creationId xmlns:a16="http://schemas.microsoft.com/office/drawing/2014/main" id="{33946A1A-91E6-BFB6-4264-03A7C9F634F0}"/>
              </a:ext>
            </a:extLst>
          </p:cNvPr>
          <p:cNvPicPr>
            <a:picLocks noChangeAspect="1"/>
          </p:cNvPicPr>
          <p:nvPr/>
        </p:nvPicPr>
        <p:blipFill>
          <a:blip r:embed="rId2"/>
          <a:stretch>
            <a:fillRect/>
          </a:stretch>
        </p:blipFill>
        <p:spPr>
          <a:xfrm>
            <a:off x="7415947" y="1280993"/>
            <a:ext cx="4102100" cy="3149600"/>
          </a:xfrm>
          <a:prstGeom prst="rect">
            <a:avLst/>
          </a:prstGeom>
        </p:spPr>
      </p:pic>
    </p:spTree>
    <p:extLst>
      <p:ext uri="{BB962C8B-B14F-4D97-AF65-F5344CB8AC3E}">
        <p14:creationId xmlns:p14="http://schemas.microsoft.com/office/powerpoint/2010/main" val="151290130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2. Flicka, 5 månader (7 poäng) </a:t>
            </a:r>
          </a:p>
          <a:p>
            <a:pPr marL="0" indent="0">
              <a:buNone/>
            </a:pPr>
            <a:r>
              <a:rPr lang="sv-SE" sz="1600" dirty="0"/>
              <a:t>Nästa patient är en 5 månaders flicka som besväras av ett torrt, irriterat utslag på båda kinderna. Det har funnits i två månader men blir bara sämre säger mamman. </a:t>
            </a:r>
            <a:br>
              <a:rPr lang="sv-SE" sz="1600" dirty="0"/>
            </a:br>
            <a:br>
              <a:rPr lang="sv-SE" sz="1600" dirty="0"/>
            </a:br>
            <a:r>
              <a:rPr lang="sv-SE" sz="1600" dirty="0"/>
              <a:t>Den kliniska bilden och förekomst av allergier eller </a:t>
            </a:r>
            <a:r>
              <a:rPr lang="sv-SE" sz="1600" dirty="0" err="1"/>
              <a:t>atopi</a:t>
            </a:r>
            <a:r>
              <a:rPr lang="sv-SE" sz="1600" dirty="0"/>
              <a:t> i familjen ger </a:t>
            </a:r>
            <a:br>
              <a:rPr lang="sv-SE" sz="1600" dirty="0"/>
            </a:br>
            <a:r>
              <a:rPr lang="sv-SE" sz="1600" dirty="0"/>
              <a:t>dig diagnosen atopisk </a:t>
            </a:r>
            <a:r>
              <a:rPr lang="sv-SE" sz="1600" dirty="0" err="1"/>
              <a:t>dermatit</a:t>
            </a:r>
            <a:r>
              <a:rPr lang="sv-SE" sz="1600" dirty="0"/>
              <a:t>. </a:t>
            </a:r>
            <a:br>
              <a:rPr lang="sv-SE" sz="1600" dirty="0"/>
            </a:br>
            <a:br>
              <a:rPr lang="sv-SE" sz="1600" dirty="0"/>
            </a:br>
            <a:r>
              <a:rPr lang="sv-SE" sz="1600" b="1" dirty="0"/>
              <a:t>Fråga 2:3. </a:t>
            </a:r>
            <a:br>
              <a:rPr lang="sv-SE" sz="1600" b="1" dirty="0"/>
            </a:br>
            <a:r>
              <a:rPr lang="sv-SE" sz="1600" dirty="0"/>
              <a:t>Vilken behandling föreslår du?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Behandlingen är mjukgörande kräm, gärna med glycerol, </a:t>
            </a:r>
            <a:br>
              <a:rPr lang="sv-SE" sz="1600" dirty="0">
                <a:solidFill>
                  <a:schemeClr val="accent4"/>
                </a:solidFill>
              </a:rPr>
            </a:br>
            <a:r>
              <a:rPr lang="sv-SE" sz="1600" dirty="0">
                <a:solidFill>
                  <a:schemeClr val="accent4"/>
                </a:solidFill>
              </a:rPr>
              <a:t>och mild kortisonkräm grupp 1. </a:t>
            </a:r>
          </a:p>
          <a:p>
            <a:pPr marL="0" indent="0">
              <a:buNone/>
            </a:pPr>
            <a:br>
              <a:rPr lang="sv-SE" sz="1600" dirty="0">
                <a:solidFill>
                  <a:schemeClr val="accent4"/>
                </a:solidFill>
              </a:rPr>
            </a:br>
            <a:r>
              <a:rPr lang="sv-SE" sz="1000" dirty="0">
                <a:solidFill>
                  <a:schemeClr val="tx1">
                    <a:lumMod val="50000"/>
                    <a:lumOff val="50000"/>
                  </a:schemeClr>
                </a:solidFill>
              </a:rPr>
              <a:t>FLM 74, 76</a:t>
            </a:r>
          </a:p>
          <a:p>
            <a:pPr marL="0" indent="0">
              <a:buNone/>
            </a:pPr>
            <a:endParaRPr lang="sv-SE" sz="1600" dirty="0">
              <a:solidFill>
                <a:schemeClr val="accent1"/>
              </a:solidFill>
            </a:endParaRPr>
          </a:p>
        </p:txBody>
      </p:sp>
      <p:pic>
        <p:nvPicPr>
          <p:cNvPr id="4" name="Bildobjekt 3">
            <a:extLst>
              <a:ext uri="{FF2B5EF4-FFF2-40B4-BE49-F238E27FC236}">
                <a16:creationId xmlns:a16="http://schemas.microsoft.com/office/drawing/2014/main" id="{33946A1A-91E6-BFB6-4264-03A7C9F634F0}"/>
              </a:ext>
            </a:extLst>
          </p:cNvPr>
          <p:cNvPicPr>
            <a:picLocks noChangeAspect="1"/>
          </p:cNvPicPr>
          <p:nvPr/>
        </p:nvPicPr>
        <p:blipFill>
          <a:blip r:embed="rId2"/>
          <a:stretch>
            <a:fillRect/>
          </a:stretch>
        </p:blipFill>
        <p:spPr>
          <a:xfrm>
            <a:off x="7415947" y="1280993"/>
            <a:ext cx="4102100" cy="3149600"/>
          </a:xfrm>
          <a:prstGeom prst="rect">
            <a:avLst/>
          </a:prstGeom>
        </p:spPr>
      </p:pic>
    </p:spTree>
    <p:extLst>
      <p:ext uri="{BB962C8B-B14F-4D97-AF65-F5344CB8AC3E}">
        <p14:creationId xmlns:p14="http://schemas.microsoft.com/office/powerpoint/2010/main" val="206199867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2. Flicka, 5 månader (7 poäng) </a:t>
            </a:r>
          </a:p>
          <a:p>
            <a:pPr marL="0" indent="0">
              <a:buNone/>
            </a:pPr>
            <a:r>
              <a:rPr lang="sv-SE" sz="1600" dirty="0"/>
              <a:t>Nästa patient är en 5 månaders flicka som besväras av ett torrt, irriterat utslag på båda kinderna. Det har funnits i två månader men blir bara sämre säger mamman. </a:t>
            </a:r>
            <a:br>
              <a:rPr lang="sv-SE" sz="1600" dirty="0"/>
            </a:br>
            <a:br>
              <a:rPr lang="sv-SE" sz="1600" dirty="0"/>
            </a:br>
            <a:r>
              <a:rPr lang="sv-SE" sz="1600" dirty="0"/>
              <a:t>Den kliniska bilden och förekomst av allergier eller </a:t>
            </a:r>
            <a:r>
              <a:rPr lang="sv-SE" sz="1600" dirty="0" err="1"/>
              <a:t>atopi</a:t>
            </a:r>
            <a:r>
              <a:rPr lang="sv-SE" sz="1600" dirty="0"/>
              <a:t> i familjen ger </a:t>
            </a:r>
            <a:br>
              <a:rPr lang="sv-SE" sz="1600" dirty="0"/>
            </a:br>
            <a:r>
              <a:rPr lang="sv-SE" sz="1600" dirty="0"/>
              <a:t>dig diagnosen atopisk </a:t>
            </a:r>
            <a:r>
              <a:rPr lang="sv-SE" sz="1600" dirty="0" err="1"/>
              <a:t>dermatit</a:t>
            </a:r>
            <a:r>
              <a:rPr lang="sv-SE" sz="1600" dirty="0"/>
              <a:t>. </a:t>
            </a:r>
            <a:br>
              <a:rPr lang="sv-SE" sz="1600" dirty="0"/>
            </a:br>
            <a:br>
              <a:rPr lang="sv-SE" sz="1600" dirty="0"/>
            </a:br>
            <a:r>
              <a:rPr lang="sv-SE" sz="1600" b="1" dirty="0"/>
              <a:t>Fråga 2:4. </a:t>
            </a:r>
            <a:r>
              <a:rPr lang="sv-SE" sz="1600" dirty="0"/>
              <a:t>Vilka lokaler är mest förekommande vid infantilfasen </a:t>
            </a:r>
            <a:br>
              <a:rPr lang="sv-SE" sz="1600" dirty="0"/>
            </a:br>
            <a:r>
              <a:rPr lang="sv-SE" sz="1600" dirty="0"/>
              <a:t>av atopisk </a:t>
            </a:r>
            <a:r>
              <a:rPr lang="sv-SE" sz="1600" dirty="0" err="1"/>
              <a:t>dermatit</a:t>
            </a:r>
            <a:r>
              <a:rPr lang="sv-SE" sz="1600" dirty="0"/>
              <a:t>? (1p) </a:t>
            </a:r>
            <a:br>
              <a:rPr lang="sv-SE" sz="1600" dirty="0"/>
            </a:br>
            <a:br>
              <a:rPr lang="sv-SE" sz="1600" dirty="0"/>
            </a:br>
            <a:endParaRPr lang="sv-SE" sz="1600" dirty="0">
              <a:solidFill>
                <a:schemeClr val="accent1"/>
              </a:solidFill>
            </a:endParaRPr>
          </a:p>
        </p:txBody>
      </p:sp>
      <p:pic>
        <p:nvPicPr>
          <p:cNvPr id="4" name="Bildobjekt 3">
            <a:extLst>
              <a:ext uri="{FF2B5EF4-FFF2-40B4-BE49-F238E27FC236}">
                <a16:creationId xmlns:a16="http://schemas.microsoft.com/office/drawing/2014/main" id="{33946A1A-91E6-BFB6-4264-03A7C9F634F0}"/>
              </a:ext>
            </a:extLst>
          </p:cNvPr>
          <p:cNvPicPr>
            <a:picLocks noChangeAspect="1"/>
          </p:cNvPicPr>
          <p:nvPr/>
        </p:nvPicPr>
        <p:blipFill>
          <a:blip r:embed="rId2"/>
          <a:stretch>
            <a:fillRect/>
          </a:stretch>
        </p:blipFill>
        <p:spPr>
          <a:xfrm>
            <a:off x="7415947" y="1280993"/>
            <a:ext cx="4102100" cy="3149600"/>
          </a:xfrm>
          <a:prstGeom prst="rect">
            <a:avLst/>
          </a:prstGeom>
        </p:spPr>
      </p:pic>
    </p:spTree>
    <p:extLst>
      <p:ext uri="{BB962C8B-B14F-4D97-AF65-F5344CB8AC3E}">
        <p14:creationId xmlns:p14="http://schemas.microsoft.com/office/powerpoint/2010/main" val="191665263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2. Flicka, 5 månader (7 poäng) </a:t>
            </a:r>
          </a:p>
          <a:p>
            <a:pPr marL="0" indent="0">
              <a:buNone/>
            </a:pPr>
            <a:r>
              <a:rPr lang="sv-SE" sz="1600" dirty="0"/>
              <a:t>Nästa patient är en 5 månaders flicka som besväras av ett torrt, irriterat utslag på båda kinderna. Det har funnits i två månader men blir bara sämre säger mamman. </a:t>
            </a:r>
            <a:br>
              <a:rPr lang="sv-SE" sz="1600" dirty="0"/>
            </a:br>
            <a:br>
              <a:rPr lang="sv-SE" sz="1600" dirty="0"/>
            </a:br>
            <a:r>
              <a:rPr lang="sv-SE" sz="1600" dirty="0"/>
              <a:t>Den kliniska bilden och förekomst av allergier eller </a:t>
            </a:r>
            <a:r>
              <a:rPr lang="sv-SE" sz="1600" dirty="0" err="1"/>
              <a:t>atopi</a:t>
            </a:r>
            <a:r>
              <a:rPr lang="sv-SE" sz="1600" dirty="0"/>
              <a:t> i familjen ger </a:t>
            </a:r>
            <a:br>
              <a:rPr lang="sv-SE" sz="1600" dirty="0"/>
            </a:br>
            <a:r>
              <a:rPr lang="sv-SE" sz="1600" dirty="0"/>
              <a:t>dig diagnosen atopisk </a:t>
            </a:r>
            <a:r>
              <a:rPr lang="sv-SE" sz="1600" dirty="0" err="1"/>
              <a:t>dermatit</a:t>
            </a:r>
            <a:r>
              <a:rPr lang="sv-SE" sz="1600" dirty="0"/>
              <a:t>. </a:t>
            </a:r>
            <a:br>
              <a:rPr lang="sv-SE" sz="1600" dirty="0"/>
            </a:br>
            <a:br>
              <a:rPr lang="sv-SE" sz="1600" dirty="0"/>
            </a:br>
            <a:r>
              <a:rPr lang="sv-SE" sz="1600" b="1" dirty="0"/>
              <a:t>Fråga 2:4. </a:t>
            </a:r>
            <a:r>
              <a:rPr lang="sv-SE" sz="1600" dirty="0"/>
              <a:t>Vilka lokaler är mest förekommande vid infantilfasen </a:t>
            </a:r>
            <a:br>
              <a:rPr lang="sv-SE" sz="1600" dirty="0"/>
            </a:br>
            <a:r>
              <a:rPr lang="sv-SE" sz="1600" dirty="0"/>
              <a:t>av atopisk </a:t>
            </a:r>
            <a:r>
              <a:rPr lang="sv-SE" sz="1600" dirty="0" err="1"/>
              <a:t>dermatit</a:t>
            </a:r>
            <a:r>
              <a:rPr lang="sv-SE" sz="1600" dirty="0"/>
              <a:t>?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Vanliga lokaler är kinder, ansikte, sträcksidor av extremiteter, bålen. </a:t>
            </a:r>
          </a:p>
          <a:p>
            <a:pPr marL="0" indent="0">
              <a:buNone/>
            </a:pPr>
            <a:br>
              <a:rPr lang="sv-SE" sz="1600" dirty="0">
                <a:solidFill>
                  <a:schemeClr val="accent4"/>
                </a:solidFill>
              </a:rPr>
            </a:br>
            <a:r>
              <a:rPr lang="sv-SE" sz="1000" dirty="0">
                <a:solidFill>
                  <a:schemeClr val="tx1">
                    <a:lumMod val="50000"/>
                    <a:lumOff val="50000"/>
                  </a:schemeClr>
                </a:solidFill>
              </a:rPr>
              <a:t>FLM 74, 76</a:t>
            </a:r>
          </a:p>
          <a:p>
            <a:pPr marL="0" indent="0">
              <a:buNone/>
            </a:pPr>
            <a:endParaRPr lang="sv-SE" sz="1600" dirty="0">
              <a:solidFill>
                <a:schemeClr val="accent1"/>
              </a:solidFill>
            </a:endParaRPr>
          </a:p>
        </p:txBody>
      </p:sp>
      <p:pic>
        <p:nvPicPr>
          <p:cNvPr id="4" name="Bildobjekt 3">
            <a:extLst>
              <a:ext uri="{FF2B5EF4-FFF2-40B4-BE49-F238E27FC236}">
                <a16:creationId xmlns:a16="http://schemas.microsoft.com/office/drawing/2014/main" id="{33946A1A-91E6-BFB6-4264-03A7C9F634F0}"/>
              </a:ext>
            </a:extLst>
          </p:cNvPr>
          <p:cNvPicPr>
            <a:picLocks noChangeAspect="1"/>
          </p:cNvPicPr>
          <p:nvPr/>
        </p:nvPicPr>
        <p:blipFill>
          <a:blip r:embed="rId2"/>
          <a:stretch>
            <a:fillRect/>
          </a:stretch>
        </p:blipFill>
        <p:spPr>
          <a:xfrm>
            <a:off x="7415947" y="1280993"/>
            <a:ext cx="4102100" cy="3149600"/>
          </a:xfrm>
          <a:prstGeom prst="rect">
            <a:avLst/>
          </a:prstGeom>
        </p:spPr>
      </p:pic>
    </p:spTree>
    <p:extLst>
      <p:ext uri="{BB962C8B-B14F-4D97-AF65-F5344CB8AC3E}">
        <p14:creationId xmlns:p14="http://schemas.microsoft.com/office/powerpoint/2010/main" val="3096497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56822"/>
            <a:ext cx="10997485" cy="6201178"/>
          </a:xfrm>
        </p:spPr>
        <p:txBody>
          <a:bodyPr>
            <a:normAutofit/>
          </a:bodyPr>
          <a:lstStyle/>
          <a:p>
            <a:pPr marL="0" indent="0">
              <a:buNone/>
            </a:pPr>
            <a:r>
              <a:rPr lang="sv-SE" sz="1600" dirty="0"/>
              <a:t>Fall 8 – Julia, 25 år </a:t>
            </a:r>
          </a:p>
          <a:p>
            <a:pPr marL="0" indent="0">
              <a:buNone/>
            </a:pPr>
            <a:r>
              <a:rPr lang="sv-SE" sz="1600" dirty="0"/>
              <a:t>HCG anses vara den utlösande faktorn. Högst nivåer i blodet finns under första </a:t>
            </a:r>
            <a:r>
              <a:rPr lang="sv-SE" sz="1600" dirty="0" err="1"/>
              <a:t>trimestern</a:t>
            </a:r>
            <a:r>
              <a:rPr lang="sv-SE" sz="1600" dirty="0"/>
              <a:t> när placenta utvecklas då </a:t>
            </a:r>
            <a:r>
              <a:rPr lang="sv-SE" sz="1600" dirty="0" err="1"/>
              <a:t>hCG</a:t>
            </a:r>
            <a:r>
              <a:rPr lang="sv-SE" sz="1600" dirty="0"/>
              <a:t> upprätthåller corpus </a:t>
            </a:r>
            <a:r>
              <a:rPr lang="sv-SE" sz="1600" dirty="0" err="1"/>
              <a:t>luteum</a:t>
            </a:r>
            <a:r>
              <a:rPr lang="sv-SE" sz="1600" dirty="0"/>
              <a:t> som bildar nödvändiga hormoner. </a:t>
            </a:r>
          </a:p>
          <a:p>
            <a:pPr marL="0" indent="0">
              <a:buNone/>
            </a:pPr>
            <a:r>
              <a:rPr lang="sv-SE" sz="1600" dirty="0"/>
              <a:t>Under ert samtal framkommer att Julia kräks mycket, ca 15 ggr per dag och hon har mycket svårt att klara av sin vardag. </a:t>
            </a:r>
          </a:p>
          <a:p>
            <a:pPr marL="0" indent="0">
              <a:buNone/>
            </a:pPr>
            <a:endParaRPr lang="sv-SE" sz="1600" dirty="0"/>
          </a:p>
          <a:p>
            <a:pPr marL="0" indent="0">
              <a:buNone/>
            </a:pPr>
            <a:r>
              <a:rPr lang="sv-SE" sz="1600" dirty="0"/>
              <a:t>Fråga 8:4 (2p) </a:t>
            </a:r>
            <a:br>
              <a:rPr lang="sv-SE" sz="1600" dirty="0"/>
            </a:br>
            <a:r>
              <a:rPr lang="sv-SE" sz="1600" dirty="0"/>
              <a:t>Ge förslag på behandling samt fortsatt handläggning </a:t>
            </a:r>
          </a:p>
          <a:p>
            <a:pPr marL="0" indent="0">
              <a:buNone/>
            </a:pPr>
            <a:endParaRPr lang="sv-SE" sz="1600" dirty="0"/>
          </a:p>
        </p:txBody>
      </p:sp>
    </p:spTree>
    <p:extLst>
      <p:ext uri="{BB962C8B-B14F-4D97-AF65-F5344CB8AC3E}">
        <p14:creationId xmlns:p14="http://schemas.microsoft.com/office/powerpoint/2010/main" val="79827959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2. Flicka, 5 månader (7 poäng) </a:t>
            </a:r>
          </a:p>
          <a:p>
            <a:pPr marL="0" indent="0">
              <a:buNone/>
            </a:pPr>
            <a:r>
              <a:rPr lang="sv-SE" sz="1600" dirty="0"/>
              <a:t>Nästa patient är en 5 månaders flicka som besväras av ett torrt, irriterat utslag på båda kinderna. Det har funnits i två månader men blir bara sämre säger mamman. </a:t>
            </a:r>
            <a:br>
              <a:rPr lang="sv-SE" sz="1600" dirty="0"/>
            </a:br>
            <a:br>
              <a:rPr lang="sv-SE" sz="1600" dirty="0"/>
            </a:br>
            <a:r>
              <a:rPr lang="sv-SE" sz="1600" dirty="0"/>
              <a:t>Den kliniska bilden och förekomst av allergier eller </a:t>
            </a:r>
            <a:r>
              <a:rPr lang="sv-SE" sz="1600" dirty="0" err="1"/>
              <a:t>atopi</a:t>
            </a:r>
            <a:r>
              <a:rPr lang="sv-SE" sz="1600" dirty="0"/>
              <a:t> i familjen ger </a:t>
            </a:r>
            <a:br>
              <a:rPr lang="sv-SE" sz="1600" dirty="0"/>
            </a:br>
            <a:r>
              <a:rPr lang="sv-SE" sz="1600" dirty="0"/>
              <a:t>dig diagnosen atopisk </a:t>
            </a:r>
            <a:r>
              <a:rPr lang="sv-SE" sz="1600" dirty="0" err="1"/>
              <a:t>dermatit</a:t>
            </a:r>
            <a:r>
              <a:rPr lang="sv-SE" sz="1600" dirty="0"/>
              <a:t>. </a:t>
            </a:r>
            <a:br>
              <a:rPr lang="sv-SE" sz="1600" dirty="0"/>
            </a:br>
            <a:br>
              <a:rPr lang="sv-SE" sz="1600" dirty="0"/>
            </a:br>
            <a:r>
              <a:rPr lang="sv-SE" sz="1600" b="1" dirty="0"/>
              <a:t>Fråga 2:5. </a:t>
            </a:r>
            <a:br>
              <a:rPr lang="sv-SE" sz="1600" b="1" dirty="0"/>
            </a:br>
            <a:r>
              <a:rPr lang="sv-SE" sz="1600" dirty="0"/>
              <a:t>Mutationer är vanliga i genen som kodar för ett viktigt protein i huden. </a:t>
            </a:r>
            <a:br>
              <a:rPr lang="sv-SE" sz="1600" dirty="0"/>
            </a:br>
            <a:r>
              <a:rPr lang="sv-SE" sz="1600" dirty="0"/>
              <a:t>Vilket protein är det? (1p) </a:t>
            </a:r>
            <a:br>
              <a:rPr lang="sv-SE" sz="1600" dirty="0"/>
            </a:br>
            <a:br>
              <a:rPr lang="sv-SE" sz="1600" dirty="0"/>
            </a:br>
            <a:endParaRPr lang="sv-SE" sz="1600" dirty="0">
              <a:solidFill>
                <a:schemeClr val="accent1"/>
              </a:solidFill>
            </a:endParaRPr>
          </a:p>
        </p:txBody>
      </p:sp>
      <p:pic>
        <p:nvPicPr>
          <p:cNvPr id="4" name="Bildobjekt 3">
            <a:extLst>
              <a:ext uri="{FF2B5EF4-FFF2-40B4-BE49-F238E27FC236}">
                <a16:creationId xmlns:a16="http://schemas.microsoft.com/office/drawing/2014/main" id="{33946A1A-91E6-BFB6-4264-03A7C9F634F0}"/>
              </a:ext>
            </a:extLst>
          </p:cNvPr>
          <p:cNvPicPr>
            <a:picLocks noChangeAspect="1"/>
          </p:cNvPicPr>
          <p:nvPr/>
        </p:nvPicPr>
        <p:blipFill>
          <a:blip r:embed="rId2"/>
          <a:stretch>
            <a:fillRect/>
          </a:stretch>
        </p:blipFill>
        <p:spPr>
          <a:xfrm>
            <a:off x="7415947" y="1280993"/>
            <a:ext cx="4102100" cy="3149600"/>
          </a:xfrm>
          <a:prstGeom prst="rect">
            <a:avLst/>
          </a:prstGeom>
        </p:spPr>
      </p:pic>
    </p:spTree>
    <p:extLst>
      <p:ext uri="{BB962C8B-B14F-4D97-AF65-F5344CB8AC3E}">
        <p14:creationId xmlns:p14="http://schemas.microsoft.com/office/powerpoint/2010/main" val="45162326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2. Flicka, 5 månader (7 poäng) </a:t>
            </a:r>
          </a:p>
          <a:p>
            <a:pPr marL="0" indent="0">
              <a:buNone/>
            </a:pPr>
            <a:r>
              <a:rPr lang="sv-SE" sz="1600" dirty="0"/>
              <a:t>Nästa patient är en 5 månaders flicka som besväras av ett torrt, irriterat utslag på båda kinderna. Det har funnits i två månader men blir bara sämre säger mamman. </a:t>
            </a:r>
            <a:br>
              <a:rPr lang="sv-SE" sz="1600" dirty="0"/>
            </a:br>
            <a:br>
              <a:rPr lang="sv-SE" sz="1600" dirty="0"/>
            </a:br>
            <a:r>
              <a:rPr lang="sv-SE" sz="1600" dirty="0"/>
              <a:t>Den kliniska bilden och förekomst av allergier eller </a:t>
            </a:r>
            <a:r>
              <a:rPr lang="sv-SE" sz="1600" dirty="0" err="1"/>
              <a:t>atopi</a:t>
            </a:r>
            <a:r>
              <a:rPr lang="sv-SE" sz="1600" dirty="0"/>
              <a:t> i familjen ger </a:t>
            </a:r>
            <a:br>
              <a:rPr lang="sv-SE" sz="1600" dirty="0"/>
            </a:br>
            <a:r>
              <a:rPr lang="sv-SE" sz="1600" dirty="0"/>
              <a:t>dig diagnosen atopisk </a:t>
            </a:r>
            <a:r>
              <a:rPr lang="sv-SE" sz="1600" dirty="0" err="1"/>
              <a:t>dermatit</a:t>
            </a:r>
            <a:r>
              <a:rPr lang="sv-SE" sz="1600" dirty="0"/>
              <a:t>. </a:t>
            </a:r>
            <a:br>
              <a:rPr lang="sv-SE" sz="1600" dirty="0"/>
            </a:br>
            <a:br>
              <a:rPr lang="sv-SE" sz="1600" dirty="0"/>
            </a:br>
            <a:r>
              <a:rPr lang="sv-SE" sz="1600" b="1" dirty="0"/>
              <a:t>Fråga 2:5. </a:t>
            </a:r>
            <a:br>
              <a:rPr lang="sv-SE" sz="1600" b="1" dirty="0"/>
            </a:br>
            <a:r>
              <a:rPr lang="sv-SE" sz="1600" dirty="0"/>
              <a:t>Mutationer är vanliga i genen som kodar för ett viktigt protein i huden. </a:t>
            </a:r>
            <a:br>
              <a:rPr lang="sv-SE" sz="1600" dirty="0"/>
            </a:br>
            <a:r>
              <a:rPr lang="sv-SE" sz="1600" dirty="0"/>
              <a:t>Vilket protein är det?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err="1">
                <a:solidFill>
                  <a:schemeClr val="accent4"/>
                </a:solidFill>
              </a:rPr>
              <a:t>Filaggrin</a:t>
            </a:r>
            <a:r>
              <a:rPr lang="sv-SE" sz="1600" dirty="0">
                <a:solidFill>
                  <a:schemeClr val="accent4"/>
                </a:solidFill>
              </a:rPr>
              <a:t> </a:t>
            </a:r>
          </a:p>
          <a:p>
            <a:pPr marL="0" indent="0">
              <a:buNone/>
            </a:pPr>
            <a:endParaRPr lang="sv-SE" sz="1600" dirty="0">
              <a:solidFill>
                <a:schemeClr val="accent4"/>
              </a:solidFill>
            </a:endParaRPr>
          </a:p>
          <a:p>
            <a:pPr marL="0" indent="0">
              <a:buNone/>
            </a:pPr>
            <a:br>
              <a:rPr lang="sv-SE" sz="1600" dirty="0">
                <a:solidFill>
                  <a:schemeClr val="accent4"/>
                </a:solidFill>
              </a:rPr>
            </a:br>
            <a:r>
              <a:rPr lang="sv-SE" sz="1000" dirty="0">
                <a:solidFill>
                  <a:schemeClr val="tx1">
                    <a:lumMod val="50000"/>
                    <a:lumOff val="50000"/>
                  </a:schemeClr>
                </a:solidFill>
              </a:rPr>
              <a:t>FLM 74, 76</a:t>
            </a:r>
          </a:p>
          <a:p>
            <a:pPr marL="0" indent="0">
              <a:buNone/>
            </a:pPr>
            <a:endParaRPr lang="sv-SE" sz="1600" dirty="0">
              <a:solidFill>
                <a:schemeClr val="accent1"/>
              </a:solidFill>
            </a:endParaRPr>
          </a:p>
        </p:txBody>
      </p:sp>
      <p:pic>
        <p:nvPicPr>
          <p:cNvPr id="4" name="Bildobjekt 3">
            <a:extLst>
              <a:ext uri="{FF2B5EF4-FFF2-40B4-BE49-F238E27FC236}">
                <a16:creationId xmlns:a16="http://schemas.microsoft.com/office/drawing/2014/main" id="{33946A1A-91E6-BFB6-4264-03A7C9F634F0}"/>
              </a:ext>
            </a:extLst>
          </p:cNvPr>
          <p:cNvPicPr>
            <a:picLocks noChangeAspect="1"/>
          </p:cNvPicPr>
          <p:nvPr/>
        </p:nvPicPr>
        <p:blipFill>
          <a:blip r:embed="rId2"/>
          <a:stretch>
            <a:fillRect/>
          </a:stretch>
        </p:blipFill>
        <p:spPr>
          <a:xfrm>
            <a:off x="7415947" y="1280993"/>
            <a:ext cx="4102100" cy="3149600"/>
          </a:xfrm>
          <a:prstGeom prst="rect">
            <a:avLst/>
          </a:prstGeom>
        </p:spPr>
      </p:pic>
    </p:spTree>
    <p:extLst>
      <p:ext uri="{BB962C8B-B14F-4D97-AF65-F5344CB8AC3E}">
        <p14:creationId xmlns:p14="http://schemas.microsoft.com/office/powerpoint/2010/main" val="184650527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2. Flicka, 5 månader (7 poäng) </a:t>
            </a:r>
          </a:p>
          <a:p>
            <a:pPr marL="0" indent="0">
              <a:buNone/>
            </a:pPr>
            <a:r>
              <a:rPr lang="sv-SE" sz="1600" dirty="0"/>
              <a:t>Nästa patient är en 5 månaders flicka som besväras av ett torrt, irriterat utslag på båda kinderna. Det har funnits i två månader men blir bara sämre säger mamman. </a:t>
            </a:r>
            <a:br>
              <a:rPr lang="sv-SE" sz="1600" dirty="0"/>
            </a:br>
            <a:br>
              <a:rPr lang="sv-SE" sz="1600" dirty="0"/>
            </a:br>
            <a:r>
              <a:rPr lang="sv-SE" sz="1600" dirty="0"/>
              <a:t>Den kliniska bilden och förekomst av allergier eller </a:t>
            </a:r>
            <a:r>
              <a:rPr lang="sv-SE" sz="1600" dirty="0" err="1"/>
              <a:t>atopi</a:t>
            </a:r>
            <a:r>
              <a:rPr lang="sv-SE" sz="1600" dirty="0"/>
              <a:t> i familjen ger </a:t>
            </a:r>
            <a:br>
              <a:rPr lang="sv-SE" sz="1600" dirty="0"/>
            </a:br>
            <a:r>
              <a:rPr lang="sv-SE" sz="1600" dirty="0"/>
              <a:t>dig diagnosen atopisk </a:t>
            </a:r>
            <a:r>
              <a:rPr lang="sv-SE" sz="1600" dirty="0" err="1"/>
              <a:t>dermatit</a:t>
            </a:r>
            <a:r>
              <a:rPr lang="sv-SE" sz="1600" dirty="0"/>
              <a:t>. </a:t>
            </a:r>
            <a:br>
              <a:rPr lang="sv-SE" sz="1600" dirty="0"/>
            </a:br>
            <a:br>
              <a:rPr lang="sv-SE" sz="1600" dirty="0"/>
            </a:br>
            <a:r>
              <a:rPr lang="sv-SE" sz="1600" b="1" dirty="0"/>
              <a:t>Fråga 2:6. </a:t>
            </a:r>
            <a:br>
              <a:rPr lang="sv-SE" sz="1600" b="1" dirty="0"/>
            </a:br>
            <a:r>
              <a:rPr lang="sv-SE" sz="1600" dirty="0"/>
              <a:t>Nämn två vanliga infektioner som kan drabba barn med atopisk </a:t>
            </a:r>
            <a:r>
              <a:rPr lang="sv-SE" sz="1600" dirty="0" err="1"/>
              <a:t>dermatit</a:t>
            </a:r>
            <a:r>
              <a:rPr lang="sv-SE" sz="1600" dirty="0"/>
              <a:t>. (1p) </a:t>
            </a:r>
            <a:br>
              <a:rPr lang="sv-SE" sz="1600" dirty="0"/>
            </a:br>
            <a:br>
              <a:rPr lang="sv-SE" sz="1600" dirty="0"/>
            </a:br>
            <a:endParaRPr lang="sv-SE" sz="1600" dirty="0">
              <a:solidFill>
                <a:schemeClr val="accent1"/>
              </a:solidFill>
            </a:endParaRPr>
          </a:p>
        </p:txBody>
      </p:sp>
      <p:pic>
        <p:nvPicPr>
          <p:cNvPr id="4" name="Bildobjekt 3">
            <a:extLst>
              <a:ext uri="{FF2B5EF4-FFF2-40B4-BE49-F238E27FC236}">
                <a16:creationId xmlns:a16="http://schemas.microsoft.com/office/drawing/2014/main" id="{33946A1A-91E6-BFB6-4264-03A7C9F634F0}"/>
              </a:ext>
            </a:extLst>
          </p:cNvPr>
          <p:cNvPicPr>
            <a:picLocks noChangeAspect="1"/>
          </p:cNvPicPr>
          <p:nvPr/>
        </p:nvPicPr>
        <p:blipFill>
          <a:blip r:embed="rId2"/>
          <a:stretch>
            <a:fillRect/>
          </a:stretch>
        </p:blipFill>
        <p:spPr>
          <a:xfrm>
            <a:off x="7415947" y="1280993"/>
            <a:ext cx="4102100" cy="3149600"/>
          </a:xfrm>
          <a:prstGeom prst="rect">
            <a:avLst/>
          </a:prstGeom>
        </p:spPr>
      </p:pic>
    </p:spTree>
    <p:extLst>
      <p:ext uri="{BB962C8B-B14F-4D97-AF65-F5344CB8AC3E}">
        <p14:creationId xmlns:p14="http://schemas.microsoft.com/office/powerpoint/2010/main" val="361160858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2. Flicka, 5 månader (7 poäng) </a:t>
            </a:r>
          </a:p>
          <a:p>
            <a:pPr marL="0" indent="0">
              <a:buNone/>
            </a:pPr>
            <a:r>
              <a:rPr lang="sv-SE" sz="1600" dirty="0"/>
              <a:t>Nästa patient är en 5 månaders flicka som besväras av ett torrt, irriterat utslag på båda kinderna. Det har funnits i två månader men blir bara sämre säger mamman. </a:t>
            </a:r>
            <a:br>
              <a:rPr lang="sv-SE" sz="1600" dirty="0"/>
            </a:br>
            <a:br>
              <a:rPr lang="sv-SE" sz="1600" dirty="0"/>
            </a:br>
            <a:r>
              <a:rPr lang="sv-SE" sz="1600" dirty="0"/>
              <a:t>Den kliniska bilden och förekomst av allergier eller </a:t>
            </a:r>
            <a:r>
              <a:rPr lang="sv-SE" sz="1600" dirty="0" err="1"/>
              <a:t>atopi</a:t>
            </a:r>
            <a:r>
              <a:rPr lang="sv-SE" sz="1600" dirty="0"/>
              <a:t> i familjen ger </a:t>
            </a:r>
            <a:br>
              <a:rPr lang="sv-SE" sz="1600" dirty="0"/>
            </a:br>
            <a:r>
              <a:rPr lang="sv-SE" sz="1600" dirty="0"/>
              <a:t>dig diagnosen atopisk </a:t>
            </a:r>
            <a:r>
              <a:rPr lang="sv-SE" sz="1600" dirty="0" err="1"/>
              <a:t>dermatit</a:t>
            </a:r>
            <a:r>
              <a:rPr lang="sv-SE" sz="1600" dirty="0"/>
              <a:t>. </a:t>
            </a:r>
            <a:br>
              <a:rPr lang="sv-SE" sz="1600" dirty="0"/>
            </a:br>
            <a:br>
              <a:rPr lang="sv-SE" sz="1600" dirty="0"/>
            </a:br>
            <a:r>
              <a:rPr lang="sv-SE" sz="1600" b="1" dirty="0"/>
              <a:t>Fråga 2:6. </a:t>
            </a:r>
            <a:br>
              <a:rPr lang="sv-SE" sz="1600" b="1" dirty="0"/>
            </a:br>
            <a:r>
              <a:rPr lang="sv-SE" sz="1600" dirty="0"/>
              <a:t>Nämn två vanliga infektioner som kan drabba barn med atopisk </a:t>
            </a:r>
            <a:r>
              <a:rPr lang="sv-SE" sz="1600" dirty="0" err="1"/>
              <a:t>dermatit</a:t>
            </a:r>
            <a:r>
              <a:rPr lang="sv-SE" sz="1600" dirty="0"/>
              <a:t>.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Vanliga infektioner är </a:t>
            </a:r>
            <a:r>
              <a:rPr lang="sv-SE" sz="1600" dirty="0" err="1">
                <a:solidFill>
                  <a:schemeClr val="accent4"/>
                </a:solidFill>
              </a:rPr>
              <a:t>staf</a:t>
            </a:r>
            <a:r>
              <a:rPr lang="sv-SE" sz="1600" dirty="0">
                <a:solidFill>
                  <a:schemeClr val="accent4"/>
                </a:solidFill>
              </a:rPr>
              <a:t> </a:t>
            </a:r>
            <a:r>
              <a:rPr lang="sv-SE" sz="1600" dirty="0" err="1">
                <a:solidFill>
                  <a:schemeClr val="accent4"/>
                </a:solidFill>
              </a:rPr>
              <a:t>aureus</a:t>
            </a:r>
            <a:r>
              <a:rPr lang="sv-SE" sz="1600" dirty="0">
                <a:solidFill>
                  <a:schemeClr val="accent4"/>
                </a:solidFill>
              </a:rPr>
              <a:t>, herpessimplex, </a:t>
            </a:r>
            <a:r>
              <a:rPr lang="sv-SE" sz="1600" dirty="0" err="1">
                <a:solidFill>
                  <a:schemeClr val="accent4"/>
                </a:solidFill>
              </a:rPr>
              <a:t>malassezia</a:t>
            </a:r>
            <a:r>
              <a:rPr lang="sv-SE" sz="1600" dirty="0">
                <a:solidFill>
                  <a:schemeClr val="accent4"/>
                </a:solidFill>
              </a:rPr>
              <a:t> och mollusker. </a:t>
            </a:r>
          </a:p>
          <a:p>
            <a:pPr marL="0" indent="0">
              <a:buNone/>
            </a:pPr>
            <a:endParaRPr lang="sv-SE" sz="1600" dirty="0">
              <a:solidFill>
                <a:schemeClr val="accent4"/>
              </a:solidFill>
            </a:endParaRPr>
          </a:p>
          <a:p>
            <a:pPr marL="0" indent="0">
              <a:buNone/>
            </a:pPr>
            <a:br>
              <a:rPr lang="sv-SE" sz="1600" dirty="0">
                <a:solidFill>
                  <a:schemeClr val="accent4"/>
                </a:solidFill>
              </a:rPr>
            </a:br>
            <a:r>
              <a:rPr lang="sv-SE" sz="1000" dirty="0">
                <a:solidFill>
                  <a:schemeClr val="tx1">
                    <a:lumMod val="50000"/>
                    <a:lumOff val="50000"/>
                  </a:schemeClr>
                </a:solidFill>
              </a:rPr>
              <a:t>FLM 74, 76</a:t>
            </a:r>
          </a:p>
          <a:p>
            <a:pPr marL="0" indent="0">
              <a:buNone/>
            </a:pPr>
            <a:endParaRPr lang="sv-SE" sz="1000" dirty="0">
              <a:solidFill>
                <a:schemeClr val="tx1">
                  <a:lumMod val="50000"/>
                  <a:lumOff val="50000"/>
                </a:schemeClr>
              </a:solidFill>
            </a:endParaRPr>
          </a:p>
          <a:p>
            <a:pPr marL="0" indent="0">
              <a:buNone/>
            </a:pPr>
            <a:r>
              <a:rPr lang="sv-SE" sz="1600" dirty="0">
                <a:solidFill>
                  <a:schemeClr val="accent1"/>
                </a:solidFill>
              </a:rPr>
              <a:t>Slut på fall 2!</a:t>
            </a:r>
          </a:p>
          <a:p>
            <a:pPr marL="0" indent="0">
              <a:buNone/>
            </a:pPr>
            <a:endParaRPr lang="sv-SE" sz="1600" dirty="0">
              <a:solidFill>
                <a:schemeClr val="accent1"/>
              </a:solidFill>
            </a:endParaRPr>
          </a:p>
        </p:txBody>
      </p:sp>
      <p:pic>
        <p:nvPicPr>
          <p:cNvPr id="4" name="Bildobjekt 3">
            <a:extLst>
              <a:ext uri="{FF2B5EF4-FFF2-40B4-BE49-F238E27FC236}">
                <a16:creationId xmlns:a16="http://schemas.microsoft.com/office/drawing/2014/main" id="{33946A1A-91E6-BFB6-4264-03A7C9F634F0}"/>
              </a:ext>
            </a:extLst>
          </p:cNvPr>
          <p:cNvPicPr>
            <a:picLocks noChangeAspect="1"/>
          </p:cNvPicPr>
          <p:nvPr/>
        </p:nvPicPr>
        <p:blipFill>
          <a:blip r:embed="rId2"/>
          <a:stretch>
            <a:fillRect/>
          </a:stretch>
        </p:blipFill>
        <p:spPr>
          <a:xfrm>
            <a:off x="7415947" y="1280993"/>
            <a:ext cx="4102100" cy="3149600"/>
          </a:xfrm>
          <a:prstGeom prst="rect">
            <a:avLst/>
          </a:prstGeom>
        </p:spPr>
      </p:pic>
    </p:spTree>
    <p:extLst>
      <p:ext uri="{BB962C8B-B14F-4D97-AF65-F5344CB8AC3E}">
        <p14:creationId xmlns:p14="http://schemas.microsoft.com/office/powerpoint/2010/main" val="412659019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3. Man, 19 år (4 poäng) </a:t>
            </a:r>
          </a:p>
          <a:p>
            <a:pPr marL="0" indent="0">
              <a:buNone/>
            </a:pPr>
            <a:r>
              <a:rPr lang="sv-SE" sz="1600" dirty="0"/>
              <a:t>Din nästa patient är en 19 årig man som kommer med ett långvarigt utslag på kinderna. Hans far hade liknande utslag. </a:t>
            </a:r>
            <a:br>
              <a:rPr lang="sv-SE" sz="1600" dirty="0"/>
            </a:br>
            <a:br>
              <a:rPr lang="sv-SE" sz="1600" dirty="0"/>
            </a:br>
            <a:r>
              <a:rPr lang="sv-SE" sz="1600" b="1" dirty="0"/>
              <a:t>Fråga 3:1. </a:t>
            </a:r>
            <a:r>
              <a:rPr lang="sv-SE" sz="1600" dirty="0"/>
              <a:t>Vilken diagnos sätter du? Motivera ditt svar (2p) </a:t>
            </a:r>
            <a:br>
              <a:rPr lang="sv-SE" sz="1600" dirty="0"/>
            </a:br>
            <a:br>
              <a:rPr lang="sv-SE" sz="1600" dirty="0"/>
            </a:br>
            <a:endParaRPr lang="sv-SE" sz="1600" dirty="0">
              <a:solidFill>
                <a:schemeClr val="tx1">
                  <a:lumMod val="50000"/>
                  <a:lumOff val="50000"/>
                </a:schemeClr>
              </a:solidFill>
            </a:endParaRPr>
          </a:p>
          <a:p>
            <a:pPr marL="0" indent="0">
              <a:buNone/>
            </a:pPr>
            <a:endParaRPr lang="sv-SE" sz="1600" dirty="0">
              <a:solidFill>
                <a:schemeClr val="accent1"/>
              </a:solidFill>
            </a:endParaRPr>
          </a:p>
        </p:txBody>
      </p:sp>
      <p:pic>
        <p:nvPicPr>
          <p:cNvPr id="2" name="Bildobjekt 1">
            <a:extLst>
              <a:ext uri="{FF2B5EF4-FFF2-40B4-BE49-F238E27FC236}">
                <a16:creationId xmlns:a16="http://schemas.microsoft.com/office/drawing/2014/main" id="{F7DA59B1-1AE3-294E-4034-6CED99C670D2}"/>
              </a:ext>
            </a:extLst>
          </p:cNvPr>
          <p:cNvPicPr>
            <a:picLocks noChangeAspect="1"/>
          </p:cNvPicPr>
          <p:nvPr/>
        </p:nvPicPr>
        <p:blipFill>
          <a:blip r:embed="rId2"/>
          <a:stretch>
            <a:fillRect/>
          </a:stretch>
        </p:blipFill>
        <p:spPr>
          <a:xfrm>
            <a:off x="6713751" y="1662183"/>
            <a:ext cx="4851400" cy="3124200"/>
          </a:xfrm>
          <a:prstGeom prst="rect">
            <a:avLst/>
          </a:prstGeom>
        </p:spPr>
      </p:pic>
    </p:spTree>
    <p:extLst>
      <p:ext uri="{BB962C8B-B14F-4D97-AF65-F5344CB8AC3E}">
        <p14:creationId xmlns:p14="http://schemas.microsoft.com/office/powerpoint/2010/main" val="167880575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3. Man, 19 år (4 poäng) </a:t>
            </a:r>
          </a:p>
          <a:p>
            <a:pPr marL="0" indent="0">
              <a:buNone/>
            </a:pPr>
            <a:r>
              <a:rPr lang="sv-SE" sz="1600" dirty="0"/>
              <a:t>Din nästa patient är en 19 årig man som kommer med ett långvarigt utslag på kinderna. Hans far hade liknande utslag. </a:t>
            </a:r>
            <a:br>
              <a:rPr lang="sv-SE" sz="1600" dirty="0"/>
            </a:br>
            <a:br>
              <a:rPr lang="sv-SE" sz="1600" dirty="0"/>
            </a:br>
            <a:r>
              <a:rPr lang="sv-SE" sz="1600" b="1" dirty="0"/>
              <a:t>Fråga 3:1. </a:t>
            </a:r>
            <a:r>
              <a:rPr lang="sv-SE" sz="1600" dirty="0"/>
              <a:t>Vilken diagnos sätter du? Motivera ditt svar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acne </a:t>
            </a:r>
            <a:r>
              <a:rPr lang="sv-SE" sz="1600" dirty="0" err="1">
                <a:solidFill>
                  <a:schemeClr val="accent4"/>
                </a:solidFill>
              </a:rPr>
              <a:t>vulgaris</a:t>
            </a:r>
            <a:r>
              <a:rPr lang="sv-SE" sz="1600" dirty="0">
                <a:solidFill>
                  <a:schemeClr val="accent4"/>
                </a:solidFill>
              </a:rPr>
              <a:t>. Man ser </a:t>
            </a:r>
            <a:r>
              <a:rPr lang="sv-SE" sz="1600" dirty="0" err="1">
                <a:solidFill>
                  <a:schemeClr val="accent4"/>
                </a:solidFill>
              </a:rPr>
              <a:t>papler</a:t>
            </a:r>
            <a:r>
              <a:rPr lang="sv-SE" sz="1600" dirty="0">
                <a:solidFill>
                  <a:schemeClr val="accent4"/>
                </a:solidFill>
              </a:rPr>
              <a:t>, pustler och </a:t>
            </a:r>
            <a:r>
              <a:rPr lang="sv-SE" sz="1600" dirty="0" err="1">
                <a:solidFill>
                  <a:schemeClr val="accent4"/>
                </a:solidFill>
              </a:rPr>
              <a:t>komedoner</a:t>
            </a:r>
            <a:r>
              <a:rPr lang="sv-SE" sz="1600" dirty="0">
                <a:solidFill>
                  <a:schemeClr val="accent4"/>
                </a:solidFill>
              </a:rPr>
              <a:t>. </a:t>
            </a:r>
          </a:p>
          <a:p>
            <a:pPr marL="0" indent="0">
              <a:buNone/>
            </a:pPr>
            <a:br>
              <a:rPr lang="sv-SE" sz="1600" dirty="0">
                <a:solidFill>
                  <a:schemeClr val="accent4"/>
                </a:solidFill>
              </a:rPr>
            </a:br>
            <a:r>
              <a:rPr lang="sv-SE" sz="1000" dirty="0">
                <a:solidFill>
                  <a:schemeClr val="tx1">
                    <a:lumMod val="50000"/>
                    <a:lumOff val="50000"/>
                  </a:schemeClr>
                </a:solidFill>
              </a:rPr>
              <a:t>FLM 74, 76</a:t>
            </a:r>
          </a:p>
          <a:p>
            <a:pPr marL="0" indent="0">
              <a:buNone/>
            </a:pPr>
            <a:endParaRPr lang="sv-SE" sz="1600" dirty="0">
              <a:solidFill>
                <a:schemeClr val="tx1">
                  <a:lumMod val="50000"/>
                  <a:lumOff val="50000"/>
                </a:schemeClr>
              </a:solidFill>
            </a:endParaRPr>
          </a:p>
          <a:p>
            <a:pPr marL="0" indent="0">
              <a:buNone/>
            </a:pPr>
            <a:endParaRPr lang="sv-SE" sz="1600" dirty="0">
              <a:solidFill>
                <a:schemeClr val="accent1"/>
              </a:solidFill>
            </a:endParaRPr>
          </a:p>
        </p:txBody>
      </p:sp>
      <p:pic>
        <p:nvPicPr>
          <p:cNvPr id="2" name="Bildobjekt 1">
            <a:extLst>
              <a:ext uri="{FF2B5EF4-FFF2-40B4-BE49-F238E27FC236}">
                <a16:creationId xmlns:a16="http://schemas.microsoft.com/office/drawing/2014/main" id="{F7DA59B1-1AE3-294E-4034-6CED99C670D2}"/>
              </a:ext>
            </a:extLst>
          </p:cNvPr>
          <p:cNvPicPr>
            <a:picLocks noChangeAspect="1"/>
          </p:cNvPicPr>
          <p:nvPr/>
        </p:nvPicPr>
        <p:blipFill>
          <a:blip r:embed="rId2"/>
          <a:stretch>
            <a:fillRect/>
          </a:stretch>
        </p:blipFill>
        <p:spPr>
          <a:xfrm>
            <a:off x="6713751" y="1662183"/>
            <a:ext cx="4851400" cy="3124200"/>
          </a:xfrm>
          <a:prstGeom prst="rect">
            <a:avLst/>
          </a:prstGeom>
        </p:spPr>
      </p:pic>
    </p:spTree>
    <p:extLst>
      <p:ext uri="{BB962C8B-B14F-4D97-AF65-F5344CB8AC3E}">
        <p14:creationId xmlns:p14="http://schemas.microsoft.com/office/powerpoint/2010/main" val="11039464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3. Man, 19 år (4 poäng) </a:t>
            </a:r>
          </a:p>
          <a:p>
            <a:pPr marL="0" indent="0">
              <a:buNone/>
            </a:pPr>
            <a:r>
              <a:rPr lang="sv-SE" sz="1600" dirty="0"/>
              <a:t>Din nästa patient är en 19 årig man som kommer med ett långvarigt utslag på kinderna. Hans far hade liknande utslag. </a:t>
            </a:r>
            <a:br>
              <a:rPr lang="sv-SE" sz="1600" dirty="0"/>
            </a:br>
            <a:br>
              <a:rPr lang="sv-SE" sz="1600" dirty="0"/>
            </a:br>
            <a:r>
              <a:rPr lang="sv-SE" sz="1600" b="1" dirty="0"/>
              <a:t>Fråga 3:2. </a:t>
            </a:r>
          </a:p>
          <a:p>
            <a:pPr marL="0" indent="0">
              <a:buNone/>
            </a:pPr>
            <a:r>
              <a:rPr lang="sv-SE" sz="1600" dirty="0"/>
              <a:t>Vad föreslår du för behandling för denna patient? (1p) </a:t>
            </a:r>
            <a:br>
              <a:rPr lang="sv-SE" sz="1600" dirty="0"/>
            </a:br>
            <a:br>
              <a:rPr lang="sv-SE" sz="1600" dirty="0"/>
            </a:br>
            <a:endParaRPr lang="sv-SE" sz="1600" dirty="0">
              <a:solidFill>
                <a:schemeClr val="tx1">
                  <a:lumMod val="50000"/>
                  <a:lumOff val="50000"/>
                </a:schemeClr>
              </a:solidFill>
            </a:endParaRPr>
          </a:p>
          <a:p>
            <a:pPr marL="0" indent="0">
              <a:buNone/>
            </a:pPr>
            <a:endParaRPr lang="sv-SE" sz="1600" dirty="0">
              <a:solidFill>
                <a:schemeClr val="accent1"/>
              </a:solidFill>
            </a:endParaRPr>
          </a:p>
        </p:txBody>
      </p:sp>
      <p:pic>
        <p:nvPicPr>
          <p:cNvPr id="2" name="Bildobjekt 1">
            <a:extLst>
              <a:ext uri="{FF2B5EF4-FFF2-40B4-BE49-F238E27FC236}">
                <a16:creationId xmlns:a16="http://schemas.microsoft.com/office/drawing/2014/main" id="{F7DA59B1-1AE3-294E-4034-6CED99C670D2}"/>
              </a:ext>
            </a:extLst>
          </p:cNvPr>
          <p:cNvPicPr>
            <a:picLocks noChangeAspect="1"/>
          </p:cNvPicPr>
          <p:nvPr/>
        </p:nvPicPr>
        <p:blipFill>
          <a:blip r:embed="rId2"/>
          <a:stretch>
            <a:fillRect/>
          </a:stretch>
        </p:blipFill>
        <p:spPr>
          <a:xfrm>
            <a:off x="6713751" y="1662183"/>
            <a:ext cx="4851400" cy="3124200"/>
          </a:xfrm>
          <a:prstGeom prst="rect">
            <a:avLst/>
          </a:prstGeom>
        </p:spPr>
      </p:pic>
    </p:spTree>
    <p:extLst>
      <p:ext uri="{BB962C8B-B14F-4D97-AF65-F5344CB8AC3E}">
        <p14:creationId xmlns:p14="http://schemas.microsoft.com/office/powerpoint/2010/main" val="251139312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3. Man, 19 år (4 poäng) </a:t>
            </a:r>
          </a:p>
          <a:p>
            <a:pPr marL="0" indent="0">
              <a:buNone/>
            </a:pPr>
            <a:r>
              <a:rPr lang="sv-SE" sz="1600" dirty="0"/>
              <a:t>Din nästa patient är en 19 årig man som kommer med ett långvarigt utslag på kinderna. Hans far hade liknande utslag. </a:t>
            </a:r>
            <a:br>
              <a:rPr lang="sv-SE" sz="1600" dirty="0"/>
            </a:br>
            <a:br>
              <a:rPr lang="sv-SE" sz="1600" dirty="0"/>
            </a:br>
            <a:r>
              <a:rPr lang="sv-SE" sz="1600" b="1" dirty="0"/>
              <a:t>Fråga 3:2. </a:t>
            </a:r>
          </a:p>
          <a:p>
            <a:pPr marL="0" indent="0">
              <a:buNone/>
            </a:pPr>
            <a:r>
              <a:rPr lang="sv-SE" sz="1600" dirty="0"/>
              <a:t>Vad föreslår du för behandling för denna patient?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err="1">
                <a:solidFill>
                  <a:schemeClr val="accent4"/>
                </a:solidFill>
              </a:rPr>
              <a:t>Bensoylperoxid</a:t>
            </a:r>
            <a:r>
              <a:rPr lang="sv-SE" sz="1600" dirty="0">
                <a:solidFill>
                  <a:schemeClr val="accent4"/>
                </a:solidFill>
              </a:rPr>
              <a:t> och </a:t>
            </a:r>
            <a:r>
              <a:rPr lang="sv-SE" sz="1600" dirty="0" err="1">
                <a:solidFill>
                  <a:schemeClr val="accent4"/>
                </a:solidFill>
              </a:rPr>
              <a:t>adapalen</a:t>
            </a:r>
            <a:r>
              <a:rPr lang="sv-SE" sz="1600" dirty="0">
                <a:solidFill>
                  <a:schemeClr val="accent4"/>
                </a:solidFill>
              </a:rPr>
              <a:t> (</a:t>
            </a:r>
            <a:r>
              <a:rPr lang="sv-SE" sz="1600" dirty="0" err="1">
                <a:solidFill>
                  <a:schemeClr val="accent4"/>
                </a:solidFill>
              </a:rPr>
              <a:t>Epiduo</a:t>
            </a:r>
            <a:r>
              <a:rPr lang="sv-SE" sz="1600" dirty="0">
                <a:solidFill>
                  <a:schemeClr val="accent4"/>
                </a:solidFill>
              </a:rPr>
              <a:t>). </a:t>
            </a:r>
          </a:p>
          <a:p>
            <a:pPr marL="0" indent="0">
              <a:buNone/>
            </a:pPr>
            <a:br>
              <a:rPr lang="sv-SE" sz="1600" dirty="0">
                <a:solidFill>
                  <a:schemeClr val="accent4"/>
                </a:solidFill>
              </a:rPr>
            </a:br>
            <a:r>
              <a:rPr lang="sv-SE" sz="1000" dirty="0">
                <a:solidFill>
                  <a:schemeClr val="tx1">
                    <a:lumMod val="50000"/>
                    <a:lumOff val="50000"/>
                  </a:schemeClr>
                </a:solidFill>
              </a:rPr>
              <a:t>FLM 74, 76</a:t>
            </a:r>
          </a:p>
          <a:p>
            <a:pPr marL="0" indent="0">
              <a:buNone/>
            </a:pPr>
            <a:endParaRPr lang="sv-SE" sz="1600" dirty="0">
              <a:solidFill>
                <a:schemeClr val="tx1">
                  <a:lumMod val="50000"/>
                  <a:lumOff val="50000"/>
                </a:schemeClr>
              </a:solidFill>
            </a:endParaRPr>
          </a:p>
          <a:p>
            <a:pPr marL="0" indent="0">
              <a:buNone/>
            </a:pPr>
            <a:endParaRPr lang="sv-SE" sz="1600" dirty="0">
              <a:solidFill>
                <a:schemeClr val="accent1"/>
              </a:solidFill>
            </a:endParaRPr>
          </a:p>
        </p:txBody>
      </p:sp>
      <p:pic>
        <p:nvPicPr>
          <p:cNvPr id="2" name="Bildobjekt 1">
            <a:extLst>
              <a:ext uri="{FF2B5EF4-FFF2-40B4-BE49-F238E27FC236}">
                <a16:creationId xmlns:a16="http://schemas.microsoft.com/office/drawing/2014/main" id="{F7DA59B1-1AE3-294E-4034-6CED99C670D2}"/>
              </a:ext>
            </a:extLst>
          </p:cNvPr>
          <p:cNvPicPr>
            <a:picLocks noChangeAspect="1"/>
          </p:cNvPicPr>
          <p:nvPr/>
        </p:nvPicPr>
        <p:blipFill>
          <a:blip r:embed="rId2"/>
          <a:stretch>
            <a:fillRect/>
          </a:stretch>
        </p:blipFill>
        <p:spPr>
          <a:xfrm>
            <a:off x="6713751" y="1662183"/>
            <a:ext cx="4851400" cy="3124200"/>
          </a:xfrm>
          <a:prstGeom prst="rect">
            <a:avLst/>
          </a:prstGeom>
        </p:spPr>
      </p:pic>
    </p:spTree>
    <p:extLst>
      <p:ext uri="{BB962C8B-B14F-4D97-AF65-F5344CB8AC3E}">
        <p14:creationId xmlns:p14="http://schemas.microsoft.com/office/powerpoint/2010/main" val="31535410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3. Man, 19 år (4 poäng) </a:t>
            </a:r>
          </a:p>
          <a:p>
            <a:pPr marL="0" indent="0">
              <a:buNone/>
            </a:pPr>
            <a:r>
              <a:rPr lang="sv-SE" sz="1600" dirty="0"/>
              <a:t>Din nästa patient är en 19 årig man som kommer med ett långvarigt utslag på kinderna. Hans far hade liknande utslag. </a:t>
            </a:r>
            <a:br>
              <a:rPr lang="sv-SE" sz="1600" dirty="0"/>
            </a:br>
            <a:br>
              <a:rPr lang="sv-SE" sz="1600" dirty="0"/>
            </a:br>
            <a:r>
              <a:rPr lang="sv-SE" sz="1600" b="1" dirty="0"/>
              <a:t>Fråga 3:3. </a:t>
            </a:r>
            <a:br>
              <a:rPr lang="sv-SE" sz="1600" b="1" dirty="0"/>
            </a:br>
            <a:r>
              <a:rPr lang="sv-SE" sz="1600" dirty="0"/>
              <a:t>Patienten återkommer efter 3 månader och är försämrad. </a:t>
            </a:r>
            <a:br>
              <a:rPr lang="sv-SE" sz="1600" dirty="0"/>
            </a:br>
            <a:r>
              <a:rPr lang="sv-SE" sz="1600" dirty="0"/>
              <a:t>Vad föreslår du för behandling? (1p) </a:t>
            </a:r>
            <a:br>
              <a:rPr lang="sv-SE" sz="1600" dirty="0"/>
            </a:br>
            <a:endParaRPr lang="sv-SE" sz="1600" dirty="0">
              <a:solidFill>
                <a:schemeClr val="accent1"/>
              </a:solidFill>
            </a:endParaRPr>
          </a:p>
        </p:txBody>
      </p:sp>
      <p:pic>
        <p:nvPicPr>
          <p:cNvPr id="2" name="Bildobjekt 1">
            <a:extLst>
              <a:ext uri="{FF2B5EF4-FFF2-40B4-BE49-F238E27FC236}">
                <a16:creationId xmlns:a16="http://schemas.microsoft.com/office/drawing/2014/main" id="{F7DA59B1-1AE3-294E-4034-6CED99C670D2}"/>
              </a:ext>
            </a:extLst>
          </p:cNvPr>
          <p:cNvPicPr>
            <a:picLocks noChangeAspect="1"/>
          </p:cNvPicPr>
          <p:nvPr/>
        </p:nvPicPr>
        <p:blipFill>
          <a:blip r:embed="rId2"/>
          <a:stretch>
            <a:fillRect/>
          </a:stretch>
        </p:blipFill>
        <p:spPr>
          <a:xfrm>
            <a:off x="6713751" y="1662183"/>
            <a:ext cx="4851400" cy="3124200"/>
          </a:xfrm>
          <a:prstGeom prst="rect">
            <a:avLst/>
          </a:prstGeom>
        </p:spPr>
      </p:pic>
    </p:spTree>
    <p:extLst>
      <p:ext uri="{BB962C8B-B14F-4D97-AF65-F5344CB8AC3E}">
        <p14:creationId xmlns:p14="http://schemas.microsoft.com/office/powerpoint/2010/main" val="271475792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3. Man, 19 år (4 poäng) </a:t>
            </a:r>
          </a:p>
          <a:p>
            <a:pPr marL="0" indent="0">
              <a:buNone/>
            </a:pPr>
            <a:r>
              <a:rPr lang="sv-SE" sz="1600" dirty="0"/>
              <a:t>Din nästa patient är en 19 årig man som kommer med ett långvarigt utslag på kinderna. Hans far hade liknande utslag. </a:t>
            </a:r>
            <a:br>
              <a:rPr lang="sv-SE" sz="1600" dirty="0"/>
            </a:br>
            <a:br>
              <a:rPr lang="sv-SE" sz="1600" dirty="0"/>
            </a:br>
            <a:r>
              <a:rPr lang="sv-SE" sz="1600" b="1" dirty="0"/>
              <a:t>Fråga 3:3. </a:t>
            </a:r>
            <a:br>
              <a:rPr lang="sv-SE" sz="1600" b="1" dirty="0"/>
            </a:br>
            <a:r>
              <a:rPr lang="sv-SE" sz="1600" dirty="0"/>
              <a:t>Patienten återkommer efter 3 månader och är försämrad. </a:t>
            </a:r>
            <a:br>
              <a:rPr lang="sv-SE" sz="1600" dirty="0"/>
            </a:br>
            <a:r>
              <a:rPr lang="sv-SE" sz="1600" dirty="0"/>
              <a:t>Vad föreslår du för behandling?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err="1">
                <a:solidFill>
                  <a:schemeClr val="accent4"/>
                </a:solidFill>
              </a:rPr>
              <a:t>Tetracykliner</a:t>
            </a:r>
            <a:r>
              <a:rPr lang="sv-SE" sz="1600" dirty="0">
                <a:solidFill>
                  <a:schemeClr val="accent4"/>
                </a:solidFill>
              </a:rPr>
              <a:t> i tre månader kombinerat med lokalbehandling. </a:t>
            </a:r>
          </a:p>
          <a:p>
            <a:pPr marL="0" indent="0">
              <a:buNone/>
            </a:pPr>
            <a:br>
              <a:rPr lang="sv-SE" sz="1600" dirty="0">
                <a:solidFill>
                  <a:schemeClr val="accent4"/>
                </a:solidFill>
              </a:rPr>
            </a:br>
            <a:r>
              <a:rPr lang="sv-SE" sz="1000" dirty="0">
                <a:solidFill>
                  <a:schemeClr val="tx1">
                    <a:lumMod val="50000"/>
                    <a:lumOff val="50000"/>
                  </a:schemeClr>
                </a:solidFill>
              </a:rPr>
              <a:t>FLM 74, 76</a:t>
            </a:r>
          </a:p>
          <a:p>
            <a:pPr marL="0" indent="0">
              <a:buNone/>
            </a:pPr>
            <a:endParaRPr lang="sv-SE" sz="1600" dirty="0">
              <a:solidFill>
                <a:schemeClr val="tx1">
                  <a:lumMod val="50000"/>
                  <a:lumOff val="50000"/>
                </a:schemeClr>
              </a:solidFill>
            </a:endParaRPr>
          </a:p>
          <a:p>
            <a:pPr marL="0" indent="0">
              <a:buNone/>
            </a:pPr>
            <a:r>
              <a:rPr lang="sv-SE" sz="1600" dirty="0">
                <a:solidFill>
                  <a:schemeClr val="accent1"/>
                </a:solidFill>
              </a:rPr>
              <a:t>Slut på fall 3!</a:t>
            </a:r>
          </a:p>
        </p:txBody>
      </p:sp>
      <p:pic>
        <p:nvPicPr>
          <p:cNvPr id="2" name="Bildobjekt 1">
            <a:extLst>
              <a:ext uri="{FF2B5EF4-FFF2-40B4-BE49-F238E27FC236}">
                <a16:creationId xmlns:a16="http://schemas.microsoft.com/office/drawing/2014/main" id="{F7DA59B1-1AE3-294E-4034-6CED99C670D2}"/>
              </a:ext>
            </a:extLst>
          </p:cNvPr>
          <p:cNvPicPr>
            <a:picLocks noChangeAspect="1"/>
          </p:cNvPicPr>
          <p:nvPr/>
        </p:nvPicPr>
        <p:blipFill>
          <a:blip r:embed="rId2"/>
          <a:stretch>
            <a:fillRect/>
          </a:stretch>
        </p:blipFill>
        <p:spPr>
          <a:xfrm>
            <a:off x="6713751" y="1662183"/>
            <a:ext cx="4851400" cy="3124200"/>
          </a:xfrm>
          <a:prstGeom prst="rect">
            <a:avLst/>
          </a:prstGeom>
        </p:spPr>
      </p:pic>
    </p:spTree>
    <p:extLst>
      <p:ext uri="{BB962C8B-B14F-4D97-AF65-F5344CB8AC3E}">
        <p14:creationId xmlns:p14="http://schemas.microsoft.com/office/powerpoint/2010/main" val="938205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56822"/>
            <a:ext cx="10997485" cy="6201178"/>
          </a:xfrm>
        </p:spPr>
        <p:txBody>
          <a:bodyPr>
            <a:normAutofit/>
          </a:bodyPr>
          <a:lstStyle/>
          <a:p>
            <a:pPr marL="0" indent="0">
              <a:buNone/>
            </a:pPr>
            <a:r>
              <a:rPr lang="sv-SE" sz="1600" dirty="0"/>
              <a:t>Fall 8 – Julia, 25 år </a:t>
            </a:r>
          </a:p>
          <a:p>
            <a:pPr marL="0" indent="0">
              <a:buNone/>
            </a:pPr>
            <a:r>
              <a:rPr lang="sv-SE" sz="1600" dirty="0"/>
              <a:t>HCG anses vara den utlösande faktorn. Högst nivåer i blodet finns under första </a:t>
            </a:r>
            <a:r>
              <a:rPr lang="sv-SE" sz="1600" dirty="0" err="1"/>
              <a:t>trimestern</a:t>
            </a:r>
            <a:r>
              <a:rPr lang="sv-SE" sz="1600" dirty="0"/>
              <a:t> när placenta utvecklas då </a:t>
            </a:r>
            <a:r>
              <a:rPr lang="sv-SE" sz="1600" dirty="0" err="1"/>
              <a:t>hCG</a:t>
            </a:r>
            <a:r>
              <a:rPr lang="sv-SE" sz="1600" dirty="0"/>
              <a:t> upprätthåller corpus </a:t>
            </a:r>
            <a:r>
              <a:rPr lang="sv-SE" sz="1600" dirty="0" err="1"/>
              <a:t>luteum</a:t>
            </a:r>
            <a:r>
              <a:rPr lang="sv-SE" sz="1600" dirty="0"/>
              <a:t> som bildar nödvändiga hormoner. </a:t>
            </a:r>
          </a:p>
          <a:p>
            <a:pPr marL="0" indent="0">
              <a:buNone/>
            </a:pPr>
            <a:r>
              <a:rPr lang="sv-SE" sz="1600" dirty="0"/>
              <a:t>Under ert samtal framkommer att Julia kräks mycket, ca 15 ggr per dag och hon har mycket svårt att klara av sin vardag. </a:t>
            </a:r>
          </a:p>
          <a:p>
            <a:pPr marL="0" indent="0">
              <a:buNone/>
            </a:pPr>
            <a:endParaRPr lang="sv-SE" sz="1600" dirty="0"/>
          </a:p>
          <a:p>
            <a:pPr marL="0" indent="0">
              <a:buNone/>
            </a:pPr>
            <a:r>
              <a:rPr lang="sv-SE" sz="1600" dirty="0"/>
              <a:t>Fråga 8:4 (2p) </a:t>
            </a:r>
            <a:br>
              <a:rPr lang="sv-SE" sz="1600" dirty="0"/>
            </a:br>
            <a:r>
              <a:rPr lang="sv-SE" sz="1600" dirty="0"/>
              <a:t>Ge förslag på behandling samt fortsatt handläggning </a:t>
            </a:r>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err="1">
                <a:solidFill>
                  <a:schemeClr val="accent4"/>
                </a:solidFill>
              </a:rPr>
              <a:t>Antiemetika</a:t>
            </a:r>
            <a:r>
              <a:rPr lang="sv-SE" sz="1600" dirty="0">
                <a:solidFill>
                  <a:schemeClr val="accent4"/>
                </a:solidFill>
              </a:rPr>
              <a:t>, tillägg </a:t>
            </a:r>
            <a:r>
              <a:rPr lang="sv-SE" sz="1600" dirty="0" err="1">
                <a:solidFill>
                  <a:schemeClr val="accent4"/>
                </a:solidFill>
              </a:rPr>
              <a:t>Omeprazol</a:t>
            </a:r>
            <a:r>
              <a:rPr lang="sv-SE" sz="1600" dirty="0">
                <a:solidFill>
                  <a:schemeClr val="accent4"/>
                </a:solidFill>
              </a:rPr>
              <a:t>, vid uttalade besvär vätskebehandling med </a:t>
            </a:r>
            <a:r>
              <a:rPr lang="sv-SE" sz="1600" dirty="0" err="1">
                <a:solidFill>
                  <a:schemeClr val="accent4"/>
                </a:solidFill>
              </a:rPr>
              <a:t>NaCl</a:t>
            </a:r>
            <a:r>
              <a:rPr lang="sv-SE" sz="1600" dirty="0">
                <a:solidFill>
                  <a:schemeClr val="accent4"/>
                </a:solidFill>
              </a:rPr>
              <a:t>. Vit B1 om längre än 3v. </a:t>
            </a:r>
            <a:r>
              <a:rPr lang="sv-SE" sz="1600" dirty="0" err="1">
                <a:solidFill>
                  <a:schemeClr val="accent4"/>
                </a:solidFill>
              </a:rPr>
              <a:t>ev</a:t>
            </a:r>
            <a:r>
              <a:rPr lang="sv-SE" sz="1600" dirty="0">
                <a:solidFill>
                  <a:schemeClr val="accent4"/>
                </a:solidFill>
              </a:rPr>
              <a:t> sjukskrivning under en period </a:t>
            </a:r>
          </a:p>
          <a:p>
            <a:pPr marL="0" indent="0">
              <a:buNone/>
            </a:pPr>
            <a:endParaRPr lang="sv-SE" sz="1600" dirty="0"/>
          </a:p>
        </p:txBody>
      </p:sp>
    </p:spTree>
    <p:extLst>
      <p:ext uri="{BB962C8B-B14F-4D97-AF65-F5344CB8AC3E}">
        <p14:creationId xmlns:p14="http://schemas.microsoft.com/office/powerpoint/2010/main" val="49852845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1 – Gunnar, 70 år </a:t>
            </a:r>
          </a:p>
          <a:p>
            <a:pPr marL="0" indent="0">
              <a:buNone/>
            </a:pPr>
            <a:r>
              <a:rPr lang="sv-SE" sz="1600" dirty="0"/>
              <a:t>Gunnar kommer till vårdcentralen och berättar han fått ett utslag på vänster fot. Han har haft besvär i ca ett år med att fotryggen är blåröd. Han har fått behandling via sin vårdcentral med grupp I och grupp II steroid, men det hjälper inte, utan det hela blir successivt mer uttalat. Han har ingen klåda eller smärta, men tycker att foten blir alltmer svullen. </a:t>
            </a:r>
            <a:br>
              <a:rPr lang="sv-SE" sz="1600" dirty="0"/>
            </a:br>
            <a:br>
              <a:rPr lang="sv-SE" sz="1600" dirty="0"/>
            </a:br>
            <a:r>
              <a:rPr lang="sv-SE" sz="1600" b="1" dirty="0"/>
              <a:t>Fråga 1:1 (1p) </a:t>
            </a:r>
            <a:br>
              <a:rPr lang="sv-SE" sz="1600" b="1" dirty="0"/>
            </a:br>
            <a:r>
              <a:rPr lang="sv-SE" sz="1600" dirty="0"/>
              <a:t>Beskriv den kliniska bilden </a:t>
            </a:r>
            <a:br>
              <a:rPr lang="sv-SE" sz="1600" dirty="0"/>
            </a:br>
            <a:br>
              <a:rPr lang="sv-SE" sz="1600" dirty="0"/>
            </a:br>
            <a:endParaRPr lang="sv-SE" sz="1000" dirty="0">
              <a:solidFill>
                <a:schemeClr val="tx1">
                  <a:lumMod val="50000"/>
                  <a:lumOff val="50000"/>
                </a:schemeClr>
              </a:solidFill>
            </a:endParaRPr>
          </a:p>
        </p:txBody>
      </p:sp>
      <p:pic>
        <p:nvPicPr>
          <p:cNvPr id="4" name="Bildobjekt 3">
            <a:extLst>
              <a:ext uri="{FF2B5EF4-FFF2-40B4-BE49-F238E27FC236}">
                <a16:creationId xmlns:a16="http://schemas.microsoft.com/office/drawing/2014/main" id="{DAFB6344-5663-2E81-9117-5DFC5053E9D1}"/>
              </a:ext>
            </a:extLst>
          </p:cNvPr>
          <p:cNvPicPr>
            <a:picLocks noChangeAspect="1"/>
          </p:cNvPicPr>
          <p:nvPr/>
        </p:nvPicPr>
        <p:blipFill>
          <a:blip r:embed="rId2"/>
          <a:stretch>
            <a:fillRect/>
          </a:stretch>
        </p:blipFill>
        <p:spPr>
          <a:xfrm>
            <a:off x="8418428" y="1705970"/>
            <a:ext cx="2935372" cy="4435522"/>
          </a:xfrm>
          <a:prstGeom prst="rect">
            <a:avLst/>
          </a:prstGeom>
        </p:spPr>
      </p:pic>
    </p:spTree>
    <p:extLst>
      <p:ext uri="{BB962C8B-B14F-4D97-AF65-F5344CB8AC3E}">
        <p14:creationId xmlns:p14="http://schemas.microsoft.com/office/powerpoint/2010/main" val="158147389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1 – Gunnar, 70 år </a:t>
            </a:r>
          </a:p>
          <a:p>
            <a:pPr marL="0" indent="0">
              <a:buNone/>
            </a:pPr>
            <a:r>
              <a:rPr lang="sv-SE" sz="1600" dirty="0"/>
              <a:t>Gunnar kommer till vårdcentralen och berättar han fått ett utslag på vänster fot. Han har haft besvär i ca ett år med att fotryggen är blåröd. Han har fått behandling via sin vårdcentral med grupp I och grupp II steroid, men det hjälper inte, utan det hela blir successivt mer uttalat. Han har ingen klåda eller smärta, men tycker att foten blir alltmer svullen. </a:t>
            </a:r>
            <a:br>
              <a:rPr lang="sv-SE" sz="1600" dirty="0"/>
            </a:br>
            <a:br>
              <a:rPr lang="sv-SE" sz="1600" dirty="0"/>
            </a:br>
            <a:r>
              <a:rPr lang="sv-SE" sz="1600" b="1" dirty="0"/>
              <a:t>Fråga 1:1 (1p) </a:t>
            </a:r>
            <a:br>
              <a:rPr lang="sv-SE" sz="1600" b="1" dirty="0"/>
            </a:br>
            <a:r>
              <a:rPr lang="sv-SE" sz="1600" dirty="0"/>
              <a:t>Beskriv den kliniska bilden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Kraftigt </a:t>
            </a:r>
            <a:r>
              <a:rPr lang="sv-SE" sz="1600" dirty="0" err="1">
                <a:solidFill>
                  <a:schemeClr val="accent4"/>
                </a:solidFill>
              </a:rPr>
              <a:t>erytem</a:t>
            </a:r>
            <a:r>
              <a:rPr lang="sv-SE" sz="1600" dirty="0">
                <a:solidFill>
                  <a:schemeClr val="accent4"/>
                </a:solidFill>
              </a:rPr>
              <a:t> med </a:t>
            </a:r>
            <a:r>
              <a:rPr lang="sv-SE" sz="1600" dirty="0" err="1">
                <a:solidFill>
                  <a:schemeClr val="accent4"/>
                </a:solidFill>
              </a:rPr>
              <a:t>lichenifiering</a:t>
            </a:r>
            <a:r>
              <a:rPr lang="sv-SE" sz="1600" dirty="0">
                <a:solidFill>
                  <a:schemeClr val="accent4"/>
                </a:solidFill>
              </a:rPr>
              <a:t>. </a:t>
            </a:r>
          </a:p>
          <a:p>
            <a:pPr marL="0" indent="0">
              <a:buNone/>
            </a:pPr>
            <a:endParaRPr lang="sv-SE" sz="1600" i="1" dirty="0"/>
          </a:p>
          <a:p>
            <a:pPr marL="0" indent="0">
              <a:buNone/>
            </a:pPr>
            <a:r>
              <a:rPr lang="sv-SE" sz="1000" dirty="0">
                <a:solidFill>
                  <a:schemeClr val="tx1">
                    <a:lumMod val="50000"/>
                    <a:lumOff val="50000"/>
                  </a:schemeClr>
                </a:solidFill>
              </a:rPr>
              <a:t>FLM: 74,76 </a:t>
            </a:r>
          </a:p>
        </p:txBody>
      </p:sp>
      <p:pic>
        <p:nvPicPr>
          <p:cNvPr id="4" name="Bildobjekt 3">
            <a:extLst>
              <a:ext uri="{FF2B5EF4-FFF2-40B4-BE49-F238E27FC236}">
                <a16:creationId xmlns:a16="http://schemas.microsoft.com/office/drawing/2014/main" id="{DAFB6344-5663-2E81-9117-5DFC5053E9D1}"/>
              </a:ext>
            </a:extLst>
          </p:cNvPr>
          <p:cNvPicPr>
            <a:picLocks noChangeAspect="1"/>
          </p:cNvPicPr>
          <p:nvPr/>
        </p:nvPicPr>
        <p:blipFill>
          <a:blip r:embed="rId2"/>
          <a:stretch>
            <a:fillRect/>
          </a:stretch>
        </p:blipFill>
        <p:spPr>
          <a:xfrm>
            <a:off x="8418428" y="1705970"/>
            <a:ext cx="2935372" cy="4435522"/>
          </a:xfrm>
          <a:prstGeom prst="rect">
            <a:avLst/>
          </a:prstGeom>
        </p:spPr>
      </p:pic>
    </p:spTree>
    <p:extLst>
      <p:ext uri="{BB962C8B-B14F-4D97-AF65-F5344CB8AC3E}">
        <p14:creationId xmlns:p14="http://schemas.microsoft.com/office/powerpoint/2010/main" val="22342081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1 – Gunnar, 70 år </a:t>
            </a:r>
          </a:p>
          <a:p>
            <a:pPr marL="0" indent="0">
              <a:buNone/>
            </a:pPr>
            <a:r>
              <a:rPr lang="sv-SE" sz="1600" dirty="0"/>
              <a:t>Gunnar kommer till vårdcentralen och berättar han fått ett utslag på vänster fot. Han har haft besvär i ca ett år med att fotryggen är blåröd. Han har fått behandling via sin vårdcentral med grupp I och grupp II steroid, men det hjälper inte, utan det hela blir successivt mer uttalat. Han har ingen klåda eller smärta, men tycker att foten blir alltmer svullen. </a:t>
            </a:r>
            <a:br>
              <a:rPr lang="sv-SE" sz="1600" dirty="0"/>
            </a:br>
            <a:br>
              <a:rPr lang="sv-SE" sz="1600" dirty="0"/>
            </a:br>
            <a:r>
              <a:rPr lang="sv-SE" sz="1600" b="1" dirty="0"/>
              <a:t>Fråga 1:2 (2p) </a:t>
            </a:r>
            <a:br>
              <a:rPr lang="sv-SE" sz="1600" b="1" dirty="0"/>
            </a:br>
            <a:r>
              <a:rPr lang="sv-SE" sz="1600" dirty="0"/>
              <a:t>Vilken är den mest sannolika diagnosen och vilken är den viktigaste </a:t>
            </a:r>
            <a:br>
              <a:rPr lang="sv-SE" sz="1600" dirty="0"/>
            </a:br>
            <a:r>
              <a:rPr lang="sv-SE" sz="1600" dirty="0"/>
              <a:t>differentialdiagnosen? Motivera ditt svar. </a:t>
            </a:r>
            <a:br>
              <a:rPr lang="sv-SE" sz="1600" dirty="0"/>
            </a:br>
            <a:br>
              <a:rPr lang="sv-SE" sz="1600" dirty="0"/>
            </a:br>
            <a:endParaRPr lang="sv-SE" sz="1000" dirty="0">
              <a:solidFill>
                <a:schemeClr val="tx1">
                  <a:lumMod val="50000"/>
                  <a:lumOff val="50000"/>
                </a:schemeClr>
              </a:solidFill>
            </a:endParaRPr>
          </a:p>
        </p:txBody>
      </p:sp>
      <p:pic>
        <p:nvPicPr>
          <p:cNvPr id="4" name="Bildobjekt 3">
            <a:extLst>
              <a:ext uri="{FF2B5EF4-FFF2-40B4-BE49-F238E27FC236}">
                <a16:creationId xmlns:a16="http://schemas.microsoft.com/office/drawing/2014/main" id="{DAFB6344-5663-2E81-9117-5DFC5053E9D1}"/>
              </a:ext>
            </a:extLst>
          </p:cNvPr>
          <p:cNvPicPr>
            <a:picLocks noChangeAspect="1"/>
          </p:cNvPicPr>
          <p:nvPr/>
        </p:nvPicPr>
        <p:blipFill>
          <a:blip r:embed="rId2"/>
          <a:stretch>
            <a:fillRect/>
          </a:stretch>
        </p:blipFill>
        <p:spPr>
          <a:xfrm>
            <a:off x="8418428" y="1705970"/>
            <a:ext cx="2935372" cy="4435522"/>
          </a:xfrm>
          <a:prstGeom prst="rect">
            <a:avLst/>
          </a:prstGeom>
        </p:spPr>
      </p:pic>
    </p:spTree>
    <p:extLst>
      <p:ext uri="{BB962C8B-B14F-4D97-AF65-F5344CB8AC3E}">
        <p14:creationId xmlns:p14="http://schemas.microsoft.com/office/powerpoint/2010/main" val="135816573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1 – Gunnar, 70 år </a:t>
            </a:r>
          </a:p>
          <a:p>
            <a:pPr marL="0" indent="0">
              <a:buNone/>
            </a:pPr>
            <a:r>
              <a:rPr lang="sv-SE" sz="1600" dirty="0"/>
              <a:t>Gunnar kommer till vårdcentralen och berättar han fått ett utslag på vänster fot. Han har haft besvär i ca ett år med att fotryggen är blåröd. Han har fått behandling via sin vårdcentral med grupp I och grupp II steroid, men det hjälper inte, utan det hela blir successivt mer uttalat. Han har ingen klåda eller smärta, men tycker att foten blir alltmer svullen. </a:t>
            </a:r>
            <a:br>
              <a:rPr lang="sv-SE" sz="1600" dirty="0"/>
            </a:br>
            <a:br>
              <a:rPr lang="sv-SE" sz="1600" dirty="0"/>
            </a:br>
            <a:r>
              <a:rPr lang="sv-SE" sz="1600" b="1" dirty="0"/>
              <a:t>Fråga 1:2 (2p) </a:t>
            </a:r>
            <a:br>
              <a:rPr lang="sv-SE" sz="1600" b="1" dirty="0"/>
            </a:br>
            <a:r>
              <a:rPr lang="sv-SE" sz="1600" dirty="0"/>
              <a:t>Vilken är den mest sannolika diagnosen och vilken är den viktigaste </a:t>
            </a:r>
            <a:br>
              <a:rPr lang="sv-SE" sz="1600" dirty="0"/>
            </a:br>
            <a:r>
              <a:rPr lang="sv-SE" sz="1600" dirty="0"/>
              <a:t>differentialdiagnosen? Motivera ditt svar.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Borreliainfektion. </a:t>
            </a:r>
            <a:br>
              <a:rPr lang="sv-SE" sz="1600" dirty="0">
                <a:solidFill>
                  <a:schemeClr val="accent4"/>
                </a:solidFill>
              </a:rPr>
            </a:br>
            <a:r>
              <a:rPr lang="sv-SE" sz="1600" dirty="0" err="1">
                <a:solidFill>
                  <a:schemeClr val="accent4"/>
                </a:solidFill>
              </a:rPr>
              <a:t>Diffdiagnoser</a:t>
            </a:r>
            <a:r>
              <a:rPr lang="sv-SE" sz="1600" dirty="0">
                <a:solidFill>
                  <a:schemeClr val="accent4"/>
                </a:solidFill>
              </a:rPr>
              <a:t> är infektion med </a:t>
            </a:r>
            <a:r>
              <a:rPr lang="sv-SE" sz="1600" dirty="0" err="1">
                <a:solidFill>
                  <a:schemeClr val="accent4"/>
                </a:solidFill>
              </a:rPr>
              <a:t>hemolytiska</a:t>
            </a:r>
            <a:r>
              <a:rPr lang="sv-SE" sz="1600" dirty="0">
                <a:solidFill>
                  <a:schemeClr val="accent4"/>
                </a:solidFill>
              </a:rPr>
              <a:t> </a:t>
            </a:r>
            <a:r>
              <a:rPr lang="sv-SE" sz="1600" dirty="0" err="1">
                <a:solidFill>
                  <a:schemeClr val="accent4"/>
                </a:solidFill>
              </a:rPr>
              <a:t>steptokocker</a:t>
            </a:r>
            <a:r>
              <a:rPr lang="sv-SE" sz="1600" dirty="0">
                <a:solidFill>
                  <a:schemeClr val="accent4"/>
                </a:solidFill>
              </a:rPr>
              <a:t> eller </a:t>
            </a:r>
            <a:r>
              <a:rPr lang="sv-SE" sz="1600" dirty="0" err="1">
                <a:solidFill>
                  <a:schemeClr val="accent4"/>
                </a:solidFill>
              </a:rPr>
              <a:t>fixed</a:t>
            </a:r>
            <a:r>
              <a:rPr lang="sv-SE" sz="1600" dirty="0">
                <a:solidFill>
                  <a:schemeClr val="accent4"/>
                </a:solidFill>
              </a:rPr>
              <a:t> </a:t>
            </a:r>
            <a:r>
              <a:rPr lang="sv-SE" sz="1600" dirty="0" err="1">
                <a:solidFill>
                  <a:schemeClr val="accent4"/>
                </a:solidFill>
              </a:rPr>
              <a:t>drug</a:t>
            </a:r>
            <a:r>
              <a:rPr lang="sv-SE" sz="1600" dirty="0">
                <a:solidFill>
                  <a:schemeClr val="accent4"/>
                </a:solidFill>
              </a:rPr>
              <a:t> eruption. </a:t>
            </a:r>
          </a:p>
          <a:p>
            <a:pPr marL="0" indent="0">
              <a:buNone/>
            </a:pPr>
            <a:endParaRPr lang="sv-SE" sz="1600" dirty="0">
              <a:solidFill>
                <a:schemeClr val="accent4"/>
              </a:solidFill>
            </a:endParaRPr>
          </a:p>
          <a:p>
            <a:pPr marL="0" indent="0">
              <a:buNone/>
            </a:pPr>
            <a:r>
              <a:rPr lang="sv-SE" sz="1600" dirty="0">
                <a:solidFill>
                  <a:schemeClr val="accent1"/>
                </a:solidFill>
              </a:rPr>
              <a:t>Slut på fall 1!</a:t>
            </a:r>
            <a:br>
              <a:rPr lang="sv-SE" sz="1600" dirty="0"/>
            </a:br>
            <a:br>
              <a:rPr lang="sv-SE" sz="1600" dirty="0"/>
            </a:br>
            <a:r>
              <a:rPr lang="sv-SE" sz="1000" i="1" dirty="0">
                <a:solidFill>
                  <a:schemeClr val="tx1">
                    <a:lumMod val="50000"/>
                    <a:lumOff val="50000"/>
                  </a:schemeClr>
                </a:solidFill>
              </a:rPr>
              <a:t>FLM: 74,76 </a:t>
            </a:r>
            <a:endParaRPr lang="sv-SE" sz="1000" dirty="0">
              <a:solidFill>
                <a:schemeClr val="tx1">
                  <a:lumMod val="50000"/>
                  <a:lumOff val="50000"/>
                </a:schemeClr>
              </a:solidFill>
            </a:endParaRPr>
          </a:p>
        </p:txBody>
      </p:sp>
      <p:pic>
        <p:nvPicPr>
          <p:cNvPr id="4" name="Bildobjekt 3">
            <a:extLst>
              <a:ext uri="{FF2B5EF4-FFF2-40B4-BE49-F238E27FC236}">
                <a16:creationId xmlns:a16="http://schemas.microsoft.com/office/drawing/2014/main" id="{DAFB6344-5663-2E81-9117-5DFC5053E9D1}"/>
              </a:ext>
            </a:extLst>
          </p:cNvPr>
          <p:cNvPicPr>
            <a:picLocks noChangeAspect="1"/>
          </p:cNvPicPr>
          <p:nvPr/>
        </p:nvPicPr>
        <p:blipFill>
          <a:blip r:embed="rId2"/>
          <a:stretch>
            <a:fillRect/>
          </a:stretch>
        </p:blipFill>
        <p:spPr>
          <a:xfrm>
            <a:off x="8418428" y="1705970"/>
            <a:ext cx="2935372" cy="4435522"/>
          </a:xfrm>
          <a:prstGeom prst="rect">
            <a:avLst/>
          </a:prstGeom>
        </p:spPr>
      </p:pic>
    </p:spTree>
    <p:extLst>
      <p:ext uri="{BB962C8B-B14F-4D97-AF65-F5344CB8AC3E}">
        <p14:creationId xmlns:p14="http://schemas.microsoft.com/office/powerpoint/2010/main" val="83597699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2 – Ingrid, 81 år </a:t>
            </a:r>
          </a:p>
          <a:p>
            <a:pPr marL="0" indent="0">
              <a:buNone/>
            </a:pPr>
            <a:r>
              <a:rPr lang="sv-SE" sz="1600" dirty="0"/>
              <a:t>Ingrid, 81 år, har sökt vårdcentral flera gånger senaste åren på grund av klåda. Tidigare har man inte sett något särskilt i huden, men nu har hon sedan ett par veckor fått blåsor framför allt på armar och bål. </a:t>
            </a:r>
            <a:br>
              <a:rPr lang="sv-SE" sz="1600" dirty="0"/>
            </a:br>
            <a:br>
              <a:rPr lang="sv-SE" sz="1600" dirty="0"/>
            </a:br>
            <a:r>
              <a:rPr lang="sv-SE" sz="1600" b="1" dirty="0"/>
              <a:t>Fråga 2:1 (1p) </a:t>
            </a:r>
            <a:br>
              <a:rPr lang="sv-SE" sz="1600" b="1" dirty="0"/>
            </a:br>
            <a:r>
              <a:rPr lang="sv-SE" sz="1600" dirty="0"/>
              <a:t>Hur beskriver du den kliniska bilden? </a:t>
            </a:r>
            <a:br>
              <a:rPr lang="sv-SE" sz="1600" dirty="0"/>
            </a:br>
            <a:br>
              <a:rPr lang="sv-SE" sz="1600" dirty="0"/>
            </a:br>
            <a:endParaRPr lang="sv-SE" sz="1000" dirty="0">
              <a:solidFill>
                <a:schemeClr val="tx1">
                  <a:lumMod val="50000"/>
                  <a:lumOff val="50000"/>
                </a:schemeClr>
              </a:solidFill>
            </a:endParaRPr>
          </a:p>
        </p:txBody>
      </p:sp>
      <p:pic>
        <p:nvPicPr>
          <p:cNvPr id="2" name="Bildobjekt 1">
            <a:extLst>
              <a:ext uri="{FF2B5EF4-FFF2-40B4-BE49-F238E27FC236}">
                <a16:creationId xmlns:a16="http://schemas.microsoft.com/office/drawing/2014/main" id="{7563D02D-78D0-99FC-B0A7-A3E64AB78602}"/>
              </a:ext>
            </a:extLst>
          </p:cNvPr>
          <p:cNvPicPr>
            <a:picLocks noChangeAspect="1"/>
          </p:cNvPicPr>
          <p:nvPr/>
        </p:nvPicPr>
        <p:blipFill>
          <a:blip r:embed="rId2"/>
          <a:stretch>
            <a:fillRect/>
          </a:stretch>
        </p:blipFill>
        <p:spPr>
          <a:xfrm>
            <a:off x="7209410" y="1753216"/>
            <a:ext cx="4461131" cy="3351568"/>
          </a:xfrm>
          <a:prstGeom prst="rect">
            <a:avLst/>
          </a:prstGeom>
        </p:spPr>
      </p:pic>
    </p:spTree>
    <p:extLst>
      <p:ext uri="{BB962C8B-B14F-4D97-AF65-F5344CB8AC3E}">
        <p14:creationId xmlns:p14="http://schemas.microsoft.com/office/powerpoint/2010/main" val="315453238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2 – Ingrid, 81 år </a:t>
            </a:r>
          </a:p>
          <a:p>
            <a:pPr marL="0" indent="0">
              <a:buNone/>
            </a:pPr>
            <a:r>
              <a:rPr lang="sv-SE" sz="1600" dirty="0"/>
              <a:t>Ingrid, 81 år, har sökt vårdcentral flera gånger senaste åren på grund av klåda. Tidigare har man inte sett något särskilt i huden, men nu har hon sedan ett par veckor fått blåsor framför allt på armar och bål. </a:t>
            </a:r>
            <a:br>
              <a:rPr lang="sv-SE" sz="1600" dirty="0"/>
            </a:br>
            <a:br>
              <a:rPr lang="sv-SE" sz="1600" dirty="0"/>
            </a:br>
            <a:r>
              <a:rPr lang="sv-SE" sz="1600" b="1" dirty="0"/>
              <a:t>Fråga 2:1 (1p) </a:t>
            </a:r>
            <a:br>
              <a:rPr lang="sv-SE" sz="1600" b="1" dirty="0"/>
            </a:br>
            <a:r>
              <a:rPr lang="sv-SE" sz="1600" dirty="0"/>
              <a:t>Hur beskriver du den kliniska bilden?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Man ser stora </a:t>
            </a:r>
            <a:r>
              <a:rPr lang="sv-SE" sz="1600" dirty="0" err="1">
                <a:solidFill>
                  <a:schemeClr val="accent4"/>
                </a:solidFill>
              </a:rPr>
              <a:t>bullae</a:t>
            </a:r>
            <a:r>
              <a:rPr lang="sv-SE" sz="1600" dirty="0">
                <a:solidFill>
                  <a:schemeClr val="accent4"/>
                </a:solidFill>
              </a:rPr>
              <a:t> i rodnad hud med klart innehåll och brustna </a:t>
            </a:r>
            <a:br>
              <a:rPr lang="sv-SE" sz="1600" dirty="0">
                <a:solidFill>
                  <a:schemeClr val="accent4"/>
                </a:solidFill>
              </a:rPr>
            </a:br>
            <a:r>
              <a:rPr lang="sv-SE" sz="1600" dirty="0">
                <a:solidFill>
                  <a:schemeClr val="accent4"/>
                </a:solidFill>
              </a:rPr>
              <a:t>blåsor som efterlämnar erosioner och krustor. </a:t>
            </a:r>
            <a:br>
              <a:rPr lang="sv-SE" sz="1600" dirty="0">
                <a:solidFill>
                  <a:schemeClr val="accent4"/>
                </a:solidFill>
              </a:rPr>
            </a:br>
            <a:br>
              <a:rPr lang="sv-SE" sz="1600" dirty="0"/>
            </a:br>
            <a:r>
              <a:rPr lang="sv-SE" sz="1000" i="1" dirty="0">
                <a:solidFill>
                  <a:schemeClr val="tx1">
                    <a:lumMod val="50000"/>
                    <a:lumOff val="50000"/>
                  </a:schemeClr>
                </a:solidFill>
              </a:rPr>
              <a:t>FLM: 74,76 </a:t>
            </a:r>
            <a:endParaRPr lang="sv-SE" sz="1000" dirty="0">
              <a:solidFill>
                <a:schemeClr val="tx1">
                  <a:lumMod val="50000"/>
                  <a:lumOff val="50000"/>
                </a:schemeClr>
              </a:solidFill>
            </a:endParaRPr>
          </a:p>
        </p:txBody>
      </p:sp>
      <p:pic>
        <p:nvPicPr>
          <p:cNvPr id="2" name="Bildobjekt 1">
            <a:extLst>
              <a:ext uri="{FF2B5EF4-FFF2-40B4-BE49-F238E27FC236}">
                <a16:creationId xmlns:a16="http://schemas.microsoft.com/office/drawing/2014/main" id="{7563D02D-78D0-99FC-B0A7-A3E64AB78602}"/>
              </a:ext>
            </a:extLst>
          </p:cNvPr>
          <p:cNvPicPr>
            <a:picLocks noChangeAspect="1"/>
          </p:cNvPicPr>
          <p:nvPr/>
        </p:nvPicPr>
        <p:blipFill>
          <a:blip r:embed="rId2"/>
          <a:stretch>
            <a:fillRect/>
          </a:stretch>
        </p:blipFill>
        <p:spPr>
          <a:xfrm>
            <a:off x="7209410" y="1753216"/>
            <a:ext cx="4461131" cy="3351568"/>
          </a:xfrm>
          <a:prstGeom prst="rect">
            <a:avLst/>
          </a:prstGeom>
        </p:spPr>
      </p:pic>
    </p:spTree>
    <p:extLst>
      <p:ext uri="{BB962C8B-B14F-4D97-AF65-F5344CB8AC3E}">
        <p14:creationId xmlns:p14="http://schemas.microsoft.com/office/powerpoint/2010/main" val="404463234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2 – Ingrid, 81 år </a:t>
            </a:r>
          </a:p>
          <a:p>
            <a:pPr marL="0" indent="0">
              <a:buNone/>
            </a:pPr>
            <a:r>
              <a:rPr lang="sv-SE" sz="1600" dirty="0"/>
              <a:t>Ingrid, 81 år, har sökt vårdcentral flera gånger senaste åren på grund av klåda. Tidigare har man inte sett något särskilt i huden, men nu har hon sedan ett par veckor fått blåsor framför allt på armar och bål. </a:t>
            </a:r>
            <a:br>
              <a:rPr lang="sv-SE" sz="1600" dirty="0"/>
            </a:br>
            <a:br>
              <a:rPr lang="sv-SE" sz="1600" dirty="0"/>
            </a:br>
            <a:r>
              <a:rPr lang="sv-SE" sz="1600" b="1" dirty="0"/>
              <a:t>Fråga 2:2 (2p) </a:t>
            </a:r>
            <a:br>
              <a:rPr lang="sv-SE" sz="1600" b="1" dirty="0"/>
            </a:br>
            <a:r>
              <a:rPr lang="sv-SE" sz="1600" dirty="0"/>
              <a:t>Vilken är den mest sannolika diagnosen och vilken är </a:t>
            </a:r>
            <a:br>
              <a:rPr lang="sv-SE" sz="1600" dirty="0"/>
            </a:br>
            <a:r>
              <a:rPr lang="sv-SE" sz="1600" dirty="0"/>
              <a:t>den viktigaste differentialdiagnosen? Motivera ditt svar </a:t>
            </a:r>
            <a:br>
              <a:rPr lang="sv-SE" sz="1600" dirty="0"/>
            </a:br>
            <a:br>
              <a:rPr lang="sv-SE" sz="1600" dirty="0"/>
            </a:br>
            <a:endParaRPr lang="sv-SE" sz="1000" dirty="0">
              <a:solidFill>
                <a:schemeClr val="tx1">
                  <a:lumMod val="50000"/>
                  <a:lumOff val="50000"/>
                </a:schemeClr>
              </a:solidFill>
            </a:endParaRPr>
          </a:p>
        </p:txBody>
      </p:sp>
      <p:pic>
        <p:nvPicPr>
          <p:cNvPr id="2" name="Bildobjekt 1">
            <a:extLst>
              <a:ext uri="{FF2B5EF4-FFF2-40B4-BE49-F238E27FC236}">
                <a16:creationId xmlns:a16="http://schemas.microsoft.com/office/drawing/2014/main" id="{7563D02D-78D0-99FC-B0A7-A3E64AB78602}"/>
              </a:ext>
            </a:extLst>
          </p:cNvPr>
          <p:cNvPicPr>
            <a:picLocks noChangeAspect="1"/>
          </p:cNvPicPr>
          <p:nvPr/>
        </p:nvPicPr>
        <p:blipFill>
          <a:blip r:embed="rId2"/>
          <a:stretch>
            <a:fillRect/>
          </a:stretch>
        </p:blipFill>
        <p:spPr>
          <a:xfrm>
            <a:off x="7209410" y="1753216"/>
            <a:ext cx="4461131" cy="3351568"/>
          </a:xfrm>
          <a:prstGeom prst="rect">
            <a:avLst/>
          </a:prstGeom>
        </p:spPr>
      </p:pic>
    </p:spTree>
    <p:extLst>
      <p:ext uri="{BB962C8B-B14F-4D97-AF65-F5344CB8AC3E}">
        <p14:creationId xmlns:p14="http://schemas.microsoft.com/office/powerpoint/2010/main" val="375853247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2 – Ingrid, 81 år </a:t>
            </a:r>
          </a:p>
          <a:p>
            <a:pPr marL="0" indent="0">
              <a:buNone/>
            </a:pPr>
            <a:r>
              <a:rPr lang="sv-SE" sz="1600" dirty="0"/>
              <a:t>Ingrid, 81 år, har sökt vårdcentral flera gånger senaste åren på grund av klåda. Tidigare har man inte sett något särskilt i huden, men nu har hon sedan ett par veckor fått blåsor framför allt på armar och bål. </a:t>
            </a:r>
            <a:br>
              <a:rPr lang="sv-SE" sz="1600" dirty="0"/>
            </a:br>
            <a:br>
              <a:rPr lang="sv-SE" sz="1600" dirty="0"/>
            </a:br>
            <a:r>
              <a:rPr lang="sv-SE" sz="1600" b="1" dirty="0"/>
              <a:t>Fråga 2:2 (2p) </a:t>
            </a:r>
            <a:br>
              <a:rPr lang="sv-SE" sz="1600" b="1" dirty="0"/>
            </a:br>
            <a:r>
              <a:rPr lang="sv-SE" sz="1600" dirty="0"/>
              <a:t>Vilken är den mest sannolika diagnosen och vilken är </a:t>
            </a:r>
            <a:br>
              <a:rPr lang="sv-SE" sz="1600" dirty="0"/>
            </a:br>
            <a:r>
              <a:rPr lang="sv-SE" sz="1600" dirty="0"/>
              <a:t>den viktigaste differentialdiagnosen? Motivera ditt svar </a:t>
            </a:r>
            <a:br>
              <a:rPr lang="sv-SE" sz="1600" dirty="0"/>
            </a:br>
            <a:br>
              <a:rPr lang="sv-SE" sz="1600" dirty="0"/>
            </a:br>
            <a:r>
              <a:rPr lang="sv-SE" sz="1600" dirty="0">
                <a:solidFill>
                  <a:schemeClr val="accent4"/>
                </a:solidFill>
              </a:rPr>
              <a:t>Svarsförslag: sannolikt </a:t>
            </a:r>
            <a:r>
              <a:rPr lang="sv-SE" sz="1600" dirty="0" err="1">
                <a:solidFill>
                  <a:schemeClr val="accent4"/>
                </a:solidFill>
              </a:rPr>
              <a:t>pemfigoid</a:t>
            </a:r>
            <a:r>
              <a:rPr lang="sv-SE" sz="1600" dirty="0">
                <a:solidFill>
                  <a:schemeClr val="accent4"/>
                </a:solidFill>
              </a:rPr>
              <a:t>, </a:t>
            </a:r>
            <a:r>
              <a:rPr lang="sv-SE" sz="1600" dirty="0" err="1">
                <a:solidFill>
                  <a:schemeClr val="accent4"/>
                </a:solidFill>
              </a:rPr>
              <a:t>diffdiagnoser</a:t>
            </a:r>
            <a:r>
              <a:rPr lang="sv-SE" sz="1600" dirty="0">
                <a:solidFill>
                  <a:schemeClr val="accent4"/>
                </a:solidFill>
              </a:rPr>
              <a:t> </a:t>
            </a:r>
            <a:r>
              <a:rPr lang="sv-SE" sz="1600" dirty="0" err="1">
                <a:solidFill>
                  <a:schemeClr val="accent4"/>
                </a:solidFill>
              </a:rPr>
              <a:t>pemfigus</a:t>
            </a:r>
            <a:r>
              <a:rPr lang="sv-SE" sz="1600" dirty="0">
                <a:solidFill>
                  <a:schemeClr val="accent4"/>
                </a:solidFill>
              </a:rPr>
              <a:t>, </a:t>
            </a:r>
            <a:br>
              <a:rPr lang="sv-SE" sz="1600" dirty="0">
                <a:solidFill>
                  <a:schemeClr val="accent4"/>
                </a:solidFill>
              </a:rPr>
            </a:br>
            <a:r>
              <a:rPr lang="sv-SE" sz="1600" dirty="0">
                <a:solidFill>
                  <a:schemeClr val="accent4"/>
                </a:solidFill>
              </a:rPr>
              <a:t>läkemedelsreaktion. </a:t>
            </a:r>
          </a:p>
          <a:p>
            <a:pPr marL="0" indent="0">
              <a:buNone/>
            </a:pPr>
            <a:br>
              <a:rPr lang="sv-SE" sz="1600" dirty="0">
                <a:solidFill>
                  <a:schemeClr val="accent4"/>
                </a:solidFill>
              </a:rPr>
            </a:br>
            <a:br>
              <a:rPr lang="sv-SE" sz="1600" dirty="0"/>
            </a:br>
            <a:r>
              <a:rPr lang="sv-SE" sz="1000" i="1" dirty="0">
                <a:solidFill>
                  <a:schemeClr val="tx1">
                    <a:lumMod val="50000"/>
                    <a:lumOff val="50000"/>
                  </a:schemeClr>
                </a:solidFill>
              </a:rPr>
              <a:t>FLM: 74,76 </a:t>
            </a:r>
            <a:endParaRPr lang="sv-SE" sz="1000" dirty="0">
              <a:solidFill>
                <a:schemeClr val="tx1">
                  <a:lumMod val="50000"/>
                  <a:lumOff val="50000"/>
                </a:schemeClr>
              </a:solidFill>
            </a:endParaRPr>
          </a:p>
        </p:txBody>
      </p:sp>
      <p:pic>
        <p:nvPicPr>
          <p:cNvPr id="2" name="Bildobjekt 1">
            <a:extLst>
              <a:ext uri="{FF2B5EF4-FFF2-40B4-BE49-F238E27FC236}">
                <a16:creationId xmlns:a16="http://schemas.microsoft.com/office/drawing/2014/main" id="{7563D02D-78D0-99FC-B0A7-A3E64AB78602}"/>
              </a:ext>
            </a:extLst>
          </p:cNvPr>
          <p:cNvPicPr>
            <a:picLocks noChangeAspect="1"/>
          </p:cNvPicPr>
          <p:nvPr/>
        </p:nvPicPr>
        <p:blipFill>
          <a:blip r:embed="rId2"/>
          <a:stretch>
            <a:fillRect/>
          </a:stretch>
        </p:blipFill>
        <p:spPr>
          <a:xfrm>
            <a:off x="7209410" y="1753216"/>
            <a:ext cx="4461131" cy="3351568"/>
          </a:xfrm>
          <a:prstGeom prst="rect">
            <a:avLst/>
          </a:prstGeom>
        </p:spPr>
      </p:pic>
    </p:spTree>
    <p:extLst>
      <p:ext uri="{BB962C8B-B14F-4D97-AF65-F5344CB8AC3E}">
        <p14:creationId xmlns:p14="http://schemas.microsoft.com/office/powerpoint/2010/main" val="403794538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2 – Ingrid, 81 år </a:t>
            </a:r>
          </a:p>
          <a:p>
            <a:pPr marL="0" indent="0">
              <a:buNone/>
            </a:pPr>
            <a:r>
              <a:rPr lang="sv-SE" sz="1600" dirty="0"/>
              <a:t>Ingrid, 81 år, har sökt vårdcentral flera gånger senaste åren på grund av klåda. Tidigare har man inte sett något särskilt i huden, men nu har hon sedan ett par veckor fått blåsor framför allt på armar och bål. </a:t>
            </a:r>
            <a:br>
              <a:rPr lang="sv-SE" sz="1600" dirty="0"/>
            </a:br>
            <a:br>
              <a:rPr lang="sv-SE" sz="1600" dirty="0"/>
            </a:br>
            <a:r>
              <a:rPr lang="sv-SE" sz="1600" b="1" dirty="0"/>
              <a:t>Fråga 2:3 (1p) </a:t>
            </a:r>
            <a:br>
              <a:rPr lang="sv-SE" sz="1600" b="1" dirty="0"/>
            </a:br>
            <a:r>
              <a:rPr lang="sv-SE" sz="1600" dirty="0"/>
              <a:t>Hur vill du utreda henne? </a:t>
            </a:r>
            <a:br>
              <a:rPr lang="sv-SE" sz="1600" dirty="0"/>
            </a:br>
            <a:br>
              <a:rPr lang="sv-SE" sz="1600" dirty="0"/>
            </a:br>
            <a:endParaRPr lang="sv-SE" sz="1000" dirty="0">
              <a:solidFill>
                <a:schemeClr val="tx1">
                  <a:lumMod val="50000"/>
                  <a:lumOff val="50000"/>
                </a:schemeClr>
              </a:solidFill>
            </a:endParaRPr>
          </a:p>
        </p:txBody>
      </p:sp>
      <p:pic>
        <p:nvPicPr>
          <p:cNvPr id="2" name="Bildobjekt 1">
            <a:extLst>
              <a:ext uri="{FF2B5EF4-FFF2-40B4-BE49-F238E27FC236}">
                <a16:creationId xmlns:a16="http://schemas.microsoft.com/office/drawing/2014/main" id="{7563D02D-78D0-99FC-B0A7-A3E64AB78602}"/>
              </a:ext>
            </a:extLst>
          </p:cNvPr>
          <p:cNvPicPr>
            <a:picLocks noChangeAspect="1"/>
          </p:cNvPicPr>
          <p:nvPr/>
        </p:nvPicPr>
        <p:blipFill>
          <a:blip r:embed="rId2"/>
          <a:stretch>
            <a:fillRect/>
          </a:stretch>
        </p:blipFill>
        <p:spPr>
          <a:xfrm>
            <a:off x="7209410" y="1753216"/>
            <a:ext cx="4461131" cy="3351568"/>
          </a:xfrm>
          <a:prstGeom prst="rect">
            <a:avLst/>
          </a:prstGeom>
        </p:spPr>
      </p:pic>
    </p:spTree>
    <p:extLst>
      <p:ext uri="{BB962C8B-B14F-4D97-AF65-F5344CB8AC3E}">
        <p14:creationId xmlns:p14="http://schemas.microsoft.com/office/powerpoint/2010/main" val="299700306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2 – Ingrid, 81 år </a:t>
            </a:r>
          </a:p>
          <a:p>
            <a:pPr marL="0" indent="0">
              <a:buNone/>
            </a:pPr>
            <a:r>
              <a:rPr lang="sv-SE" sz="1600" dirty="0"/>
              <a:t>Ingrid, 81 år, har sökt vårdcentral flera gånger senaste åren på grund av klåda. Tidigare har man inte sett något särskilt i huden, men nu har hon sedan ett par veckor fått blåsor framför allt på armar och bål. </a:t>
            </a:r>
            <a:br>
              <a:rPr lang="sv-SE" sz="1600" dirty="0"/>
            </a:br>
            <a:br>
              <a:rPr lang="sv-SE" sz="1600" dirty="0"/>
            </a:br>
            <a:r>
              <a:rPr lang="sv-SE" sz="1600" b="1" dirty="0"/>
              <a:t>Fråga 2:3 (1p) </a:t>
            </a:r>
            <a:br>
              <a:rPr lang="sv-SE" sz="1600" b="1" dirty="0"/>
            </a:br>
            <a:r>
              <a:rPr lang="sv-SE" sz="1600" dirty="0"/>
              <a:t>Hur vill du utreda henne? </a:t>
            </a:r>
            <a:br>
              <a:rPr lang="sv-SE" sz="1600" dirty="0"/>
            </a:br>
            <a:br>
              <a:rPr lang="sv-SE" sz="1600" dirty="0"/>
            </a:br>
            <a:r>
              <a:rPr lang="sv-SE" sz="1600" dirty="0">
                <a:solidFill>
                  <a:schemeClr val="accent4"/>
                </a:solidFill>
              </a:rPr>
              <a:t>Svarsförslag: Ta hudbiopsi för histologi och </a:t>
            </a:r>
            <a:br>
              <a:rPr lang="sv-SE" sz="1600" dirty="0">
                <a:solidFill>
                  <a:schemeClr val="accent4"/>
                </a:solidFill>
              </a:rPr>
            </a:br>
            <a:r>
              <a:rPr lang="sv-SE" sz="1600" dirty="0" err="1">
                <a:solidFill>
                  <a:schemeClr val="accent4"/>
                </a:solidFill>
              </a:rPr>
              <a:t>immunofluorescensundersökning</a:t>
            </a:r>
            <a:r>
              <a:rPr lang="sv-SE" sz="1600" dirty="0">
                <a:solidFill>
                  <a:schemeClr val="accent4"/>
                </a:solidFill>
              </a:rPr>
              <a:t> samt blodprov för att påvisa </a:t>
            </a:r>
            <a:br>
              <a:rPr lang="sv-SE" sz="1600" dirty="0">
                <a:solidFill>
                  <a:schemeClr val="accent4"/>
                </a:solidFill>
              </a:rPr>
            </a:br>
            <a:r>
              <a:rPr lang="sv-SE" sz="1600" dirty="0">
                <a:solidFill>
                  <a:schemeClr val="accent4"/>
                </a:solidFill>
              </a:rPr>
              <a:t>cirkulerande antikroppar. </a:t>
            </a:r>
          </a:p>
          <a:p>
            <a:pPr marL="0" indent="0">
              <a:buNone/>
            </a:pPr>
            <a:endParaRPr lang="sv-SE" sz="1600" dirty="0">
              <a:solidFill>
                <a:schemeClr val="accent4"/>
              </a:solidFill>
            </a:endParaRPr>
          </a:p>
          <a:p>
            <a:pPr marL="0" indent="0">
              <a:buNone/>
            </a:pPr>
            <a:r>
              <a:rPr lang="sv-SE" sz="1600" dirty="0">
                <a:solidFill>
                  <a:schemeClr val="accent1"/>
                </a:solidFill>
              </a:rPr>
              <a:t>Slut på fall 2!</a:t>
            </a:r>
            <a:br>
              <a:rPr lang="sv-SE" sz="1600" dirty="0">
                <a:solidFill>
                  <a:schemeClr val="accent4"/>
                </a:solidFill>
              </a:rPr>
            </a:br>
            <a:br>
              <a:rPr lang="sv-SE" sz="1600" dirty="0"/>
            </a:br>
            <a:r>
              <a:rPr lang="sv-SE" sz="1000" i="1" dirty="0">
                <a:solidFill>
                  <a:schemeClr val="tx1">
                    <a:lumMod val="50000"/>
                    <a:lumOff val="50000"/>
                  </a:schemeClr>
                </a:solidFill>
              </a:rPr>
              <a:t>FLM: 74,76 </a:t>
            </a:r>
            <a:endParaRPr lang="sv-SE" sz="1000" dirty="0">
              <a:solidFill>
                <a:schemeClr val="tx1">
                  <a:lumMod val="50000"/>
                  <a:lumOff val="50000"/>
                </a:schemeClr>
              </a:solidFill>
            </a:endParaRPr>
          </a:p>
        </p:txBody>
      </p:sp>
      <p:pic>
        <p:nvPicPr>
          <p:cNvPr id="2" name="Bildobjekt 1">
            <a:extLst>
              <a:ext uri="{FF2B5EF4-FFF2-40B4-BE49-F238E27FC236}">
                <a16:creationId xmlns:a16="http://schemas.microsoft.com/office/drawing/2014/main" id="{7563D02D-78D0-99FC-B0A7-A3E64AB78602}"/>
              </a:ext>
            </a:extLst>
          </p:cNvPr>
          <p:cNvPicPr>
            <a:picLocks noChangeAspect="1"/>
          </p:cNvPicPr>
          <p:nvPr/>
        </p:nvPicPr>
        <p:blipFill>
          <a:blip r:embed="rId2"/>
          <a:stretch>
            <a:fillRect/>
          </a:stretch>
        </p:blipFill>
        <p:spPr>
          <a:xfrm>
            <a:off x="7209410" y="1753216"/>
            <a:ext cx="4461131" cy="3351568"/>
          </a:xfrm>
          <a:prstGeom prst="rect">
            <a:avLst/>
          </a:prstGeom>
        </p:spPr>
      </p:pic>
    </p:spTree>
    <p:extLst>
      <p:ext uri="{BB962C8B-B14F-4D97-AF65-F5344CB8AC3E}">
        <p14:creationId xmlns:p14="http://schemas.microsoft.com/office/powerpoint/2010/main" val="1685134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43943"/>
            <a:ext cx="10997485" cy="6201178"/>
          </a:xfrm>
        </p:spPr>
        <p:txBody>
          <a:bodyPr>
            <a:normAutofit/>
          </a:bodyPr>
          <a:lstStyle/>
          <a:p>
            <a:pPr marL="0" indent="0">
              <a:buNone/>
            </a:pPr>
            <a:r>
              <a:rPr lang="sv-SE" sz="1600" dirty="0"/>
              <a:t>Fall 8 – Julia, 25 år </a:t>
            </a:r>
          </a:p>
          <a:p>
            <a:pPr marL="0" indent="0">
              <a:buNone/>
            </a:pPr>
            <a:r>
              <a:rPr lang="sv-SE" sz="1600" dirty="0">
                <a:solidFill>
                  <a:schemeClr val="tx1">
                    <a:lumMod val="50000"/>
                    <a:lumOff val="50000"/>
                  </a:schemeClr>
                </a:solidFill>
              </a:rPr>
              <a:t>HCG anses vara den utlösande faktorn. Högst nivåer i blodet finns under första </a:t>
            </a:r>
            <a:r>
              <a:rPr lang="sv-SE" sz="1600" dirty="0" err="1">
                <a:solidFill>
                  <a:schemeClr val="tx1">
                    <a:lumMod val="50000"/>
                    <a:lumOff val="50000"/>
                  </a:schemeClr>
                </a:solidFill>
              </a:rPr>
              <a:t>trimestern</a:t>
            </a:r>
            <a:r>
              <a:rPr lang="sv-SE" sz="1600" dirty="0">
                <a:solidFill>
                  <a:schemeClr val="tx1">
                    <a:lumMod val="50000"/>
                    <a:lumOff val="50000"/>
                  </a:schemeClr>
                </a:solidFill>
              </a:rPr>
              <a:t> när placenta utvecklas då </a:t>
            </a:r>
            <a:r>
              <a:rPr lang="sv-SE" sz="1600" dirty="0" err="1">
                <a:solidFill>
                  <a:schemeClr val="tx1">
                    <a:lumMod val="50000"/>
                    <a:lumOff val="50000"/>
                  </a:schemeClr>
                </a:solidFill>
              </a:rPr>
              <a:t>hCG</a:t>
            </a:r>
            <a:r>
              <a:rPr lang="sv-SE" sz="1600" dirty="0">
                <a:solidFill>
                  <a:schemeClr val="tx1">
                    <a:lumMod val="50000"/>
                    <a:lumOff val="50000"/>
                  </a:schemeClr>
                </a:solidFill>
              </a:rPr>
              <a:t> upprätthåller corpus </a:t>
            </a:r>
            <a:r>
              <a:rPr lang="sv-SE" sz="1600" dirty="0" err="1">
                <a:solidFill>
                  <a:schemeClr val="tx1">
                    <a:lumMod val="50000"/>
                    <a:lumOff val="50000"/>
                  </a:schemeClr>
                </a:solidFill>
              </a:rPr>
              <a:t>luteum</a:t>
            </a:r>
            <a:r>
              <a:rPr lang="sv-SE" sz="1600" dirty="0">
                <a:solidFill>
                  <a:schemeClr val="tx1">
                    <a:lumMod val="50000"/>
                    <a:lumOff val="50000"/>
                  </a:schemeClr>
                </a:solidFill>
              </a:rPr>
              <a:t> som bildar nödvändiga hormoner. </a:t>
            </a:r>
          </a:p>
          <a:p>
            <a:pPr marL="0" indent="0">
              <a:buNone/>
            </a:pPr>
            <a:r>
              <a:rPr lang="sv-SE" sz="1600" dirty="0">
                <a:solidFill>
                  <a:schemeClr val="tx1">
                    <a:lumMod val="50000"/>
                    <a:lumOff val="50000"/>
                  </a:schemeClr>
                </a:solidFill>
              </a:rPr>
              <a:t>Under ert samtal framkommer att Julia kräks mycket, ca 15 ggr per dag och hon har mycket svårt att klara av sin vardag. </a:t>
            </a:r>
          </a:p>
          <a:p>
            <a:pPr marL="0" indent="0">
              <a:buNone/>
            </a:pPr>
            <a:endParaRPr lang="sv-SE" sz="1600" dirty="0">
              <a:solidFill>
                <a:schemeClr val="tx1">
                  <a:lumMod val="50000"/>
                  <a:lumOff val="50000"/>
                </a:schemeClr>
              </a:solidFill>
            </a:endParaRPr>
          </a:p>
          <a:p>
            <a:pPr marL="0" indent="0">
              <a:buNone/>
            </a:pPr>
            <a:r>
              <a:rPr lang="sv-SE" sz="1600" dirty="0"/>
              <a:t>Du sätter in </a:t>
            </a:r>
            <a:r>
              <a:rPr lang="sv-SE" sz="1600" dirty="0" err="1"/>
              <a:t>antiemetisk</a:t>
            </a:r>
            <a:r>
              <a:rPr lang="sv-SE" sz="1600" dirty="0"/>
              <a:t> behandling med Lergigan </a:t>
            </a:r>
            <a:r>
              <a:rPr lang="sv-SE" sz="1600" dirty="0" err="1"/>
              <a:t>comp</a:t>
            </a:r>
            <a:r>
              <a:rPr lang="sv-SE" sz="1600" dirty="0"/>
              <a:t> (kombination av </a:t>
            </a:r>
            <a:r>
              <a:rPr lang="sv-SE" sz="1600" dirty="0" err="1"/>
              <a:t>prometazin</a:t>
            </a:r>
            <a:r>
              <a:rPr lang="sv-SE" sz="1600" dirty="0"/>
              <a:t>, efedrin och koffein) i första hand och om det inte räcker tillägg av </a:t>
            </a:r>
            <a:r>
              <a:rPr lang="sv-SE" sz="1600" dirty="0" err="1"/>
              <a:t>Metoklopramid</a:t>
            </a:r>
            <a:r>
              <a:rPr lang="sv-SE" sz="1600" dirty="0"/>
              <a:t> eller </a:t>
            </a:r>
            <a:r>
              <a:rPr lang="sv-SE" sz="1600" dirty="0" err="1"/>
              <a:t>Ondansetron</a:t>
            </a:r>
            <a:r>
              <a:rPr lang="sv-SE" sz="1600" dirty="0"/>
              <a:t>. Om besvären är mycket uttalade och patienten har påverkad saltbalans kan även infusionsbehandling med </a:t>
            </a:r>
            <a:r>
              <a:rPr lang="sv-SE" sz="1600" dirty="0" err="1"/>
              <a:t>NaCl</a:t>
            </a:r>
            <a:r>
              <a:rPr lang="sv-SE" sz="1600" dirty="0"/>
              <a:t> med eventuella tillsatser vara aktuellt. Du sjukskriver Julia 50 % under de veckor som hon mår som sämst relaterat till sitt graviditetsillamående. </a:t>
            </a:r>
          </a:p>
          <a:p>
            <a:pPr marL="0" indent="0">
              <a:buNone/>
            </a:pPr>
            <a:r>
              <a:rPr lang="sv-SE" sz="1600" dirty="0"/>
              <a:t>Graviditeten fortlöper normalt. I graviditetsvecka 38+5 ringer Julia förlossningen för att hon tror att vattnet har gått. Hon får komma in på en kontroll. </a:t>
            </a:r>
          </a:p>
          <a:p>
            <a:pPr marL="0" indent="0">
              <a:buNone/>
            </a:pPr>
            <a:endParaRPr lang="sv-SE" sz="1600" dirty="0"/>
          </a:p>
          <a:p>
            <a:pPr marL="0" indent="0">
              <a:buNone/>
            </a:pPr>
            <a:r>
              <a:rPr lang="sv-SE" sz="1600" dirty="0"/>
              <a:t>Fråga 8:5 (2p) Vilka kontroller av patienten vill du göra? </a:t>
            </a: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42414096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3 – kvinna, 22 år </a:t>
            </a:r>
          </a:p>
          <a:p>
            <a:pPr marL="0" indent="0">
              <a:buNone/>
            </a:pPr>
            <a:r>
              <a:rPr lang="sv-SE" sz="1600" dirty="0"/>
              <a:t>En 22 årig kvinna söker på STI-mottagningen på grund av ökad flytning. Du gör ett </a:t>
            </a:r>
            <a:r>
              <a:rPr lang="sv-SE" sz="1600" dirty="0" err="1"/>
              <a:t>våtutstryk</a:t>
            </a:r>
            <a:r>
              <a:rPr lang="sv-SE" sz="1600" dirty="0"/>
              <a:t> för mikroskopi. </a:t>
            </a:r>
            <a:br>
              <a:rPr lang="sv-SE" sz="1600" dirty="0"/>
            </a:br>
            <a:br>
              <a:rPr lang="sv-SE" sz="1600" dirty="0"/>
            </a:br>
            <a:r>
              <a:rPr lang="sv-SE" sz="1600" b="1" dirty="0"/>
              <a:t>Fråga 3:1 (1p) </a:t>
            </a:r>
            <a:br>
              <a:rPr lang="sv-SE" sz="1600" b="1" dirty="0"/>
            </a:br>
            <a:r>
              <a:rPr lang="sv-SE" sz="1600" dirty="0"/>
              <a:t>Vilken information kan du få från </a:t>
            </a:r>
            <a:r>
              <a:rPr lang="sv-SE" sz="1600" dirty="0" err="1"/>
              <a:t>våtutstryket</a:t>
            </a:r>
            <a:r>
              <a:rPr lang="sv-SE" sz="1600" dirty="0"/>
              <a:t>, vad är det du kan se? </a:t>
            </a:r>
            <a:br>
              <a:rPr lang="sv-SE" sz="1600" dirty="0"/>
            </a:br>
            <a:br>
              <a:rPr lang="sv-SE" sz="1600" dirty="0"/>
            </a:br>
            <a:endParaRPr lang="sv-SE" sz="1000" dirty="0">
              <a:solidFill>
                <a:schemeClr val="tx1">
                  <a:lumMod val="50000"/>
                  <a:lumOff val="50000"/>
                </a:schemeClr>
              </a:solidFill>
            </a:endParaRPr>
          </a:p>
        </p:txBody>
      </p:sp>
    </p:spTree>
    <p:extLst>
      <p:ext uri="{BB962C8B-B14F-4D97-AF65-F5344CB8AC3E}">
        <p14:creationId xmlns:p14="http://schemas.microsoft.com/office/powerpoint/2010/main" val="289903359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3 – kvinna, 22 år </a:t>
            </a:r>
          </a:p>
          <a:p>
            <a:pPr marL="0" indent="0">
              <a:buNone/>
            </a:pPr>
            <a:r>
              <a:rPr lang="sv-SE" sz="1600" dirty="0"/>
              <a:t>En 22 årig kvinna söker på STI-mottagningen på grund av ökad flytning. Du gör ett </a:t>
            </a:r>
            <a:r>
              <a:rPr lang="sv-SE" sz="1600" dirty="0" err="1"/>
              <a:t>våtutstryk</a:t>
            </a:r>
            <a:r>
              <a:rPr lang="sv-SE" sz="1600" dirty="0"/>
              <a:t> för mikroskopi. </a:t>
            </a:r>
            <a:br>
              <a:rPr lang="sv-SE" sz="1600" dirty="0"/>
            </a:br>
            <a:br>
              <a:rPr lang="sv-SE" sz="1600" dirty="0"/>
            </a:br>
            <a:r>
              <a:rPr lang="sv-SE" sz="1600" b="1" dirty="0"/>
              <a:t>Fråga 3:1 (1p) </a:t>
            </a:r>
            <a:br>
              <a:rPr lang="sv-SE" sz="1600" b="1" dirty="0"/>
            </a:br>
            <a:r>
              <a:rPr lang="sv-SE" sz="1600" dirty="0"/>
              <a:t>Vilken information kan du få från </a:t>
            </a:r>
            <a:r>
              <a:rPr lang="sv-SE" sz="1600" dirty="0" err="1"/>
              <a:t>våtutstryket</a:t>
            </a:r>
            <a:r>
              <a:rPr lang="sv-SE" sz="1600" dirty="0"/>
              <a:t>, vad är det du kan se?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Om mängden neutrofila granulocyter överstiger mängden epitelceller, om det finns sporer och hyfer och om det finns </a:t>
            </a:r>
            <a:r>
              <a:rPr lang="sv-SE" sz="1600" dirty="0" err="1">
                <a:solidFill>
                  <a:schemeClr val="accent4"/>
                </a:solidFill>
              </a:rPr>
              <a:t>clue</a:t>
            </a:r>
            <a:r>
              <a:rPr lang="sv-SE" sz="1600" dirty="0">
                <a:solidFill>
                  <a:schemeClr val="accent4"/>
                </a:solidFill>
              </a:rPr>
              <a:t> cells. </a:t>
            </a:r>
          </a:p>
          <a:p>
            <a:pPr marL="0" indent="0">
              <a:buNone/>
            </a:pPr>
            <a:br>
              <a:rPr lang="sv-SE" sz="1600" dirty="0">
                <a:solidFill>
                  <a:schemeClr val="accent4"/>
                </a:solidFill>
              </a:rPr>
            </a:br>
            <a:br>
              <a:rPr lang="sv-SE" sz="1600" dirty="0"/>
            </a:br>
            <a:r>
              <a:rPr lang="sv-SE" sz="1000" i="1" dirty="0">
                <a:solidFill>
                  <a:schemeClr val="tx1">
                    <a:lumMod val="50000"/>
                    <a:lumOff val="50000"/>
                  </a:schemeClr>
                </a:solidFill>
              </a:rPr>
              <a:t>FLM: 74,76 </a:t>
            </a:r>
            <a:endParaRPr lang="sv-SE" sz="1000" dirty="0">
              <a:solidFill>
                <a:schemeClr val="tx1">
                  <a:lumMod val="50000"/>
                  <a:lumOff val="50000"/>
                </a:schemeClr>
              </a:solidFill>
            </a:endParaRPr>
          </a:p>
        </p:txBody>
      </p:sp>
    </p:spTree>
    <p:extLst>
      <p:ext uri="{BB962C8B-B14F-4D97-AF65-F5344CB8AC3E}">
        <p14:creationId xmlns:p14="http://schemas.microsoft.com/office/powerpoint/2010/main" val="131350245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3 – kvinna, 22 år </a:t>
            </a:r>
          </a:p>
          <a:p>
            <a:pPr marL="0" indent="0">
              <a:buNone/>
            </a:pPr>
            <a:r>
              <a:rPr lang="sv-SE" sz="1600" dirty="0"/>
              <a:t>En 22 årig kvinna söker på STI-mottagningen på grund av ökad flytning. Du gör ett </a:t>
            </a:r>
            <a:r>
              <a:rPr lang="sv-SE" sz="1600" dirty="0" err="1"/>
              <a:t>våtutstryk</a:t>
            </a:r>
            <a:r>
              <a:rPr lang="sv-SE" sz="1600" dirty="0"/>
              <a:t> för mikroskopi. </a:t>
            </a:r>
            <a:br>
              <a:rPr lang="sv-SE" sz="1600" dirty="0"/>
            </a:br>
            <a:br>
              <a:rPr lang="sv-SE" sz="1600" dirty="0"/>
            </a:br>
            <a:r>
              <a:rPr lang="sv-SE" sz="1600" b="1" dirty="0"/>
              <a:t>Fråga 3:2 (1p) </a:t>
            </a:r>
            <a:br>
              <a:rPr lang="sv-SE" sz="1600" b="1" dirty="0"/>
            </a:br>
            <a:r>
              <a:rPr lang="sv-SE" sz="1600" dirty="0"/>
              <a:t>Patienten visade sig ha en klamydiainfektion. Vilken behandling ger du patienten? </a:t>
            </a:r>
            <a:br>
              <a:rPr lang="sv-SE" sz="1600" dirty="0"/>
            </a:br>
            <a:endParaRPr lang="sv-SE" sz="1000" dirty="0">
              <a:solidFill>
                <a:schemeClr val="tx1">
                  <a:lumMod val="50000"/>
                  <a:lumOff val="50000"/>
                </a:schemeClr>
              </a:solidFill>
            </a:endParaRPr>
          </a:p>
        </p:txBody>
      </p:sp>
    </p:spTree>
    <p:extLst>
      <p:ext uri="{BB962C8B-B14F-4D97-AF65-F5344CB8AC3E}">
        <p14:creationId xmlns:p14="http://schemas.microsoft.com/office/powerpoint/2010/main" val="402771820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3 – kvinna, 22 år </a:t>
            </a:r>
          </a:p>
          <a:p>
            <a:pPr marL="0" indent="0">
              <a:buNone/>
            </a:pPr>
            <a:r>
              <a:rPr lang="sv-SE" sz="1600" dirty="0"/>
              <a:t>En 22 årig kvinna söker på STI-mottagningen på grund av ökad flytning. Du gör ett </a:t>
            </a:r>
            <a:r>
              <a:rPr lang="sv-SE" sz="1600" dirty="0" err="1"/>
              <a:t>våtutstryk</a:t>
            </a:r>
            <a:r>
              <a:rPr lang="sv-SE" sz="1600" dirty="0"/>
              <a:t> för mikroskopi. </a:t>
            </a:r>
            <a:br>
              <a:rPr lang="sv-SE" sz="1600" dirty="0"/>
            </a:br>
            <a:br>
              <a:rPr lang="sv-SE" sz="1600" dirty="0"/>
            </a:br>
            <a:r>
              <a:rPr lang="sv-SE" sz="1600" b="1" dirty="0"/>
              <a:t>Fråga 3:2 (1p) </a:t>
            </a:r>
            <a:br>
              <a:rPr lang="sv-SE" sz="1600" b="1" dirty="0"/>
            </a:br>
            <a:r>
              <a:rPr lang="sv-SE" sz="1600" dirty="0"/>
              <a:t>Patienten visade sig ha en klamydiainfektion. Vilken behandling ger du patienten?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err="1">
                <a:solidFill>
                  <a:schemeClr val="accent4"/>
                </a:solidFill>
              </a:rPr>
              <a:t>Doxycyklin</a:t>
            </a:r>
            <a:r>
              <a:rPr lang="sv-SE" sz="1600" dirty="0">
                <a:solidFill>
                  <a:schemeClr val="accent4"/>
                </a:solidFill>
              </a:rPr>
              <a:t> 100 mg 1 x 2 i 7dagar. </a:t>
            </a:r>
          </a:p>
          <a:p>
            <a:pPr marL="0" indent="0">
              <a:buNone/>
            </a:pPr>
            <a:br>
              <a:rPr lang="sv-SE" sz="1600" dirty="0">
                <a:solidFill>
                  <a:schemeClr val="accent4"/>
                </a:solidFill>
              </a:rPr>
            </a:br>
            <a:br>
              <a:rPr lang="sv-SE" sz="1600" dirty="0"/>
            </a:br>
            <a:r>
              <a:rPr lang="sv-SE" sz="1000" i="1" dirty="0">
                <a:solidFill>
                  <a:schemeClr val="tx1">
                    <a:lumMod val="50000"/>
                    <a:lumOff val="50000"/>
                  </a:schemeClr>
                </a:solidFill>
              </a:rPr>
              <a:t>FLM: 74,76 </a:t>
            </a:r>
            <a:endParaRPr lang="sv-SE" sz="1000" dirty="0">
              <a:solidFill>
                <a:schemeClr val="tx1">
                  <a:lumMod val="50000"/>
                  <a:lumOff val="50000"/>
                </a:schemeClr>
              </a:solidFill>
            </a:endParaRPr>
          </a:p>
        </p:txBody>
      </p:sp>
    </p:spTree>
    <p:extLst>
      <p:ext uri="{BB962C8B-B14F-4D97-AF65-F5344CB8AC3E}">
        <p14:creationId xmlns:p14="http://schemas.microsoft.com/office/powerpoint/2010/main" val="141770062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3 – kvinna, 22 år </a:t>
            </a:r>
          </a:p>
          <a:p>
            <a:pPr marL="0" indent="0">
              <a:buNone/>
            </a:pPr>
            <a:r>
              <a:rPr lang="sv-SE" sz="1600" dirty="0"/>
              <a:t>En 22 årig kvinna söker på STI-mottagningen på grund av ökad flytning. Du gör ett </a:t>
            </a:r>
            <a:r>
              <a:rPr lang="sv-SE" sz="1600" dirty="0" err="1"/>
              <a:t>våtutstryk</a:t>
            </a:r>
            <a:r>
              <a:rPr lang="sv-SE" sz="1600" dirty="0"/>
              <a:t> för mikroskopi. </a:t>
            </a:r>
            <a:br>
              <a:rPr lang="sv-SE" sz="1600" dirty="0"/>
            </a:br>
            <a:br>
              <a:rPr lang="sv-SE" sz="1600" dirty="0"/>
            </a:br>
            <a:r>
              <a:rPr lang="sv-SE" sz="1600" b="1" dirty="0"/>
              <a:t>Fråga 3:3 (1p) </a:t>
            </a:r>
            <a:br>
              <a:rPr lang="sv-SE" sz="1600" b="1" dirty="0"/>
            </a:br>
            <a:r>
              <a:rPr lang="sv-SE" sz="1600" dirty="0"/>
              <a:t>Nämn två komplikationer efter klamydiainfektion hos kvinnor </a:t>
            </a:r>
            <a:br>
              <a:rPr lang="sv-SE" sz="1600" dirty="0"/>
            </a:br>
            <a:br>
              <a:rPr lang="sv-SE" sz="1600" dirty="0"/>
            </a:br>
            <a:endParaRPr lang="sv-SE" sz="1000" dirty="0">
              <a:solidFill>
                <a:schemeClr val="tx1">
                  <a:lumMod val="50000"/>
                  <a:lumOff val="50000"/>
                </a:schemeClr>
              </a:solidFill>
            </a:endParaRPr>
          </a:p>
        </p:txBody>
      </p:sp>
    </p:spTree>
    <p:extLst>
      <p:ext uri="{BB962C8B-B14F-4D97-AF65-F5344CB8AC3E}">
        <p14:creationId xmlns:p14="http://schemas.microsoft.com/office/powerpoint/2010/main" val="305226304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7E1AFC-47C0-8D64-48E8-B8AD0D05C5EF}"/>
              </a:ext>
            </a:extLst>
          </p:cNvPr>
          <p:cNvSpPr>
            <a:spLocks noGrp="1"/>
          </p:cNvSpPr>
          <p:nvPr>
            <p:ph idx="1"/>
          </p:nvPr>
        </p:nvSpPr>
        <p:spPr>
          <a:xfrm>
            <a:off x="838200" y="395786"/>
            <a:ext cx="10515600" cy="6346208"/>
          </a:xfrm>
        </p:spPr>
        <p:txBody>
          <a:bodyPr>
            <a:normAutofit/>
          </a:bodyPr>
          <a:lstStyle/>
          <a:p>
            <a:pPr marL="0" indent="0">
              <a:buNone/>
            </a:pPr>
            <a:r>
              <a:rPr lang="sv-SE" sz="1600" b="1" dirty="0"/>
              <a:t>Fall 3 – kvinna, 22 år </a:t>
            </a:r>
          </a:p>
          <a:p>
            <a:pPr marL="0" indent="0">
              <a:buNone/>
            </a:pPr>
            <a:r>
              <a:rPr lang="sv-SE" sz="1600" dirty="0"/>
              <a:t>En 22 årig kvinna söker på STI-mottagningen på grund av ökad flytning. Du gör ett </a:t>
            </a:r>
            <a:r>
              <a:rPr lang="sv-SE" sz="1600" dirty="0" err="1"/>
              <a:t>våtutstryk</a:t>
            </a:r>
            <a:r>
              <a:rPr lang="sv-SE" sz="1600" dirty="0"/>
              <a:t> för mikroskopi. </a:t>
            </a:r>
            <a:br>
              <a:rPr lang="sv-SE" sz="1600" dirty="0"/>
            </a:br>
            <a:br>
              <a:rPr lang="sv-SE" sz="1600" dirty="0"/>
            </a:br>
            <a:r>
              <a:rPr lang="sv-SE" sz="1600" b="1" dirty="0"/>
              <a:t>Fråga 3:3 (1p) </a:t>
            </a:r>
            <a:br>
              <a:rPr lang="sv-SE" sz="1600" b="1" dirty="0"/>
            </a:br>
            <a:r>
              <a:rPr lang="sv-SE" sz="1600" dirty="0"/>
              <a:t>Nämn två komplikationer efter klamydiainfektion hos kvinnor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Salpingit, med </a:t>
            </a:r>
            <a:r>
              <a:rPr lang="sv-SE" sz="1600" dirty="0" err="1">
                <a:solidFill>
                  <a:schemeClr val="accent4"/>
                </a:solidFill>
              </a:rPr>
              <a:t>senkomplikationen</a:t>
            </a:r>
            <a:r>
              <a:rPr lang="sv-SE" sz="1600" dirty="0">
                <a:solidFill>
                  <a:schemeClr val="accent4"/>
                </a:solidFill>
              </a:rPr>
              <a:t> infertilitet. </a:t>
            </a:r>
            <a:r>
              <a:rPr lang="sv-SE" sz="1600" dirty="0" err="1">
                <a:solidFill>
                  <a:schemeClr val="accent4"/>
                </a:solidFill>
              </a:rPr>
              <a:t>Endometrit</a:t>
            </a:r>
            <a:r>
              <a:rPr lang="sv-SE" sz="1600" dirty="0">
                <a:solidFill>
                  <a:schemeClr val="accent4"/>
                </a:solidFill>
              </a:rPr>
              <a:t>. </a:t>
            </a:r>
          </a:p>
          <a:p>
            <a:pPr marL="0" indent="0">
              <a:buNone/>
            </a:pPr>
            <a:endParaRPr lang="sv-SE" sz="1600" dirty="0">
              <a:solidFill>
                <a:schemeClr val="accent4"/>
              </a:solidFill>
            </a:endParaRPr>
          </a:p>
          <a:p>
            <a:pPr marL="0" indent="0">
              <a:buNone/>
            </a:pPr>
            <a:r>
              <a:rPr lang="sv-SE" sz="1600" dirty="0">
                <a:solidFill>
                  <a:schemeClr val="accent1"/>
                </a:solidFill>
              </a:rPr>
              <a:t>Slut på fall 3!</a:t>
            </a:r>
            <a:br>
              <a:rPr lang="sv-SE" sz="1600" dirty="0">
                <a:solidFill>
                  <a:schemeClr val="accent4"/>
                </a:solidFill>
              </a:rPr>
            </a:br>
            <a:br>
              <a:rPr lang="sv-SE" sz="1600" dirty="0"/>
            </a:br>
            <a:r>
              <a:rPr lang="sv-SE" sz="1000" i="1" dirty="0">
                <a:solidFill>
                  <a:schemeClr val="tx1">
                    <a:lumMod val="50000"/>
                    <a:lumOff val="50000"/>
                  </a:schemeClr>
                </a:solidFill>
              </a:rPr>
              <a:t>FLM: 74,76 </a:t>
            </a:r>
            <a:endParaRPr lang="sv-SE" sz="1000" dirty="0">
              <a:solidFill>
                <a:schemeClr val="tx1">
                  <a:lumMod val="50000"/>
                  <a:lumOff val="50000"/>
                </a:schemeClr>
              </a:solidFill>
            </a:endParaRPr>
          </a:p>
        </p:txBody>
      </p:sp>
    </p:spTree>
    <p:extLst>
      <p:ext uri="{BB962C8B-B14F-4D97-AF65-F5344CB8AC3E}">
        <p14:creationId xmlns:p14="http://schemas.microsoft.com/office/powerpoint/2010/main" val="389178589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Rubrik 1">
            <a:extLst>
              <a:ext uri="{FF2B5EF4-FFF2-40B4-BE49-F238E27FC236}">
                <a16:creationId xmlns:a16="http://schemas.microsoft.com/office/drawing/2014/main" id="{AA91928B-D41E-0F53-B8EB-6F90DA1FDC92}"/>
              </a:ext>
            </a:extLst>
          </p:cNvPr>
          <p:cNvSpPr>
            <a:spLocks noGrp="1"/>
          </p:cNvSpPr>
          <p:nvPr>
            <p:ph type="ctrTitle"/>
          </p:nvPr>
        </p:nvSpPr>
        <p:spPr>
          <a:xfrm>
            <a:off x="1870997" y="1053289"/>
            <a:ext cx="9236026" cy="2876680"/>
          </a:xfrm>
        </p:spPr>
        <p:txBody>
          <a:bodyPr anchor="b">
            <a:normAutofit/>
          </a:bodyPr>
          <a:lstStyle/>
          <a:p>
            <a:r>
              <a:rPr lang="sv-SE" sz="9600" dirty="0">
                <a:solidFill>
                  <a:srgbClr val="FFFFFF"/>
                </a:solidFill>
              </a:rPr>
              <a:t>IBI-Reuma</a:t>
            </a:r>
          </a:p>
        </p:txBody>
      </p:sp>
      <p:sp>
        <p:nvSpPr>
          <p:cNvPr id="3" name="Underrubrik 2">
            <a:extLst>
              <a:ext uri="{FF2B5EF4-FFF2-40B4-BE49-F238E27FC236}">
                <a16:creationId xmlns:a16="http://schemas.microsoft.com/office/drawing/2014/main" id="{8CEE99AB-CCC4-9B23-D668-98317DB05265}"/>
              </a:ext>
            </a:extLst>
          </p:cNvPr>
          <p:cNvSpPr>
            <a:spLocks noGrp="1"/>
          </p:cNvSpPr>
          <p:nvPr>
            <p:ph type="subTitle" idx="1"/>
          </p:nvPr>
        </p:nvSpPr>
        <p:spPr>
          <a:xfrm>
            <a:off x="1987499" y="4810308"/>
            <a:ext cx="9003022" cy="1076551"/>
          </a:xfrm>
        </p:spPr>
        <p:txBody>
          <a:bodyPr>
            <a:normAutofit/>
          </a:bodyPr>
          <a:lstStyle/>
          <a:p>
            <a:pPr algn="l"/>
            <a:endParaRPr lang="sv-SE"/>
          </a:p>
        </p:txBody>
      </p:sp>
    </p:spTree>
    <p:extLst>
      <p:ext uri="{BB962C8B-B14F-4D97-AF65-F5344CB8AC3E}">
        <p14:creationId xmlns:p14="http://schemas.microsoft.com/office/powerpoint/2010/main" val="198206139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5533019"/>
          </a:xfrm>
        </p:spPr>
        <p:txBody>
          <a:bodyPr>
            <a:normAutofit/>
          </a:bodyPr>
          <a:lstStyle/>
          <a:p>
            <a:pPr marL="0" indent="0">
              <a:buNone/>
            </a:pPr>
            <a:r>
              <a:rPr lang="sv-SE" sz="1600" dirty="0"/>
              <a:t>Fall 5 – Ulrika, 32 år </a:t>
            </a:r>
          </a:p>
          <a:p>
            <a:pPr marL="0" indent="0">
              <a:buNone/>
            </a:pPr>
            <a:r>
              <a:rPr lang="sv-SE" sz="1600" dirty="0"/>
              <a:t>Det är juni och du gör din vårdcentralplacering under AT. Du skall strax träffa dagens första patient, Ulrika 32 år, som är inbokad på </a:t>
            </a:r>
            <a:r>
              <a:rPr lang="sv-SE" sz="1600" dirty="0" err="1"/>
              <a:t>akuttid</a:t>
            </a:r>
            <a:r>
              <a:rPr lang="sv-SE" sz="1600" dirty="0"/>
              <a:t> pga. feber, bihålebesvär och hosta. Du går snabbt in i hennes journal och noterar </a:t>
            </a:r>
            <a:r>
              <a:rPr lang="sv-SE" sz="1600" dirty="0" err="1"/>
              <a:t>granulomatös</a:t>
            </a:r>
            <a:r>
              <a:rPr lang="sv-SE" sz="1600" dirty="0"/>
              <a:t> </a:t>
            </a:r>
            <a:r>
              <a:rPr lang="sv-SE" sz="1600" dirty="0" err="1"/>
              <a:t>polyangit</a:t>
            </a:r>
            <a:r>
              <a:rPr lang="sv-SE" sz="1600" dirty="0"/>
              <a:t>, pneumoni UNS och sinuit som det senaste årets mest frekventa diagnoskoder. Du har några minuter över, som du prioriterar till att läsa på om de olika diagnoserna, så att du är förberedd inför patientmötet. </a:t>
            </a:r>
          </a:p>
          <a:p>
            <a:pPr marL="0" indent="0">
              <a:buNone/>
            </a:pPr>
            <a:endParaRPr lang="sv-SE" sz="1600" dirty="0"/>
          </a:p>
          <a:p>
            <a:pPr marL="0" indent="0">
              <a:buNone/>
            </a:pPr>
            <a:r>
              <a:rPr lang="sv-SE" sz="1600" dirty="0"/>
              <a:t>Fråga 5:1 (1p) </a:t>
            </a:r>
          </a:p>
          <a:p>
            <a:pPr marL="0" indent="0">
              <a:buNone/>
            </a:pPr>
            <a:r>
              <a:rPr lang="sv-SE" sz="1600" dirty="0" err="1"/>
              <a:t>Granulomatös</a:t>
            </a:r>
            <a:r>
              <a:rPr lang="sv-SE" sz="1600" dirty="0"/>
              <a:t> </a:t>
            </a:r>
            <a:r>
              <a:rPr lang="sv-SE" sz="1600" dirty="0" err="1"/>
              <a:t>polyangit</a:t>
            </a:r>
            <a:r>
              <a:rPr lang="sv-SE" sz="1600" dirty="0"/>
              <a:t> (GPA) visar sig vara en </a:t>
            </a:r>
            <a:r>
              <a:rPr lang="sv-SE" sz="1600" dirty="0" err="1"/>
              <a:t>vaskulitsjukdom</a:t>
            </a:r>
            <a:r>
              <a:rPr lang="sv-SE" sz="1600" dirty="0"/>
              <a:t>, som orsakar inflammation i blodkärl och drabbar olika delar av kärlträdet. Ge exempel på en del av kärlträdet som INTE drabbas av GPA! </a:t>
            </a:r>
          </a:p>
          <a:p>
            <a:endParaRPr lang="sv-SE" sz="1600" dirty="0"/>
          </a:p>
        </p:txBody>
      </p:sp>
    </p:spTree>
    <p:extLst>
      <p:ext uri="{BB962C8B-B14F-4D97-AF65-F5344CB8AC3E}">
        <p14:creationId xmlns:p14="http://schemas.microsoft.com/office/powerpoint/2010/main" val="200774484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5533019"/>
          </a:xfrm>
        </p:spPr>
        <p:txBody>
          <a:bodyPr>
            <a:normAutofit/>
          </a:bodyPr>
          <a:lstStyle/>
          <a:p>
            <a:pPr marL="0" indent="0">
              <a:buNone/>
            </a:pPr>
            <a:r>
              <a:rPr lang="sv-SE" sz="1600" dirty="0"/>
              <a:t>Fall 5 – Ulrika, 32 år </a:t>
            </a:r>
          </a:p>
          <a:p>
            <a:pPr marL="0" indent="0">
              <a:buNone/>
            </a:pPr>
            <a:r>
              <a:rPr lang="sv-SE" sz="1600" dirty="0"/>
              <a:t>Det är juni och du gör din vårdcentralplacering under AT. Du skall strax träffa dagens första patient, Ulrika 32 år, som är inbokad på </a:t>
            </a:r>
            <a:r>
              <a:rPr lang="sv-SE" sz="1600" dirty="0" err="1"/>
              <a:t>akuttid</a:t>
            </a:r>
            <a:r>
              <a:rPr lang="sv-SE" sz="1600" dirty="0"/>
              <a:t> pga. feber, bihålebesvär och hosta. Du går snabbt in i hennes journal och noterar </a:t>
            </a:r>
            <a:r>
              <a:rPr lang="sv-SE" sz="1600" dirty="0" err="1"/>
              <a:t>granulomatös</a:t>
            </a:r>
            <a:r>
              <a:rPr lang="sv-SE" sz="1600" dirty="0"/>
              <a:t> </a:t>
            </a:r>
            <a:r>
              <a:rPr lang="sv-SE" sz="1600" dirty="0" err="1"/>
              <a:t>polyangit</a:t>
            </a:r>
            <a:r>
              <a:rPr lang="sv-SE" sz="1600" dirty="0"/>
              <a:t>, pneumoni UNS och sinuit som det senaste årets mest frekventa diagnoskoder. Du har några minuter över, som du prioriterar till att läsa på om de olika diagnoserna, så att du är förberedd inför patientmötet. </a:t>
            </a:r>
          </a:p>
          <a:p>
            <a:pPr marL="0" indent="0">
              <a:buNone/>
            </a:pPr>
            <a:endParaRPr lang="sv-SE" sz="1600" dirty="0"/>
          </a:p>
          <a:p>
            <a:pPr marL="0" indent="0">
              <a:buNone/>
            </a:pPr>
            <a:r>
              <a:rPr lang="sv-SE" sz="1600" dirty="0"/>
              <a:t>Fråga 5:1 (1p) </a:t>
            </a:r>
          </a:p>
          <a:p>
            <a:pPr marL="0" indent="0">
              <a:buNone/>
            </a:pPr>
            <a:r>
              <a:rPr lang="sv-SE" sz="1600" dirty="0" err="1"/>
              <a:t>Granulomatös</a:t>
            </a:r>
            <a:r>
              <a:rPr lang="sv-SE" sz="1600" dirty="0"/>
              <a:t> </a:t>
            </a:r>
            <a:r>
              <a:rPr lang="sv-SE" sz="1600" dirty="0" err="1"/>
              <a:t>polyangit</a:t>
            </a:r>
            <a:r>
              <a:rPr lang="sv-SE" sz="1600" dirty="0"/>
              <a:t> (GPA) visar sig vara en </a:t>
            </a:r>
            <a:r>
              <a:rPr lang="sv-SE" sz="1600" dirty="0" err="1"/>
              <a:t>vaskulitsjukdom</a:t>
            </a:r>
            <a:r>
              <a:rPr lang="sv-SE" sz="1600" dirty="0"/>
              <a:t>, som orsakar inflammation i blodkärl och drabbar olika delar av kärlträdet. Ge exempel på en del av kärlträdet som INTE drabbas av GPA! </a:t>
            </a:r>
          </a:p>
          <a:p>
            <a:pPr marL="0" indent="0">
              <a:buNone/>
            </a:pPr>
            <a:endParaRPr lang="sv-SE" sz="1600" dirty="0">
              <a:solidFill>
                <a:schemeClr val="accent4"/>
              </a:solidFill>
            </a:endParaRPr>
          </a:p>
          <a:p>
            <a:pPr marL="0" indent="0">
              <a:buNone/>
            </a:pPr>
            <a:r>
              <a:rPr lang="sv-SE" sz="1600" dirty="0">
                <a:solidFill>
                  <a:schemeClr val="accent4"/>
                </a:solidFill>
              </a:rPr>
              <a:t>Svarsförslag: </a:t>
            </a:r>
          </a:p>
          <a:p>
            <a:pPr marL="0" indent="0">
              <a:buNone/>
            </a:pPr>
            <a:r>
              <a:rPr lang="sv-SE" sz="1600" dirty="0">
                <a:solidFill>
                  <a:schemeClr val="accent4"/>
                </a:solidFill>
              </a:rPr>
              <a:t>Aorta och dess avgångar påverkas aldrig av GPA. </a:t>
            </a:r>
          </a:p>
          <a:p>
            <a:pPr marL="0" indent="0">
              <a:buNone/>
            </a:pPr>
            <a:endParaRPr lang="sv-SE" sz="1600" dirty="0">
              <a:solidFill>
                <a:schemeClr val="accent4"/>
              </a:solidFill>
            </a:endParaRPr>
          </a:p>
          <a:p>
            <a:pPr marL="0" indent="0">
              <a:buNone/>
            </a:pPr>
            <a:r>
              <a:rPr lang="sv-SE" sz="1000" dirty="0">
                <a:solidFill>
                  <a:schemeClr val="tx1">
                    <a:lumMod val="50000"/>
                    <a:lumOff val="50000"/>
                  </a:schemeClr>
                </a:solidFill>
              </a:rPr>
              <a:t>Lärandemål: A11. Principer för utredning av patienter med misstänkt inflammatorisk systemsjukdom. C79. Principer för diagnostik, </a:t>
            </a:r>
            <a:r>
              <a:rPr lang="sv-SE" sz="1000" dirty="0" err="1">
                <a:solidFill>
                  <a:schemeClr val="tx1">
                    <a:lumMod val="50000"/>
                    <a:lumOff val="50000"/>
                  </a:schemeClr>
                </a:solidFill>
              </a:rPr>
              <a:t>prognostik</a:t>
            </a:r>
            <a:r>
              <a:rPr lang="sv-SE" sz="1000" dirty="0">
                <a:solidFill>
                  <a:schemeClr val="tx1">
                    <a:lumMod val="50000"/>
                    <a:lumOff val="50000"/>
                  </a:schemeClr>
                </a:solidFill>
              </a:rPr>
              <a:t> och behandling av patienter med misstänkt inflammatorisk led- och systemsjukdom. </a:t>
            </a:r>
          </a:p>
          <a:p>
            <a:pPr marL="0" indent="0">
              <a:buNone/>
            </a:pPr>
            <a:endParaRPr lang="sv-SE" sz="1600" dirty="0"/>
          </a:p>
          <a:p>
            <a:endParaRPr lang="sv-SE" sz="1600" dirty="0"/>
          </a:p>
        </p:txBody>
      </p:sp>
    </p:spTree>
    <p:extLst>
      <p:ext uri="{BB962C8B-B14F-4D97-AF65-F5344CB8AC3E}">
        <p14:creationId xmlns:p14="http://schemas.microsoft.com/office/powerpoint/2010/main" val="185902375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5533019"/>
          </a:xfrm>
        </p:spPr>
        <p:txBody>
          <a:bodyPr>
            <a:normAutofit/>
          </a:bodyPr>
          <a:lstStyle/>
          <a:p>
            <a:pPr marL="0" indent="0">
              <a:buNone/>
            </a:pPr>
            <a:r>
              <a:rPr lang="sv-SE" sz="1600" dirty="0"/>
              <a:t>Fall 5 – Ulrika, 32 år </a:t>
            </a:r>
          </a:p>
          <a:p>
            <a:pPr marL="0" indent="0">
              <a:buNone/>
            </a:pPr>
            <a:r>
              <a:rPr lang="sv-SE" sz="1600" dirty="0">
                <a:solidFill>
                  <a:schemeClr val="tx1">
                    <a:lumMod val="50000"/>
                    <a:lumOff val="50000"/>
                  </a:schemeClr>
                </a:solidFill>
              </a:rPr>
              <a:t>Det är juni och du gör din vårdcentralplacering under AT. Du skall strax träffa dagens första patient, Ulrika 32 år, som är inbokad på </a:t>
            </a:r>
            <a:r>
              <a:rPr lang="sv-SE" sz="1600" dirty="0" err="1">
                <a:solidFill>
                  <a:schemeClr val="tx1">
                    <a:lumMod val="50000"/>
                    <a:lumOff val="50000"/>
                  </a:schemeClr>
                </a:solidFill>
              </a:rPr>
              <a:t>akuttid</a:t>
            </a:r>
            <a:r>
              <a:rPr lang="sv-SE" sz="1600" dirty="0">
                <a:solidFill>
                  <a:schemeClr val="tx1">
                    <a:lumMod val="50000"/>
                    <a:lumOff val="50000"/>
                  </a:schemeClr>
                </a:solidFill>
              </a:rPr>
              <a:t> pga. feber, bihålebesvär och hosta. Du går snabbt in i hennes journal och noterar </a:t>
            </a:r>
            <a:r>
              <a:rPr lang="sv-SE" sz="1600" dirty="0" err="1">
                <a:solidFill>
                  <a:schemeClr val="tx1">
                    <a:lumMod val="50000"/>
                    <a:lumOff val="50000"/>
                  </a:schemeClr>
                </a:solidFill>
              </a:rPr>
              <a:t>granulomatös</a:t>
            </a:r>
            <a:r>
              <a:rPr lang="sv-SE" sz="1600" dirty="0">
                <a:solidFill>
                  <a:schemeClr val="tx1">
                    <a:lumMod val="50000"/>
                    <a:lumOff val="50000"/>
                  </a:schemeClr>
                </a:solidFill>
              </a:rPr>
              <a:t> </a:t>
            </a:r>
            <a:r>
              <a:rPr lang="sv-SE" sz="1600" dirty="0" err="1">
                <a:solidFill>
                  <a:schemeClr val="tx1">
                    <a:lumMod val="50000"/>
                    <a:lumOff val="50000"/>
                  </a:schemeClr>
                </a:solidFill>
              </a:rPr>
              <a:t>polyangit</a:t>
            </a:r>
            <a:r>
              <a:rPr lang="sv-SE" sz="1600" dirty="0">
                <a:solidFill>
                  <a:schemeClr val="tx1">
                    <a:lumMod val="50000"/>
                    <a:lumOff val="50000"/>
                  </a:schemeClr>
                </a:solidFill>
              </a:rPr>
              <a:t>, pneumoni UNS och sinuit som det senaste årets mest frekventa diagnoskoder. Du har några minuter över, som du prioriterar till att läsa på om de olika diagnoserna, så att du är förberedd inför patientmötet. </a:t>
            </a:r>
          </a:p>
          <a:p>
            <a:pPr marL="0" indent="0">
              <a:buNone/>
            </a:pPr>
            <a:endParaRPr lang="sv-SE" sz="1600" dirty="0"/>
          </a:p>
          <a:p>
            <a:pPr marL="0" indent="0">
              <a:buNone/>
            </a:pPr>
            <a:r>
              <a:rPr lang="sv-SE" sz="1600" dirty="0"/>
              <a:t>Fråga 5:2 (2p) </a:t>
            </a:r>
          </a:p>
          <a:p>
            <a:pPr marL="0" indent="0">
              <a:buNone/>
            </a:pPr>
            <a:r>
              <a:rPr lang="sv-SE" sz="1600" dirty="0"/>
              <a:t>Redogör för minst två olika organsystem som kan angripas av GPA och vilka symptom eller undersökningsfynd som är förknippade med motsvarande engagemang! </a:t>
            </a:r>
          </a:p>
          <a:p>
            <a:pPr marL="0" indent="0">
              <a:buNone/>
            </a:pPr>
            <a:endParaRPr lang="sv-SE" sz="1600" dirty="0"/>
          </a:p>
          <a:p>
            <a:endParaRPr lang="sv-SE" sz="1600" dirty="0"/>
          </a:p>
        </p:txBody>
      </p:sp>
    </p:spTree>
    <p:extLst>
      <p:ext uri="{BB962C8B-B14F-4D97-AF65-F5344CB8AC3E}">
        <p14:creationId xmlns:p14="http://schemas.microsoft.com/office/powerpoint/2010/main" val="3838041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43943"/>
            <a:ext cx="10997485" cy="6201178"/>
          </a:xfrm>
        </p:spPr>
        <p:txBody>
          <a:bodyPr>
            <a:normAutofit/>
          </a:bodyPr>
          <a:lstStyle/>
          <a:p>
            <a:pPr marL="0" indent="0">
              <a:buNone/>
            </a:pPr>
            <a:r>
              <a:rPr lang="sv-SE" sz="1600" dirty="0"/>
              <a:t>Fall 8 – Julia, 25 år </a:t>
            </a:r>
          </a:p>
          <a:p>
            <a:pPr marL="0" indent="0">
              <a:buNone/>
            </a:pPr>
            <a:r>
              <a:rPr lang="sv-SE" sz="1600" dirty="0">
                <a:solidFill>
                  <a:schemeClr val="tx1">
                    <a:lumMod val="50000"/>
                    <a:lumOff val="50000"/>
                  </a:schemeClr>
                </a:solidFill>
              </a:rPr>
              <a:t>HCG anses vara den utlösande faktorn. Högst nivåer i blodet finns under första </a:t>
            </a:r>
            <a:r>
              <a:rPr lang="sv-SE" sz="1600" dirty="0" err="1">
                <a:solidFill>
                  <a:schemeClr val="tx1">
                    <a:lumMod val="50000"/>
                    <a:lumOff val="50000"/>
                  </a:schemeClr>
                </a:solidFill>
              </a:rPr>
              <a:t>trimestern</a:t>
            </a:r>
            <a:r>
              <a:rPr lang="sv-SE" sz="1600" dirty="0">
                <a:solidFill>
                  <a:schemeClr val="tx1">
                    <a:lumMod val="50000"/>
                    <a:lumOff val="50000"/>
                  </a:schemeClr>
                </a:solidFill>
              </a:rPr>
              <a:t> när placenta utvecklas då </a:t>
            </a:r>
            <a:r>
              <a:rPr lang="sv-SE" sz="1600" dirty="0" err="1">
                <a:solidFill>
                  <a:schemeClr val="tx1">
                    <a:lumMod val="50000"/>
                    <a:lumOff val="50000"/>
                  </a:schemeClr>
                </a:solidFill>
              </a:rPr>
              <a:t>hCG</a:t>
            </a:r>
            <a:r>
              <a:rPr lang="sv-SE" sz="1600" dirty="0">
                <a:solidFill>
                  <a:schemeClr val="tx1">
                    <a:lumMod val="50000"/>
                    <a:lumOff val="50000"/>
                  </a:schemeClr>
                </a:solidFill>
              </a:rPr>
              <a:t> upprätthåller corpus </a:t>
            </a:r>
            <a:r>
              <a:rPr lang="sv-SE" sz="1600" dirty="0" err="1">
                <a:solidFill>
                  <a:schemeClr val="tx1">
                    <a:lumMod val="50000"/>
                    <a:lumOff val="50000"/>
                  </a:schemeClr>
                </a:solidFill>
              </a:rPr>
              <a:t>luteum</a:t>
            </a:r>
            <a:r>
              <a:rPr lang="sv-SE" sz="1600" dirty="0">
                <a:solidFill>
                  <a:schemeClr val="tx1">
                    <a:lumMod val="50000"/>
                    <a:lumOff val="50000"/>
                  </a:schemeClr>
                </a:solidFill>
              </a:rPr>
              <a:t> som bildar nödvändiga hormoner. </a:t>
            </a:r>
          </a:p>
          <a:p>
            <a:pPr marL="0" indent="0">
              <a:buNone/>
            </a:pPr>
            <a:r>
              <a:rPr lang="sv-SE" sz="1600" dirty="0">
                <a:solidFill>
                  <a:schemeClr val="tx1">
                    <a:lumMod val="50000"/>
                    <a:lumOff val="50000"/>
                  </a:schemeClr>
                </a:solidFill>
              </a:rPr>
              <a:t>Under ert samtal framkommer att Julia kräks mycket, ca 15 ggr per dag och hon har mycket svårt att klara av sin vardag. </a:t>
            </a:r>
          </a:p>
          <a:p>
            <a:pPr marL="0" indent="0">
              <a:buNone/>
            </a:pPr>
            <a:endParaRPr lang="sv-SE" sz="1600" dirty="0"/>
          </a:p>
          <a:p>
            <a:pPr marL="0" indent="0">
              <a:buNone/>
            </a:pPr>
            <a:r>
              <a:rPr lang="sv-SE" sz="1600" dirty="0"/>
              <a:t>Du sätter in </a:t>
            </a:r>
            <a:r>
              <a:rPr lang="sv-SE" sz="1600" dirty="0" err="1"/>
              <a:t>antiemetisk</a:t>
            </a:r>
            <a:r>
              <a:rPr lang="sv-SE" sz="1600" dirty="0"/>
              <a:t> behandling med Lergigan </a:t>
            </a:r>
            <a:r>
              <a:rPr lang="sv-SE" sz="1600" dirty="0" err="1"/>
              <a:t>comp</a:t>
            </a:r>
            <a:r>
              <a:rPr lang="sv-SE" sz="1600" dirty="0"/>
              <a:t> (kombination av </a:t>
            </a:r>
            <a:r>
              <a:rPr lang="sv-SE" sz="1600" dirty="0" err="1"/>
              <a:t>prometazin</a:t>
            </a:r>
            <a:r>
              <a:rPr lang="sv-SE" sz="1600" dirty="0"/>
              <a:t>, efedrin och koffein) i första hand och om det inte räcker tillägg av </a:t>
            </a:r>
            <a:r>
              <a:rPr lang="sv-SE" sz="1600" dirty="0" err="1"/>
              <a:t>Metoklopramid</a:t>
            </a:r>
            <a:r>
              <a:rPr lang="sv-SE" sz="1600" dirty="0"/>
              <a:t> eller </a:t>
            </a:r>
            <a:r>
              <a:rPr lang="sv-SE" sz="1600" dirty="0" err="1"/>
              <a:t>Ondansetron</a:t>
            </a:r>
            <a:r>
              <a:rPr lang="sv-SE" sz="1600" dirty="0"/>
              <a:t>. Om besvären är mycket uttalade och patienten har påverkad saltbalans kan även infusionsbehandling med </a:t>
            </a:r>
            <a:r>
              <a:rPr lang="sv-SE" sz="1600" dirty="0" err="1"/>
              <a:t>NaCl</a:t>
            </a:r>
            <a:r>
              <a:rPr lang="sv-SE" sz="1600" dirty="0"/>
              <a:t> med eventuella tillsatser vara aktuellt. Du sjukskriver Julia 50 % under de veckor som hon mår som sämst relaterat till sitt graviditetsillamående. </a:t>
            </a:r>
          </a:p>
          <a:p>
            <a:pPr marL="0" indent="0">
              <a:buNone/>
            </a:pPr>
            <a:r>
              <a:rPr lang="sv-SE" sz="1600" dirty="0"/>
              <a:t>Graviditeten fortlöper normalt. I graviditetsvecka 38+5 ringer Julia förlossningen för att hon tror att vattnet har gått. Hon får komma in på en kontroll. </a:t>
            </a:r>
          </a:p>
          <a:p>
            <a:pPr marL="0" indent="0">
              <a:buNone/>
            </a:pPr>
            <a:endParaRPr lang="sv-SE" sz="1600" dirty="0"/>
          </a:p>
          <a:p>
            <a:pPr marL="0" indent="0">
              <a:buNone/>
            </a:pPr>
            <a:r>
              <a:rPr lang="sv-SE" sz="1600" dirty="0"/>
              <a:t>Fråga 8:5 (2p) Vilka kontroller av patienten vill du göra? </a:t>
            </a:r>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Yttre palpation, vaginal undersökning med spekulum om tveksamt att det är vattenavgång, CTG, </a:t>
            </a:r>
            <a:r>
              <a:rPr lang="sv-SE" sz="1600" dirty="0" err="1">
                <a:solidFill>
                  <a:schemeClr val="accent4"/>
                </a:solidFill>
              </a:rPr>
              <a:t>bltr</a:t>
            </a:r>
            <a:r>
              <a:rPr lang="sv-SE" sz="1600" dirty="0">
                <a:solidFill>
                  <a:schemeClr val="accent4"/>
                </a:solidFill>
              </a:rPr>
              <a:t>, u-sticka, temp, CRP om temp över 37,8 </a:t>
            </a:r>
          </a:p>
          <a:p>
            <a:pPr marL="0" indent="0">
              <a:buNone/>
            </a:pPr>
            <a:endParaRPr lang="sv-SE" sz="1600" dirty="0"/>
          </a:p>
        </p:txBody>
      </p:sp>
    </p:spTree>
    <p:extLst>
      <p:ext uri="{BB962C8B-B14F-4D97-AF65-F5344CB8AC3E}">
        <p14:creationId xmlns:p14="http://schemas.microsoft.com/office/powerpoint/2010/main" val="449353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5533019"/>
          </a:xfrm>
        </p:spPr>
        <p:txBody>
          <a:bodyPr>
            <a:normAutofit/>
          </a:bodyPr>
          <a:lstStyle/>
          <a:p>
            <a:pPr marL="0" indent="0">
              <a:buNone/>
            </a:pPr>
            <a:r>
              <a:rPr lang="sv-SE" sz="1600" dirty="0"/>
              <a:t>Fall 5 – Ulrika, 32 år </a:t>
            </a:r>
          </a:p>
          <a:p>
            <a:pPr marL="0" indent="0">
              <a:buNone/>
            </a:pPr>
            <a:r>
              <a:rPr lang="sv-SE" sz="1600" dirty="0">
                <a:solidFill>
                  <a:schemeClr val="tx1">
                    <a:lumMod val="50000"/>
                    <a:lumOff val="50000"/>
                  </a:schemeClr>
                </a:solidFill>
              </a:rPr>
              <a:t>Det är juni och du gör din vårdcentralplacering under AT. Du skall strax träffa dagens första patient, Ulrika 32 år, som är inbokad på </a:t>
            </a:r>
            <a:r>
              <a:rPr lang="sv-SE" sz="1600" dirty="0" err="1">
                <a:solidFill>
                  <a:schemeClr val="tx1">
                    <a:lumMod val="50000"/>
                    <a:lumOff val="50000"/>
                  </a:schemeClr>
                </a:solidFill>
              </a:rPr>
              <a:t>akuttid</a:t>
            </a:r>
            <a:r>
              <a:rPr lang="sv-SE" sz="1600" dirty="0">
                <a:solidFill>
                  <a:schemeClr val="tx1">
                    <a:lumMod val="50000"/>
                    <a:lumOff val="50000"/>
                  </a:schemeClr>
                </a:solidFill>
              </a:rPr>
              <a:t> pga. feber, bihålebesvär och hosta. Du går snabbt in i hennes journal och noterar </a:t>
            </a:r>
            <a:r>
              <a:rPr lang="sv-SE" sz="1600" dirty="0" err="1">
                <a:solidFill>
                  <a:schemeClr val="tx1">
                    <a:lumMod val="50000"/>
                    <a:lumOff val="50000"/>
                  </a:schemeClr>
                </a:solidFill>
              </a:rPr>
              <a:t>granulomatös</a:t>
            </a:r>
            <a:r>
              <a:rPr lang="sv-SE" sz="1600" dirty="0">
                <a:solidFill>
                  <a:schemeClr val="tx1">
                    <a:lumMod val="50000"/>
                    <a:lumOff val="50000"/>
                  </a:schemeClr>
                </a:solidFill>
              </a:rPr>
              <a:t> </a:t>
            </a:r>
            <a:r>
              <a:rPr lang="sv-SE" sz="1600" dirty="0" err="1">
                <a:solidFill>
                  <a:schemeClr val="tx1">
                    <a:lumMod val="50000"/>
                    <a:lumOff val="50000"/>
                  </a:schemeClr>
                </a:solidFill>
              </a:rPr>
              <a:t>polyangit</a:t>
            </a:r>
            <a:r>
              <a:rPr lang="sv-SE" sz="1600" dirty="0">
                <a:solidFill>
                  <a:schemeClr val="tx1">
                    <a:lumMod val="50000"/>
                    <a:lumOff val="50000"/>
                  </a:schemeClr>
                </a:solidFill>
              </a:rPr>
              <a:t>, pneumoni UNS och sinuit som det senaste årets mest frekventa diagnoskoder. Du har några minuter över, som du prioriterar till att läsa på om de olika diagnoserna, så att du är förberedd inför patientmötet. </a:t>
            </a:r>
          </a:p>
          <a:p>
            <a:pPr marL="0" indent="0">
              <a:buNone/>
            </a:pPr>
            <a:endParaRPr lang="sv-SE" sz="1600" dirty="0"/>
          </a:p>
          <a:p>
            <a:pPr marL="0" indent="0">
              <a:buNone/>
            </a:pPr>
            <a:r>
              <a:rPr lang="sv-SE" sz="1600" dirty="0"/>
              <a:t>Fråga 5:2 (2p) </a:t>
            </a:r>
          </a:p>
          <a:p>
            <a:pPr marL="0" indent="0">
              <a:buNone/>
            </a:pPr>
            <a:r>
              <a:rPr lang="sv-SE" sz="1600" dirty="0"/>
              <a:t>Redogör för minst två olika organsystem som kan angripas av GPA och vilka symptom eller undersökningsfynd som är förknippade med motsvarande engagemang! </a:t>
            </a:r>
          </a:p>
          <a:p>
            <a:pPr marL="0" indent="0">
              <a:buNone/>
            </a:pPr>
            <a:endParaRPr lang="sv-SE" sz="1700" dirty="0"/>
          </a:p>
          <a:p>
            <a:pPr marL="0" indent="0">
              <a:buNone/>
            </a:pPr>
            <a:r>
              <a:rPr lang="sv-SE" sz="1700" dirty="0">
                <a:solidFill>
                  <a:schemeClr val="accent4"/>
                </a:solidFill>
              </a:rPr>
              <a:t>Svarsförslag: </a:t>
            </a:r>
          </a:p>
          <a:p>
            <a:pPr marL="0" indent="0">
              <a:buNone/>
            </a:pPr>
            <a:r>
              <a:rPr lang="sv-SE" sz="1700" dirty="0">
                <a:solidFill>
                  <a:schemeClr val="accent4"/>
                </a:solidFill>
              </a:rPr>
              <a:t>Exv. njurar, lunga, perifera nervsystemet och ÖNH. Symptom: njursvikt, lunginfiltrat, feber, hosta, </a:t>
            </a:r>
            <a:r>
              <a:rPr lang="sv-SE" sz="1700" dirty="0" err="1">
                <a:solidFill>
                  <a:schemeClr val="accent4"/>
                </a:solidFill>
              </a:rPr>
              <a:t>neuropati</a:t>
            </a:r>
            <a:r>
              <a:rPr lang="sv-SE" sz="1700" dirty="0">
                <a:solidFill>
                  <a:schemeClr val="accent4"/>
                </a:solidFill>
              </a:rPr>
              <a:t>, svårläkta sår, destruerande förändringar i ÖNH-regionen, näsblod, sadelnäsa, etc. </a:t>
            </a:r>
          </a:p>
          <a:p>
            <a:pPr marL="0" indent="0">
              <a:buNone/>
            </a:pPr>
            <a:endParaRPr lang="sv-SE" sz="1700" dirty="0"/>
          </a:p>
          <a:p>
            <a:pPr marL="0" indent="0">
              <a:buNone/>
            </a:pPr>
            <a:endParaRPr lang="sv-SE" sz="1700" dirty="0"/>
          </a:p>
          <a:p>
            <a:pPr marL="0" indent="0">
              <a:buNone/>
            </a:pPr>
            <a:r>
              <a:rPr lang="sv-SE" sz="1000" dirty="0">
                <a:solidFill>
                  <a:schemeClr val="tx1">
                    <a:lumMod val="50000"/>
                    <a:lumOff val="50000"/>
                  </a:schemeClr>
                </a:solidFill>
              </a:rPr>
              <a:t>Lärandemål: A11. Principer för utredning av patienter med misstänkt inflammatorisk systemsjukdom. B55. Sjukdomsbild, patofysiologi, utredning och principiell behandling av inflammatoriska led- och systemsjukdomar. </a:t>
            </a:r>
          </a:p>
          <a:p>
            <a:pPr marL="0" indent="0">
              <a:buNone/>
            </a:pPr>
            <a:endParaRPr lang="sv-SE" sz="1600" dirty="0"/>
          </a:p>
          <a:p>
            <a:endParaRPr lang="sv-SE" sz="1600" dirty="0"/>
          </a:p>
        </p:txBody>
      </p:sp>
    </p:spTree>
    <p:extLst>
      <p:ext uri="{BB962C8B-B14F-4D97-AF65-F5344CB8AC3E}">
        <p14:creationId xmlns:p14="http://schemas.microsoft.com/office/powerpoint/2010/main" val="348246807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5533019"/>
          </a:xfrm>
        </p:spPr>
        <p:txBody>
          <a:bodyPr>
            <a:normAutofit/>
          </a:bodyPr>
          <a:lstStyle/>
          <a:p>
            <a:pPr marL="0" indent="0">
              <a:buNone/>
            </a:pPr>
            <a:r>
              <a:rPr lang="sv-SE" sz="1600" dirty="0"/>
              <a:t>Fall 5 – Ulrika, 32 år </a:t>
            </a:r>
          </a:p>
          <a:p>
            <a:pPr marL="0" indent="0">
              <a:buNone/>
            </a:pPr>
            <a:r>
              <a:rPr lang="sv-SE" sz="1600" dirty="0">
                <a:solidFill>
                  <a:schemeClr val="tx1">
                    <a:lumMod val="50000"/>
                    <a:lumOff val="50000"/>
                  </a:schemeClr>
                </a:solidFill>
              </a:rPr>
              <a:t>Det är juni och du gör din vårdcentralplacering under AT. Du skall strax träffa dagens första patient, Ulrika 32 år, som är inbokad på </a:t>
            </a:r>
            <a:r>
              <a:rPr lang="sv-SE" sz="1600" dirty="0" err="1">
                <a:solidFill>
                  <a:schemeClr val="tx1">
                    <a:lumMod val="50000"/>
                    <a:lumOff val="50000"/>
                  </a:schemeClr>
                </a:solidFill>
              </a:rPr>
              <a:t>akuttid</a:t>
            </a:r>
            <a:r>
              <a:rPr lang="sv-SE" sz="1600" dirty="0">
                <a:solidFill>
                  <a:schemeClr val="tx1">
                    <a:lumMod val="50000"/>
                    <a:lumOff val="50000"/>
                  </a:schemeClr>
                </a:solidFill>
              </a:rPr>
              <a:t> pga. feber, bihålebesvär och hosta. Du går snabbt in i hennes journal och noterar </a:t>
            </a:r>
            <a:r>
              <a:rPr lang="sv-SE" sz="1600" dirty="0" err="1">
                <a:solidFill>
                  <a:schemeClr val="tx1">
                    <a:lumMod val="50000"/>
                    <a:lumOff val="50000"/>
                  </a:schemeClr>
                </a:solidFill>
              </a:rPr>
              <a:t>granulomatös</a:t>
            </a:r>
            <a:r>
              <a:rPr lang="sv-SE" sz="1600" dirty="0">
                <a:solidFill>
                  <a:schemeClr val="tx1">
                    <a:lumMod val="50000"/>
                    <a:lumOff val="50000"/>
                  </a:schemeClr>
                </a:solidFill>
              </a:rPr>
              <a:t> </a:t>
            </a:r>
            <a:r>
              <a:rPr lang="sv-SE" sz="1600" dirty="0" err="1">
                <a:solidFill>
                  <a:schemeClr val="tx1">
                    <a:lumMod val="50000"/>
                    <a:lumOff val="50000"/>
                  </a:schemeClr>
                </a:solidFill>
              </a:rPr>
              <a:t>polyangit</a:t>
            </a:r>
            <a:r>
              <a:rPr lang="sv-SE" sz="1600" dirty="0">
                <a:solidFill>
                  <a:schemeClr val="tx1">
                    <a:lumMod val="50000"/>
                    <a:lumOff val="50000"/>
                  </a:schemeClr>
                </a:solidFill>
              </a:rPr>
              <a:t>, pneumoni UNS och sinuit som det senaste årets mest frekventa diagnoskoder. Du har några minuter över, som du prioriterar till att läsa på om de olika diagnoserna, så att du är förberedd inför patientmötet. </a:t>
            </a:r>
          </a:p>
          <a:p>
            <a:pPr marL="0" indent="0">
              <a:buNone/>
            </a:pPr>
            <a:endParaRPr lang="sv-SE" sz="1600" dirty="0"/>
          </a:p>
          <a:p>
            <a:pPr marL="0" indent="0">
              <a:buNone/>
            </a:pPr>
            <a:r>
              <a:rPr lang="sv-SE" sz="1600" dirty="0"/>
              <a:t>Fråga 5:3 (2p) </a:t>
            </a:r>
          </a:p>
          <a:p>
            <a:pPr marL="0" indent="0">
              <a:buNone/>
            </a:pPr>
            <a:r>
              <a:rPr lang="sv-SE" sz="1600" dirty="0"/>
              <a:t>GPA tillhör gruppen ANCA-associerade </a:t>
            </a:r>
            <a:r>
              <a:rPr lang="sv-SE" sz="1600" dirty="0" err="1"/>
              <a:t>vaskuliter</a:t>
            </a:r>
            <a:r>
              <a:rPr lang="sv-SE" sz="1600" dirty="0"/>
              <a:t> (AAV) där man i regel finner cirkulerande autoantikroppar. Vilken celltyp är dessa autoantikroppar riktade mot och vilka två cytoplasmaantigen är vanligast att man finner autoantikroppar mot vid AAV? </a:t>
            </a:r>
          </a:p>
          <a:p>
            <a:pPr marL="0" indent="0">
              <a:buNone/>
            </a:pPr>
            <a:endParaRPr lang="sv-SE" sz="1600" dirty="0"/>
          </a:p>
          <a:p>
            <a:endParaRPr lang="sv-SE" sz="1600" dirty="0"/>
          </a:p>
        </p:txBody>
      </p:sp>
    </p:spTree>
    <p:extLst>
      <p:ext uri="{BB962C8B-B14F-4D97-AF65-F5344CB8AC3E}">
        <p14:creationId xmlns:p14="http://schemas.microsoft.com/office/powerpoint/2010/main" val="409617871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5533019"/>
          </a:xfrm>
        </p:spPr>
        <p:txBody>
          <a:bodyPr>
            <a:normAutofit/>
          </a:bodyPr>
          <a:lstStyle/>
          <a:p>
            <a:pPr marL="0" indent="0">
              <a:buNone/>
            </a:pPr>
            <a:r>
              <a:rPr lang="sv-SE" sz="1600" dirty="0"/>
              <a:t>Fall 5 – Ulrika, 32 år </a:t>
            </a:r>
          </a:p>
          <a:p>
            <a:pPr marL="0" indent="0">
              <a:buNone/>
            </a:pPr>
            <a:r>
              <a:rPr lang="sv-SE" sz="1600" dirty="0">
                <a:solidFill>
                  <a:schemeClr val="tx1">
                    <a:lumMod val="50000"/>
                    <a:lumOff val="50000"/>
                  </a:schemeClr>
                </a:solidFill>
              </a:rPr>
              <a:t>Det är juni och du gör din vårdcentralplacering under AT. Du skall strax träffa dagens första patient, Ulrika 32 år, som är inbokad på </a:t>
            </a:r>
            <a:r>
              <a:rPr lang="sv-SE" sz="1600" dirty="0" err="1">
                <a:solidFill>
                  <a:schemeClr val="tx1">
                    <a:lumMod val="50000"/>
                    <a:lumOff val="50000"/>
                  </a:schemeClr>
                </a:solidFill>
              </a:rPr>
              <a:t>akuttid</a:t>
            </a:r>
            <a:r>
              <a:rPr lang="sv-SE" sz="1600" dirty="0">
                <a:solidFill>
                  <a:schemeClr val="tx1">
                    <a:lumMod val="50000"/>
                    <a:lumOff val="50000"/>
                  </a:schemeClr>
                </a:solidFill>
              </a:rPr>
              <a:t> pga. feber, bihålebesvär och hosta. Du går snabbt in i hennes journal och noterar </a:t>
            </a:r>
            <a:r>
              <a:rPr lang="sv-SE" sz="1600" dirty="0" err="1">
                <a:solidFill>
                  <a:schemeClr val="tx1">
                    <a:lumMod val="50000"/>
                    <a:lumOff val="50000"/>
                  </a:schemeClr>
                </a:solidFill>
              </a:rPr>
              <a:t>granulomatös</a:t>
            </a:r>
            <a:r>
              <a:rPr lang="sv-SE" sz="1600" dirty="0">
                <a:solidFill>
                  <a:schemeClr val="tx1">
                    <a:lumMod val="50000"/>
                    <a:lumOff val="50000"/>
                  </a:schemeClr>
                </a:solidFill>
              </a:rPr>
              <a:t> </a:t>
            </a:r>
            <a:r>
              <a:rPr lang="sv-SE" sz="1600" dirty="0" err="1">
                <a:solidFill>
                  <a:schemeClr val="tx1">
                    <a:lumMod val="50000"/>
                    <a:lumOff val="50000"/>
                  </a:schemeClr>
                </a:solidFill>
              </a:rPr>
              <a:t>polyangit</a:t>
            </a:r>
            <a:r>
              <a:rPr lang="sv-SE" sz="1600" dirty="0">
                <a:solidFill>
                  <a:schemeClr val="tx1">
                    <a:lumMod val="50000"/>
                    <a:lumOff val="50000"/>
                  </a:schemeClr>
                </a:solidFill>
              </a:rPr>
              <a:t>, pneumoni UNS och sinuit som det senaste årets mest frekventa diagnoskoder. Du har några minuter över, som du prioriterar till att läsa på om de olika diagnoserna, så att du är förberedd inför patientmötet. </a:t>
            </a:r>
          </a:p>
          <a:p>
            <a:pPr marL="0" indent="0">
              <a:buNone/>
            </a:pPr>
            <a:endParaRPr lang="sv-SE" sz="1600" dirty="0"/>
          </a:p>
          <a:p>
            <a:pPr marL="0" indent="0">
              <a:buNone/>
            </a:pPr>
            <a:r>
              <a:rPr lang="sv-SE" sz="1600" dirty="0"/>
              <a:t>Fråga 5:3 (2p) </a:t>
            </a:r>
          </a:p>
          <a:p>
            <a:pPr marL="0" indent="0">
              <a:buNone/>
            </a:pPr>
            <a:r>
              <a:rPr lang="sv-SE" sz="1600" dirty="0"/>
              <a:t>GPA tillhör gruppen ANCA-associerade </a:t>
            </a:r>
            <a:r>
              <a:rPr lang="sv-SE" sz="1600" dirty="0" err="1"/>
              <a:t>vaskuliter</a:t>
            </a:r>
            <a:r>
              <a:rPr lang="sv-SE" sz="1600" dirty="0"/>
              <a:t> (AAV) där man i regel finner cirkulerande autoantikroppar. Vilken celltyp är dessa autoantikroppar riktade mot och vilka två cytoplasmaantigen är vanligast att man finner autoantikroppar mot vid AAV?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err="1">
                <a:solidFill>
                  <a:schemeClr val="accent4"/>
                </a:solidFill>
              </a:rPr>
              <a:t>Neutrofiler</a:t>
            </a:r>
            <a:r>
              <a:rPr lang="sv-SE" sz="1600" dirty="0">
                <a:solidFill>
                  <a:schemeClr val="accent4"/>
                </a:solidFill>
              </a:rPr>
              <a:t>. Proteinas-3 (PR3) och </a:t>
            </a:r>
            <a:r>
              <a:rPr lang="sv-SE" sz="1600" dirty="0" err="1">
                <a:solidFill>
                  <a:schemeClr val="accent4"/>
                </a:solidFill>
              </a:rPr>
              <a:t>Myeloperoxidas</a:t>
            </a:r>
            <a:r>
              <a:rPr lang="sv-SE" sz="1600" dirty="0">
                <a:solidFill>
                  <a:schemeClr val="accent4"/>
                </a:solidFill>
              </a:rPr>
              <a:t> (MPO). </a:t>
            </a:r>
          </a:p>
          <a:p>
            <a:pPr marL="0" indent="0">
              <a:buNone/>
            </a:pPr>
            <a:endParaRPr lang="sv-SE" sz="1600" dirty="0"/>
          </a:p>
          <a:p>
            <a:pPr marL="0" indent="0">
              <a:buNone/>
            </a:pPr>
            <a:endParaRPr lang="sv-SE" sz="1600" dirty="0"/>
          </a:p>
          <a:p>
            <a:pPr marL="0" indent="0">
              <a:buNone/>
            </a:pPr>
            <a:r>
              <a:rPr lang="sv-SE" sz="1000" dirty="0">
                <a:solidFill>
                  <a:schemeClr val="tx1">
                    <a:lumMod val="50000"/>
                    <a:lumOff val="50000"/>
                  </a:schemeClr>
                </a:solidFill>
              </a:rPr>
              <a:t>Lärandemål: B55. Sjukdomsbild, patofysiologi, utredning och principiell behandling av inflammatoriska led- och systemsjukdomar. C79. Principer för diagnostik, </a:t>
            </a:r>
            <a:r>
              <a:rPr lang="sv-SE" sz="1000" dirty="0" err="1">
                <a:solidFill>
                  <a:schemeClr val="tx1">
                    <a:lumMod val="50000"/>
                    <a:lumOff val="50000"/>
                  </a:schemeClr>
                </a:solidFill>
              </a:rPr>
              <a:t>prognostik</a:t>
            </a:r>
            <a:r>
              <a:rPr lang="sv-SE" sz="1000" dirty="0">
                <a:solidFill>
                  <a:schemeClr val="tx1">
                    <a:lumMod val="50000"/>
                    <a:lumOff val="50000"/>
                  </a:schemeClr>
                </a:solidFill>
              </a:rPr>
              <a:t> och behandling av patienter med misstänkt inflammatorisk led- och systemsjukdom. </a:t>
            </a:r>
          </a:p>
          <a:p>
            <a:pPr marL="0" indent="0">
              <a:buNone/>
            </a:pPr>
            <a:endParaRPr lang="sv-SE" sz="1600" dirty="0"/>
          </a:p>
        </p:txBody>
      </p:sp>
    </p:spTree>
    <p:extLst>
      <p:ext uri="{BB962C8B-B14F-4D97-AF65-F5344CB8AC3E}">
        <p14:creationId xmlns:p14="http://schemas.microsoft.com/office/powerpoint/2010/main" val="65121512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5533019"/>
          </a:xfrm>
        </p:spPr>
        <p:txBody>
          <a:bodyPr>
            <a:normAutofit/>
          </a:bodyPr>
          <a:lstStyle/>
          <a:p>
            <a:pPr marL="0" indent="0">
              <a:buNone/>
            </a:pPr>
            <a:r>
              <a:rPr lang="sv-SE" sz="1600" dirty="0"/>
              <a:t>Fall 5 – Ulrika, 32 år </a:t>
            </a:r>
          </a:p>
          <a:p>
            <a:pPr marL="0" indent="0">
              <a:buNone/>
            </a:pPr>
            <a:r>
              <a:rPr lang="sv-SE" sz="1600" dirty="0">
                <a:solidFill>
                  <a:schemeClr val="tx1">
                    <a:lumMod val="50000"/>
                    <a:lumOff val="50000"/>
                  </a:schemeClr>
                </a:solidFill>
              </a:rPr>
              <a:t>Det är juni och du gör din vårdcentralplacering under AT. Du skall strax träffa dagens första patient, Ulrika 32 år, som är inbokad på </a:t>
            </a:r>
            <a:r>
              <a:rPr lang="sv-SE" sz="1600" dirty="0" err="1">
                <a:solidFill>
                  <a:schemeClr val="tx1">
                    <a:lumMod val="50000"/>
                    <a:lumOff val="50000"/>
                  </a:schemeClr>
                </a:solidFill>
              </a:rPr>
              <a:t>akuttid</a:t>
            </a:r>
            <a:r>
              <a:rPr lang="sv-SE" sz="1600" dirty="0">
                <a:solidFill>
                  <a:schemeClr val="tx1">
                    <a:lumMod val="50000"/>
                    <a:lumOff val="50000"/>
                  </a:schemeClr>
                </a:solidFill>
              </a:rPr>
              <a:t> pga. feber, bihålebesvär och hosta. Du går snabbt in i hennes journal och noterar </a:t>
            </a:r>
            <a:r>
              <a:rPr lang="sv-SE" sz="1600" dirty="0" err="1">
                <a:solidFill>
                  <a:schemeClr val="tx1">
                    <a:lumMod val="50000"/>
                    <a:lumOff val="50000"/>
                  </a:schemeClr>
                </a:solidFill>
              </a:rPr>
              <a:t>granulomatös</a:t>
            </a:r>
            <a:r>
              <a:rPr lang="sv-SE" sz="1600" dirty="0">
                <a:solidFill>
                  <a:schemeClr val="tx1">
                    <a:lumMod val="50000"/>
                    <a:lumOff val="50000"/>
                  </a:schemeClr>
                </a:solidFill>
              </a:rPr>
              <a:t> </a:t>
            </a:r>
            <a:r>
              <a:rPr lang="sv-SE" sz="1600" dirty="0" err="1">
                <a:solidFill>
                  <a:schemeClr val="tx1">
                    <a:lumMod val="50000"/>
                    <a:lumOff val="50000"/>
                  </a:schemeClr>
                </a:solidFill>
              </a:rPr>
              <a:t>polyangit</a:t>
            </a:r>
            <a:r>
              <a:rPr lang="sv-SE" sz="1600" dirty="0">
                <a:solidFill>
                  <a:schemeClr val="tx1">
                    <a:lumMod val="50000"/>
                    <a:lumOff val="50000"/>
                  </a:schemeClr>
                </a:solidFill>
              </a:rPr>
              <a:t>, pneumoni UNS och sinuit som det senaste årets mest frekventa diagnoskoder. Du har några minuter över, som du prioriterar till att läsa på om de olika diagnoserna, så att du är förberedd inför patientmötet. </a:t>
            </a:r>
          </a:p>
          <a:p>
            <a:pPr marL="0" indent="0">
              <a:buNone/>
            </a:pPr>
            <a:r>
              <a:rPr lang="sv-SE" sz="1600" dirty="0"/>
              <a:t>När du fått klart för dig att GPA är en </a:t>
            </a:r>
            <a:r>
              <a:rPr lang="sv-SE" sz="1600" dirty="0" err="1"/>
              <a:t>vaskulit</a:t>
            </a:r>
            <a:r>
              <a:rPr lang="sv-SE" sz="1600" dirty="0"/>
              <a:t> som huvudsakligen engagerar små kärl (kapillärer) och medelstora artärer samt företrädesvis ger symptom från luftvägarna och njurar, men besparar aorta och dess avgångar, reflekterar du kort över om hennes upprepade luftvägssymtom har en koppling till </a:t>
            </a:r>
            <a:r>
              <a:rPr lang="sv-SE" sz="1600" dirty="0" err="1"/>
              <a:t>vaskulitsjukdomen</a:t>
            </a:r>
            <a:r>
              <a:rPr lang="sv-SE" sz="1600" dirty="0"/>
              <a:t>. </a:t>
            </a:r>
          </a:p>
          <a:p>
            <a:pPr marL="0" indent="0">
              <a:buNone/>
            </a:pPr>
            <a:r>
              <a:rPr lang="sv-SE" sz="1600" dirty="0"/>
              <a:t>I undersökningsrummet möter du en hostande kvinna, som låter täppt i näsan. Hon sitter upp, är lugn och fullt orienterad. Undersköterskan återger vitalparametrar: RLS 1, temp 38,2°C (tagit 1 g </a:t>
            </a:r>
            <a:r>
              <a:rPr lang="sv-SE" sz="1600" dirty="0" err="1"/>
              <a:t>paracetamol</a:t>
            </a:r>
            <a:r>
              <a:rPr lang="sv-SE" sz="1600" dirty="0"/>
              <a:t> för fem timmar sedan), SaO2 95% på rumsluft, AF 18/min, BT 135/75, puls 75/min. Hon har lämnat urinprov för analys, som visar 1+ albumin och 1+ </a:t>
            </a:r>
            <a:r>
              <a:rPr lang="sv-SE" sz="1600" dirty="0" err="1"/>
              <a:t>erytrocyter</a:t>
            </a:r>
            <a:r>
              <a:rPr lang="sv-SE" sz="1600" dirty="0"/>
              <a:t>. Undersköterskan undrar om hon kan slänga urinprovet eller om du önskar beställa ytterligare analyser i urin? </a:t>
            </a:r>
          </a:p>
          <a:p>
            <a:pPr marL="0" indent="0">
              <a:buNone/>
            </a:pPr>
            <a:endParaRPr lang="sv-SE" sz="1600" dirty="0"/>
          </a:p>
          <a:p>
            <a:pPr marL="0" indent="0">
              <a:buNone/>
            </a:pPr>
            <a:r>
              <a:rPr lang="sv-SE" sz="1600" dirty="0"/>
              <a:t>Fråga 5:4 (1p) </a:t>
            </a:r>
          </a:p>
          <a:p>
            <a:pPr marL="0" indent="0">
              <a:buNone/>
            </a:pPr>
            <a:r>
              <a:rPr lang="sv-SE" sz="1600" dirty="0"/>
              <a:t>Vilket kompletterande urinprov beställer du, och varför, med tanke på Ulrikas tidigare sjukhistoria? </a:t>
            </a:r>
          </a:p>
          <a:p>
            <a:pPr marL="0" indent="0">
              <a:buNone/>
            </a:pPr>
            <a:endParaRPr lang="sv-SE" sz="1600" dirty="0"/>
          </a:p>
        </p:txBody>
      </p:sp>
    </p:spTree>
    <p:extLst>
      <p:ext uri="{BB962C8B-B14F-4D97-AF65-F5344CB8AC3E}">
        <p14:creationId xmlns:p14="http://schemas.microsoft.com/office/powerpoint/2010/main" val="219252455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5898524"/>
          </a:xfrm>
        </p:spPr>
        <p:txBody>
          <a:bodyPr>
            <a:noAutofit/>
          </a:bodyPr>
          <a:lstStyle/>
          <a:p>
            <a:pPr marL="0" indent="0">
              <a:buNone/>
            </a:pPr>
            <a:r>
              <a:rPr lang="sv-SE" sz="1600" dirty="0"/>
              <a:t>Fall 5 – Ulrika, 32 år </a:t>
            </a:r>
          </a:p>
          <a:p>
            <a:pPr marL="0" indent="0">
              <a:buNone/>
            </a:pPr>
            <a:r>
              <a:rPr lang="sv-SE" sz="1600" dirty="0">
                <a:solidFill>
                  <a:schemeClr val="tx1">
                    <a:lumMod val="50000"/>
                    <a:lumOff val="50000"/>
                  </a:schemeClr>
                </a:solidFill>
              </a:rPr>
              <a:t>Det är juni och du gör din vårdcentralplacering under AT. Du skall strax träffa dagens första patient, Ulrika 32 år, som är inbokad på </a:t>
            </a:r>
            <a:r>
              <a:rPr lang="sv-SE" sz="1600" dirty="0" err="1">
                <a:solidFill>
                  <a:schemeClr val="tx1">
                    <a:lumMod val="50000"/>
                    <a:lumOff val="50000"/>
                  </a:schemeClr>
                </a:solidFill>
              </a:rPr>
              <a:t>akuttid</a:t>
            </a:r>
            <a:r>
              <a:rPr lang="sv-SE" sz="1600" dirty="0">
                <a:solidFill>
                  <a:schemeClr val="tx1">
                    <a:lumMod val="50000"/>
                    <a:lumOff val="50000"/>
                  </a:schemeClr>
                </a:solidFill>
              </a:rPr>
              <a:t> pga. feber, bihålebesvär och hosta. Du går snabbt in i hennes journal och noterar </a:t>
            </a:r>
            <a:r>
              <a:rPr lang="sv-SE" sz="1600" dirty="0" err="1">
                <a:solidFill>
                  <a:schemeClr val="tx1">
                    <a:lumMod val="50000"/>
                    <a:lumOff val="50000"/>
                  </a:schemeClr>
                </a:solidFill>
              </a:rPr>
              <a:t>granulomatös</a:t>
            </a:r>
            <a:r>
              <a:rPr lang="sv-SE" sz="1600" dirty="0">
                <a:solidFill>
                  <a:schemeClr val="tx1">
                    <a:lumMod val="50000"/>
                    <a:lumOff val="50000"/>
                  </a:schemeClr>
                </a:solidFill>
              </a:rPr>
              <a:t> </a:t>
            </a:r>
            <a:r>
              <a:rPr lang="sv-SE" sz="1600" dirty="0" err="1">
                <a:solidFill>
                  <a:schemeClr val="tx1">
                    <a:lumMod val="50000"/>
                    <a:lumOff val="50000"/>
                  </a:schemeClr>
                </a:solidFill>
              </a:rPr>
              <a:t>polyangit</a:t>
            </a:r>
            <a:r>
              <a:rPr lang="sv-SE" sz="1600" dirty="0">
                <a:solidFill>
                  <a:schemeClr val="tx1">
                    <a:lumMod val="50000"/>
                    <a:lumOff val="50000"/>
                  </a:schemeClr>
                </a:solidFill>
              </a:rPr>
              <a:t>, pneumoni UNS och sinuit som det senaste årets mest frekventa diagnoskoder. Du har några minuter över, som du prioriterar till att läsa på om de olika diagnoserna, så att du är förberedd inför patientmötet. </a:t>
            </a:r>
          </a:p>
          <a:p>
            <a:pPr marL="0" indent="0">
              <a:buNone/>
            </a:pPr>
            <a:r>
              <a:rPr lang="sv-SE" sz="1600" dirty="0"/>
              <a:t>När du fått klart för dig att GPA är en </a:t>
            </a:r>
            <a:r>
              <a:rPr lang="sv-SE" sz="1600" dirty="0" err="1"/>
              <a:t>vaskulit</a:t>
            </a:r>
            <a:r>
              <a:rPr lang="sv-SE" sz="1600" dirty="0"/>
              <a:t> som huvudsakligen engagerar små kärl (kapillärer) och medelstora artärer samt företrädesvis ger symptom från luftvägarna och njurar, men besparar aorta och dess avgångar, reflekterar du kort över om hennes upprepade luftvägssymtom har en koppling till </a:t>
            </a:r>
            <a:r>
              <a:rPr lang="sv-SE" sz="1600" dirty="0" err="1"/>
              <a:t>vaskulitsjukdomen</a:t>
            </a:r>
            <a:r>
              <a:rPr lang="sv-SE" sz="1600" dirty="0"/>
              <a:t>. </a:t>
            </a:r>
          </a:p>
          <a:p>
            <a:pPr marL="0" indent="0">
              <a:buNone/>
            </a:pPr>
            <a:r>
              <a:rPr lang="sv-SE" sz="1600" dirty="0"/>
              <a:t>I undersökningsrummet möter du en hostande kvinna, som låter täppt i näsan. Hon sitter upp, är lugn och fullt orienterad. Undersköterskan återger vitalparametrar: RLS 1, temp 38,2°C (tagit 1 g </a:t>
            </a:r>
            <a:r>
              <a:rPr lang="sv-SE" sz="1600" dirty="0" err="1"/>
              <a:t>paracetamol</a:t>
            </a:r>
            <a:r>
              <a:rPr lang="sv-SE" sz="1600" dirty="0"/>
              <a:t> för fem timmar sedan), SaO2 95% på rumsluft, AF 18/min, BT 135/75, puls 75/min. Hon har lämnat urinprov för analys, som visar 1+ albumin och 1+ </a:t>
            </a:r>
            <a:r>
              <a:rPr lang="sv-SE" sz="1600" dirty="0" err="1"/>
              <a:t>erytrocyter</a:t>
            </a:r>
            <a:r>
              <a:rPr lang="sv-SE" sz="1600" dirty="0"/>
              <a:t>. Undersköterskan undrar om hon kan slänga urinprovet eller om du önskar beställa ytterligare analyser i urin? </a:t>
            </a:r>
          </a:p>
          <a:p>
            <a:pPr marL="0" indent="0">
              <a:buNone/>
            </a:pPr>
            <a:endParaRPr lang="sv-SE" sz="1600" dirty="0"/>
          </a:p>
          <a:p>
            <a:pPr marL="0" indent="0">
              <a:buNone/>
            </a:pPr>
            <a:r>
              <a:rPr lang="sv-SE" sz="1600" dirty="0"/>
              <a:t>Fråga 5:4 (1p) </a:t>
            </a:r>
          </a:p>
          <a:p>
            <a:pPr marL="0" indent="0">
              <a:buNone/>
            </a:pPr>
            <a:r>
              <a:rPr lang="sv-SE" sz="1600" dirty="0"/>
              <a:t>Vilket kompletterande urinprov beställer du, och varför, med tanke på Ulrikas tidigare sjukhistoria?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a:solidFill>
                  <a:schemeClr val="accent4"/>
                </a:solidFill>
              </a:rPr>
              <a:t>Urinsediment med frågeställning cellcylindrar (</a:t>
            </a:r>
            <a:r>
              <a:rPr lang="sv-SE" sz="1600" dirty="0" err="1">
                <a:solidFill>
                  <a:schemeClr val="accent4"/>
                </a:solidFill>
              </a:rPr>
              <a:t>erytrocytcylindrar</a:t>
            </a:r>
            <a:r>
              <a:rPr lang="sv-SE" sz="1600" dirty="0">
                <a:solidFill>
                  <a:schemeClr val="accent4"/>
                </a:solidFill>
              </a:rPr>
              <a:t>) pga. tidigare </a:t>
            </a:r>
            <a:r>
              <a:rPr lang="sv-SE" sz="1600" dirty="0" err="1">
                <a:solidFill>
                  <a:schemeClr val="accent4"/>
                </a:solidFill>
              </a:rPr>
              <a:t>njurvaskulit</a:t>
            </a:r>
            <a:r>
              <a:rPr lang="sv-SE" sz="1600" dirty="0">
                <a:solidFill>
                  <a:schemeClr val="accent4"/>
                </a:solidFill>
              </a:rPr>
              <a:t> och nuvarande avvikelser i urinstatus. </a:t>
            </a:r>
          </a:p>
          <a:p>
            <a:pPr marL="0" indent="0">
              <a:buNone/>
            </a:pPr>
            <a:endParaRPr lang="sv-SE" sz="1600" dirty="0"/>
          </a:p>
          <a:p>
            <a:pPr marL="0" indent="0">
              <a:buNone/>
            </a:pPr>
            <a:r>
              <a:rPr lang="sv-SE" sz="1000" dirty="0">
                <a:solidFill>
                  <a:schemeClr val="tx1">
                    <a:lumMod val="50000"/>
                    <a:lumOff val="50000"/>
                  </a:schemeClr>
                </a:solidFill>
              </a:rPr>
              <a:t>Lärandemål: A11. Principer för utredning av patienter med misstänkt inflammatorisk systemsjukdom. B55. Sjukdomsbild, patofysiologi, utredning och principiell behandling av inflammatoriska led- och systemsjukdomar. </a:t>
            </a:r>
          </a:p>
          <a:p>
            <a:pPr marL="0" indent="0">
              <a:buNone/>
            </a:pPr>
            <a:endParaRPr lang="sv-SE" sz="1600" dirty="0"/>
          </a:p>
        </p:txBody>
      </p:sp>
    </p:spTree>
    <p:extLst>
      <p:ext uri="{BB962C8B-B14F-4D97-AF65-F5344CB8AC3E}">
        <p14:creationId xmlns:p14="http://schemas.microsoft.com/office/powerpoint/2010/main" val="98681600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5898524"/>
          </a:xfrm>
        </p:spPr>
        <p:txBody>
          <a:bodyPr>
            <a:noAutofit/>
          </a:bodyPr>
          <a:lstStyle/>
          <a:p>
            <a:pPr marL="0" indent="0">
              <a:buNone/>
            </a:pPr>
            <a:r>
              <a:rPr lang="sv-SE" sz="1600" dirty="0"/>
              <a:t>Fall 5 – Ulrika, 32 år </a:t>
            </a:r>
          </a:p>
          <a:p>
            <a:pPr marL="0" indent="0">
              <a:buNone/>
            </a:pPr>
            <a:r>
              <a:rPr lang="sv-SE" sz="1600" dirty="0"/>
              <a:t>När du ombesörjt att urinprovet skickas för analys av urinsediment med frågeställning </a:t>
            </a:r>
            <a:r>
              <a:rPr lang="sv-SE" sz="1600" dirty="0" err="1"/>
              <a:t>erytrocytcylindrar</a:t>
            </a:r>
            <a:r>
              <a:rPr lang="sv-SE" sz="1600" dirty="0"/>
              <a:t>, inhämtar du anamnes. Det framkommer att Ulrika diagnosticerades med GPA för 4 år sedan med engagemang av övre luftvägar och njurar. Hon har sedan diagnos framgångsrikt behandlats med </a:t>
            </a:r>
            <a:r>
              <a:rPr lang="sv-SE" sz="1600" dirty="0" err="1"/>
              <a:t>Rixathon</a:t>
            </a:r>
            <a:r>
              <a:rPr lang="sv-SE" sz="1600" dirty="0"/>
              <a:t>® (</a:t>
            </a:r>
            <a:r>
              <a:rPr lang="sv-SE" sz="1600" dirty="0" err="1"/>
              <a:t>rituximab</a:t>
            </a:r>
            <a:r>
              <a:rPr lang="sv-SE" sz="1600" dirty="0"/>
              <a:t>) infusioner var 6:e månad; senaste dos för tre månader sedan. För ett år sedan började dock besvär med frekventa sinuiter, någon otit och ett flertal lunginflammationer som behandlats med antibiotika i vårdcentralens försorg. Ulrika nämner att hon aldrig blir riktigt återställd efter en veckas penicillinkur och att det inte dröjer länge förrän hon återinsjuknar i luftvägssymtom. Hon är konstant hostig och trött och är ofta sjukskriven. Vid akutbesöken på vårdcentralen misstänks ofta viros, eftersom blodprover sällan är särskilt avvikande. Hon röker inte, är gift, har två barn i lågstadieålder och arbetar som fysioterapeut inom kommunen. Hon har inte varit utomlands senaste åren, känner inte till om ärftlighet för sjukdomar föreligger i släkten och har varit förskonad från infektioner tidigare i livet. Alla i familjen är för närvarande friska. Förutom </a:t>
            </a:r>
            <a:r>
              <a:rPr lang="sv-SE" sz="1600" dirty="0" err="1"/>
              <a:t>rituximab</a:t>
            </a:r>
            <a:r>
              <a:rPr lang="sv-SE" sz="1600" dirty="0"/>
              <a:t> behandlas hon med tablett </a:t>
            </a:r>
            <a:r>
              <a:rPr lang="sv-SE" sz="1600" dirty="0" err="1"/>
              <a:t>Prednisolon</a:t>
            </a:r>
            <a:r>
              <a:rPr lang="sv-SE" sz="1600" dirty="0"/>
              <a:t> (</a:t>
            </a:r>
            <a:r>
              <a:rPr lang="sv-SE" sz="1600" dirty="0" err="1"/>
              <a:t>glukokortikoid</a:t>
            </a:r>
            <a:r>
              <a:rPr lang="sv-SE" sz="1600" dirty="0"/>
              <a:t>) 10 mg x 1. Hon negerar läkemedelsallergier. </a:t>
            </a:r>
          </a:p>
          <a:p>
            <a:pPr marL="0" indent="0">
              <a:buNone/>
            </a:pPr>
            <a:r>
              <a:rPr lang="sv-SE" sz="1600" dirty="0"/>
              <a:t>De aktuella infektionssymtomen började för en vecka sedan, med tjock snuva, tryck över bihålorna, tilltagande slemmig hosta och feberkänsla. Hon spottar ofta ut gulgrönfärgat snor. Tempen har som högst legat på 38,4°C. Hon har inte frossat, har inte huvudvärk eller besvär från urinvägar, GI-kanalen eller huden. </a:t>
            </a:r>
          </a:p>
          <a:p>
            <a:pPr marL="0" indent="0">
              <a:buNone/>
            </a:pPr>
            <a:endParaRPr lang="sv-SE" sz="1600" dirty="0"/>
          </a:p>
          <a:p>
            <a:pPr marL="0" indent="0">
              <a:buNone/>
            </a:pPr>
            <a:r>
              <a:rPr lang="sv-SE" sz="1600" dirty="0"/>
              <a:t>Fråga 5:5 (3p) </a:t>
            </a:r>
          </a:p>
          <a:p>
            <a:pPr marL="0" indent="0">
              <a:buNone/>
            </a:pPr>
            <a:r>
              <a:rPr lang="sv-SE" sz="1600" dirty="0"/>
              <a:t>Ulrika frågar dig om hon är extra infektionskänslig, eftersom hon drabbas ofta av infektioner. Vad svarar du henne och vilka faktorer i anamnesen är av relevans? Motivera! </a:t>
            </a:r>
          </a:p>
          <a:p>
            <a:pPr marL="0" indent="0">
              <a:buNone/>
            </a:pPr>
            <a:endParaRPr lang="sv-SE" sz="1600" dirty="0"/>
          </a:p>
        </p:txBody>
      </p:sp>
    </p:spTree>
    <p:extLst>
      <p:ext uri="{BB962C8B-B14F-4D97-AF65-F5344CB8AC3E}">
        <p14:creationId xmlns:p14="http://schemas.microsoft.com/office/powerpoint/2010/main" val="85280776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buNone/>
            </a:pPr>
            <a:r>
              <a:rPr lang="sv-SE" sz="1600" dirty="0"/>
              <a:t>Fall 5 – Ulrika, 32 år </a:t>
            </a:r>
          </a:p>
          <a:p>
            <a:pPr marL="0" indent="0">
              <a:buNone/>
            </a:pPr>
            <a:r>
              <a:rPr lang="sv-SE" sz="1600" dirty="0"/>
              <a:t>När du ombesörjt att urinprovet skickas för analys av urinsediment med frågeställning </a:t>
            </a:r>
            <a:r>
              <a:rPr lang="sv-SE" sz="1600" dirty="0" err="1"/>
              <a:t>erytrocytcylindrar</a:t>
            </a:r>
            <a:r>
              <a:rPr lang="sv-SE" sz="1600" dirty="0"/>
              <a:t>, inhämtar du anamnes. Det framkommer att Ulrika diagnosticerades med GPA för 4 år sedan med engagemang av övre luftvägar och njurar. Hon har sedan diagnos framgångsrikt behandlats med </a:t>
            </a:r>
            <a:r>
              <a:rPr lang="sv-SE" sz="1600" dirty="0" err="1"/>
              <a:t>Rixathon</a:t>
            </a:r>
            <a:r>
              <a:rPr lang="sv-SE" sz="1600" dirty="0"/>
              <a:t>® (</a:t>
            </a:r>
            <a:r>
              <a:rPr lang="sv-SE" sz="1600" dirty="0" err="1"/>
              <a:t>rituximab</a:t>
            </a:r>
            <a:r>
              <a:rPr lang="sv-SE" sz="1600" dirty="0"/>
              <a:t>) infusioner var 6:e månad; senaste dos för tre månader sedan. För ett år sedan började dock besvär med frekventa sinuiter, någon otit och ett flertal lunginflammationer som behandlats med antibiotika i vårdcentralens försorg. Ulrika nämner att hon aldrig blir riktigt återställd efter en veckas penicillinkur och att det inte dröjer länge förrän hon återinsjuknar i luftvägssymtom. Hon är konstant hostig och trött och är ofta sjukskriven. Vid akutbesöken på vårdcentralen misstänks ofta viros, eftersom blodprover sällan är särskilt avvikande. Hon röker inte, är gift, har två barn i lågstadieålder och arbetar som fysioterapeut inom kommunen. Hon har inte varit utomlands senaste åren, känner inte till om ärftlighet för sjukdomar föreligger i släkten och har varit förskonad från infektioner tidigare i livet. Alla i familjen är för närvarande friska. Förutom </a:t>
            </a:r>
            <a:r>
              <a:rPr lang="sv-SE" sz="1600" dirty="0" err="1"/>
              <a:t>rituximab</a:t>
            </a:r>
            <a:r>
              <a:rPr lang="sv-SE" sz="1600" dirty="0"/>
              <a:t> behandlas hon med tablett </a:t>
            </a:r>
            <a:r>
              <a:rPr lang="sv-SE" sz="1600" dirty="0" err="1"/>
              <a:t>Prednisolon</a:t>
            </a:r>
            <a:r>
              <a:rPr lang="sv-SE" sz="1600" dirty="0"/>
              <a:t> (</a:t>
            </a:r>
            <a:r>
              <a:rPr lang="sv-SE" sz="1600" dirty="0" err="1"/>
              <a:t>glukokortikoid</a:t>
            </a:r>
            <a:r>
              <a:rPr lang="sv-SE" sz="1600" dirty="0"/>
              <a:t>) 10 mg x 1. Hon negerar läkemedelsallergier. </a:t>
            </a:r>
          </a:p>
          <a:p>
            <a:pPr marL="0" indent="0">
              <a:buNone/>
            </a:pPr>
            <a:r>
              <a:rPr lang="sv-SE" sz="1600" dirty="0"/>
              <a:t>De aktuella infektionssymtomen började för en vecka sedan, med tjock snuva, tryck över bihålorna, tilltagande slemmig hosta och feberkänsla. Hon spottar ofta ut gulgrönfärgat snor. Tempen har som högst legat på 38,4°C. Hon har inte frossat, har inte huvudvärk eller besvär från urinvägar, GI-kanalen eller huden. </a:t>
            </a:r>
          </a:p>
          <a:p>
            <a:pPr marL="0" indent="0">
              <a:buNone/>
            </a:pPr>
            <a:endParaRPr lang="sv-SE" sz="1600" dirty="0"/>
          </a:p>
          <a:p>
            <a:pPr marL="0" indent="0">
              <a:buNone/>
            </a:pPr>
            <a:r>
              <a:rPr lang="sv-SE" sz="1600" dirty="0"/>
              <a:t>Fråga 5:5 (3p) </a:t>
            </a:r>
          </a:p>
          <a:p>
            <a:pPr marL="0" indent="0">
              <a:buNone/>
            </a:pPr>
            <a:r>
              <a:rPr lang="sv-SE" sz="1600" dirty="0"/>
              <a:t>Ulrika frågar dig om hon är extra infektionskänslig, eftersom hon drabbas ofta av infektioner. Vad svarar du henne och vilka faktorer i anamnesen är av relevans? Motivera! </a:t>
            </a:r>
          </a:p>
          <a:p>
            <a:pPr marL="0" indent="0">
              <a:buNone/>
            </a:pPr>
            <a:r>
              <a:rPr lang="sv-SE" sz="1600" dirty="0">
                <a:solidFill>
                  <a:schemeClr val="accent4"/>
                </a:solidFill>
              </a:rPr>
              <a:t>Svarsförslag:</a:t>
            </a:r>
          </a:p>
          <a:p>
            <a:pPr marL="0" indent="0">
              <a:buNone/>
            </a:pPr>
            <a:r>
              <a:rPr lang="sv-SE" sz="1600" dirty="0">
                <a:solidFill>
                  <a:schemeClr val="accent4"/>
                </a:solidFill>
              </a:rPr>
              <a:t>Det är troligt att hon till följd av immunmodulerande behandling med </a:t>
            </a:r>
            <a:r>
              <a:rPr lang="sv-SE" sz="1600" dirty="0" err="1">
                <a:solidFill>
                  <a:schemeClr val="accent4"/>
                </a:solidFill>
              </a:rPr>
              <a:t>rituximab</a:t>
            </a:r>
            <a:r>
              <a:rPr lang="sv-SE" sz="1600" dirty="0">
                <a:solidFill>
                  <a:schemeClr val="accent4"/>
                </a:solidFill>
              </a:rPr>
              <a:t> och </a:t>
            </a:r>
            <a:r>
              <a:rPr lang="sv-SE" sz="1600" dirty="0" err="1">
                <a:solidFill>
                  <a:schemeClr val="accent4"/>
                </a:solidFill>
              </a:rPr>
              <a:t>glukokortikoider</a:t>
            </a:r>
            <a:r>
              <a:rPr lang="sv-SE" sz="1600" dirty="0">
                <a:solidFill>
                  <a:schemeClr val="accent4"/>
                </a:solidFill>
              </a:rPr>
              <a:t> har ett nedsatt immunförsvar. Flera pneumonier och sinuiter/år, som ej svarar på vanlig ”kur” penicillin, och att hon inte blir helt återställd mellan infektionerna är varningstecken för immunbrist. </a:t>
            </a:r>
            <a:r>
              <a:rPr lang="sv-SE" sz="1000" dirty="0">
                <a:solidFill>
                  <a:schemeClr val="tx1">
                    <a:lumMod val="50000"/>
                    <a:lumOff val="50000"/>
                  </a:schemeClr>
                </a:solidFill>
              </a:rPr>
              <a:t>(FLM K10 B49b) </a:t>
            </a:r>
          </a:p>
          <a:p>
            <a:pPr marL="0" indent="0">
              <a:buNone/>
            </a:pPr>
            <a:endParaRPr lang="sv-SE" sz="1600" dirty="0"/>
          </a:p>
        </p:txBody>
      </p:sp>
    </p:spTree>
    <p:extLst>
      <p:ext uri="{BB962C8B-B14F-4D97-AF65-F5344CB8AC3E}">
        <p14:creationId xmlns:p14="http://schemas.microsoft.com/office/powerpoint/2010/main" val="77850513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buNone/>
            </a:pPr>
            <a:r>
              <a:rPr lang="sv-SE" sz="1600" dirty="0"/>
              <a:t>Fall 5 – Ulrika, 32 år </a:t>
            </a:r>
          </a:p>
          <a:p>
            <a:pPr marL="0" indent="0">
              <a:buNone/>
            </a:pPr>
            <a:r>
              <a:rPr lang="sv-SE" sz="1600" dirty="0"/>
              <a:t>I anamnesen uppmärksammar du behandling med </a:t>
            </a:r>
            <a:r>
              <a:rPr lang="sv-SE" sz="1600" dirty="0" err="1"/>
              <a:t>immunsuppressiva</a:t>
            </a:r>
            <a:r>
              <a:rPr lang="sv-SE" sz="1600" dirty="0"/>
              <a:t> läkemedel (</a:t>
            </a:r>
            <a:r>
              <a:rPr lang="sv-SE" sz="1600" dirty="0" err="1"/>
              <a:t>rituximab</a:t>
            </a:r>
            <a:r>
              <a:rPr lang="sv-SE" sz="1600" dirty="0"/>
              <a:t> och </a:t>
            </a:r>
            <a:r>
              <a:rPr lang="sv-SE" sz="1600" dirty="0" err="1"/>
              <a:t>glukokortikoider</a:t>
            </a:r>
            <a:r>
              <a:rPr lang="sv-SE" sz="1600" dirty="0"/>
              <a:t>) som riskfaktor för infektionskänslighet. Du identifierar flera varningstecken för immunbrist, ex. frekventa infektioner i luftvägarna som inte läker ut med vanlig ”kur” penicillin, och att hon inte blir helt återställd mellan infektionerna. </a:t>
            </a:r>
            <a:r>
              <a:rPr lang="sv-SE" sz="1600" dirty="0" err="1"/>
              <a:t>Rituximab</a:t>
            </a:r>
            <a:r>
              <a:rPr lang="sv-SE" sz="1600" dirty="0"/>
              <a:t> intresserar dig särskilt, och du funderar över hur läkemedlet inverkar på immunförsvaret. </a:t>
            </a:r>
          </a:p>
          <a:p>
            <a:pPr marL="0" indent="0">
              <a:buNone/>
            </a:pPr>
            <a:endParaRPr lang="sv-SE" sz="1600" dirty="0"/>
          </a:p>
          <a:p>
            <a:pPr marL="0" indent="0">
              <a:buNone/>
            </a:pPr>
            <a:r>
              <a:rPr lang="sv-SE" sz="1600" dirty="0"/>
              <a:t>Fråga 5:6 (3p) </a:t>
            </a:r>
          </a:p>
          <a:p>
            <a:pPr marL="0" indent="0">
              <a:buNone/>
            </a:pPr>
            <a:r>
              <a:rPr lang="sv-SE" sz="1600" dirty="0" err="1"/>
              <a:t>Rituximab</a:t>
            </a:r>
            <a:r>
              <a:rPr lang="sv-SE" sz="1600" dirty="0"/>
              <a:t> är ett s.k. biologiskt läkemedel som specifikt påverkar en cellpopulation av leukocyterna. Redogör för vilken leukocytpopulation som </a:t>
            </a:r>
            <a:r>
              <a:rPr lang="sv-SE" sz="1600" dirty="0" err="1"/>
              <a:t>rituximab</a:t>
            </a:r>
            <a:r>
              <a:rPr lang="sv-SE" sz="1600" dirty="0"/>
              <a:t> är riktad mot samt ge exempel på två funktioner som denna grupp av celler har? </a:t>
            </a:r>
          </a:p>
          <a:p>
            <a:pPr marL="0" indent="0">
              <a:buNone/>
            </a:pPr>
            <a:endParaRPr lang="sv-SE" sz="1600" dirty="0"/>
          </a:p>
        </p:txBody>
      </p:sp>
    </p:spTree>
    <p:extLst>
      <p:ext uri="{BB962C8B-B14F-4D97-AF65-F5344CB8AC3E}">
        <p14:creationId xmlns:p14="http://schemas.microsoft.com/office/powerpoint/2010/main" val="385115454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buNone/>
            </a:pPr>
            <a:r>
              <a:rPr lang="sv-SE" sz="1600" dirty="0"/>
              <a:t>Fall 5 – Ulrika, 32 år </a:t>
            </a:r>
          </a:p>
          <a:p>
            <a:pPr marL="0" indent="0">
              <a:buNone/>
            </a:pPr>
            <a:r>
              <a:rPr lang="sv-SE" sz="1600" dirty="0"/>
              <a:t>I anamnesen uppmärksammar du behandling med </a:t>
            </a:r>
            <a:r>
              <a:rPr lang="sv-SE" sz="1600" dirty="0" err="1"/>
              <a:t>immunsuppressiva</a:t>
            </a:r>
            <a:r>
              <a:rPr lang="sv-SE" sz="1600" dirty="0"/>
              <a:t> läkemedel (</a:t>
            </a:r>
            <a:r>
              <a:rPr lang="sv-SE" sz="1600" dirty="0" err="1"/>
              <a:t>rituximab</a:t>
            </a:r>
            <a:r>
              <a:rPr lang="sv-SE" sz="1600" dirty="0"/>
              <a:t> och </a:t>
            </a:r>
            <a:r>
              <a:rPr lang="sv-SE" sz="1600" dirty="0" err="1"/>
              <a:t>glukokortikoider</a:t>
            </a:r>
            <a:r>
              <a:rPr lang="sv-SE" sz="1600" dirty="0"/>
              <a:t>) som riskfaktor för infektionskänslighet. Du identifierar flera varningstecken för immunbrist, ex. frekventa infektioner i luftvägarna som inte läker ut med vanlig ”kur” penicillin, och att hon inte blir helt återställd mellan infektionerna. </a:t>
            </a:r>
            <a:r>
              <a:rPr lang="sv-SE" sz="1600" dirty="0" err="1"/>
              <a:t>Rituximab</a:t>
            </a:r>
            <a:r>
              <a:rPr lang="sv-SE" sz="1600" dirty="0"/>
              <a:t> intresserar dig särskilt, och du funderar över hur läkemedlet inverkar på immunförsvaret. </a:t>
            </a:r>
          </a:p>
          <a:p>
            <a:pPr marL="0" indent="0">
              <a:buNone/>
            </a:pPr>
            <a:endParaRPr lang="sv-SE" sz="1600" dirty="0"/>
          </a:p>
          <a:p>
            <a:pPr marL="0" indent="0">
              <a:buNone/>
            </a:pPr>
            <a:r>
              <a:rPr lang="sv-SE" sz="1600" dirty="0"/>
              <a:t>Fråga 5:6 (3p) </a:t>
            </a:r>
          </a:p>
          <a:p>
            <a:pPr marL="0" indent="0">
              <a:buNone/>
            </a:pPr>
            <a:r>
              <a:rPr lang="sv-SE" sz="1600" dirty="0" err="1"/>
              <a:t>Rituximab</a:t>
            </a:r>
            <a:r>
              <a:rPr lang="sv-SE" sz="1600" dirty="0"/>
              <a:t> är ett s.k. biologiskt läkemedel som specifikt påverkar en cellpopulation av leukocyterna. Redogör för vilken leukocytpopulation som </a:t>
            </a:r>
            <a:r>
              <a:rPr lang="sv-SE" sz="1600" dirty="0" err="1"/>
              <a:t>rituximab</a:t>
            </a:r>
            <a:r>
              <a:rPr lang="sv-SE" sz="1600" dirty="0"/>
              <a:t> är riktad mot samt ge exempel på två funktioner som denna grupp av celler har?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err="1">
                <a:solidFill>
                  <a:schemeClr val="accent4"/>
                </a:solidFill>
              </a:rPr>
              <a:t>Rituximab</a:t>
            </a:r>
            <a:r>
              <a:rPr lang="sv-SE" sz="1600" dirty="0">
                <a:solidFill>
                  <a:schemeClr val="accent4"/>
                </a:solidFill>
              </a:rPr>
              <a:t> är riktad mot CD20 på ytan av B-celler. Exempel på B-cellernas funktioner är 1) antigenpresentation; 2) antikroppsbildning (när de utvecklats vidare till plasmaceller) och 3) cytokinproduktion. </a:t>
            </a:r>
          </a:p>
          <a:p>
            <a:pPr marL="0" indent="0">
              <a:buNone/>
            </a:pPr>
            <a:endParaRPr lang="sv-SE" sz="1600" dirty="0">
              <a:solidFill>
                <a:schemeClr val="accent4"/>
              </a:solidFill>
            </a:endParaRPr>
          </a:p>
          <a:p>
            <a:pPr marL="0" indent="0">
              <a:buNone/>
            </a:pPr>
            <a:endParaRPr lang="sv-SE" sz="1600" dirty="0">
              <a:solidFill>
                <a:schemeClr val="accent4"/>
              </a:solidFill>
            </a:endParaRPr>
          </a:p>
          <a:p>
            <a:pPr marL="0" indent="0">
              <a:buNone/>
            </a:pPr>
            <a:endParaRPr lang="sv-SE" sz="1600" dirty="0">
              <a:solidFill>
                <a:schemeClr val="accent4"/>
              </a:solidFill>
            </a:endParaRPr>
          </a:p>
          <a:p>
            <a:pPr marL="0" indent="0">
              <a:buNone/>
            </a:pPr>
            <a:endParaRPr lang="sv-SE" sz="1600" dirty="0">
              <a:solidFill>
                <a:schemeClr val="accent4"/>
              </a:solidFill>
            </a:endParaRPr>
          </a:p>
          <a:p>
            <a:pPr marL="0" indent="0">
              <a:buNone/>
            </a:pPr>
            <a:endParaRPr lang="sv-SE" sz="1600" dirty="0">
              <a:solidFill>
                <a:schemeClr val="accent4"/>
              </a:solidFill>
            </a:endParaRPr>
          </a:p>
          <a:p>
            <a:pPr marL="0" indent="0">
              <a:buNone/>
            </a:pPr>
            <a:r>
              <a:rPr lang="sv-SE" sz="1000" dirty="0">
                <a:solidFill>
                  <a:schemeClr val="tx1">
                    <a:lumMod val="50000"/>
                    <a:lumOff val="50000"/>
                  </a:schemeClr>
                </a:solidFill>
              </a:rPr>
              <a:t>Lärandemål: B55. Sjukdomsbild, patofysiologi, utredning och principiell behandling av inflammatoriska led- och systemsjukdomar. </a:t>
            </a:r>
          </a:p>
          <a:p>
            <a:pPr marL="0" indent="0">
              <a:buNone/>
            </a:pPr>
            <a:endParaRPr lang="sv-SE" sz="1600" dirty="0"/>
          </a:p>
        </p:txBody>
      </p:sp>
    </p:spTree>
    <p:extLst>
      <p:ext uri="{BB962C8B-B14F-4D97-AF65-F5344CB8AC3E}">
        <p14:creationId xmlns:p14="http://schemas.microsoft.com/office/powerpoint/2010/main" val="133492918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buNone/>
            </a:pPr>
            <a:r>
              <a:rPr lang="sv-SE" sz="1600" dirty="0"/>
              <a:t>Fall 5 – Ulrika, 32 år </a:t>
            </a:r>
          </a:p>
          <a:p>
            <a:pPr marL="0" indent="0">
              <a:buNone/>
            </a:pPr>
            <a:r>
              <a:rPr lang="sv-SE" sz="1600" dirty="0"/>
              <a:t>Du undersöker Ulrika och sammanfattar statusfynden enligt följande: </a:t>
            </a:r>
          </a:p>
          <a:p>
            <a:pPr marL="0" indent="0">
              <a:buNone/>
            </a:pPr>
            <a:r>
              <a:rPr lang="sv-SE" sz="1600" dirty="0"/>
              <a:t>Svalg: </a:t>
            </a:r>
            <a:r>
              <a:rPr lang="sv-SE" sz="1600" dirty="0" err="1"/>
              <a:t>ua</a:t>
            </a:r>
            <a:r>
              <a:rPr lang="sv-SE" sz="1600" dirty="0"/>
              <a:t>. Inga förstorade eller ömma lymfkörtlar. Vid tryck över </a:t>
            </a:r>
            <a:r>
              <a:rPr lang="sv-SE" sz="1600" dirty="0" err="1"/>
              <a:t>maxillarsinus</a:t>
            </a:r>
            <a:r>
              <a:rPr lang="sv-SE" sz="1600" dirty="0"/>
              <a:t> bilateralt upplever </a:t>
            </a:r>
            <a:r>
              <a:rPr lang="sv-SE" sz="1600" dirty="0" err="1"/>
              <a:t>pat</a:t>
            </a:r>
            <a:r>
              <a:rPr lang="sv-SE" sz="1600" dirty="0"/>
              <a:t> smärta. </a:t>
            </a:r>
            <a:br>
              <a:rPr lang="sv-SE" sz="1600" dirty="0"/>
            </a:br>
            <a:r>
              <a:rPr lang="sv-SE" sz="1600" dirty="0"/>
              <a:t>Öron inspekteras bilat </a:t>
            </a:r>
            <a:r>
              <a:rPr lang="sv-SE" sz="1600" dirty="0" err="1"/>
              <a:t>ua</a:t>
            </a:r>
            <a:r>
              <a:rPr lang="sv-SE" sz="1600" dirty="0"/>
              <a:t>. </a:t>
            </a:r>
            <a:br>
              <a:rPr lang="sv-SE" sz="1600" dirty="0"/>
            </a:br>
            <a:r>
              <a:rPr lang="sv-SE" sz="1600" dirty="0"/>
              <a:t>Hjärtat auskulteras utan biljud, lätt </a:t>
            </a:r>
            <a:r>
              <a:rPr lang="sv-SE" sz="1600" dirty="0" err="1"/>
              <a:t>takykard</a:t>
            </a:r>
            <a:r>
              <a:rPr lang="sv-SE" sz="1600" dirty="0"/>
              <a:t>. </a:t>
            </a:r>
            <a:br>
              <a:rPr lang="sv-SE" sz="1600" dirty="0"/>
            </a:br>
            <a:r>
              <a:rPr lang="sv-SE" sz="1600" dirty="0" err="1"/>
              <a:t>Krepitationer</a:t>
            </a:r>
            <a:r>
              <a:rPr lang="sv-SE" sz="1600" dirty="0"/>
              <a:t> hörs basalt höger lunga samt en del sekretbiljud över </a:t>
            </a:r>
            <a:r>
              <a:rPr lang="sv-SE" sz="1600" dirty="0" err="1"/>
              <a:t>trachea</a:t>
            </a:r>
            <a:r>
              <a:rPr lang="sv-SE" sz="1600" dirty="0"/>
              <a:t>. </a:t>
            </a:r>
            <a:br>
              <a:rPr lang="sv-SE" sz="1600" dirty="0"/>
            </a:br>
            <a:r>
              <a:rPr lang="sv-SE" sz="1600" dirty="0"/>
              <a:t>Ingen dunkömhet över flanker. </a:t>
            </a:r>
            <a:br>
              <a:rPr lang="sv-SE" sz="1600" dirty="0"/>
            </a:br>
            <a:r>
              <a:rPr lang="sv-SE" sz="1600" dirty="0"/>
              <a:t>Buken palp oöm. </a:t>
            </a:r>
            <a:br>
              <a:rPr lang="sv-SE" sz="1600" dirty="0"/>
            </a:br>
            <a:r>
              <a:rPr lang="sv-SE" sz="1600" dirty="0"/>
              <a:t>Intakt och frisk hudkostym. </a:t>
            </a:r>
          </a:p>
          <a:p>
            <a:pPr marL="0" indent="0">
              <a:buNone/>
            </a:pPr>
            <a:endParaRPr lang="sv-SE" sz="1600" dirty="0"/>
          </a:p>
          <a:p>
            <a:pPr marL="0" indent="0">
              <a:buNone/>
            </a:pPr>
            <a:r>
              <a:rPr lang="sv-SE" sz="1600" dirty="0"/>
              <a:t>Fråga 5:7 (2p) </a:t>
            </a:r>
          </a:p>
          <a:p>
            <a:pPr marL="0" indent="0">
              <a:buNone/>
            </a:pPr>
            <a:r>
              <a:rPr lang="sv-SE" sz="1600" dirty="0"/>
              <a:t>Hur bedömer du statusfynden och vilken/vilka diagnos(er) är mest sannolik(a)? </a:t>
            </a:r>
          </a:p>
          <a:p>
            <a:pPr marL="0" indent="0">
              <a:buNone/>
            </a:pPr>
            <a:endParaRPr lang="sv-SE" sz="1600" dirty="0"/>
          </a:p>
        </p:txBody>
      </p:sp>
    </p:spTree>
    <p:extLst>
      <p:ext uri="{BB962C8B-B14F-4D97-AF65-F5344CB8AC3E}">
        <p14:creationId xmlns:p14="http://schemas.microsoft.com/office/powerpoint/2010/main" val="2287562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43943"/>
            <a:ext cx="10997485" cy="6201178"/>
          </a:xfrm>
        </p:spPr>
        <p:txBody>
          <a:bodyPr>
            <a:normAutofit/>
          </a:bodyPr>
          <a:lstStyle/>
          <a:p>
            <a:pPr marL="0" indent="0">
              <a:buNone/>
            </a:pPr>
            <a:r>
              <a:rPr lang="sv-SE" sz="1600" dirty="0"/>
              <a:t>Fall 8 – Julia, 25 år </a:t>
            </a:r>
          </a:p>
          <a:p>
            <a:pPr marL="0" indent="0">
              <a:buNone/>
            </a:pPr>
            <a:r>
              <a:rPr lang="sv-SE" sz="1600" dirty="0">
                <a:solidFill>
                  <a:schemeClr val="tx1">
                    <a:lumMod val="50000"/>
                    <a:lumOff val="50000"/>
                  </a:schemeClr>
                </a:solidFill>
              </a:rPr>
              <a:t>HCG anses vara den utlösande faktorn. Högst nivåer i blodet finns under första </a:t>
            </a:r>
            <a:r>
              <a:rPr lang="sv-SE" sz="1600" dirty="0" err="1">
                <a:solidFill>
                  <a:schemeClr val="tx1">
                    <a:lumMod val="50000"/>
                    <a:lumOff val="50000"/>
                  </a:schemeClr>
                </a:solidFill>
              </a:rPr>
              <a:t>trimestern</a:t>
            </a:r>
            <a:r>
              <a:rPr lang="sv-SE" sz="1600" dirty="0">
                <a:solidFill>
                  <a:schemeClr val="tx1">
                    <a:lumMod val="50000"/>
                    <a:lumOff val="50000"/>
                  </a:schemeClr>
                </a:solidFill>
              </a:rPr>
              <a:t> när placenta utvecklas då </a:t>
            </a:r>
            <a:r>
              <a:rPr lang="sv-SE" sz="1600" dirty="0" err="1">
                <a:solidFill>
                  <a:schemeClr val="tx1">
                    <a:lumMod val="50000"/>
                    <a:lumOff val="50000"/>
                  </a:schemeClr>
                </a:solidFill>
              </a:rPr>
              <a:t>hCG</a:t>
            </a:r>
            <a:r>
              <a:rPr lang="sv-SE" sz="1600" dirty="0">
                <a:solidFill>
                  <a:schemeClr val="tx1">
                    <a:lumMod val="50000"/>
                    <a:lumOff val="50000"/>
                  </a:schemeClr>
                </a:solidFill>
              </a:rPr>
              <a:t> upprätthåller corpus </a:t>
            </a:r>
            <a:r>
              <a:rPr lang="sv-SE" sz="1600" dirty="0" err="1">
                <a:solidFill>
                  <a:schemeClr val="tx1">
                    <a:lumMod val="50000"/>
                    <a:lumOff val="50000"/>
                  </a:schemeClr>
                </a:solidFill>
              </a:rPr>
              <a:t>luteum</a:t>
            </a:r>
            <a:r>
              <a:rPr lang="sv-SE" sz="1600" dirty="0">
                <a:solidFill>
                  <a:schemeClr val="tx1">
                    <a:lumMod val="50000"/>
                    <a:lumOff val="50000"/>
                  </a:schemeClr>
                </a:solidFill>
              </a:rPr>
              <a:t> som bildar nödvändiga hormoner. </a:t>
            </a:r>
          </a:p>
          <a:p>
            <a:pPr marL="0" indent="0">
              <a:buNone/>
            </a:pPr>
            <a:r>
              <a:rPr lang="sv-SE" sz="1600" dirty="0">
                <a:solidFill>
                  <a:schemeClr val="tx1">
                    <a:lumMod val="50000"/>
                    <a:lumOff val="50000"/>
                  </a:schemeClr>
                </a:solidFill>
              </a:rPr>
              <a:t>Under ert samtal framkommer att Julia kräks mycket, ca 15 ggr per dag och hon har mycket svårt att klara av sin vardag. </a:t>
            </a:r>
          </a:p>
          <a:p>
            <a:pPr marL="0" indent="0">
              <a:buNone/>
            </a:pPr>
            <a:r>
              <a:rPr lang="sv-SE" sz="1600" dirty="0">
                <a:solidFill>
                  <a:schemeClr val="tx1">
                    <a:lumMod val="50000"/>
                    <a:lumOff val="50000"/>
                  </a:schemeClr>
                </a:solidFill>
              </a:rPr>
              <a:t>Du sätter in </a:t>
            </a:r>
            <a:r>
              <a:rPr lang="sv-SE" sz="1600" dirty="0" err="1">
                <a:solidFill>
                  <a:schemeClr val="tx1">
                    <a:lumMod val="50000"/>
                    <a:lumOff val="50000"/>
                  </a:schemeClr>
                </a:solidFill>
              </a:rPr>
              <a:t>antiemetisk</a:t>
            </a:r>
            <a:r>
              <a:rPr lang="sv-SE" sz="1600" dirty="0">
                <a:solidFill>
                  <a:schemeClr val="tx1">
                    <a:lumMod val="50000"/>
                    <a:lumOff val="50000"/>
                  </a:schemeClr>
                </a:solidFill>
              </a:rPr>
              <a:t> behandling med Lergigan </a:t>
            </a:r>
            <a:r>
              <a:rPr lang="sv-SE" sz="1600" dirty="0" err="1">
                <a:solidFill>
                  <a:schemeClr val="tx1">
                    <a:lumMod val="50000"/>
                    <a:lumOff val="50000"/>
                  </a:schemeClr>
                </a:solidFill>
              </a:rPr>
              <a:t>comp</a:t>
            </a:r>
            <a:r>
              <a:rPr lang="sv-SE" sz="1600" dirty="0">
                <a:solidFill>
                  <a:schemeClr val="tx1">
                    <a:lumMod val="50000"/>
                    <a:lumOff val="50000"/>
                  </a:schemeClr>
                </a:solidFill>
              </a:rPr>
              <a:t> (kombination av </a:t>
            </a:r>
            <a:r>
              <a:rPr lang="sv-SE" sz="1600" dirty="0" err="1">
                <a:solidFill>
                  <a:schemeClr val="tx1">
                    <a:lumMod val="50000"/>
                    <a:lumOff val="50000"/>
                  </a:schemeClr>
                </a:solidFill>
              </a:rPr>
              <a:t>prometazin</a:t>
            </a:r>
            <a:r>
              <a:rPr lang="sv-SE" sz="1600" dirty="0">
                <a:solidFill>
                  <a:schemeClr val="tx1">
                    <a:lumMod val="50000"/>
                    <a:lumOff val="50000"/>
                  </a:schemeClr>
                </a:solidFill>
              </a:rPr>
              <a:t>, efedrin och koffein) i första hand och om det inte räcker tillägg av </a:t>
            </a:r>
            <a:r>
              <a:rPr lang="sv-SE" sz="1600" dirty="0" err="1">
                <a:solidFill>
                  <a:schemeClr val="tx1">
                    <a:lumMod val="50000"/>
                    <a:lumOff val="50000"/>
                  </a:schemeClr>
                </a:solidFill>
              </a:rPr>
              <a:t>Metoklopramid</a:t>
            </a:r>
            <a:r>
              <a:rPr lang="sv-SE" sz="1600" dirty="0">
                <a:solidFill>
                  <a:schemeClr val="tx1">
                    <a:lumMod val="50000"/>
                    <a:lumOff val="50000"/>
                  </a:schemeClr>
                </a:solidFill>
              </a:rPr>
              <a:t> eller </a:t>
            </a:r>
            <a:r>
              <a:rPr lang="sv-SE" sz="1600" dirty="0" err="1">
                <a:solidFill>
                  <a:schemeClr val="tx1">
                    <a:lumMod val="50000"/>
                    <a:lumOff val="50000"/>
                  </a:schemeClr>
                </a:solidFill>
              </a:rPr>
              <a:t>Ondansetron</a:t>
            </a:r>
            <a:r>
              <a:rPr lang="sv-SE" sz="1600" dirty="0">
                <a:solidFill>
                  <a:schemeClr val="tx1">
                    <a:lumMod val="50000"/>
                    <a:lumOff val="50000"/>
                  </a:schemeClr>
                </a:solidFill>
              </a:rPr>
              <a:t>. Om besvären är mycket uttalade och patienten har påverkad saltbalans kan även infusionsbehandling med </a:t>
            </a:r>
            <a:r>
              <a:rPr lang="sv-SE" sz="1600" dirty="0" err="1">
                <a:solidFill>
                  <a:schemeClr val="tx1">
                    <a:lumMod val="50000"/>
                    <a:lumOff val="50000"/>
                  </a:schemeClr>
                </a:solidFill>
              </a:rPr>
              <a:t>NaCl</a:t>
            </a:r>
            <a:r>
              <a:rPr lang="sv-SE" sz="1600" dirty="0">
                <a:solidFill>
                  <a:schemeClr val="tx1">
                    <a:lumMod val="50000"/>
                    <a:lumOff val="50000"/>
                  </a:schemeClr>
                </a:solidFill>
              </a:rPr>
              <a:t> med eventuella tillsatser vara aktuellt. Du sjukskriver Julia 50 % under de veckor som hon mår som sämst relaterat till sitt graviditetsillamående. </a:t>
            </a:r>
          </a:p>
          <a:p>
            <a:pPr marL="0" indent="0">
              <a:buNone/>
            </a:pPr>
            <a:r>
              <a:rPr lang="sv-SE" sz="1600" dirty="0">
                <a:solidFill>
                  <a:schemeClr val="tx1">
                    <a:lumMod val="50000"/>
                    <a:lumOff val="50000"/>
                  </a:schemeClr>
                </a:solidFill>
              </a:rPr>
              <a:t>Graviditeten fortlöper normalt. I graviditetsvecka 38+5 ringer Julia förlossningen för att hon tror att vattnet har gått. Hon får komma in på en kontroll. </a:t>
            </a:r>
          </a:p>
          <a:p>
            <a:pPr marL="0" indent="0">
              <a:buNone/>
            </a:pPr>
            <a:endParaRPr lang="sv-SE" sz="1600" dirty="0">
              <a:solidFill>
                <a:schemeClr val="tx1">
                  <a:lumMod val="50000"/>
                  <a:lumOff val="50000"/>
                </a:schemeClr>
              </a:solidFill>
            </a:endParaRPr>
          </a:p>
          <a:p>
            <a:pPr marL="0" indent="0">
              <a:buNone/>
            </a:pPr>
            <a:r>
              <a:rPr lang="sv-SE" sz="1600" dirty="0"/>
              <a:t>Du palperar uterus för att bedöma fosterläge (Leopolds handgrepp), utför vaginal undersökning om det är tveksamt att det är en vattenavgång, kontrollerar fostret med CTG, blodtryck, urinsticka och kontrollerar Julias temperatur. </a:t>
            </a:r>
            <a:br>
              <a:rPr lang="sv-SE" sz="1600" dirty="0"/>
            </a:br>
            <a:r>
              <a:rPr lang="sv-SE" sz="1600" dirty="0"/>
              <a:t>Alla parametrar bedöms som normala. Julia har inga sammandragningar och det rinner klart fostervatten. </a:t>
            </a:r>
          </a:p>
          <a:p>
            <a:pPr marL="0" indent="0">
              <a:buNone/>
            </a:pPr>
            <a:endParaRPr lang="sv-SE" sz="1600" dirty="0"/>
          </a:p>
          <a:p>
            <a:pPr marL="0" indent="0">
              <a:buNone/>
            </a:pPr>
            <a:r>
              <a:rPr lang="sv-SE" sz="1600" dirty="0"/>
              <a:t>Fråga 8:6 (1p) Hur handlägger du Julia vidare? </a:t>
            </a:r>
          </a:p>
          <a:p>
            <a:pPr marL="0" indent="0">
              <a:buNone/>
            </a:pPr>
            <a:endParaRPr lang="sv-SE" sz="1600" dirty="0"/>
          </a:p>
        </p:txBody>
      </p:sp>
    </p:spTree>
    <p:extLst>
      <p:ext uri="{BB962C8B-B14F-4D97-AF65-F5344CB8AC3E}">
        <p14:creationId xmlns:p14="http://schemas.microsoft.com/office/powerpoint/2010/main" val="271593066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buNone/>
            </a:pPr>
            <a:r>
              <a:rPr lang="sv-SE" sz="1600" dirty="0"/>
              <a:t>Fall 5 – Ulrika, 32 år </a:t>
            </a:r>
          </a:p>
          <a:p>
            <a:pPr marL="0" indent="0">
              <a:buNone/>
            </a:pPr>
            <a:r>
              <a:rPr lang="sv-SE" sz="1600" dirty="0"/>
              <a:t>Du undersöker Ulrika och sammanfattar statusfynden enligt följande: </a:t>
            </a:r>
          </a:p>
          <a:p>
            <a:pPr marL="0" indent="0">
              <a:buNone/>
            </a:pPr>
            <a:r>
              <a:rPr lang="sv-SE" sz="1600" dirty="0"/>
              <a:t>Svalg: </a:t>
            </a:r>
            <a:r>
              <a:rPr lang="sv-SE" sz="1600" dirty="0" err="1"/>
              <a:t>ua</a:t>
            </a:r>
            <a:r>
              <a:rPr lang="sv-SE" sz="1600" dirty="0"/>
              <a:t>. Inga förstorade eller ömma lymfkörtlar. Vid tryck över </a:t>
            </a:r>
            <a:r>
              <a:rPr lang="sv-SE" sz="1600" dirty="0" err="1"/>
              <a:t>maxillarsinus</a:t>
            </a:r>
            <a:r>
              <a:rPr lang="sv-SE" sz="1600" dirty="0"/>
              <a:t> bilateralt upplever </a:t>
            </a:r>
            <a:r>
              <a:rPr lang="sv-SE" sz="1600" dirty="0" err="1"/>
              <a:t>pat</a:t>
            </a:r>
            <a:r>
              <a:rPr lang="sv-SE" sz="1600" dirty="0"/>
              <a:t> smärta. </a:t>
            </a:r>
            <a:br>
              <a:rPr lang="sv-SE" sz="1600" dirty="0"/>
            </a:br>
            <a:r>
              <a:rPr lang="sv-SE" sz="1600" dirty="0"/>
              <a:t>Öron inspekteras bilat </a:t>
            </a:r>
            <a:r>
              <a:rPr lang="sv-SE" sz="1600" dirty="0" err="1"/>
              <a:t>ua</a:t>
            </a:r>
            <a:r>
              <a:rPr lang="sv-SE" sz="1600" dirty="0"/>
              <a:t>. </a:t>
            </a:r>
            <a:br>
              <a:rPr lang="sv-SE" sz="1600" dirty="0"/>
            </a:br>
            <a:r>
              <a:rPr lang="sv-SE" sz="1600" dirty="0"/>
              <a:t>Hjärtat auskulteras utan biljud, lätt </a:t>
            </a:r>
            <a:r>
              <a:rPr lang="sv-SE" sz="1600" dirty="0" err="1"/>
              <a:t>takykard</a:t>
            </a:r>
            <a:r>
              <a:rPr lang="sv-SE" sz="1600" dirty="0"/>
              <a:t>. </a:t>
            </a:r>
            <a:br>
              <a:rPr lang="sv-SE" sz="1600" dirty="0"/>
            </a:br>
            <a:r>
              <a:rPr lang="sv-SE" sz="1600" dirty="0" err="1"/>
              <a:t>Krepitationer</a:t>
            </a:r>
            <a:r>
              <a:rPr lang="sv-SE" sz="1600" dirty="0"/>
              <a:t> hörs basalt höger lunga samt en del sekretbiljud över </a:t>
            </a:r>
            <a:r>
              <a:rPr lang="sv-SE" sz="1600" dirty="0" err="1"/>
              <a:t>trachea</a:t>
            </a:r>
            <a:r>
              <a:rPr lang="sv-SE" sz="1600" dirty="0"/>
              <a:t>. </a:t>
            </a:r>
            <a:br>
              <a:rPr lang="sv-SE" sz="1600" dirty="0"/>
            </a:br>
            <a:r>
              <a:rPr lang="sv-SE" sz="1600" dirty="0"/>
              <a:t>Ingen dunkömhet över flanker. </a:t>
            </a:r>
            <a:br>
              <a:rPr lang="sv-SE" sz="1600" dirty="0"/>
            </a:br>
            <a:r>
              <a:rPr lang="sv-SE" sz="1600" dirty="0"/>
              <a:t>Buken palp oöm. </a:t>
            </a:r>
            <a:br>
              <a:rPr lang="sv-SE" sz="1600" dirty="0"/>
            </a:br>
            <a:r>
              <a:rPr lang="sv-SE" sz="1600" dirty="0"/>
              <a:t>Intakt och frisk hudkostym. </a:t>
            </a:r>
          </a:p>
          <a:p>
            <a:pPr marL="0" indent="0">
              <a:buNone/>
            </a:pPr>
            <a:endParaRPr lang="sv-SE" sz="1600" dirty="0"/>
          </a:p>
          <a:p>
            <a:pPr marL="0" indent="0">
              <a:buNone/>
            </a:pPr>
            <a:r>
              <a:rPr lang="sv-SE" sz="1600" dirty="0"/>
              <a:t>Fråga 5:7 (2p) </a:t>
            </a:r>
          </a:p>
          <a:p>
            <a:pPr marL="0" indent="0">
              <a:buNone/>
            </a:pPr>
            <a:r>
              <a:rPr lang="sv-SE" sz="1600" dirty="0"/>
              <a:t>Hur bedömer du statusfynden och vilken/vilka diagnos(er) är mest sannolik(a)?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a:solidFill>
                  <a:schemeClr val="accent4"/>
                </a:solidFill>
              </a:rPr>
              <a:t>Förekomst av tryckömhet över </a:t>
            </a:r>
            <a:r>
              <a:rPr lang="sv-SE" sz="1600" dirty="0" err="1">
                <a:solidFill>
                  <a:schemeClr val="accent4"/>
                </a:solidFill>
              </a:rPr>
              <a:t>maxillarsinus</a:t>
            </a:r>
            <a:r>
              <a:rPr lang="sv-SE" sz="1600" dirty="0">
                <a:solidFill>
                  <a:schemeClr val="accent4"/>
                </a:solidFill>
              </a:rPr>
              <a:t> bilateralt samt </a:t>
            </a:r>
            <a:r>
              <a:rPr lang="sv-SE" sz="1600" dirty="0" err="1">
                <a:solidFill>
                  <a:schemeClr val="accent4"/>
                </a:solidFill>
              </a:rPr>
              <a:t>krepitationer</a:t>
            </a:r>
            <a:r>
              <a:rPr lang="sv-SE" sz="1600" dirty="0">
                <a:solidFill>
                  <a:schemeClr val="accent4"/>
                </a:solidFill>
              </a:rPr>
              <a:t> i höger </a:t>
            </a:r>
            <a:r>
              <a:rPr lang="sv-SE" sz="1600" dirty="0" err="1">
                <a:solidFill>
                  <a:schemeClr val="accent4"/>
                </a:solidFill>
              </a:rPr>
              <a:t>lungbas</a:t>
            </a:r>
            <a:r>
              <a:rPr lang="sv-SE" sz="1600" dirty="0">
                <a:solidFill>
                  <a:schemeClr val="accent4"/>
                </a:solidFill>
              </a:rPr>
              <a:t> inger sammantaget misstanke om bilateral maxillarsinuit och högersidig pneumoni. </a:t>
            </a:r>
          </a:p>
          <a:p>
            <a:pPr marL="0" indent="0">
              <a:buNone/>
            </a:pPr>
            <a:endParaRPr lang="sv-SE" sz="1600" dirty="0"/>
          </a:p>
          <a:p>
            <a:pPr marL="0" indent="0">
              <a:buNone/>
            </a:pPr>
            <a:endParaRPr lang="sv-SE" sz="1600" dirty="0"/>
          </a:p>
          <a:p>
            <a:pPr marL="0" indent="0">
              <a:buNone/>
            </a:pPr>
            <a:endParaRPr lang="sv-SE" sz="1600" dirty="0"/>
          </a:p>
          <a:p>
            <a:pPr marL="0" indent="0">
              <a:buNone/>
            </a:pPr>
            <a:r>
              <a:rPr lang="sv-SE" sz="1000" dirty="0">
                <a:solidFill>
                  <a:schemeClr val="tx1">
                    <a:lumMod val="50000"/>
                    <a:lumOff val="50000"/>
                  </a:schemeClr>
                </a:solidFill>
              </a:rPr>
              <a:t>(FLM K10 B49, C70, C125) </a:t>
            </a:r>
          </a:p>
          <a:p>
            <a:pPr marL="0" indent="0">
              <a:buNone/>
            </a:pPr>
            <a:endParaRPr lang="sv-SE" sz="1600" dirty="0"/>
          </a:p>
        </p:txBody>
      </p:sp>
    </p:spTree>
    <p:extLst>
      <p:ext uri="{BB962C8B-B14F-4D97-AF65-F5344CB8AC3E}">
        <p14:creationId xmlns:p14="http://schemas.microsoft.com/office/powerpoint/2010/main" val="22446445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buNone/>
            </a:pPr>
            <a:r>
              <a:rPr lang="sv-SE" sz="1600" dirty="0"/>
              <a:t>Fall 5 – Ulrika, 32 år </a:t>
            </a:r>
          </a:p>
          <a:p>
            <a:pPr marL="0" indent="0">
              <a:buNone/>
            </a:pPr>
            <a:r>
              <a:rPr lang="sv-SE" sz="1600" dirty="0"/>
              <a:t>Fråga 5:8 (3p) </a:t>
            </a:r>
          </a:p>
          <a:p>
            <a:pPr marL="0" indent="0">
              <a:buNone/>
            </a:pPr>
            <a:r>
              <a:rPr lang="sv-SE" sz="1600" dirty="0"/>
              <a:t>Du bestämmer dig för att ”gå till botten” med Ulrikas återkommande infektionssymtom och påbörjar en utredning. Vilken provtagning på vårdcentralen bedömer du är mest relevant i Ulrikas fall? Motivera. </a:t>
            </a:r>
          </a:p>
          <a:p>
            <a:pPr marL="0" indent="0">
              <a:buNone/>
            </a:pPr>
            <a:endParaRPr lang="sv-SE" sz="1600" dirty="0"/>
          </a:p>
        </p:txBody>
      </p:sp>
    </p:spTree>
    <p:extLst>
      <p:ext uri="{BB962C8B-B14F-4D97-AF65-F5344CB8AC3E}">
        <p14:creationId xmlns:p14="http://schemas.microsoft.com/office/powerpoint/2010/main" val="309587099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buNone/>
            </a:pPr>
            <a:r>
              <a:rPr lang="sv-SE" sz="1600" dirty="0"/>
              <a:t>Fall 5 – Ulrika, 32 år </a:t>
            </a:r>
          </a:p>
          <a:p>
            <a:pPr marL="0" indent="0">
              <a:buNone/>
            </a:pPr>
            <a:r>
              <a:rPr lang="sv-SE" sz="1600" dirty="0"/>
              <a:t>Fråga 5:8 (3p) </a:t>
            </a:r>
          </a:p>
          <a:p>
            <a:pPr marL="0" indent="0">
              <a:buNone/>
            </a:pPr>
            <a:r>
              <a:rPr lang="sv-SE" sz="1600" dirty="0"/>
              <a:t>Du bestämmer dig för att ”gå till botten” med Ulrikas återkommande infektionssymtom och påbörjar en utredning. Vilken provtagning på vårdcentralen bedömer du är mest relevant i Ulrikas fall? Motivera.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a:solidFill>
                  <a:schemeClr val="accent4"/>
                </a:solidFill>
              </a:rPr>
              <a:t>Blodprover: Hb, LPK (blodstatus), venös </a:t>
            </a:r>
            <a:r>
              <a:rPr lang="sv-SE" sz="1600" dirty="0" err="1">
                <a:solidFill>
                  <a:schemeClr val="accent4"/>
                </a:solidFill>
              </a:rPr>
              <a:t>diff</a:t>
            </a:r>
            <a:r>
              <a:rPr lang="sv-SE" sz="1600" dirty="0">
                <a:solidFill>
                  <a:schemeClr val="accent4"/>
                </a:solidFill>
              </a:rPr>
              <a:t> (</a:t>
            </a:r>
            <a:r>
              <a:rPr lang="sv-SE" sz="1600" dirty="0" err="1">
                <a:solidFill>
                  <a:schemeClr val="accent4"/>
                </a:solidFill>
              </a:rPr>
              <a:t>neutrofili</a:t>
            </a:r>
            <a:r>
              <a:rPr lang="sv-SE" sz="1600" dirty="0">
                <a:solidFill>
                  <a:schemeClr val="accent4"/>
                </a:solidFill>
              </a:rPr>
              <a:t>, </a:t>
            </a:r>
            <a:r>
              <a:rPr lang="sv-SE" sz="1600" dirty="0" err="1">
                <a:solidFill>
                  <a:schemeClr val="accent4"/>
                </a:solidFill>
              </a:rPr>
              <a:t>lymfopeni</a:t>
            </a:r>
            <a:r>
              <a:rPr lang="sv-SE" sz="1600" dirty="0">
                <a:solidFill>
                  <a:schemeClr val="accent4"/>
                </a:solidFill>
              </a:rPr>
              <a:t>) – bedöma förekomst av bakteriell/viral infektion, CRP, SR – bedöma infektion/inflammation </a:t>
            </a:r>
            <a:r>
              <a:rPr lang="sv-SE" sz="1600" dirty="0" err="1">
                <a:solidFill>
                  <a:schemeClr val="accent4"/>
                </a:solidFill>
              </a:rPr>
              <a:t>mtp</a:t>
            </a:r>
            <a:r>
              <a:rPr lang="sv-SE" sz="1600" dirty="0">
                <a:solidFill>
                  <a:schemeClr val="accent4"/>
                </a:solidFill>
              </a:rPr>
              <a:t> aktuella symtom samt GPA - </a:t>
            </a:r>
            <a:r>
              <a:rPr lang="sv-SE" sz="1600" dirty="0" err="1">
                <a:solidFill>
                  <a:schemeClr val="accent4"/>
                </a:solidFill>
              </a:rPr>
              <a:t>kreatinin</a:t>
            </a:r>
            <a:r>
              <a:rPr lang="sv-SE" sz="1600" dirty="0">
                <a:solidFill>
                  <a:schemeClr val="accent4"/>
                </a:solidFill>
              </a:rPr>
              <a:t> (</a:t>
            </a:r>
            <a:r>
              <a:rPr lang="sv-SE" sz="1600" dirty="0" err="1">
                <a:solidFill>
                  <a:schemeClr val="accent4"/>
                </a:solidFill>
              </a:rPr>
              <a:t>elstatus</a:t>
            </a:r>
            <a:r>
              <a:rPr lang="sv-SE" sz="1600" dirty="0">
                <a:solidFill>
                  <a:schemeClr val="accent4"/>
                </a:solidFill>
              </a:rPr>
              <a:t>) – njurpåverkan relaterat till GPA (1 p), immunoglobulin G, M, A (alla måste nämnas) (0.5 p) och </a:t>
            </a:r>
            <a:r>
              <a:rPr lang="sv-SE" sz="1600" dirty="0" err="1">
                <a:solidFill>
                  <a:schemeClr val="accent4"/>
                </a:solidFill>
              </a:rPr>
              <a:t>IgG</a:t>
            </a:r>
            <a:r>
              <a:rPr lang="sv-SE" sz="1600" dirty="0">
                <a:solidFill>
                  <a:schemeClr val="accent4"/>
                </a:solidFill>
              </a:rPr>
              <a:t> subklasser (0.5 p) – bedöma förekomst av </a:t>
            </a:r>
            <a:r>
              <a:rPr lang="sv-SE" sz="1600" dirty="0" err="1">
                <a:solidFill>
                  <a:schemeClr val="accent4"/>
                </a:solidFill>
              </a:rPr>
              <a:t>hypogammaglobulinemi</a:t>
            </a:r>
            <a:r>
              <a:rPr lang="sv-SE" sz="1600" dirty="0">
                <a:solidFill>
                  <a:schemeClr val="accent4"/>
                </a:solidFill>
              </a:rPr>
              <a:t>/</a:t>
            </a:r>
            <a:r>
              <a:rPr lang="sv-SE" sz="1600" dirty="0" err="1">
                <a:solidFill>
                  <a:schemeClr val="accent4"/>
                </a:solidFill>
              </a:rPr>
              <a:t>IgG</a:t>
            </a:r>
            <a:r>
              <a:rPr lang="sv-SE" sz="1600" dirty="0">
                <a:solidFill>
                  <a:schemeClr val="accent4"/>
                </a:solidFill>
              </a:rPr>
              <a:t> subklassbrist och infektionskänslighet. </a:t>
            </a:r>
            <a:br>
              <a:rPr lang="sv-SE" sz="1600" dirty="0">
                <a:solidFill>
                  <a:schemeClr val="accent4"/>
                </a:solidFill>
              </a:rPr>
            </a:br>
            <a:r>
              <a:rPr lang="sv-SE" sz="1600" dirty="0">
                <a:solidFill>
                  <a:schemeClr val="accent4"/>
                </a:solidFill>
              </a:rPr>
              <a:t>Mikrobiologisk diagnostik: </a:t>
            </a:r>
            <a:r>
              <a:rPr lang="sv-SE" sz="1600" dirty="0" err="1">
                <a:solidFill>
                  <a:schemeClr val="accent4"/>
                </a:solidFill>
              </a:rPr>
              <a:t>Nph</a:t>
            </a:r>
            <a:r>
              <a:rPr lang="sv-SE" sz="1600" dirty="0">
                <a:solidFill>
                  <a:schemeClr val="accent4"/>
                </a:solidFill>
              </a:rPr>
              <a:t>-odling och/eller </a:t>
            </a:r>
            <a:r>
              <a:rPr lang="sv-SE" sz="1600" dirty="0" err="1">
                <a:solidFill>
                  <a:schemeClr val="accent4"/>
                </a:solidFill>
              </a:rPr>
              <a:t>sputumodling</a:t>
            </a:r>
            <a:r>
              <a:rPr lang="sv-SE" sz="1600" dirty="0">
                <a:solidFill>
                  <a:schemeClr val="accent4"/>
                </a:solidFill>
              </a:rPr>
              <a:t> (1 p) – bakteriell infektion i övre luftvägar? </a:t>
            </a:r>
            <a:br>
              <a:rPr lang="sv-SE" sz="1600" dirty="0">
                <a:solidFill>
                  <a:schemeClr val="accent4"/>
                </a:solidFill>
              </a:rPr>
            </a:br>
            <a:r>
              <a:rPr lang="sv-SE" sz="1600" dirty="0">
                <a:solidFill>
                  <a:schemeClr val="accent4"/>
                </a:solidFill>
              </a:rPr>
              <a:t>Blododling tas ej på vårdcentralen.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r>
              <a:rPr lang="sv-SE" sz="1000" dirty="0">
                <a:solidFill>
                  <a:schemeClr val="tx1">
                    <a:lumMod val="50000"/>
                    <a:lumOff val="50000"/>
                  </a:schemeClr>
                </a:solidFill>
              </a:rPr>
              <a:t>(FLM K10 B49b, B65, B70, C94, C98) </a:t>
            </a:r>
          </a:p>
          <a:p>
            <a:pPr marL="0" indent="0">
              <a:buNone/>
            </a:pPr>
            <a:endParaRPr lang="sv-SE" sz="1600" dirty="0"/>
          </a:p>
        </p:txBody>
      </p:sp>
    </p:spTree>
    <p:extLst>
      <p:ext uri="{BB962C8B-B14F-4D97-AF65-F5344CB8AC3E}">
        <p14:creationId xmlns:p14="http://schemas.microsoft.com/office/powerpoint/2010/main" val="25573370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buNone/>
            </a:pPr>
            <a:r>
              <a:rPr lang="sv-SE" sz="1600" dirty="0"/>
              <a:t>Fall 5 – Ulrika, 32 år </a:t>
            </a:r>
          </a:p>
          <a:p>
            <a:pPr marL="0" indent="0">
              <a:buNone/>
            </a:pPr>
            <a:r>
              <a:rPr lang="sv-SE" sz="1600" dirty="0"/>
              <a:t>Du misstänker att Ulrika drabbats av bilateral maxillarsinuit och högersidig pneumoni. </a:t>
            </a:r>
            <a:r>
              <a:rPr lang="sv-SE" sz="1600" dirty="0" err="1"/>
              <a:t>Nasofarynx</a:t>
            </a:r>
            <a:r>
              <a:rPr lang="sv-SE" sz="1600" dirty="0"/>
              <a:t>-och eller </a:t>
            </a:r>
            <a:r>
              <a:rPr lang="sv-SE" sz="1600" dirty="0" err="1"/>
              <a:t>sputumodling</a:t>
            </a:r>
            <a:r>
              <a:rPr lang="sv-SE" sz="1600" dirty="0"/>
              <a:t> samt blodprover (blodstatus, venös </a:t>
            </a:r>
            <a:r>
              <a:rPr lang="sv-SE" sz="1600" dirty="0" err="1"/>
              <a:t>diff</a:t>
            </a:r>
            <a:r>
              <a:rPr lang="sv-SE" sz="1600" dirty="0"/>
              <a:t>, CRP, </a:t>
            </a:r>
            <a:r>
              <a:rPr lang="sv-SE" sz="1600" dirty="0" err="1"/>
              <a:t>elstatus</a:t>
            </a:r>
            <a:r>
              <a:rPr lang="sv-SE" sz="1600" dirty="0"/>
              <a:t>, SR, Immunglobulin G, A, M och </a:t>
            </a:r>
            <a:r>
              <a:rPr lang="sv-SE" sz="1600" dirty="0" err="1"/>
              <a:t>IgG</a:t>
            </a:r>
            <a:r>
              <a:rPr lang="sv-SE" sz="1600" dirty="0"/>
              <a:t> subklasser) tas. Du funderar över val av antibiotika. Under din AT-placering på Infektionskliniken lärde du dig att resistensöversikten i journalen är viktigt att studera. I Ulrikas fall har </a:t>
            </a:r>
            <a:r>
              <a:rPr lang="sv-SE" sz="1600" dirty="0" err="1"/>
              <a:t>Haemophilus</a:t>
            </a:r>
            <a:r>
              <a:rPr lang="sv-SE" sz="1600" dirty="0"/>
              <a:t> </a:t>
            </a:r>
            <a:r>
              <a:rPr lang="sv-SE" sz="1600" dirty="0" err="1"/>
              <a:t>influenzae</a:t>
            </a:r>
            <a:r>
              <a:rPr lang="sv-SE" sz="1600" dirty="0"/>
              <a:t> (betalaktamasproducerande) påvisats i </a:t>
            </a:r>
            <a:r>
              <a:rPr lang="sv-SE" sz="1600" dirty="0" err="1"/>
              <a:t>nasofarynxodling</a:t>
            </a:r>
            <a:r>
              <a:rPr lang="sv-SE" sz="1600" dirty="0"/>
              <a:t> för tre månader sedan. </a:t>
            </a:r>
          </a:p>
          <a:p>
            <a:pPr marL="0" indent="0">
              <a:buNone/>
            </a:pPr>
            <a:endParaRPr lang="sv-SE" sz="1600" dirty="0"/>
          </a:p>
          <a:p>
            <a:pPr marL="0" indent="0">
              <a:buNone/>
            </a:pPr>
            <a:r>
              <a:rPr lang="sv-SE" sz="1600" dirty="0"/>
              <a:t>Fråga 5:9 (3p) </a:t>
            </a:r>
          </a:p>
          <a:p>
            <a:pPr marL="0" indent="0">
              <a:buNone/>
            </a:pPr>
            <a:r>
              <a:rPr lang="sv-SE" sz="1600" dirty="0"/>
              <a:t>Vilket antibiotikum bedömer du är mest lämpligt att förskriva till Ulrika och hur länge, mot bakgrund av infektionsanamnes och mikrobiologiska fynd. Nämn ett alternativt antibiotikum att förskriva till Ulrika och motivera ditt val. </a:t>
            </a:r>
          </a:p>
          <a:p>
            <a:pPr marL="0" indent="0">
              <a:buNone/>
            </a:pPr>
            <a:endParaRPr lang="sv-SE" sz="1600" dirty="0"/>
          </a:p>
        </p:txBody>
      </p:sp>
    </p:spTree>
    <p:extLst>
      <p:ext uri="{BB962C8B-B14F-4D97-AF65-F5344CB8AC3E}">
        <p14:creationId xmlns:p14="http://schemas.microsoft.com/office/powerpoint/2010/main" val="29575404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buNone/>
            </a:pPr>
            <a:r>
              <a:rPr lang="sv-SE" sz="1600" dirty="0"/>
              <a:t>Fall 5 – Ulrika, 32 år </a:t>
            </a:r>
          </a:p>
          <a:p>
            <a:pPr marL="0" indent="0">
              <a:buNone/>
            </a:pPr>
            <a:r>
              <a:rPr lang="sv-SE" sz="1600" dirty="0"/>
              <a:t>Du misstänker att Ulrika drabbats av bilateral maxillarsinuit och högersidig pneumoni. </a:t>
            </a:r>
            <a:r>
              <a:rPr lang="sv-SE" sz="1600" dirty="0" err="1"/>
              <a:t>Nasofarynx</a:t>
            </a:r>
            <a:r>
              <a:rPr lang="sv-SE" sz="1600" dirty="0"/>
              <a:t>-och eller </a:t>
            </a:r>
            <a:r>
              <a:rPr lang="sv-SE" sz="1600" dirty="0" err="1"/>
              <a:t>sputumodling</a:t>
            </a:r>
            <a:r>
              <a:rPr lang="sv-SE" sz="1600" dirty="0"/>
              <a:t> samt blodprover (blodstatus, venös </a:t>
            </a:r>
            <a:r>
              <a:rPr lang="sv-SE" sz="1600" dirty="0" err="1"/>
              <a:t>diff</a:t>
            </a:r>
            <a:r>
              <a:rPr lang="sv-SE" sz="1600" dirty="0"/>
              <a:t>, CRP, </a:t>
            </a:r>
            <a:r>
              <a:rPr lang="sv-SE" sz="1600" dirty="0" err="1"/>
              <a:t>elstatus</a:t>
            </a:r>
            <a:r>
              <a:rPr lang="sv-SE" sz="1600" dirty="0"/>
              <a:t>, SR, Immunglobulin G, A, M och </a:t>
            </a:r>
            <a:r>
              <a:rPr lang="sv-SE" sz="1600" dirty="0" err="1"/>
              <a:t>IgG</a:t>
            </a:r>
            <a:r>
              <a:rPr lang="sv-SE" sz="1600" dirty="0"/>
              <a:t> subklasser) tas. Du funderar över val av antibiotika. Under din AT-placering på Infektionskliniken lärde du dig att resistensöversikten i journalen är viktigt att studera. I Ulrikas fall har </a:t>
            </a:r>
            <a:r>
              <a:rPr lang="sv-SE" sz="1600" dirty="0" err="1"/>
              <a:t>Haemophilus</a:t>
            </a:r>
            <a:r>
              <a:rPr lang="sv-SE" sz="1600" dirty="0"/>
              <a:t> </a:t>
            </a:r>
            <a:r>
              <a:rPr lang="sv-SE" sz="1600" dirty="0" err="1"/>
              <a:t>influenzae</a:t>
            </a:r>
            <a:r>
              <a:rPr lang="sv-SE" sz="1600" dirty="0"/>
              <a:t> (betalaktamasproducerande) påvisats i </a:t>
            </a:r>
            <a:r>
              <a:rPr lang="sv-SE" sz="1600" dirty="0" err="1"/>
              <a:t>nasofarynxodling</a:t>
            </a:r>
            <a:r>
              <a:rPr lang="sv-SE" sz="1600" dirty="0"/>
              <a:t> för tre månader sedan. </a:t>
            </a:r>
          </a:p>
          <a:p>
            <a:pPr marL="0" indent="0">
              <a:buNone/>
            </a:pPr>
            <a:endParaRPr lang="sv-SE" sz="1600" dirty="0"/>
          </a:p>
          <a:p>
            <a:pPr marL="0" indent="0">
              <a:buNone/>
            </a:pPr>
            <a:r>
              <a:rPr lang="sv-SE" sz="1600" dirty="0"/>
              <a:t>Fråga 5:9 (3p) </a:t>
            </a:r>
          </a:p>
          <a:p>
            <a:pPr marL="0" indent="0">
              <a:buNone/>
            </a:pPr>
            <a:r>
              <a:rPr lang="sv-SE" sz="1600" dirty="0"/>
              <a:t>Vilket antibiotikum bedömer du är mest lämpligt att förskriva till Ulrika och hur länge, mot bakgrund av infektionsanamnes och mikrobiologiska fynd. Nämn ett alternativt antibiotikum att förskriva till Ulrika och motivera ditt val. </a:t>
            </a:r>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err="1">
                <a:solidFill>
                  <a:schemeClr val="accent4"/>
                </a:solidFill>
              </a:rPr>
              <a:t>Amoxicillin</a:t>
            </a:r>
            <a:r>
              <a:rPr lang="sv-SE" sz="1600" dirty="0">
                <a:solidFill>
                  <a:schemeClr val="accent4"/>
                </a:solidFill>
              </a:rPr>
              <a:t>-klavulansyra (förstahandsval) alternativt </a:t>
            </a:r>
            <a:r>
              <a:rPr lang="sv-SE" sz="1600" dirty="0" err="1">
                <a:solidFill>
                  <a:schemeClr val="accent4"/>
                </a:solidFill>
              </a:rPr>
              <a:t>kinolon</a:t>
            </a:r>
            <a:r>
              <a:rPr lang="sv-SE" sz="1600" dirty="0">
                <a:solidFill>
                  <a:schemeClr val="accent4"/>
                </a:solidFill>
              </a:rPr>
              <a:t> eller </a:t>
            </a:r>
            <a:r>
              <a:rPr lang="sv-SE" sz="1600" dirty="0" err="1">
                <a:solidFill>
                  <a:schemeClr val="accent4"/>
                </a:solidFill>
              </a:rPr>
              <a:t>doxycyklin</a:t>
            </a:r>
            <a:r>
              <a:rPr lang="sv-SE" sz="1600" dirty="0">
                <a:solidFill>
                  <a:schemeClr val="accent4"/>
                </a:solidFill>
              </a:rPr>
              <a:t> mot </a:t>
            </a:r>
            <a:r>
              <a:rPr lang="sv-SE" sz="1600" dirty="0" err="1">
                <a:solidFill>
                  <a:schemeClr val="accent4"/>
                </a:solidFill>
              </a:rPr>
              <a:t>Haemophilus</a:t>
            </a:r>
            <a:r>
              <a:rPr lang="sv-SE" sz="1600" dirty="0">
                <a:solidFill>
                  <a:schemeClr val="accent4"/>
                </a:solidFill>
              </a:rPr>
              <a:t> </a:t>
            </a:r>
            <a:r>
              <a:rPr lang="sv-SE" sz="1600" dirty="0" err="1">
                <a:solidFill>
                  <a:schemeClr val="accent4"/>
                </a:solidFill>
              </a:rPr>
              <a:t>Influenzae</a:t>
            </a:r>
            <a:r>
              <a:rPr lang="sv-SE" sz="1600" dirty="0">
                <a:solidFill>
                  <a:schemeClr val="accent4"/>
                </a:solidFill>
              </a:rPr>
              <a:t>, som kan orsaka aktuell infektion och kan vara betalaktamasproducerande. </a:t>
            </a:r>
            <a:r>
              <a:rPr lang="sv-SE" sz="1600" dirty="0" err="1">
                <a:solidFill>
                  <a:schemeClr val="accent4"/>
                </a:solidFill>
              </a:rPr>
              <a:t>Doxycyklin</a:t>
            </a:r>
            <a:r>
              <a:rPr lang="sv-SE" sz="1600" dirty="0">
                <a:solidFill>
                  <a:schemeClr val="accent4"/>
                </a:solidFill>
              </a:rPr>
              <a:t> dock mindre lämpligt </a:t>
            </a:r>
            <a:r>
              <a:rPr lang="sv-SE" sz="1600" dirty="0" err="1">
                <a:solidFill>
                  <a:schemeClr val="accent4"/>
                </a:solidFill>
              </a:rPr>
              <a:t>pga</a:t>
            </a:r>
            <a:r>
              <a:rPr lang="sv-SE" sz="1600" dirty="0">
                <a:solidFill>
                  <a:schemeClr val="accent4"/>
                </a:solidFill>
              </a:rPr>
              <a:t> risk för fototoxicitet (juni). </a:t>
            </a:r>
            <a:r>
              <a:rPr lang="sv-SE" sz="1600" dirty="0" err="1">
                <a:solidFill>
                  <a:schemeClr val="accent4"/>
                </a:solidFill>
              </a:rPr>
              <a:t>Beh</a:t>
            </a:r>
            <a:r>
              <a:rPr lang="sv-SE" sz="1600" dirty="0">
                <a:solidFill>
                  <a:schemeClr val="accent4"/>
                </a:solidFill>
              </a:rPr>
              <a:t> tid minst 14 dagar </a:t>
            </a:r>
            <a:r>
              <a:rPr lang="sv-SE" sz="1600" dirty="0" err="1">
                <a:solidFill>
                  <a:schemeClr val="accent4"/>
                </a:solidFill>
              </a:rPr>
              <a:t>pga</a:t>
            </a:r>
            <a:r>
              <a:rPr lang="sv-SE" sz="1600" dirty="0">
                <a:solidFill>
                  <a:schemeClr val="accent4"/>
                </a:solidFill>
              </a:rPr>
              <a:t> misstänkt immunbrist, dålig effekt av och tidigt recidiv efter kortare penicillin ”kurer”.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r>
              <a:rPr lang="sv-SE" sz="1000" dirty="0">
                <a:solidFill>
                  <a:schemeClr val="tx1">
                    <a:lumMod val="50000"/>
                    <a:lumOff val="50000"/>
                  </a:schemeClr>
                </a:solidFill>
              </a:rPr>
              <a:t>(FLM K10 C66, C70, C95) </a:t>
            </a:r>
          </a:p>
          <a:p>
            <a:pPr marL="0" indent="0">
              <a:buNone/>
            </a:pPr>
            <a:endParaRPr lang="sv-SE" sz="1600" dirty="0"/>
          </a:p>
        </p:txBody>
      </p:sp>
    </p:spTree>
    <p:extLst>
      <p:ext uri="{BB962C8B-B14F-4D97-AF65-F5344CB8AC3E}">
        <p14:creationId xmlns:p14="http://schemas.microsoft.com/office/powerpoint/2010/main" val="171949093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buNone/>
            </a:pPr>
            <a:r>
              <a:rPr lang="sv-SE" sz="1600" dirty="0"/>
              <a:t>Fall 5 – Ulrika, 32 år </a:t>
            </a:r>
          </a:p>
          <a:p>
            <a:pPr marL="0" indent="0">
              <a:buNone/>
            </a:pPr>
            <a:r>
              <a:rPr lang="sv-SE" sz="1600" dirty="0"/>
              <a:t>Du väljer att remittera Ulrika till akut lungröntgen och DT näsans bihålor. Hon ifrågasätter detta, eftersom hon inte tidigare behövt genomgå röntgenundersökning, och symtomen är ju detsamma som alltid vid pneumoni. Dessutom har du redan ordinerat antibiotika. </a:t>
            </a:r>
          </a:p>
          <a:p>
            <a:pPr marL="0" indent="0">
              <a:buNone/>
            </a:pPr>
            <a:endParaRPr lang="sv-SE" sz="1600" dirty="0"/>
          </a:p>
          <a:p>
            <a:pPr marL="0" indent="0">
              <a:buNone/>
            </a:pPr>
            <a:r>
              <a:rPr lang="sv-SE" sz="1600" dirty="0"/>
              <a:t>Fråga 5:10 (2p) </a:t>
            </a:r>
          </a:p>
          <a:p>
            <a:pPr marL="0" indent="0">
              <a:buNone/>
            </a:pPr>
            <a:r>
              <a:rPr lang="sv-SE" sz="1600" dirty="0"/>
              <a:t>Motivera för Ulrika varför du bedömer att röntgenundersökningarna i hennes fall är viktiga. </a:t>
            </a:r>
          </a:p>
          <a:p>
            <a:pPr marL="0" indent="0">
              <a:buNone/>
            </a:pPr>
            <a:endParaRPr lang="sv-SE" sz="1600" dirty="0"/>
          </a:p>
        </p:txBody>
      </p:sp>
    </p:spTree>
    <p:extLst>
      <p:ext uri="{BB962C8B-B14F-4D97-AF65-F5344CB8AC3E}">
        <p14:creationId xmlns:p14="http://schemas.microsoft.com/office/powerpoint/2010/main" val="153277268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buNone/>
            </a:pPr>
            <a:r>
              <a:rPr lang="sv-SE" sz="1600" dirty="0"/>
              <a:t>Fall 5 – Ulrika, 32 år </a:t>
            </a:r>
          </a:p>
          <a:p>
            <a:pPr marL="0" indent="0">
              <a:buNone/>
            </a:pPr>
            <a:r>
              <a:rPr lang="sv-SE" sz="1600" dirty="0"/>
              <a:t>Du väljer att remittera Ulrika till akut lungröntgen och DT näsans bihålor. Hon ifrågasätter detta, eftersom hon inte tidigare behövt genomgå röntgenundersökning, och symtomen är ju detsamma som alltid vid pneumoni. Dessutom har du redan ordinerat antibiotika. </a:t>
            </a:r>
          </a:p>
          <a:p>
            <a:pPr marL="0" indent="0">
              <a:buNone/>
            </a:pPr>
            <a:endParaRPr lang="sv-SE" sz="1600" dirty="0"/>
          </a:p>
          <a:p>
            <a:pPr marL="0" indent="0">
              <a:buNone/>
            </a:pPr>
            <a:r>
              <a:rPr lang="sv-SE" sz="1600" dirty="0"/>
              <a:t>Fråga 5:10 (2p) </a:t>
            </a:r>
          </a:p>
          <a:p>
            <a:pPr marL="0" indent="0">
              <a:buNone/>
            </a:pPr>
            <a:r>
              <a:rPr lang="sv-SE" sz="1600" dirty="0"/>
              <a:t>Motivera för Ulrika varför du bedömer att röntgenundersökningarna i hennes fall är viktiga.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a:solidFill>
                  <a:schemeClr val="accent4"/>
                </a:solidFill>
              </a:rPr>
              <a:t>Viktigt att ställa rätt infektionsdiagnos om infektionskänslighet föreligger, eftersom frekventa, röntgenverifierande luftvägsinfektioner är ett varningstecken för immunbrist och kan medföra kroniska skador och nedsatt funktion och bör således förebyggas.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r>
              <a:rPr lang="sv-SE" sz="1000" dirty="0">
                <a:solidFill>
                  <a:schemeClr val="tx1">
                    <a:lumMod val="50000"/>
                    <a:lumOff val="50000"/>
                  </a:schemeClr>
                </a:solidFill>
              </a:rPr>
              <a:t>(FLM K10 B49, C70) </a:t>
            </a:r>
          </a:p>
          <a:p>
            <a:pPr marL="0" indent="0">
              <a:buNone/>
            </a:pPr>
            <a:endParaRPr lang="sv-SE" dirty="0"/>
          </a:p>
          <a:p>
            <a:pPr marL="0" indent="0">
              <a:buNone/>
            </a:pPr>
            <a:endParaRPr lang="sv-SE" sz="1600" dirty="0"/>
          </a:p>
        </p:txBody>
      </p:sp>
    </p:spTree>
    <p:extLst>
      <p:ext uri="{BB962C8B-B14F-4D97-AF65-F5344CB8AC3E}">
        <p14:creationId xmlns:p14="http://schemas.microsoft.com/office/powerpoint/2010/main" val="125149318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buNone/>
            </a:pPr>
            <a:r>
              <a:rPr lang="sv-SE" sz="1600" dirty="0"/>
              <a:t>Fall 5 – Ulrika, 32 år </a:t>
            </a:r>
          </a:p>
          <a:p>
            <a:pPr marL="0" indent="0">
              <a:buNone/>
            </a:pPr>
            <a:r>
              <a:rPr lang="sv-SE" sz="1600" dirty="0"/>
              <a:t>Du förskriver </a:t>
            </a:r>
            <a:r>
              <a:rPr lang="sv-SE" sz="1600" dirty="0" err="1"/>
              <a:t>amoxicillin</a:t>
            </a:r>
            <a:r>
              <a:rPr lang="sv-SE" sz="1600" dirty="0"/>
              <a:t>-klavulansyra (alternativt en </a:t>
            </a:r>
            <a:r>
              <a:rPr lang="sv-SE" sz="1600" dirty="0" err="1"/>
              <a:t>kinolon</a:t>
            </a:r>
            <a:r>
              <a:rPr lang="sv-SE" sz="1600" dirty="0"/>
              <a:t> eller </a:t>
            </a:r>
            <a:r>
              <a:rPr lang="sv-SE" sz="1600" dirty="0" err="1"/>
              <a:t>doxycyklin</a:t>
            </a:r>
            <a:r>
              <a:rPr lang="sv-SE" sz="1600" dirty="0"/>
              <a:t>) i 14 dagar och kortisonnässpray. Du bokar in en telefonuppföljning om tre dagar. Hon accepterar att genomgå röntgenundersökningarna, när hon förstått att det är viktigt att ställa korrekt diagnos om infektionskänslighet föreligger, eftersom frekventa, röntgenverifierande luftvägsinfektioner är ett varningstecken för immunbrist och kan medföra kroniska skador och nedsatt funktion och bör således förebyggas. </a:t>
            </a:r>
          </a:p>
          <a:p>
            <a:pPr marL="0" indent="0">
              <a:buNone/>
            </a:pPr>
            <a:r>
              <a:rPr lang="sv-SE" sz="1600" dirty="0"/>
              <a:t>Lungröntgen påvisar mycket riktigt ett infiltrat basalt i höger lunga och DT visar slemhinnesvullnad i luftade </a:t>
            </a:r>
            <a:r>
              <a:rPr lang="sv-SE" sz="1600" dirty="0" err="1"/>
              <a:t>maxillarsinus</a:t>
            </a:r>
            <a:r>
              <a:rPr lang="sv-SE" sz="1600" dirty="0"/>
              <a:t> bilateralt, inga vätskenivåer. Inför telefonkontakten tar du del av provsvar: </a:t>
            </a:r>
          </a:p>
          <a:p>
            <a:pPr marL="0" indent="0">
              <a:buNone/>
            </a:pPr>
            <a:r>
              <a:rPr lang="sv-SE" sz="1600" dirty="0"/>
              <a:t>Hb 125 (ref 117–153), LPK 9.5 (3.5–8.8), TPK 320 (160–390), </a:t>
            </a:r>
            <a:r>
              <a:rPr lang="sv-SE" sz="1600" dirty="0" err="1"/>
              <a:t>neutrofiler</a:t>
            </a:r>
            <a:r>
              <a:rPr lang="sv-SE" sz="1600" dirty="0"/>
              <a:t> 7.5 (1.7–7.5), lymfocyter 1.5 (1.1–4.8), CRP 85 (&lt;10), </a:t>
            </a:r>
            <a:r>
              <a:rPr lang="sv-SE" sz="1600" dirty="0" err="1"/>
              <a:t>kreatinin</a:t>
            </a:r>
            <a:r>
              <a:rPr lang="sv-SE" sz="1600" dirty="0"/>
              <a:t> 68 (45–90), SR 25 (&lt;21), </a:t>
            </a:r>
            <a:r>
              <a:rPr lang="sv-SE" sz="1600" dirty="0" err="1"/>
              <a:t>IgG</a:t>
            </a:r>
            <a:r>
              <a:rPr lang="sv-SE" sz="1600" dirty="0"/>
              <a:t> 4.5 (ref 6.7–15), </a:t>
            </a:r>
            <a:r>
              <a:rPr lang="sv-SE" sz="1600" dirty="0" err="1"/>
              <a:t>IgM</a:t>
            </a:r>
            <a:r>
              <a:rPr lang="sv-SE" sz="1600" dirty="0"/>
              <a:t> 0.35 (0.27-2.1), </a:t>
            </a:r>
            <a:r>
              <a:rPr lang="sv-SE" sz="1600" dirty="0" err="1"/>
              <a:t>IgA</a:t>
            </a:r>
            <a:r>
              <a:rPr lang="sv-SE" sz="1600" dirty="0"/>
              <a:t> 1.0 (0.88–4.5), IgG1 3.3 (4.2–13), IgG2 0.2 (1.2–7.4), IgG3 0.5 (0.4–1.3). </a:t>
            </a:r>
            <a:r>
              <a:rPr lang="sv-SE" sz="1600" dirty="0" err="1"/>
              <a:t>Sputumodling</a:t>
            </a:r>
            <a:r>
              <a:rPr lang="sv-SE" sz="1600" dirty="0"/>
              <a:t>: </a:t>
            </a:r>
            <a:r>
              <a:rPr lang="sv-SE" sz="1600" dirty="0" err="1"/>
              <a:t>Haemophilus</a:t>
            </a:r>
            <a:r>
              <a:rPr lang="sv-SE" sz="1600" dirty="0"/>
              <a:t> </a:t>
            </a:r>
            <a:r>
              <a:rPr lang="sv-SE" sz="1600" dirty="0" err="1"/>
              <a:t>influenzae</a:t>
            </a:r>
            <a:r>
              <a:rPr lang="sv-SE" sz="1600" dirty="0"/>
              <a:t> PÅVISADE 108. </a:t>
            </a:r>
            <a:r>
              <a:rPr lang="sv-SE" sz="1600" dirty="0" err="1"/>
              <a:t>Nasofarynxodling</a:t>
            </a:r>
            <a:r>
              <a:rPr lang="sv-SE" sz="1600" dirty="0"/>
              <a:t>: fynd av normalflora. Urinsediment: Inga cellcylindrar observerade. </a:t>
            </a:r>
          </a:p>
          <a:p>
            <a:pPr marL="0" indent="0">
              <a:buNone/>
            </a:pPr>
            <a:endParaRPr lang="sv-SE" sz="1600" dirty="0"/>
          </a:p>
          <a:p>
            <a:pPr marL="0" indent="0">
              <a:buNone/>
            </a:pPr>
            <a:r>
              <a:rPr lang="sv-SE" sz="1600" dirty="0"/>
              <a:t>Fråga 5:11 (3p) </a:t>
            </a:r>
          </a:p>
          <a:p>
            <a:pPr marL="0" indent="0">
              <a:buNone/>
            </a:pPr>
            <a:r>
              <a:rPr lang="sv-SE" sz="1600" dirty="0"/>
              <a:t>Vilken slutsats drar du av provresultaten och vilka fortsatta medicinska åtgärder informerar du Ulrika om? </a:t>
            </a: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424285733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buNone/>
            </a:pPr>
            <a:r>
              <a:rPr lang="sv-SE" sz="1600" dirty="0"/>
              <a:t>Fall 5 – Ulrika, 32 år </a:t>
            </a:r>
          </a:p>
          <a:p>
            <a:pPr marL="0" indent="0">
              <a:buNone/>
            </a:pPr>
            <a:r>
              <a:rPr lang="sv-SE" sz="1600" dirty="0"/>
              <a:t>Du förskriver </a:t>
            </a:r>
            <a:r>
              <a:rPr lang="sv-SE" sz="1600" dirty="0" err="1"/>
              <a:t>amoxicillin</a:t>
            </a:r>
            <a:r>
              <a:rPr lang="sv-SE" sz="1600" dirty="0"/>
              <a:t>-klavulansyra (alternativt en </a:t>
            </a:r>
            <a:r>
              <a:rPr lang="sv-SE" sz="1600" dirty="0" err="1"/>
              <a:t>kinolon</a:t>
            </a:r>
            <a:r>
              <a:rPr lang="sv-SE" sz="1600" dirty="0"/>
              <a:t> eller </a:t>
            </a:r>
            <a:r>
              <a:rPr lang="sv-SE" sz="1600" dirty="0" err="1"/>
              <a:t>doxycyklin</a:t>
            </a:r>
            <a:r>
              <a:rPr lang="sv-SE" sz="1600" dirty="0"/>
              <a:t>) i 14 dagar och kortisonnässpray. Du bokar in en telefonuppföljning om tre dagar. Hon accepterar att genomgå röntgenundersökningarna, när hon förstått att det är viktigt att ställa korrekt diagnos om infektionskänslighet föreligger, eftersom frekventa, röntgenverifierande luftvägsinfektioner är ett varningstecken för immunbrist och kan medföra kroniska skador och nedsatt funktion och bör således förebyggas. </a:t>
            </a:r>
          </a:p>
          <a:p>
            <a:pPr marL="0" indent="0">
              <a:buNone/>
            </a:pPr>
            <a:r>
              <a:rPr lang="sv-SE" sz="1600" dirty="0"/>
              <a:t>Lungröntgen påvisar mycket riktigt ett infiltrat basalt i höger lunga och DT visar slemhinnesvullnad i luftade </a:t>
            </a:r>
            <a:r>
              <a:rPr lang="sv-SE" sz="1600" dirty="0" err="1"/>
              <a:t>maxillarsinus</a:t>
            </a:r>
            <a:r>
              <a:rPr lang="sv-SE" sz="1600" dirty="0"/>
              <a:t> bilateralt, inga vätskenivåer. Inför telefonkontakten tar du del av provsvar: </a:t>
            </a:r>
          </a:p>
          <a:p>
            <a:pPr marL="0" indent="0">
              <a:buNone/>
            </a:pPr>
            <a:r>
              <a:rPr lang="sv-SE" sz="1600" dirty="0"/>
              <a:t>Hb 125 (ref 117–153), LPK 9.5 (3.5–8.8), TPK 320 (160–390), </a:t>
            </a:r>
            <a:r>
              <a:rPr lang="sv-SE" sz="1600" dirty="0" err="1"/>
              <a:t>neutrofiler</a:t>
            </a:r>
            <a:r>
              <a:rPr lang="sv-SE" sz="1600" dirty="0"/>
              <a:t> 7.5 (1.7–7.5), lymfocyter 1.5 (1.1–4.8), CRP 85 (&lt;10), </a:t>
            </a:r>
            <a:r>
              <a:rPr lang="sv-SE" sz="1600" dirty="0" err="1"/>
              <a:t>kreatinin</a:t>
            </a:r>
            <a:r>
              <a:rPr lang="sv-SE" sz="1600" dirty="0"/>
              <a:t> 68 (45–90), SR 25 (&lt;21), </a:t>
            </a:r>
            <a:r>
              <a:rPr lang="sv-SE" sz="1600" dirty="0" err="1"/>
              <a:t>IgG</a:t>
            </a:r>
            <a:r>
              <a:rPr lang="sv-SE" sz="1600" dirty="0"/>
              <a:t> 4.5 (ref 6.7–15), </a:t>
            </a:r>
            <a:r>
              <a:rPr lang="sv-SE" sz="1600" dirty="0" err="1"/>
              <a:t>IgM</a:t>
            </a:r>
            <a:r>
              <a:rPr lang="sv-SE" sz="1600" dirty="0"/>
              <a:t> 0.35 (0.27-2.1), </a:t>
            </a:r>
            <a:r>
              <a:rPr lang="sv-SE" sz="1600" dirty="0" err="1"/>
              <a:t>IgA</a:t>
            </a:r>
            <a:r>
              <a:rPr lang="sv-SE" sz="1600" dirty="0"/>
              <a:t> 1.0 (0.88–4.5), IgG1 3.3 (4.2–13), IgG2 0.2 (1.2–7.4), IgG3 0.5 (0.4–1.3). </a:t>
            </a:r>
            <a:r>
              <a:rPr lang="sv-SE" sz="1600" dirty="0" err="1"/>
              <a:t>Sputumodling</a:t>
            </a:r>
            <a:r>
              <a:rPr lang="sv-SE" sz="1600" dirty="0"/>
              <a:t>: </a:t>
            </a:r>
            <a:r>
              <a:rPr lang="sv-SE" sz="1600" dirty="0" err="1"/>
              <a:t>Haemophilus</a:t>
            </a:r>
            <a:r>
              <a:rPr lang="sv-SE" sz="1600" dirty="0"/>
              <a:t> </a:t>
            </a:r>
            <a:r>
              <a:rPr lang="sv-SE" sz="1600" dirty="0" err="1"/>
              <a:t>influenzae</a:t>
            </a:r>
            <a:r>
              <a:rPr lang="sv-SE" sz="1600" dirty="0"/>
              <a:t> PÅVISADE 108. </a:t>
            </a:r>
            <a:r>
              <a:rPr lang="sv-SE" sz="1600" dirty="0" err="1"/>
              <a:t>Nasofarynxodling</a:t>
            </a:r>
            <a:r>
              <a:rPr lang="sv-SE" sz="1600" dirty="0"/>
              <a:t>: fynd av normalflora. Urinsediment: Inga cellcylindrar observerade. </a:t>
            </a:r>
          </a:p>
          <a:p>
            <a:pPr marL="0" indent="0">
              <a:buNone/>
            </a:pPr>
            <a:endParaRPr lang="sv-SE" sz="1600" dirty="0"/>
          </a:p>
          <a:p>
            <a:pPr marL="0" indent="0">
              <a:buNone/>
            </a:pPr>
            <a:r>
              <a:rPr lang="sv-SE" sz="1600" dirty="0"/>
              <a:t>Fråga 5:11 (3p) </a:t>
            </a:r>
          </a:p>
          <a:p>
            <a:pPr marL="0" indent="0">
              <a:buNone/>
            </a:pPr>
            <a:r>
              <a:rPr lang="sv-SE" sz="1600" dirty="0"/>
              <a:t>Vilken slutsats drar du av provresultaten och vilka fortsatta medicinska åtgärder informerar du Ulrika om? </a:t>
            </a:r>
          </a:p>
          <a:p>
            <a:pPr marL="0" indent="0">
              <a:buNone/>
            </a:pPr>
            <a:endParaRPr lang="sv-SE" sz="1600" dirty="0"/>
          </a:p>
          <a:p>
            <a:pPr marL="0" indent="0">
              <a:buNone/>
            </a:pPr>
            <a:r>
              <a:rPr lang="sv-SE" sz="1600" dirty="0">
                <a:solidFill>
                  <a:schemeClr val="accent4"/>
                </a:solidFill>
              </a:rPr>
              <a:t>Svarsförslag:</a:t>
            </a:r>
            <a:br>
              <a:rPr lang="sv-SE" sz="1600" dirty="0">
                <a:solidFill>
                  <a:schemeClr val="accent4"/>
                </a:solidFill>
              </a:rPr>
            </a:br>
            <a:r>
              <a:rPr lang="sv-SE" sz="1600" dirty="0">
                <a:solidFill>
                  <a:schemeClr val="accent4"/>
                </a:solidFill>
              </a:rPr>
              <a:t>Blodproverna (LPK, CRP, </a:t>
            </a:r>
            <a:r>
              <a:rPr lang="sv-SE" sz="1600" dirty="0" err="1">
                <a:solidFill>
                  <a:schemeClr val="accent4"/>
                </a:solidFill>
              </a:rPr>
              <a:t>neutrofiler</a:t>
            </a:r>
            <a:r>
              <a:rPr lang="sv-SE" sz="1600" dirty="0">
                <a:solidFill>
                  <a:schemeClr val="accent4"/>
                </a:solidFill>
              </a:rPr>
              <a:t>) överensstämmer med bakteriell luftvägsinfektion och </a:t>
            </a:r>
            <a:r>
              <a:rPr lang="sv-SE" sz="1600" dirty="0" err="1">
                <a:solidFill>
                  <a:schemeClr val="accent4"/>
                </a:solidFill>
              </a:rPr>
              <a:t>sputumodling</a:t>
            </a:r>
            <a:r>
              <a:rPr lang="sv-SE" sz="1600" dirty="0">
                <a:solidFill>
                  <a:schemeClr val="accent4"/>
                </a:solidFill>
              </a:rPr>
              <a:t> påvisar signifikant växt </a:t>
            </a:r>
            <a:r>
              <a:rPr lang="sv-SE" sz="1600" dirty="0" err="1">
                <a:solidFill>
                  <a:schemeClr val="accent4"/>
                </a:solidFill>
              </a:rPr>
              <a:t>avHaemophilus</a:t>
            </a:r>
            <a:r>
              <a:rPr lang="sv-SE" sz="1600" dirty="0">
                <a:solidFill>
                  <a:schemeClr val="accent4"/>
                </a:solidFill>
              </a:rPr>
              <a:t> </a:t>
            </a:r>
            <a:r>
              <a:rPr lang="sv-SE" sz="1600" dirty="0" err="1">
                <a:solidFill>
                  <a:schemeClr val="accent4"/>
                </a:solidFill>
              </a:rPr>
              <a:t>influenzae</a:t>
            </a:r>
            <a:r>
              <a:rPr lang="sv-SE" sz="1600" dirty="0">
                <a:solidFill>
                  <a:schemeClr val="accent4"/>
                </a:solidFill>
              </a:rPr>
              <a:t>, varför hon kan fortsätta med </a:t>
            </a:r>
            <a:r>
              <a:rPr lang="sv-SE" sz="1600" dirty="0" err="1">
                <a:solidFill>
                  <a:schemeClr val="accent4"/>
                </a:solidFill>
              </a:rPr>
              <a:t>amoxicillin</a:t>
            </a:r>
            <a:r>
              <a:rPr lang="sv-SE" sz="1600" dirty="0">
                <a:solidFill>
                  <a:schemeClr val="accent4"/>
                </a:solidFill>
              </a:rPr>
              <a:t>-klavulansyra (alt </a:t>
            </a:r>
            <a:r>
              <a:rPr lang="sv-SE" sz="1600" dirty="0" err="1">
                <a:solidFill>
                  <a:schemeClr val="accent4"/>
                </a:solidFill>
              </a:rPr>
              <a:t>kinolon</a:t>
            </a:r>
            <a:r>
              <a:rPr lang="sv-SE" sz="1600" dirty="0">
                <a:solidFill>
                  <a:schemeClr val="accent4"/>
                </a:solidFill>
              </a:rPr>
              <a:t> eller </a:t>
            </a:r>
            <a:r>
              <a:rPr lang="sv-SE" sz="1600" dirty="0" err="1">
                <a:solidFill>
                  <a:schemeClr val="accent4"/>
                </a:solidFill>
              </a:rPr>
              <a:t>doxycyklin</a:t>
            </a:r>
            <a:r>
              <a:rPr lang="sv-SE" sz="1600" dirty="0">
                <a:solidFill>
                  <a:schemeClr val="accent4"/>
                </a:solidFill>
              </a:rPr>
              <a:t>). Även </a:t>
            </a:r>
            <a:r>
              <a:rPr lang="sv-SE" sz="1600" dirty="0" err="1">
                <a:solidFill>
                  <a:schemeClr val="accent4"/>
                </a:solidFill>
              </a:rPr>
              <a:t>hypogammaglobulinemi</a:t>
            </a:r>
            <a:r>
              <a:rPr lang="sv-SE" sz="1600" dirty="0">
                <a:solidFill>
                  <a:schemeClr val="accent4"/>
                </a:solidFill>
              </a:rPr>
              <a:t> med IgG1- och IgG2 subklassbrist föreligger. Du informerar Ulrika om att hon sannolikt har en sekundär immunbrist till följd av </a:t>
            </a:r>
            <a:r>
              <a:rPr lang="sv-SE" sz="1600" dirty="0" err="1">
                <a:solidFill>
                  <a:schemeClr val="accent4"/>
                </a:solidFill>
              </a:rPr>
              <a:t>rituximab</a:t>
            </a:r>
            <a:r>
              <a:rPr lang="sv-SE" sz="1600" dirty="0">
                <a:solidFill>
                  <a:schemeClr val="accent4"/>
                </a:solidFill>
              </a:rPr>
              <a:t> behandling, varför remiss till Infektionskliniken utfärdas för fortsatt utredning. Urinsediment u.a.</a:t>
            </a:r>
            <a:r>
              <a:rPr lang="sv-SE" sz="1000" dirty="0">
                <a:solidFill>
                  <a:schemeClr val="accent4"/>
                </a:solidFill>
              </a:rPr>
              <a:t> </a:t>
            </a:r>
          </a:p>
          <a:p>
            <a:pPr marL="0" indent="0">
              <a:buNone/>
            </a:pPr>
            <a:r>
              <a:rPr lang="sv-SE" sz="1000" dirty="0"/>
              <a:t>(FLM K10 B70, B98, C123, C126) </a:t>
            </a:r>
          </a:p>
          <a:p>
            <a:pPr marL="0" indent="0">
              <a:buNone/>
            </a:pPr>
            <a:r>
              <a:rPr lang="sv-SE" sz="1600" dirty="0"/>
              <a:t> </a:t>
            </a:r>
          </a:p>
          <a:p>
            <a:pPr marL="0" indent="0">
              <a:buNone/>
            </a:pPr>
            <a:endParaRPr lang="sv-SE" sz="1600" dirty="0"/>
          </a:p>
        </p:txBody>
      </p:sp>
    </p:spTree>
    <p:extLst>
      <p:ext uri="{BB962C8B-B14F-4D97-AF65-F5344CB8AC3E}">
        <p14:creationId xmlns:p14="http://schemas.microsoft.com/office/powerpoint/2010/main" val="47030656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buNone/>
            </a:pPr>
            <a:r>
              <a:rPr lang="sv-SE" sz="1600" dirty="0"/>
              <a:t>Fall 5 – Ulrika, 32 år </a:t>
            </a:r>
          </a:p>
          <a:p>
            <a:pPr marL="0" indent="0">
              <a:buNone/>
            </a:pPr>
            <a:r>
              <a:rPr lang="sv-SE" sz="1600" dirty="0"/>
              <a:t>Blodproverna överensstämmer med bakteriell luftvägsinfektion orsakad av </a:t>
            </a:r>
            <a:r>
              <a:rPr lang="sv-SE" sz="1600" dirty="0" err="1"/>
              <a:t>Haemophilus</a:t>
            </a:r>
            <a:r>
              <a:rPr lang="sv-SE" sz="1600" dirty="0"/>
              <a:t> </a:t>
            </a:r>
            <a:r>
              <a:rPr lang="sv-SE" sz="1600" dirty="0" err="1"/>
              <a:t>influenzae</a:t>
            </a:r>
            <a:r>
              <a:rPr lang="sv-SE" sz="1600" dirty="0"/>
              <a:t>, varför Ulrika kan fortsätta med </a:t>
            </a:r>
            <a:r>
              <a:rPr lang="sv-SE" sz="1600" dirty="0" err="1"/>
              <a:t>amoxicillin</a:t>
            </a:r>
            <a:r>
              <a:rPr lang="sv-SE" sz="1600" dirty="0"/>
              <a:t>-klavulansyra (alternativt en </a:t>
            </a:r>
            <a:r>
              <a:rPr lang="sv-SE" sz="1600" dirty="0" err="1"/>
              <a:t>kinolon</a:t>
            </a:r>
            <a:r>
              <a:rPr lang="sv-SE" sz="1600" dirty="0"/>
              <a:t> eller </a:t>
            </a:r>
            <a:r>
              <a:rPr lang="sv-SE" sz="1600" dirty="0" err="1"/>
              <a:t>doxycyklin</a:t>
            </a:r>
            <a:r>
              <a:rPr lang="sv-SE" sz="1600" dirty="0"/>
              <a:t>) enligt plan. Även </a:t>
            </a:r>
            <a:r>
              <a:rPr lang="sv-SE" sz="1600" dirty="0" err="1"/>
              <a:t>hypogammaglobulinemi</a:t>
            </a:r>
            <a:r>
              <a:rPr lang="sv-SE" sz="1600" dirty="0"/>
              <a:t> med IgG1 och IgG2 subklassbrist föreligger. Du informerar Ulrika om att hon sannolikt har en sekundär immunbrist till följd av </a:t>
            </a:r>
            <a:r>
              <a:rPr lang="sv-SE" sz="1600" dirty="0" err="1"/>
              <a:t>rituximab</a:t>
            </a:r>
            <a:r>
              <a:rPr lang="sv-SE" sz="1600" dirty="0"/>
              <a:t> behandling, varför remiss till Infektionskliniken utfärdas för fortsatt utredning och ställningstagande till subkutan gammaglobulinsubstitution. Urinsediment var utan anmärkning. </a:t>
            </a:r>
          </a:p>
          <a:p>
            <a:pPr marL="0" indent="0">
              <a:buNone/>
            </a:pPr>
            <a:endParaRPr lang="sv-SE" sz="1600" dirty="0"/>
          </a:p>
          <a:p>
            <a:pPr marL="0" indent="0">
              <a:buNone/>
            </a:pPr>
            <a:r>
              <a:rPr lang="sv-SE" sz="1600" dirty="0"/>
              <a:t>Fråga 5:12 (2p) </a:t>
            </a:r>
          </a:p>
          <a:p>
            <a:pPr marL="0" indent="0">
              <a:buNone/>
            </a:pPr>
            <a:r>
              <a:rPr lang="sv-SE" sz="1600" dirty="0"/>
              <a:t>Ulrika har således nedsatt </a:t>
            </a:r>
            <a:r>
              <a:rPr lang="sv-SE" sz="1600" dirty="0" err="1"/>
              <a:t>humoral</a:t>
            </a:r>
            <a:r>
              <a:rPr lang="sv-SE" sz="1600" dirty="0"/>
              <a:t> immunitet pga. sänkta immunglobulinnivåer. Vilken metod och analys ger fördjupad information om den cellulära immuniteten? Redogör för de ingående parametrarna i analysen. </a:t>
            </a:r>
          </a:p>
          <a:p>
            <a:pPr marL="0" indent="0">
              <a:buNone/>
            </a:pPr>
            <a:r>
              <a:rPr lang="sv-SE" sz="1600" dirty="0"/>
              <a:t> </a:t>
            </a:r>
          </a:p>
          <a:p>
            <a:pPr marL="0" indent="0">
              <a:buNone/>
            </a:pPr>
            <a:endParaRPr lang="sv-SE" sz="1600" dirty="0"/>
          </a:p>
        </p:txBody>
      </p:sp>
    </p:spTree>
    <p:extLst>
      <p:ext uri="{BB962C8B-B14F-4D97-AF65-F5344CB8AC3E}">
        <p14:creationId xmlns:p14="http://schemas.microsoft.com/office/powerpoint/2010/main" val="1871089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43943"/>
            <a:ext cx="10997485" cy="6201178"/>
          </a:xfrm>
        </p:spPr>
        <p:txBody>
          <a:bodyPr>
            <a:normAutofit/>
          </a:bodyPr>
          <a:lstStyle/>
          <a:p>
            <a:pPr marL="0" indent="0">
              <a:buNone/>
            </a:pPr>
            <a:r>
              <a:rPr lang="sv-SE" sz="1600" dirty="0"/>
              <a:t>Fall 8 – Julia, 25 år </a:t>
            </a:r>
          </a:p>
          <a:p>
            <a:pPr marL="0" indent="0">
              <a:buNone/>
            </a:pPr>
            <a:r>
              <a:rPr lang="sv-SE" sz="1600" dirty="0">
                <a:solidFill>
                  <a:schemeClr val="tx1">
                    <a:lumMod val="50000"/>
                    <a:lumOff val="50000"/>
                  </a:schemeClr>
                </a:solidFill>
              </a:rPr>
              <a:t>HCG anses vara den utlösande faktorn. Högst nivåer i blodet finns under första </a:t>
            </a:r>
            <a:r>
              <a:rPr lang="sv-SE" sz="1600" dirty="0" err="1">
                <a:solidFill>
                  <a:schemeClr val="tx1">
                    <a:lumMod val="50000"/>
                    <a:lumOff val="50000"/>
                  </a:schemeClr>
                </a:solidFill>
              </a:rPr>
              <a:t>trimestern</a:t>
            </a:r>
            <a:r>
              <a:rPr lang="sv-SE" sz="1600" dirty="0">
                <a:solidFill>
                  <a:schemeClr val="tx1">
                    <a:lumMod val="50000"/>
                    <a:lumOff val="50000"/>
                  </a:schemeClr>
                </a:solidFill>
              </a:rPr>
              <a:t> när placenta utvecklas då </a:t>
            </a:r>
            <a:r>
              <a:rPr lang="sv-SE" sz="1600" dirty="0" err="1">
                <a:solidFill>
                  <a:schemeClr val="tx1">
                    <a:lumMod val="50000"/>
                    <a:lumOff val="50000"/>
                  </a:schemeClr>
                </a:solidFill>
              </a:rPr>
              <a:t>hCG</a:t>
            </a:r>
            <a:r>
              <a:rPr lang="sv-SE" sz="1600" dirty="0">
                <a:solidFill>
                  <a:schemeClr val="tx1">
                    <a:lumMod val="50000"/>
                    <a:lumOff val="50000"/>
                  </a:schemeClr>
                </a:solidFill>
              </a:rPr>
              <a:t> upprätthåller corpus </a:t>
            </a:r>
            <a:r>
              <a:rPr lang="sv-SE" sz="1600" dirty="0" err="1">
                <a:solidFill>
                  <a:schemeClr val="tx1">
                    <a:lumMod val="50000"/>
                    <a:lumOff val="50000"/>
                  </a:schemeClr>
                </a:solidFill>
              </a:rPr>
              <a:t>luteum</a:t>
            </a:r>
            <a:r>
              <a:rPr lang="sv-SE" sz="1600" dirty="0">
                <a:solidFill>
                  <a:schemeClr val="tx1">
                    <a:lumMod val="50000"/>
                    <a:lumOff val="50000"/>
                  </a:schemeClr>
                </a:solidFill>
              </a:rPr>
              <a:t> som bildar nödvändiga hormoner. </a:t>
            </a:r>
          </a:p>
          <a:p>
            <a:pPr marL="0" indent="0">
              <a:buNone/>
            </a:pPr>
            <a:r>
              <a:rPr lang="sv-SE" sz="1600" dirty="0">
                <a:solidFill>
                  <a:schemeClr val="tx1">
                    <a:lumMod val="50000"/>
                    <a:lumOff val="50000"/>
                  </a:schemeClr>
                </a:solidFill>
              </a:rPr>
              <a:t>Under ert samtal framkommer att Julia kräks mycket, ca 15 ggr per dag och hon har mycket svårt att klara av sin vardag. </a:t>
            </a:r>
          </a:p>
          <a:p>
            <a:pPr marL="0" indent="0">
              <a:buNone/>
            </a:pPr>
            <a:r>
              <a:rPr lang="sv-SE" sz="1600" dirty="0">
                <a:solidFill>
                  <a:schemeClr val="tx1">
                    <a:lumMod val="50000"/>
                    <a:lumOff val="50000"/>
                  </a:schemeClr>
                </a:solidFill>
              </a:rPr>
              <a:t>Du sätter in </a:t>
            </a:r>
            <a:r>
              <a:rPr lang="sv-SE" sz="1600" dirty="0" err="1">
                <a:solidFill>
                  <a:schemeClr val="tx1">
                    <a:lumMod val="50000"/>
                    <a:lumOff val="50000"/>
                  </a:schemeClr>
                </a:solidFill>
              </a:rPr>
              <a:t>antiemetisk</a:t>
            </a:r>
            <a:r>
              <a:rPr lang="sv-SE" sz="1600" dirty="0">
                <a:solidFill>
                  <a:schemeClr val="tx1">
                    <a:lumMod val="50000"/>
                    <a:lumOff val="50000"/>
                  </a:schemeClr>
                </a:solidFill>
              </a:rPr>
              <a:t> behandling med Lergigan </a:t>
            </a:r>
            <a:r>
              <a:rPr lang="sv-SE" sz="1600" dirty="0" err="1">
                <a:solidFill>
                  <a:schemeClr val="tx1">
                    <a:lumMod val="50000"/>
                    <a:lumOff val="50000"/>
                  </a:schemeClr>
                </a:solidFill>
              </a:rPr>
              <a:t>comp</a:t>
            </a:r>
            <a:r>
              <a:rPr lang="sv-SE" sz="1600" dirty="0">
                <a:solidFill>
                  <a:schemeClr val="tx1">
                    <a:lumMod val="50000"/>
                    <a:lumOff val="50000"/>
                  </a:schemeClr>
                </a:solidFill>
              </a:rPr>
              <a:t> (kombination av </a:t>
            </a:r>
            <a:r>
              <a:rPr lang="sv-SE" sz="1600" dirty="0" err="1">
                <a:solidFill>
                  <a:schemeClr val="tx1">
                    <a:lumMod val="50000"/>
                    <a:lumOff val="50000"/>
                  </a:schemeClr>
                </a:solidFill>
              </a:rPr>
              <a:t>prometazin</a:t>
            </a:r>
            <a:r>
              <a:rPr lang="sv-SE" sz="1600" dirty="0">
                <a:solidFill>
                  <a:schemeClr val="tx1">
                    <a:lumMod val="50000"/>
                    <a:lumOff val="50000"/>
                  </a:schemeClr>
                </a:solidFill>
              </a:rPr>
              <a:t>, efedrin och koffein) i första hand och om det inte räcker tillägg av </a:t>
            </a:r>
            <a:r>
              <a:rPr lang="sv-SE" sz="1600" dirty="0" err="1">
                <a:solidFill>
                  <a:schemeClr val="tx1">
                    <a:lumMod val="50000"/>
                    <a:lumOff val="50000"/>
                  </a:schemeClr>
                </a:solidFill>
              </a:rPr>
              <a:t>Metoklopramid</a:t>
            </a:r>
            <a:r>
              <a:rPr lang="sv-SE" sz="1600" dirty="0">
                <a:solidFill>
                  <a:schemeClr val="tx1">
                    <a:lumMod val="50000"/>
                    <a:lumOff val="50000"/>
                  </a:schemeClr>
                </a:solidFill>
              </a:rPr>
              <a:t> eller </a:t>
            </a:r>
            <a:r>
              <a:rPr lang="sv-SE" sz="1600" dirty="0" err="1">
                <a:solidFill>
                  <a:schemeClr val="tx1">
                    <a:lumMod val="50000"/>
                    <a:lumOff val="50000"/>
                  </a:schemeClr>
                </a:solidFill>
              </a:rPr>
              <a:t>Ondansetron</a:t>
            </a:r>
            <a:r>
              <a:rPr lang="sv-SE" sz="1600" dirty="0">
                <a:solidFill>
                  <a:schemeClr val="tx1">
                    <a:lumMod val="50000"/>
                    <a:lumOff val="50000"/>
                  </a:schemeClr>
                </a:solidFill>
              </a:rPr>
              <a:t>. Om besvären är mycket uttalade och patienten har påverkad saltbalans kan även infusionsbehandling med </a:t>
            </a:r>
            <a:r>
              <a:rPr lang="sv-SE" sz="1600" dirty="0" err="1">
                <a:solidFill>
                  <a:schemeClr val="tx1">
                    <a:lumMod val="50000"/>
                    <a:lumOff val="50000"/>
                  </a:schemeClr>
                </a:solidFill>
              </a:rPr>
              <a:t>NaCl</a:t>
            </a:r>
            <a:r>
              <a:rPr lang="sv-SE" sz="1600" dirty="0">
                <a:solidFill>
                  <a:schemeClr val="tx1">
                    <a:lumMod val="50000"/>
                    <a:lumOff val="50000"/>
                  </a:schemeClr>
                </a:solidFill>
              </a:rPr>
              <a:t> med eventuella tillsatser vara aktuellt. Du sjukskriver Julia 50 % under de veckor som hon mår som sämst relaterat till sitt graviditetsillamående. </a:t>
            </a:r>
          </a:p>
          <a:p>
            <a:pPr marL="0" indent="0">
              <a:buNone/>
            </a:pPr>
            <a:r>
              <a:rPr lang="sv-SE" sz="1600" dirty="0">
                <a:solidFill>
                  <a:schemeClr val="tx1">
                    <a:lumMod val="50000"/>
                    <a:lumOff val="50000"/>
                  </a:schemeClr>
                </a:solidFill>
              </a:rPr>
              <a:t>Graviditeten fortlöper normalt. I graviditetsvecka 38+5 ringer Julia förlossningen för att hon tror att vattnet har gått. Hon får komma in på en kontroll. </a:t>
            </a:r>
          </a:p>
          <a:p>
            <a:pPr marL="0" indent="0">
              <a:buNone/>
            </a:pPr>
            <a:endParaRPr lang="sv-SE" sz="1600" dirty="0">
              <a:solidFill>
                <a:schemeClr val="tx1">
                  <a:lumMod val="50000"/>
                  <a:lumOff val="50000"/>
                </a:schemeClr>
              </a:solidFill>
            </a:endParaRPr>
          </a:p>
          <a:p>
            <a:pPr marL="0" indent="0">
              <a:buNone/>
            </a:pPr>
            <a:r>
              <a:rPr lang="sv-SE" sz="1600" dirty="0"/>
              <a:t>Du palperar uterus för att bedöma fosterläge (Leopolds handgrepp), utför vaginal undersökning om det är tveksamt att det är en vattenavgång, kontrollerar fostret med CTG, blodtryck, urinsticka och kontrollerar Julias temperatur. </a:t>
            </a:r>
            <a:br>
              <a:rPr lang="sv-SE" sz="1600" dirty="0"/>
            </a:br>
            <a:r>
              <a:rPr lang="sv-SE" sz="1600" dirty="0"/>
              <a:t>Alla parametrar bedöms som normala. Julia har inga sammandragningar och det rinner klart fostervatten. </a:t>
            </a:r>
          </a:p>
          <a:p>
            <a:pPr marL="0" indent="0">
              <a:buNone/>
            </a:pPr>
            <a:endParaRPr lang="sv-SE" sz="1600" dirty="0"/>
          </a:p>
          <a:p>
            <a:pPr marL="0" indent="0">
              <a:buNone/>
            </a:pPr>
            <a:r>
              <a:rPr lang="sv-SE" sz="1600" dirty="0"/>
              <a:t>Fråga 8:6 (1p) Hur handlägger du Julia vidare? </a:t>
            </a:r>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Julia får gå hem och invänta spontan förlossningsstart. Nästa kontroll planeras till imorgon och om förlossningen inte startar planeras för induktion efter ytterligare ett dygn, ca 48 h sedan vattenavgången). </a:t>
            </a:r>
          </a:p>
          <a:p>
            <a:pPr marL="0" indent="0">
              <a:buNone/>
            </a:pPr>
            <a:endParaRPr lang="sv-SE" sz="1600" dirty="0"/>
          </a:p>
        </p:txBody>
      </p:sp>
    </p:spTree>
    <p:extLst>
      <p:ext uri="{BB962C8B-B14F-4D97-AF65-F5344CB8AC3E}">
        <p14:creationId xmlns:p14="http://schemas.microsoft.com/office/powerpoint/2010/main" val="373967458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buNone/>
            </a:pPr>
            <a:r>
              <a:rPr lang="sv-SE" sz="1600" dirty="0"/>
              <a:t>Fall 5 – Ulrika, 32 år </a:t>
            </a:r>
          </a:p>
          <a:p>
            <a:pPr marL="0" indent="0">
              <a:buNone/>
            </a:pPr>
            <a:r>
              <a:rPr lang="sv-SE" sz="1600" dirty="0"/>
              <a:t>Blodproverna överensstämmer med bakteriell luftvägsinfektion orsakad av </a:t>
            </a:r>
            <a:r>
              <a:rPr lang="sv-SE" sz="1600" dirty="0" err="1"/>
              <a:t>Haemophilus</a:t>
            </a:r>
            <a:r>
              <a:rPr lang="sv-SE" sz="1600" dirty="0"/>
              <a:t> </a:t>
            </a:r>
            <a:r>
              <a:rPr lang="sv-SE" sz="1600" dirty="0" err="1"/>
              <a:t>influenzae</a:t>
            </a:r>
            <a:r>
              <a:rPr lang="sv-SE" sz="1600" dirty="0"/>
              <a:t>, varför Ulrika kan fortsätta med </a:t>
            </a:r>
            <a:r>
              <a:rPr lang="sv-SE" sz="1600" dirty="0" err="1"/>
              <a:t>amoxicillin</a:t>
            </a:r>
            <a:r>
              <a:rPr lang="sv-SE" sz="1600" dirty="0"/>
              <a:t>-klavulansyra (alternativt en </a:t>
            </a:r>
            <a:r>
              <a:rPr lang="sv-SE" sz="1600" dirty="0" err="1"/>
              <a:t>kinolon</a:t>
            </a:r>
            <a:r>
              <a:rPr lang="sv-SE" sz="1600" dirty="0"/>
              <a:t> eller </a:t>
            </a:r>
            <a:r>
              <a:rPr lang="sv-SE" sz="1600" dirty="0" err="1"/>
              <a:t>doxycyklin</a:t>
            </a:r>
            <a:r>
              <a:rPr lang="sv-SE" sz="1600" dirty="0"/>
              <a:t>) enligt plan. Även </a:t>
            </a:r>
            <a:r>
              <a:rPr lang="sv-SE" sz="1600" dirty="0" err="1"/>
              <a:t>hypogammaglobulinemi</a:t>
            </a:r>
            <a:r>
              <a:rPr lang="sv-SE" sz="1600" dirty="0"/>
              <a:t> med IgG1 och IgG2 subklassbrist föreligger. Du informerar Ulrika om att hon sannolikt har en sekundär immunbrist till följd av </a:t>
            </a:r>
            <a:r>
              <a:rPr lang="sv-SE" sz="1600" dirty="0" err="1"/>
              <a:t>rituximab</a:t>
            </a:r>
            <a:r>
              <a:rPr lang="sv-SE" sz="1600" dirty="0"/>
              <a:t> behandling, varför remiss till Infektionskliniken utfärdas för fortsatt utredning och ställningstagande till subkutan gammaglobulinsubstitution. Urinsediment var utan anmärkning. </a:t>
            </a:r>
          </a:p>
          <a:p>
            <a:pPr marL="0" indent="0">
              <a:buNone/>
            </a:pPr>
            <a:endParaRPr lang="sv-SE" sz="1600" dirty="0"/>
          </a:p>
          <a:p>
            <a:pPr marL="0" indent="0">
              <a:buNone/>
            </a:pPr>
            <a:r>
              <a:rPr lang="sv-SE" sz="1600" dirty="0"/>
              <a:t>Fråga 5:12 (2p) </a:t>
            </a:r>
          </a:p>
          <a:p>
            <a:pPr marL="0" indent="0">
              <a:buNone/>
            </a:pPr>
            <a:r>
              <a:rPr lang="sv-SE" sz="1600" dirty="0"/>
              <a:t>Ulrika har således nedsatt </a:t>
            </a:r>
            <a:r>
              <a:rPr lang="sv-SE" sz="1600" dirty="0" err="1"/>
              <a:t>humoral</a:t>
            </a:r>
            <a:r>
              <a:rPr lang="sv-SE" sz="1600" dirty="0"/>
              <a:t> immunitet pga. sänkta immunglobulinnivåer. Vilken metod och analys ger fördjupad information om den cellulära immuniteten? Redogör för de ingående parametrarna i analysen. </a:t>
            </a:r>
          </a:p>
          <a:p>
            <a:pPr marL="0" indent="0">
              <a:buNone/>
            </a:pPr>
            <a:r>
              <a:rPr lang="sv-SE" sz="1600" dirty="0"/>
              <a:t> </a:t>
            </a:r>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Cellulär immunitet kan bedömas med hjälp av </a:t>
            </a:r>
            <a:r>
              <a:rPr lang="sv-SE" sz="1600" dirty="0" err="1">
                <a:solidFill>
                  <a:schemeClr val="accent4"/>
                </a:solidFill>
              </a:rPr>
              <a:t>flödescytometri</a:t>
            </a:r>
            <a:r>
              <a:rPr lang="sv-SE" sz="1600" dirty="0">
                <a:solidFill>
                  <a:schemeClr val="accent4"/>
                </a:solidFill>
              </a:rPr>
              <a:t> och s.k. lymfocytprofil/lymfocytanalys, i vilken antal och andel av T- och B-lymfocyter samt NK-celler (alla ska nämnas) </a:t>
            </a:r>
            <a:r>
              <a:rPr lang="sv-SE" sz="1600" dirty="0" err="1">
                <a:solidFill>
                  <a:schemeClr val="accent4"/>
                </a:solidFill>
              </a:rPr>
              <a:t>utsvaras</a:t>
            </a:r>
            <a:r>
              <a:rPr lang="sv-SE" sz="1600" dirty="0">
                <a:solidFill>
                  <a:schemeClr val="accent4"/>
                </a:solidFill>
              </a:rPr>
              <a:t>.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r>
              <a:rPr lang="sv-SE" sz="1000" dirty="0">
                <a:solidFill>
                  <a:schemeClr val="tx1">
                    <a:lumMod val="50000"/>
                    <a:lumOff val="50000"/>
                  </a:schemeClr>
                </a:solidFill>
              </a:rPr>
              <a:t>(FLM K10 B49) </a:t>
            </a:r>
          </a:p>
          <a:p>
            <a:pPr marL="0" indent="0">
              <a:buNone/>
            </a:pPr>
            <a:endParaRPr lang="sv-SE" sz="1600" dirty="0"/>
          </a:p>
        </p:txBody>
      </p:sp>
    </p:spTree>
    <p:extLst>
      <p:ext uri="{BB962C8B-B14F-4D97-AF65-F5344CB8AC3E}">
        <p14:creationId xmlns:p14="http://schemas.microsoft.com/office/powerpoint/2010/main" val="153051118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buNone/>
            </a:pPr>
            <a:r>
              <a:rPr lang="sv-SE" sz="1600" dirty="0"/>
              <a:t>Fall 5 – Ulrika, 32 år </a:t>
            </a:r>
          </a:p>
          <a:p>
            <a:pPr marL="0" indent="0">
              <a:buNone/>
            </a:pPr>
            <a:r>
              <a:rPr lang="sv-SE" sz="1600" dirty="0"/>
              <a:t>Blodproverna överensstämmer med bakteriell luftvägsinfektion orsakad av </a:t>
            </a:r>
            <a:r>
              <a:rPr lang="sv-SE" sz="1600" dirty="0" err="1"/>
              <a:t>Haemophilus</a:t>
            </a:r>
            <a:r>
              <a:rPr lang="sv-SE" sz="1600" dirty="0"/>
              <a:t> </a:t>
            </a:r>
            <a:r>
              <a:rPr lang="sv-SE" sz="1600" dirty="0" err="1"/>
              <a:t>influenzae</a:t>
            </a:r>
            <a:r>
              <a:rPr lang="sv-SE" sz="1600" dirty="0"/>
              <a:t>, varför Ulrika kan fortsätta med </a:t>
            </a:r>
            <a:r>
              <a:rPr lang="sv-SE" sz="1600" dirty="0" err="1"/>
              <a:t>amoxicillin</a:t>
            </a:r>
            <a:r>
              <a:rPr lang="sv-SE" sz="1600" dirty="0"/>
              <a:t>-klavulansyra (alternativt en </a:t>
            </a:r>
            <a:r>
              <a:rPr lang="sv-SE" sz="1600" dirty="0" err="1"/>
              <a:t>kinolon</a:t>
            </a:r>
            <a:r>
              <a:rPr lang="sv-SE" sz="1600" dirty="0"/>
              <a:t> eller </a:t>
            </a:r>
            <a:r>
              <a:rPr lang="sv-SE" sz="1600" dirty="0" err="1"/>
              <a:t>doxycyklin</a:t>
            </a:r>
            <a:r>
              <a:rPr lang="sv-SE" sz="1600" dirty="0"/>
              <a:t>) enligt plan. Även </a:t>
            </a:r>
            <a:r>
              <a:rPr lang="sv-SE" sz="1600" dirty="0" err="1"/>
              <a:t>hypogammaglobulinemi</a:t>
            </a:r>
            <a:r>
              <a:rPr lang="sv-SE" sz="1600" dirty="0"/>
              <a:t> med IgG1 och IgG2 subklassbrist föreligger. Du informerar Ulrika om att hon sannolikt har en sekundär immunbrist till följd av </a:t>
            </a:r>
            <a:r>
              <a:rPr lang="sv-SE" sz="1600" dirty="0" err="1"/>
              <a:t>rituximab</a:t>
            </a:r>
            <a:r>
              <a:rPr lang="sv-SE" sz="1600" dirty="0"/>
              <a:t> behandling, varför remiss till Infektionskliniken utfärdas för fortsatt utredning och ställningstagande till subkutan gammaglobulinsubstitution. Urinsediment var utan anmärkning. </a:t>
            </a:r>
          </a:p>
          <a:p>
            <a:pPr marL="0" indent="0">
              <a:buNone/>
            </a:pPr>
            <a:endParaRPr lang="sv-SE" sz="1600" dirty="0"/>
          </a:p>
          <a:p>
            <a:pPr marL="0" indent="0">
              <a:buNone/>
            </a:pPr>
            <a:r>
              <a:rPr lang="sv-SE" sz="1600" dirty="0"/>
              <a:t>Fråga 5:13 (2p) </a:t>
            </a:r>
          </a:p>
          <a:p>
            <a:pPr marL="0" indent="0">
              <a:buNone/>
            </a:pPr>
            <a:r>
              <a:rPr lang="sv-SE" sz="1600" dirty="0"/>
              <a:t>Vilken substitutionsbehandling kan ges vid </a:t>
            </a:r>
            <a:r>
              <a:rPr lang="sv-SE" sz="1600" dirty="0" err="1"/>
              <a:t>hypogammaglobulinemi</a:t>
            </a:r>
            <a:r>
              <a:rPr lang="sv-SE" sz="1600" dirty="0"/>
              <a:t>? Nämn två administrationssätt på vilket behandlingen kan ges samt vilket blodprov som används för monitorering av behandlingen? </a:t>
            </a: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415419458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buNone/>
            </a:pPr>
            <a:r>
              <a:rPr lang="sv-SE" sz="1600" dirty="0"/>
              <a:t>Fall 5 – Ulrika, 32 år </a:t>
            </a:r>
          </a:p>
          <a:p>
            <a:pPr marL="0" indent="0">
              <a:buNone/>
            </a:pPr>
            <a:r>
              <a:rPr lang="sv-SE" sz="1600" dirty="0"/>
              <a:t>Blodproverna överensstämmer med bakteriell luftvägsinfektion orsakad av </a:t>
            </a:r>
            <a:r>
              <a:rPr lang="sv-SE" sz="1600" dirty="0" err="1"/>
              <a:t>Haemophilus</a:t>
            </a:r>
            <a:r>
              <a:rPr lang="sv-SE" sz="1600" dirty="0"/>
              <a:t> </a:t>
            </a:r>
            <a:r>
              <a:rPr lang="sv-SE" sz="1600" dirty="0" err="1"/>
              <a:t>influenzae</a:t>
            </a:r>
            <a:r>
              <a:rPr lang="sv-SE" sz="1600" dirty="0"/>
              <a:t>, varför Ulrika kan fortsätta med </a:t>
            </a:r>
            <a:r>
              <a:rPr lang="sv-SE" sz="1600" dirty="0" err="1"/>
              <a:t>amoxicillin</a:t>
            </a:r>
            <a:r>
              <a:rPr lang="sv-SE" sz="1600" dirty="0"/>
              <a:t>-klavulansyra (alternativt en </a:t>
            </a:r>
            <a:r>
              <a:rPr lang="sv-SE" sz="1600" dirty="0" err="1"/>
              <a:t>kinolon</a:t>
            </a:r>
            <a:r>
              <a:rPr lang="sv-SE" sz="1600" dirty="0"/>
              <a:t> eller </a:t>
            </a:r>
            <a:r>
              <a:rPr lang="sv-SE" sz="1600" dirty="0" err="1"/>
              <a:t>doxycyklin</a:t>
            </a:r>
            <a:r>
              <a:rPr lang="sv-SE" sz="1600" dirty="0"/>
              <a:t>) enligt plan. Även </a:t>
            </a:r>
            <a:r>
              <a:rPr lang="sv-SE" sz="1600" dirty="0" err="1"/>
              <a:t>hypogammaglobulinemi</a:t>
            </a:r>
            <a:r>
              <a:rPr lang="sv-SE" sz="1600" dirty="0"/>
              <a:t> med IgG1 och IgG2 subklassbrist föreligger. Du informerar Ulrika om att hon sannolikt har en sekundär immunbrist till följd av </a:t>
            </a:r>
            <a:r>
              <a:rPr lang="sv-SE" sz="1600" dirty="0" err="1"/>
              <a:t>rituximab</a:t>
            </a:r>
            <a:r>
              <a:rPr lang="sv-SE" sz="1600" dirty="0"/>
              <a:t> behandling, varför remiss till Infektionskliniken utfärdas för fortsatt utredning och ställningstagande till subkutan gammaglobulinsubstitution. Urinsediment var utan anmärkning. </a:t>
            </a:r>
          </a:p>
          <a:p>
            <a:pPr marL="0" indent="0">
              <a:buNone/>
            </a:pPr>
            <a:endParaRPr lang="sv-SE" sz="1600" dirty="0"/>
          </a:p>
          <a:p>
            <a:pPr marL="0" indent="0">
              <a:buNone/>
            </a:pPr>
            <a:r>
              <a:rPr lang="sv-SE" sz="1600" dirty="0"/>
              <a:t>Fråga 5:13 (2p) </a:t>
            </a:r>
          </a:p>
          <a:p>
            <a:pPr marL="0" indent="0">
              <a:buNone/>
            </a:pPr>
            <a:r>
              <a:rPr lang="sv-SE" sz="1600" dirty="0"/>
              <a:t>Vilken substitutionsbehandling kan ges vid </a:t>
            </a:r>
            <a:r>
              <a:rPr lang="sv-SE" sz="1600" dirty="0" err="1"/>
              <a:t>hypogammaglobulinemi</a:t>
            </a:r>
            <a:r>
              <a:rPr lang="sv-SE" sz="1600" dirty="0"/>
              <a:t>? Nämn två administrationssätt på vilket behandlingen kan ges samt vilket blodprov som används för monitorering av behandlingen?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a:solidFill>
                  <a:schemeClr val="accent4"/>
                </a:solidFill>
              </a:rPr>
              <a:t>Humant normalt gammaglobulin, som kan ges intravenöst eller subkutant /</a:t>
            </a:r>
            <a:r>
              <a:rPr lang="sv-SE" sz="1600" dirty="0" err="1">
                <a:solidFill>
                  <a:schemeClr val="accent4"/>
                </a:solidFill>
              </a:rPr>
              <a:t>faciliterat</a:t>
            </a:r>
            <a:r>
              <a:rPr lang="sv-SE" sz="1600" dirty="0">
                <a:solidFill>
                  <a:schemeClr val="accent4"/>
                </a:solidFill>
              </a:rPr>
              <a:t> subkutant. Dosering av behandling styrs (utöver infektionsfrekvens) av plasma immunglobulin G. </a:t>
            </a:r>
          </a:p>
          <a:p>
            <a:pPr marL="0" indent="0">
              <a:buNone/>
            </a:pPr>
            <a:endParaRPr lang="sv-SE" sz="1600" dirty="0"/>
          </a:p>
          <a:p>
            <a:pPr marL="0" indent="0">
              <a:buNone/>
            </a:pPr>
            <a:endParaRPr lang="sv-SE" sz="1600" dirty="0"/>
          </a:p>
          <a:p>
            <a:pPr marL="0" indent="0">
              <a:buNone/>
            </a:pPr>
            <a:r>
              <a:rPr lang="sv-SE" sz="1600" dirty="0">
                <a:solidFill>
                  <a:schemeClr val="accent1"/>
                </a:solidFill>
              </a:rPr>
              <a:t>Slut på fall 5!</a:t>
            </a:r>
          </a:p>
          <a:p>
            <a:pPr marL="0" indent="0">
              <a:buNone/>
            </a:pPr>
            <a:endParaRPr lang="sv-SE" sz="1600" dirty="0"/>
          </a:p>
          <a:p>
            <a:pPr marL="0" indent="0">
              <a:buNone/>
            </a:pPr>
            <a:endParaRPr lang="sv-SE" sz="1600" dirty="0"/>
          </a:p>
          <a:p>
            <a:pPr marL="0" indent="0">
              <a:buNone/>
            </a:pPr>
            <a:r>
              <a:rPr lang="sv-SE" sz="1000" dirty="0">
                <a:solidFill>
                  <a:schemeClr val="tx1">
                    <a:lumMod val="50000"/>
                    <a:lumOff val="50000"/>
                  </a:schemeClr>
                </a:solidFill>
              </a:rPr>
              <a:t>(FLM K10 B49b) </a:t>
            </a:r>
          </a:p>
          <a:p>
            <a:pPr marL="0" indent="0">
              <a:buNone/>
            </a:pPr>
            <a:endParaRPr lang="sv-SE" sz="1600" dirty="0"/>
          </a:p>
        </p:txBody>
      </p:sp>
    </p:spTree>
    <p:extLst>
      <p:ext uri="{BB962C8B-B14F-4D97-AF65-F5344CB8AC3E}">
        <p14:creationId xmlns:p14="http://schemas.microsoft.com/office/powerpoint/2010/main" val="223013583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Fall 1: Ibrahim Svensson, 24 år </a:t>
            </a:r>
          </a:p>
          <a:p>
            <a:pPr marL="0" indent="0">
              <a:buNone/>
            </a:pPr>
            <a:r>
              <a:rPr lang="sv-SE" sz="1600" dirty="0"/>
              <a:t>Ibrahim Svensson, 24, söker dig på vårdcentralen där du tjänstgör under AT. Ibrahim är ensamstående och arbetar som busschaufför. Han röker ca 10 cigaretter dagligen, men använder ingen alkohol. Sista året har han plågats av återkommande perioder med lågt sittande ryggsmärtor. Nu har han ånyo haft besvär sedan 3 veckor tillbaka. Han har svårt att klara sitt arbete och kommer närmast för att diskutera sjukskrivning. Du funderar över om detta kan röra sig om lumbago/ischias eller om symptomen kan utgöras av inflammatorisk ryggsmärta. </a:t>
            </a:r>
            <a:br>
              <a:rPr lang="sv-SE" sz="1600" dirty="0"/>
            </a:br>
            <a:br>
              <a:rPr lang="sv-SE" sz="1600" dirty="0"/>
            </a:br>
            <a:r>
              <a:rPr lang="sv-SE" sz="1600" dirty="0"/>
              <a:t>Fråga 1:1. </a:t>
            </a:r>
            <a:br>
              <a:rPr lang="sv-SE" sz="1600" dirty="0"/>
            </a:br>
            <a:r>
              <a:rPr lang="sv-SE" sz="1600" dirty="0"/>
              <a:t>Nämn minst 3 saker som är typiska för inflammatorisk ryggsmärta. (1.5p) </a:t>
            </a:r>
            <a:br>
              <a:rPr lang="sv-SE" sz="1600" dirty="0"/>
            </a:br>
            <a:br>
              <a:rPr lang="sv-SE" sz="1600" dirty="0"/>
            </a:br>
            <a:endParaRPr lang="sv-SE" sz="1600" dirty="0"/>
          </a:p>
        </p:txBody>
      </p:sp>
    </p:spTree>
    <p:extLst>
      <p:ext uri="{BB962C8B-B14F-4D97-AF65-F5344CB8AC3E}">
        <p14:creationId xmlns:p14="http://schemas.microsoft.com/office/powerpoint/2010/main" val="1427164889"/>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Fall 1: Ibrahim Svensson, 24 år </a:t>
            </a:r>
          </a:p>
          <a:p>
            <a:pPr marL="0" indent="0">
              <a:buNone/>
            </a:pPr>
            <a:r>
              <a:rPr lang="sv-SE" sz="1600" dirty="0"/>
              <a:t>Ibrahim Svensson, 24, söker dig på vårdcentralen där du tjänstgör under AT. Ibrahim är ensamstående och arbetar som busschaufför. Han röker ca 10 cigaretter dagligen, men använder ingen alkohol. Sista året har han plågats av återkommande perioder med lågt sittande ryggsmärtor. Nu har han ånyo haft besvär sedan 3 veckor tillbaka. Han har svårt att klara sitt arbete och kommer närmast för att diskutera sjukskrivning. Du funderar över om detta kan röra sig om lumbago/ischias eller om symptomen kan utgöras av inflammatorisk ryggsmärta. </a:t>
            </a:r>
            <a:br>
              <a:rPr lang="sv-SE" sz="1600" dirty="0"/>
            </a:br>
            <a:br>
              <a:rPr lang="sv-SE" sz="1600" dirty="0"/>
            </a:br>
            <a:r>
              <a:rPr lang="sv-SE" sz="1600" dirty="0"/>
              <a:t>Fråga 1:1. </a:t>
            </a:r>
            <a:br>
              <a:rPr lang="sv-SE" sz="1600" dirty="0"/>
            </a:br>
            <a:r>
              <a:rPr lang="sv-SE" sz="1600" dirty="0"/>
              <a:t>Nämn minst 3 saker som är typiska för inflammatorisk ryggsmärta. (1.5p)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Dygnsvariation (värst efternatt), morgonstelhet, bättre av rörelse, sämre av vila och stillasittande, börjar i SI-leder och letar sig uppåt, SI-</a:t>
            </a:r>
            <a:r>
              <a:rPr lang="sv-SE" sz="1600" dirty="0" err="1">
                <a:solidFill>
                  <a:schemeClr val="accent4"/>
                </a:solidFill>
              </a:rPr>
              <a:t>ledsbesvär</a:t>
            </a:r>
            <a:r>
              <a:rPr lang="sv-SE" sz="1600" dirty="0">
                <a:solidFill>
                  <a:schemeClr val="accent4"/>
                </a:solidFill>
              </a:rPr>
              <a:t> växlar sida, mycket god effekt av NSAID </a:t>
            </a:r>
          </a:p>
          <a:p>
            <a:pPr marL="0" indent="0">
              <a:buNone/>
            </a:pPr>
            <a:endParaRPr lang="sv-SE" sz="1600" dirty="0"/>
          </a:p>
          <a:p>
            <a:pPr marL="0" indent="0">
              <a:buNone/>
            </a:pPr>
            <a:r>
              <a:rPr lang="sv-SE" sz="1000" dirty="0">
                <a:solidFill>
                  <a:schemeClr val="tx1">
                    <a:lumMod val="50000"/>
                    <a:lumOff val="50000"/>
                  </a:schemeClr>
                </a:solidFill>
              </a:rPr>
              <a:t>FLM: Nivå A; Reumatologi (11) </a:t>
            </a:r>
          </a:p>
          <a:p>
            <a:pPr marL="0" indent="0">
              <a:buNone/>
            </a:pPr>
            <a:endParaRPr lang="sv-SE" sz="1600" dirty="0"/>
          </a:p>
        </p:txBody>
      </p:sp>
    </p:spTree>
    <p:extLst>
      <p:ext uri="{BB962C8B-B14F-4D97-AF65-F5344CB8AC3E}">
        <p14:creationId xmlns:p14="http://schemas.microsoft.com/office/powerpoint/2010/main" val="232836541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Fall 1: Ibrahim Svensson, 24 år </a:t>
            </a:r>
          </a:p>
          <a:p>
            <a:pPr marL="0" indent="0">
              <a:buNone/>
            </a:pPr>
            <a:r>
              <a:rPr lang="sv-SE" sz="1200" i="1" dirty="0">
                <a:solidFill>
                  <a:schemeClr val="tx1">
                    <a:lumMod val="50000"/>
                    <a:lumOff val="50000"/>
                  </a:schemeClr>
                </a:solidFill>
              </a:rPr>
              <a:t>Ibrahim Svensson, 24, söker dig på vårdcentralen där du tjänstgör under AT. Ibrahim är ensamstående och arbetar som busschaufför. Han röker ca 10 cigaretter dagligen, men använder ingen alkohol. Sista året har han plågats av återkommande perioder med lågt sittande ryggsmärtor. Nu har han ånyo haft besvär sedan 3 veckor tillbaka. Han har svårt att klara sitt arbete och kommer närmast för att diskutera sjukskrivning. Du funderar över om detta kan röra sig om lumbago/ischias eller om symptomen kan utgöras av inflammatorisk ryggsmärta. </a:t>
            </a:r>
            <a:br>
              <a:rPr lang="sv-SE" sz="1600" dirty="0"/>
            </a:br>
            <a:br>
              <a:rPr lang="sv-SE" sz="1600" dirty="0"/>
            </a:br>
            <a:r>
              <a:rPr lang="sv-SE" sz="1600" dirty="0"/>
              <a:t>Anamnestiskt framkommer att Ibrahims ryggsmärtor har en tydlig dygnsvariation och är värst på efternatten. Han förbättras tydligt av rörelse och försämras av vila och stillasittande. Effekten av Ipren® (ibuprofen) på smärt och stelhet är mycket god. Du misstänker nu att Ibrahim skulle kunna ha en axial </a:t>
            </a:r>
            <a:r>
              <a:rPr lang="sv-SE" sz="1600" dirty="0" err="1"/>
              <a:t>spondylartrit</a:t>
            </a:r>
            <a:r>
              <a:rPr lang="sv-SE" sz="1600" dirty="0"/>
              <a:t> eller </a:t>
            </a:r>
            <a:r>
              <a:rPr lang="sv-SE" sz="1600" dirty="0" err="1"/>
              <a:t>ankyloserande</a:t>
            </a:r>
            <a:r>
              <a:rPr lang="sv-SE" sz="1600" dirty="0"/>
              <a:t> spondylit. </a:t>
            </a:r>
          </a:p>
          <a:p>
            <a:pPr marL="0" indent="0">
              <a:buNone/>
            </a:pPr>
            <a:r>
              <a:rPr lang="sv-SE" sz="1600" dirty="0"/>
              <a:t>Fråga 1:2. </a:t>
            </a:r>
            <a:br>
              <a:rPr lang="sv-SE" sz="1600" dirty="0"/>
            </a:br>
            <a:r>
              <a:rPr lang="sv-SE" sz="1600" dirty="0"/>
              <a:t>Vilka 3 andra inflammatoriska sjukdomstillstånd, som inte primärt drabbar rörelseapparaten, är ofta associerade med </a:t>
            </a:r>
            <a:r>
              <a:rPr lang="sv-SE" sz="1600" dirty="0" err="1"/>
              <a:t>ankyloserande</a:t>
            </a:r>
            <a:r>
              <a:rPr lang="sv-SE" sz="1600" dirty="0"/>
              <a:t> spondylit? (1.5p) </a:t>
            </a:r>
            <a:br>
              <a:rPr lang="sv-SE" sz="1600" dirty="0"/>
            </a:br>
            <a:br>
              <a:rPr lang="sv-SE" sz="1600" dirty="0"/>
            </a:br>
            <a:endParaRPr lang="sv-SE" sz="1600" dirty="0"/>
          </a:p>
        </p:txBody>
      </p:sp>
    </p:spTree>
    <p:extLst>
      <p:ext uri="{BB962C8B-B14F-4D97-AF65-F5344CB8AC3E}">
        <p14:creationId xmlns:p14="http://schemas.microsoft.com/office/powerpoint/2010/main" val="215724661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Fall 1: Ibrahim Svensson, 24 år </a:t>
            </a:r>
          </a:p>
          <a:p>
            <a:pPr marL="0" indent="0">
              <a:buNone/>
            </a:pPr>
            <a:r>
              <a:rPr lang="sv-SE" sz="1200" i="1" dirty="0">
                <a:solidFill>
                  <a:schemeClr val="tx1">
                    <a:lumMod val="50000"/>
                    <a:lumOff val="50000"/>
                  </a:schemeClr>
                </a:solidFill>
              </a:rPr>
              <a:t>Ibrahim Svensson, 24, söker dig på vårdcentralen där du tjänstgör under AT. Ibrahim är ensamstående och arbetar som busschaufför. Han röker ca 10 cigaretter dagligen, men använder ingen alkohol. Sista året har han plågats av återkommande perioder med lågt sittande ryggsmärtor. Nu har han ånyo haft besvär sedan 3 veckor tillbaka. Han har svårt att klara sitt arbete och kommer närmast för att diskutera sjukskrivning. Du funderar över om detta kan röra sig om lumbago/ischias eller om symptomen kan utgöras av inflammatorisk ryggsmärta. </a:t>
            </a:r>
            <a:br>
              <a:rPr lang="sv-SE" sz="1600" dirty="0"/>
            </a:br>
            <a:br>
              <a:rPr lang="sv-SE" sz="1600" dirty="0"/>
            </a:br>
            <a:r>
              <a:rPr lang="sv-SE" sz="1600" dirty="0"/>
              <a:t>Anamnestiskt framkommer att Ibrahims ryggsmärtor har en tydlig dygnsvariation och är värst på efternatten. Han förbättras tydligt av rörelse och försämras av vila och stillasittande. Effekten av Ipren® (ibuprofen) på smärt och stelhet är mycket god. Du misstänker nu att Ibrahim skulle kunna ha en axial </a:t>
            </a:r>
            <a:r>
              <a:rPr lang="sv-SE" sz="1600" dirty="0" err="1"/>
              <a:t>spondylartrit</a:t>
            </a:r>
            <a:r>
              <a:rPr lang="sv-SE" sz="1600" dirty="0"/>
              <a:t> eller </a:t>
            </a:r>
            <a:r>
              <a:rPr lang="sv-SE" sz="1600" dirty="0" err="1"/>
              <a:t>ankyloserande</a:t>
            </a:r>
            <a:r>
              <a:rPr lang="sv-SE" sz="1600" dirty="0"/>
              <a:t> spondylit. </a:t>
            </a:r>
          </a:p>
          <a:p>
            <a:pPr marL="0" indent="0">
              <a:buNone/>
            </a:pPr>
            <a:r>
              <a:rPr lang="sv-SE" sz="1600" dirty="0"/>
              <a:t>Fråga 1:2. </a:t>
            </a:r>
            <a:br>
              <a:rPr lang="sv-SE" sz="1600" dirty="0"/>
            </a:br>
            <a:r>
              <a:rPr lang="sv-SE" sz="1600" dirty="0"/>
              <a:t>Vilka 3 andra inflammatoriska sjukdomstillstånd, som inte primärt drabbar rörelseapparaten, är ofta associerade med </a:t>
            </a:r>
            <a:r>
              <a:rPr lang="sv-SE" sz="1600" dirty="0" err="1"/>
              <a:t>ankyloserande</a:t>
            </a:r>
            <a:r>
              <a:rPr lang="sv-SE" sz="1600" dirty="0"/>
              <a:t> spondylit? (1.5p)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Psoriasis (hud), inflammatorisk tarmsjukdom (</a:t>
            </a:r>
            <a:r>
              <a:rPr lang="sv-SE" sz="1600" dirty="0" err="1">
                <a:solidFill>
                  <a:schemeClr val="accent4"/>
                </a:solidFill>
              </a:rPr>
              <a:t>ulcerosa</a:t>
            </a:r>
            <a:r>
              <a:rPr lang="sv-SE" sz="1600" dirty="0">
                <a:solidFill>
                  <a:schemeClr val="accent4"/>
                </a:solidFill>
              </a:rPr>
              <a:t>, </a:t>
            </a:r>
            <a:r>
              <a:rPr lang="sv-SE" sz="1600" dirty="0" err="1">
                <a:solidFill>
                  <a:schemeClr val="accent4"/>
                </a:solidFill>
              </a:rPr>
              <a:t>Crohn</a:t>
            </a:r>
            <a:r>
              <a:rPr lang="sv-SE" sz="1600" dirty="0">
                <a:solidFill>
                  <a:schemeClr val="accent4"/>
                </a:solidFill>
              </a:rPr>
              <a:t>), </a:t>
            </a:r>
            <a:r>
              <a:rPr lang="sv-SE" sz="1600" dirty="0" err="1">
                <a:solidFill>
                  <a:schemeClr val="accent4"/>
                </a:solidFill>
              </a:rPr>
              <a:t>irit</a:t>
            </a:r>
            <a:r>
              <a:rPr lang="sv-SE" sz="1600" dirty="0">
                <a:solidFill>
                  <a:schemeClr val="accent4"/>
                </a:solidFill>
              </a:rPr>
              <a:t>/</a:t>
            </a:r>
            <a:r>
              <a:rPr lang="sv-SE" sz="1600" dirty="0" err="1">
                <a:solidFill>
                  <a:schemeClr val="accent4"/>
                </a:solidFill>
              </a:rPr>
              <a:t>uveit</a:t>
            </a:r>
            <a:r>
              <a:rPr lang="sv-SE" sz="1600" dirty="0">
                <a:solidFill>
                  <a:schemeClr val="accent4"/>
                </a:solidFill>
              </a:rPr>
              <a:t> (öga). </a:t>
            </a:r>
          </a:p>
          <a:p>
            <a:pPr marL="0" indent="0">
              <a:buNone/>
            </a:pPr>
            <a:endParaRPr lang="sv-SE" sz="1600" dirty="0"/>
          </a:p>
          <a:p>
            <a:pPr marL="0" indent="0">
              <a:buNone/>
            </a:pPr>
            <a:r>
              <a:rPr lang="sv-SE" sz="1000" dirty="0">
                <a:solidFill>
                  <a:schemeClr val="tx1">
                    <a:lumMod val="50000"/>
                    <a:lumOff val="50000"/>
                  </a:schemeClr>
                </a:solidFill>
              </a:rPr>
              <a:t>FLM: Nivå A; Reumatologi (11) </a:t>
            </a:r>
          </a:p>
          <a:p>
            <a:pPr marL="0" indent="0">
              <a:buNone/>
            </a:pPr>
            <a:endParaRPr lang="sv-SE" sz="1600" dirty="0"/>
          </a:p>
        </p:txBody>
      </p:sp>
    </p:spTree>
    <p:extLst>
      <p:ext uri="{BB962C8B-B14F-4D97-AF65-F5344CB8AC3E}">
        <p14:creationId xmlns:p14="http://schemas.microsoft.com/office/powerpoint/2010/main" val="306862468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Fall 1: Ibrahim Svensson, 24 år </a:t>
            </a:r>
          </a:p>
          <a:p>
            <a:pPr marL="0" indent="0">
              <a:buNone/>
            </a:pPr>
            <a:r>
              <a:rPr lang="sv-SE" sz="1200" i="1" dirty="0">
                <a:solidFill>
                  <a:schemeClr val="tx1">
                    <a:lumMod val="50000"/>
                    <a:lumOff val="50000"/>
                  </a:schemeClr>
                </a:solidFill>
              </a:rPr>
              <a:t>Ibrahim Svensson, 24, söker dig på vårdcentralen där du tjänstgör under AT. Ibrahim är ensamstående och arbetar som busschaufför. Han röker ca 10 cigaretter dagligen, men använder ingen alkohol. Sista året har han plågats av återkommande perioder med lågt sittande ryggsmärtor. Nu har han ånyo haft besvär sedan 3 veckor tillbaka. Han har svårt att klara sitt arbete och kommer närmast för att diskutera sjukskrivning. Du funderar över om detta kan röra sig om lumbago/ischias eller om symptomen kan utgöras av inflammatorisk ryggsmärta.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Anamnestiskt framkommer att Ibrahims ryggsmärtor har en tydlig dygnsvariation och är värst på efternatten. Han förbättras tydligt av rörelse och försämras av vila och stillasittande. Effekten av Ipren® (ibuprofen) på smärt och stelhet är mycket god. Du misstänker nu att Ibrahim skulle kunna ha en axial </a:t>
            </a:r>
            <a:r>
              <a:rPr lang="sv-SE" sz="1200" i="1" dirty="0" err="1">
                <a:solidFill>
                  <a:schemeClr val="tx1">
                    <a:lumMod val="50000"/>
                    <a:lumOff val="50000"/>
                  </a:schemeClr>
                </a:solidFill>
              </a:rPr>
              <a:t>spondylartrit</a:t>
            </a:r>
            <a:r>
              <a:rPr lang="sv-SE" sz="1200" i="1" dirty="0">
                <a:solidFill>
                  <a:schemeClr val="tx1">
                    <a:lumMod val="50000"/>
                    <a:lumOff val="50000"/>
                  </a:schemeClr>
                </a:solidFill>
              </a:rPr>
              <a:t> eller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Det framkommer vidare under konsultationen att Ibrahim haft en ensidig </a:t>
            </a:r>
            <a:r>
              <a:rPr lang="sv-SE" sz="1600" dirty="0" err="1"/>
              <a:t>irit</a:t>
            </a:r>
            <a:r>
              <a:rPr lang="sv-SE" sz="1600" dirty="0"/>
              <a:t> för ett par år sedan. Den behandlades med kortisondroppar och symptomen gick över tämligen snabbt. Psoriasis och inflammatorisk tarmsjukdom förnekas dock. Du efterfrågar även om Ibrahim, vid sidan av ryggkotpelaren, haft besvär från andra leder. </a:t>
            </a:r>
            <a:br>
              <a:rPr lang="sv-SE" sz="1600" dirty="0"/>
            </a:br>
            <a:br>
              <a:rPr lang="sv-SE" sz="1600" dirty="0"/>
            </a:br>
            <a:r>
              <a:rPr lang="sv-SE" sz="1600" dirty="0"/>
              <a:t>Fråga 1:3. </a:t>
            </a:r>
            <a:br>
              <a:rPr lang="sv-SE" sz="1600" dirty="0"/>
            </a:br>
            <a:r>
              <a:rPr lang="sv-SE" sz="1600" dirty="0"/>
              <a:t>Nämn 3 saker som är typiska för perifer artrit vid </a:t>
            </a:r>
            <a:r>
              <a:rPr lang="sv-SE" sz="1600" dirty="0" err="1"/>
              <a:t>spondylartrit</a:t>
            </a:r>
            <a:r>
              <a:rPr lang="sv-SE" sz="1600" dirty="0"/>
              <a:t>. (1.5p) </a:t>
            </a:r>
            <a:br>
              <a:rPr lang="sv-SE" sz="1600" dirty="0"/>
            </a:br>
            <a:br>
              <a:rPr lang="sv-SE" sz="1600" dirty="0"/>
            </a:br>
            <a:endParaRPr lang="sv-SE" sz="1600" dirty="0"/>
          </a:p>
        </p:txBody>
      </p:sp>
    </p:spTree>
    <p:extLst>
      <p:ext uri="{BB962C8B-B14F-4D97-AF65-F5344CB8AC3E}">
        <p14:creationId xmlns:p14="http://schemas.microsoft.com/office/powerpoint/2010/main" val="173211477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Fall 1: Ibrahim Svensson, 24 år </a:t>
            </a:r>
          </a:p>
          <a:p>
            <a:pPr marL="0" indent="0">
              <a:buNone/>
            </a:pPr>
            <a:r>
              <a:rPr lang="sv-SE" sz="1200" i="1" dirty="0">
                <a:solidFill>
                  <a:schemeClr val="tx1">
                    <a:lumMod val="50000"/>
                    <a:lumOff val="50000"/>
                  </a:schemeClr>
                </a:solidFill>
              </a:rPr>
              <a:t>Ibrahim Svensson, 24, söker dig på vårdcentralen där du tjänstgör under AT. Ibrahim är ensamstående och arbetar som busschaufför. Han röker ca 10 cigaretter dagligen, men använder ingen alkohol. Sista året har han plågats av återkommande perioder med lågt sittande ryggsmärtor. Nu har han ånyo haft besvär sedan 3 veckor tillbaka. Han har svårt att klara sitt arbete och kommer närmast för att diskutera sjukskrivning. Du funderar över om detta kan röra sig om lumbago/ischias eller om symptomen kan utgöras av inflammatorisk ryggsmärta.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Anamnestiskt framkommer att Ibrahims ryggsmärtor har en tydlig dygnsvariation och är värst på efternatten. Han förbättras tydligt av rörelse och försämras av vila och stillasittande. Effekten av Ipren® (ibuprofen) på smärt och stelhet är mycket god. Du misstänker nu att Ibrahim skulle kunna ha en axial </a:t>
            </a:r>
            <a:r>
              <a:rPr lang="sv-SE" sz="1200" i="1" dirty="0" err="1">
                <a:solidFill>
                  <a:schemeClr val="tx1">
                    <a:lumMod val="50000"/>
                    <a:lumOff val="50000"/>
                  </a:schemeClr>
                </a:solidFill>
              </a:rPr>
              <a:t>spondylartrit</a:t>
            </a:r>
            <a:r>
              <a:rPr lang="sv-SE" sz="1200" i="1" dirty="0">
                <a:solidFill>
                  <a:schemeClr val="tx1">
                    <a:lumMod val="50000"/>
                    <a:lumOff val="50000"/>
                  </a:schemeClr>
                </a:solidFill>
              </a:rPr>
              <a:t> eller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Det framkommer vidare under konsultationen att Ibrahim haft en ensidig </a:t>
            </a:r>
            <a:r>
              <a:rPr lang="sv-SE" sz="1600" dirty="0" err="1"/>
              <a:t>irit</a:t>
            </a:r>
            <a:r>
              <a:rPr lang="sv-SE" sz="1600" dirty="0"/>
              <a:t> för ett par år sedan. Den behandlades med kortisondroppar och symptomen gick över tämligen snabbt. Psoriasis och inflammatorisk tarmsjukdom förnekas dock. Du efterfrågar även om Ibrahim, vid sidan av ryggkotpelaren, haft besvär från andra leder. </a:t>
            </a:r>
            <a:br>
              <a:rPr lang="sv-SE" sz="1600" dirty="0"/>
            </a:br>
            <a:br>
              <a:rPr lang="sv-SE" sz="1600" dirty="0"/>
            </a:br>
            <a:r>
              <a:rPr lang="sv-SE" sz="1600" dirty="0"/>
              <a:t>Fråga 1:3. </a:t>
            </a:r>
            <a:br>
              <a:rPr lang="sv-SE" sz="1600" dirty="0"/>
            </a:br>
            <a:r>
              <a:rPr lang="sv-SE" sz="1600" dirty="0"/>
              <a:t>Nämn 3 saker som är typiska för perifer artrit vid </a:t>
            </a:r>
            <a:r>
              <a:rPr lang="sv-SE" sz="1600" dirty="0" err="1"/>
              <a:t>spondylartrit</a:t>
            </a:r>
            <a:r>
              <a:rPr lang="sv-SE" sz="1600" dirty="0"/>
              <a:t>. (1.5p)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Monoartrit förekommer, stora leder ofta engagerade, asymmetrisk utbredning. </a:t>
            </a:r>
          </a:p>
          <a:p>
            <a:pPr marL="0" indent="0">
              <a:buNone/>
            </a:pPr>
            <a:endParaRPr lang="sv-SE" sz="1600" dirty="0"/>
          </a:p>
          <a:p>
            <a:pPr marL="0" indent="0">
              <a:buNone/>
            </a:pPr>
            <a:r>
              <a:rPr lang="sv-SE" sz="1000" dirty="0">
                <a:solidFill>
                  <a:schemeClr val="tx1">
                    <a:lumMod val="50000"/>
                    <a:lumOff val="50000"/>
                  </a:schemeClr>
                </a:solidFill>
              </a:rPr>
              <a:t>FLM: Nivå B; Reumatologi (55) </a:t>
            </a:r>
          </a:p>
          <a:p>
            <a:pPr marL="0" indent="0">
              <a:buNone/>
            </a:pPr>
            <a:endParaRPr lang="sv-SE" sz="1600" dirty="0"/>
          </a:p>
        </p:txBody>
      </p:sp>
    </p:spTree>
    <p:extLst>
      <p:ext uri="{BB962C8B-B14F-4D97-AF65-F5344CB8AC3E}">
        <p14:creationId xmlns:p14="http://schemas.microsoft.com/office/powerpoint/2010/main" val="145759099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Fall 1: Ibrahim Svensson, 24 år </a:t>
            </a:r>
          </a:p>
          <a:p>
            <a:pPr marL="0" indent="0">
              <a:buNone/>
            </a:pPr>
            <a:r>
              <a:rPr lang="sv-SE" sz="1200" i="1" dirty="0">
                <a:solidFill>
                  <a:schemeClr val="tx1">
                    <a:lumMod val="50000"/>
                    <a:lumOff val="50000"/>
                  </a:schemeClr>
                </a:solidFill>
              </a:rPr>
              <a:t>Ibrahim Svensson, 24, söker dig på vårdcentralen där du tjänstgör under AT. Ibrahim är ensamstående och arbetar som busschaufför. Han röker ca 10 cigaretter dagligen, men använder ingen alkohol. Sista året har han plågats av återkommande perioder med lågt sittande ryggsmärtor. Nu har han ånyo haft besvär sedan 3 veckor tillbaka. Han har svårt att klara sitt arbete och kommer närmast för att diskutera sjukskrivning. Du funderar över om detta kan röra sig om lumbago/ischias eller om symptomen kan utgöras av inflammatorisk ryggsmärta.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Anamnestiskt framkommer att Ibrahims ryggsmärtor har en tydlig dygnsvariation och är värst på efternatten. Han förbättras tydligt av rörelse och försämras av vila och stillasittande. Effekten av Ipren® (ibuprofen) på smärt och stelhet är mycket god. Du misstänker nu att Ibrahim skulle kunna ha en axial </a:t>
            </a:r>
            <a:r>
              <a:rPr lang="sv-SE" sz="1200" i="1" dirty="0" err="1">
                <a:solidFill>
                  <a:schemeClr val="tx1">
                    <a:lumMod val="50000"/>
                    <a:lumOff val="50000"/>
                  </a:schemeClr>
                </a:solidFill>
              </a:rPr>
              <a:t>spondylartrit</a:t>
            </a:r>
            <a:r>
              <a:rPr lang="sv-SE" sz="1200" i="1" dirty="0">
                <a:solidFill>
                  <a:schemeClr val="tx1">
                    <a:lumMod val="50000"/>
                    <a:lumOff val="50000"/>
                  </a:schemeClr>
                </a:solidFill>
              </a:rPr>
              <a:t> eller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Det framkommer vidare under konsultationen att Ibrahim haft en ensidig </a:t>
            </a:r>
            <a:r>
              <a:rPr lang="sv-SE" sz="1200" i="1" dirty="0" err="1">
                <a:solidFill>
                  <a:schemeClr val="tx1">
                    <a:lumMod val="50000"/>
                    <a:lumOff val="50000"/>
                  </a:schemeClr>
                </a:solidFill>
              </a:rPr>
              <a:t>irit</a:t>
            </a:r>
            <a:r>
              <a:rPr lang="sv-SE" sz="1200" i="1" dirty="0">
                <a:solidFill>
                  <a:schemeClr val="tx1">
                    <a:lumMod val="50000"/>
                    <a:lumOff val="50000"/>
                  </a:schemeClr>
                </a:solidFill>
              </a:rPr>
              <a:t> för ett par år sedan. Den behandlades med kortisondroppar och symptomen gick över tämligen snabbt. Psoriasis och inflammatorisk tarmsjukdom förnekas dock. Du efterfrågar även om Ibrahim, vid sidan av ryggkotpelaren, haft besvär från andra leder. </a:t>
            </a:r>
            <a:br>
              <a:rPr lang="sv-SE" sz="1600" dirty="0"/>
            </a:br>
            <a:br>
              <a:rPr lang="sv-SE" sz="1600" dirty="0"/>
            </a:br>
            <a:r>
              <a:rPr lang="sv-SE" sz="1600" dirty="0"/>
              <a:t>Fråga 1:4. </a:t>
            </a:r>
            <a:br>
              <a:rPr lang="sv-SE" sz="1600" dirty="0"/>
            </a:br>
            <a:r>
              <a:rPr lang="sv-SE" sz="1600" dirty="0"/>
              <a:t>Variation i gener som kodar för HLA klass I molekyler associerar med flera manifestationer vid </a:t>
            </a:r>
            <a:r>
              <a:rPr lang="sv-SE" sz="1600" dirty="0" err="1"/>
              <a:t>ankyloserande</a:t>
            </a:r>
            <a:r>
              <a:rPr lang="sv-SE" sz="1600" dirty="0"/>
              <a:t> spondylit även om de underliggande mekanismerna ännu inte är helt klarlagda. Vilken HLA-typ är starkast kopplad till </a:t>
            </a:r>
            <a:r>
              <a:rPr lang="sv-SE" sz="1600" dirty="0" err="1"/>
              <a:t>ankyloserande</a:t>
            </a:r>
            <a:r>
              <a:rPr lang="sv-SE" sz="1600" dirty="0"/>
              <a:t> spondylit? (1p) </a:t>
            </a:r>
            <a:br>
              <a:rPr lang="sv-SE" sz="1600" dirty="0"/>
            </a:br>
            <a:br>
              <a:rPr lang="sv-SE" sz="1600" dirty="0"/>
            </a:br>
            <a:endParaRPr lang="sv-SE" sz="1600" dirty="0"/>
          </a:p>
        </p:txBody>
      </p:sp>
    </p:spTree>
    <p:extLst>
      <p:ext uri="{BB962C8B-B14F-4D97-AF65-F5344CB8AC3E}">
        <p14:creationId xmlns:p14="http://schemas.microsoft.com/office/powerpoint/2010/main" val="51375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43943"/>
            <a:ext cx="10997485" cy="6201178"/>
          </a:xfrm>
        </p:spPr>
        <p:txBody>
          <a:bodyPr>
            <a:normAutofit/>
          </a:bodyPr>
          <a:lstStyle/>
          <a:p>
            <a:pPr marL="0" indent="0">
              <a:buNone/>
            </a:pPr>
            <a:r>
              <a:rPr lang="sv-SE" sz="1600" dirty="0"/>
              <a:t>Fall 8 – Julia, 25 år </a:t>
            </a:r>
          </a:p>
          <a:p>
            <a:pPr marL="0" indent="0">
              <a:buNone/>
            </a:pPr>
            <a:r>
              <a:rPr lang="sv-SE" sz="1600" dirty="0"/>
              <a:t>Julia får gå hem och invänta spontan förlossningsstart. Nästa kontroll planeras till morgon därpå och om förlossningen inte startar planeras för induktion efter ytterligare ett dygn, ca 48 h sedan vattenavgången. </a:t>
            </a:r>
          </a:p>
          <a:p>
            <a:pPr marL="0" indent="0">
              <a:buNone/>
            </a:pPr>
            <a:r>
              <a:rPr lang="sv-SE" sz="1600" dirty="0"/>
              <a:t>Ett och ett halvt dygn efter vattenavgång kommer Julia in till förlossningen med smärtsamma sammandragningar. Efter undersökning konstateras att cervix är utplånad och öppen 6 cm, dvs Julia är i aktiv fas av förlossning. </a:t>
            </a:r>
          </a:p>
          <a:p>
            <a:pPr marL="0" indent="0">
              <a:buNone/>
            </a:pPr>
            <a:endParaRPr lang="sv-SE" sz="1600" dirty="0"/>
          </a:p>
          <a:p>
            <a:pPr marL="0" indent="0">
              <a:buNone/>
            </a:pPr>
            <a:r>
              <a:rPr lang="sv-SE" sz="1600" dirty="0"/>
              <a:t>Fråga 8:7 (1p) </a:t>
            </a:r>
            <a:br>
              <a:rPr lang="sv-SE" sz="1600" dirty="0"/>
            </a:br>
            <a:r>
              <a:rPr lang="sv-SE" sz="1600" dirty="0"/>
              <a:t>Hur definieras aktiv fas av förlossning? </a:t>
            </a:r>
          </a:p>
          <a:p>
            <a:pPr marL="0" indent="0">
              <a:buNone/>
            </a:pPr>
            <a:endParaRPr lang="sv-SE" sz="1600" dirty="0"/>
          </a:p>
        </p:txBody>
      </p:sp>
    </p:spTree>
    <p:extLst>
      <p:ext uri="{BB962C8B-B14F-4D97-AF65-F5344CB8AC3E}">
        <p14:creationId xmlns:p14="http://schemas.microsoft.com/office/powerpoint/2010/main" val="3377573899"/>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Fall 1: Ibrahim Svensson, 24 år </a:t>
            </a:r>
          </a:p>
          <a:p>
            <a:pPr marL="0" indent="0">
              <a:buNone/>
            </a:pPr>
            <a:r>
              <a:rPr lang="sv-SE" sz="1200" i="1" dirty="0">
                <a:solidFill>
                  <a:schemeClr val="tx1">
                    <a:lumMod val="50000"/>
                    <a:lumOff val="50000"/>
                  </a:schemeClr>
                </a:solidFill>
              </a:rPr>
              <a:t>Ibrahim Svensson, 24, söker dig på vårdcentralen där du tjänstgör under AT. Ibrahim är ensamstående och arbetar som busschaufför. Han röker ca 10 cigaretter dagligen, men använder ingen alkohol. Sista året har han plågats av återkommande perioder med lågt sittande ryggsmärtor. Nu har han ånyo haft besvär sedan 3 veckor tillbaka. Han har svårt att klara sitt arbete och kommer närmast för att diskutera sjukskrivning. Du funderar över om detta kan röra sig om lumbago/ischias eller om symptomen kan utgöras av inflammatorisk ryggsmärta.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Anamnestiskt framkommer att Ibrahims ryggsmärtor har en tydlig dygnsvariation och är värst på efternatten. Han förbättras tydligt av rörelse och försämras av vila och stillasittande. Effekten av Ipren® (ibuprofen) på smärt och stelhet är mycket god. Du misstänker nu att Ibrahim skulle kunna ha en axial </a:t>
            </a:r>
            <a:r>
              <a:rPr lang="sv-SE" sz="1200" i="1" dirty="0" err="1">
                <a:solidFill>
                  <a:schemeClr val="tx1">
                    <a:lumMod val="50000"/>
                    <a:lumOff val="50000"/>
                  </a:schemeClr>
                </a:solidFill>
              </a:rPr>
              <a:t>spondylartrit</a:t>
            </a:r>
            <a:r>
              <a:rPr lang="sv-SE" sz="1200" i="1" dirty="0">
                <a:solidFill>
                  <a:schemeClr val="tx1">
                    <a:lumMod val="50000"/>
                    <a:lumOff val="50000"/>
                  </a:schemeClr>
                </a:solidFill>
              </a:rPr>
              <a:t> eller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Det framkommer vidare under konsultationen att Ibrahim haft en ensidig </a:t>
            </a:r>
            <a:r>
              <a:rPr lang="sv-SE" sz="1200" i="1" dirty="0" err="1">
                <a:solidFill>
                  <a:schemeClr val="tx1">
                    <a:lumMod val="50000"/>
                    <a:lumOff val="50000"/>
                  </a:schemeClr>
                </a:solidFill>
              </a:rPr>
              <a:t>irit</a:t>
            </a:r>
            <a:r>
              <a:rPr lang="sv-SE" sz="1200" i="1" dirty="0">
                <a:solidFill>
                  <a:schemeClr val="tx1">
                    <a:lumMod val="50000"/>
                    <a:lumOff val="50000"/>
                  </a:schemeClr>
                </a:solidFill>
              </a:rPr>
              <a:t> för ett par år sedan. Den behandlades med kortisondroppar och symptomen gick över tämligen snabbt. Psoriasis och inflammatorisk tarmsjukdom förnekas dock. Du efterfrågar även om Ibrahim, vid sidan av ryggkotpelaren, haft besvär från andra leder. </a:t>
            </a:r>
            <a:br>
              <a:rPr lang="sv-SE" sz="1600" dirty="0"/>
            </a:br>
            <a:br>
              <a:rPr lang="sv-SE" sz="1600" dirty="0"/>
            </a:br>
            <a:r>
              <a:rPr lang="sv-SE" sz="1600" dirty="0"/>
              <a:t>Fråga 1:4. </a:t>
            </a:r>
            <a:br>
              <a:rPr lang="sv-SE" sz="1600" dirty="0"/>
            </a:br>
            <a:r>
              <a:rPr lang="sv-SE" sz="1600" dirty="0"/>
              <a:t>Variation i gener som kodar för HLA klass I molekyler associerar med flera manifestationer vid </a:t>
            </a:r>
            <a:r>
              <a:rPr lang="sv-SE" sz="1600" dirty="0" err="1"/>
              <a:t>ankyloserande</a:t>
            </a:r>
            <a:r>
              <a:rPr lang="sv-SE" sz="1600" dirty="0"/>
              <a:t> spondylit även om de underliggande mekanismerna ännu inte är helt klarlagda. Vilken HLA-typ är starkast kopplad till </a:t>
            </a:r>
            <a:r>
              <a:rPr lang="sv-SE" sz="1600" dirty="0" err="1"/>
              <a:t>ankyloserande</a:t>
            </a:r>
            <a:r>
              <a:rPr lang="sv-SE" sz="1600" dirty="0"/>
              <a:t> spondylit?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HLA-B27 </a:t>
            </a:r>
          </a:p>
          <a:p>
            <a:pPr marL="0" indent="0">
              <a:buNone/>
            </a:pPr>
            <a:endParaRPr lang="sv-SE" sz="1600" dirty="0"/>
          </a:p>
          <a:p>
            <a:pPr marL="0" indent="0">
              <a:buNone/>
            </a:pPr>
            <a:r>
              <a:rPr lang="sv-SE" sz="1000" dirty="0">
                <a:solidFill>
                  <a:schemeClr val="tx1">
                    <a:lumMod val="50000"/>
                    <a:lumOff val="50000"/>
                  </a:schemeClr>
                </a:solidFill>
              </a:rPr>
              <a:t>FLM: Nivå B; Reumatologi (55) </a:t>
            </a:r>
          </a:p>
          <a:p>
            <a:pPr marL="0" indent="0">
              <a:buNone/>
            </a:pPr>
            <a:endParaRPr lang="sv-SE" sz="1600" dirty="0"/>
          </a:p>
        </p:txBody>
      </p:sp>
    </p:spTree>
    <p:extLst>
      <p:ext uri="{BB962C8B-B14F-4D97-AF65-F5344CB8AC3E}">
        <p14:creationId xmlns:p14="http://schemas.microsoft.com/office/powerpoint/2010/main" val="75771205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Fall 1: Ibrahim Svensson, 24 år </a:t>
            </a:r>
          </a:p>
          <a:p>
            <a:pPr marL="0" indent="0">
              <a:buNone/>
            </a:pPr>
            <a:r>
              <a:rPr lang="sv-SE" sz="1200" i="1" dirty="0">
                <a:solidFill>
                  <a:schemeClr val="tx1">
                    <a:lumMod val="50000"/>
                    <a:lumOff val="50000"/>
                  </a:schemeClr>
                </a:solidFill>
              </a:rPr>
              <a:t>Ibrahim Svensson, 24, söker dig på vårdcentralen där du tjänstgör under AT. Ibrahim är ensamstående och arbetar som busschaufför. Han röker ca 10 cigaretter dagligen, men använder ingen alkohol. Sista året har han plågats av återkommande perioder med lågt sittande ryggsmärtor. Nu har han ånyo haft besvär sedan 3 veckor tillbaka. Han har svårt att klara sitt arbete och kommer närmast för att diskutera sjukskrivning. Du funderar över om detta kan röra sig om lumbago/ischias eller om symptomen kan utgöras av inflammatorisk ryggsmärta.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Anamnestiskt framkommer att Ibrahims ryggsmärtor har en tydlig dygnsvariation och är värst på efternatten. Han förbättras tydligt av rörelse och försämras av vila och stillasittande. Effekten av Ipren® (ibuprofen) på smärt och stelhet är mycket god. Du misstänker nu att Ibrahim skulle kunna ha en axial </a:t>
            </a:r>
            <a:r>
              <a:rPr lang="sv-SE" sz="1200" i="1" dirty="0" err="1">
                <a:solidFill>
                  <a:schemeClr val="tx1">
                    <a:lumMod val="50000"/>
                    <a:lumOff val="50000"/>
                  </a:schemeClr>
                </a:solidFill>
              </a:rPr>
              <a:t>spondylartrit</a:t>
            </a:r>
            <a:r>
              <a:rPr lang="sv-SE" sz="1200" i="1" dirty="0">
                <a:solidFill>
                  <a:schemeClr val="tx1">
                    <a:lumMod val="50000"/>
                    <a:lumOff val="50000"/>
                  </a:schemeClr>
                </a:solidFill>
              </a:rPr>
              <a:t> eller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Det framkommer vidare under konsultationen att Ibrahim haft en ensidig </a:t>
            </a:r>
            <a:r>
              <a:rPr lang="sv-SE" sz="1200" i="1" dirty="0" err="1">
                <a:solidFill>
                  <a:schemeClr val="tx1">
                    <a:lumMod val="50000"/>
                    <a:lumOff val="50000"/>
                  </a:schemeClr>
                </a:solidFill>
              </a:rPr>
              <a:t>irit</a:t>
            </a:r>
            <a:r>
              <a:rPr lang="sv-SE" sz="1200" i="1" dirty="0">
                <a:solidFill>
                  <a:schemeClr val="tx1">
                    <a:lumMod val="50000"/>
                    <a:lumOff val="50000"/>
                  </a:schemeClr>
                </a:solidFill>
              </a:rPr>
              <a:t> för ett par år sedan. Den behandlades med kortisondroppar och symptomen gick över tämligen snabbt. Psoriasis och inflammatorisk tarmsjukdom förnekas dock. Du efterfrågar även om Ibrahim, vid sidan av ryggkotpelaren, haft besvär från andra leder. </a:t>
            </a:r>
            <a:br>
              <a:rPr lang="sv-SE" sz="1600" dirty="0"/>
            </a:br>
            <a:br>
              <a:rPr lang="sv-SE" sz="1600" dirty="0"/>
            </a:br>
            <a:r>
              <a:rPr lang="sv-SE" sz="1600" dirty="0"/>
              <a:t>Bland de blodprover du beställer efter besöket finns HLA-B27. Från studietiden minns du att HLA-B27 har betydelse för antigen-presentation på ytan av kärnförande celler. Du minns även att HLA-B27 har ett högt negativt prediktivt värde vid diagnosticering av </a:t>
            </a:r>
            <a:r>
              <a:rPr lang="sv-SE" sz="1600" dirty="0" err="1"/>
              <a:t>ankyloserande</a:t>
            </a:r>
            <a:r>
              <a:rPr lang="sv-SE" sz="1600" dirty="0"/>
              <a:t> spondylit. </a:t>
            </a:r>
          </a:p>
          <a:p>
            <a:pPr marL="0" indent="0">
              <a:buNone/>
            </a:pPr>
            <a:r>
              <a:rPr lang="sv-SE" sz="1600" dirty="0"/>
              <a:t>Fråga 1:5. </a:t>
            </a:r>
            <a:br>
              <a:rPr lang="sv-SE" sz="1600" dirty="0"/>
            </a:br>
            <a:r>
              <a:rPr lang="sv-SE" sz="1600" dirty="0"/>
              <a:t>Vad innebär ett negativt prediktivt värde? Definiera. (2p) </a:t>
            </a:r>
          </a:p>
          <a:p>
            <a:pPr marL="0" indent="0">
              <a:buNone/>
            </a:pPr>
            <a:endParaRPr lang="sv-SE" sz="1600" dirty="0"/>
          </a:p>
        </p:txBody>
      </p:sp>
    </p:spTree>
    <p:extLst>
      <p:ext uri="{BB962C8B-B14F-4D97-AF65-F5344CB8AC3E}">
        <p14:creationId xmlns:p14="http://schemas.microsoft.com/office/powerpoint/2010/main" val="113935511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Fall 1: Ibrahim Svensson, 24 år </a:t>
            </a:r>
          </a:p>
          <a:p>
            <a:pPr marL="0" indent="0">
              <a:buNone/>
            </a:pPr>
            <a:r>
              <a:rPr lang="sv-SE" sz="1200" i="1" dirty="0">
                <a:solidFill>
                  <a:schemeClr val="tx1">
                    <a:lumMod val="50000"/>
                    <a:lumOff val="50000"/>
                  </a:schemeClr>
                </a:solidFill>
              </a:rPr>
              <a:t>Ibrahim Svensson, 24, söker dig på vårdcentralen där du tjänstgör under AT. Ibrahim är ensamstående och arbetar som busschaufför. Han röker ca 10 cigaretter dagligen, men använder ingen alkohol. Sista året har han plågats av återkommande perioder med lågt sittande ryggsmärtor. Nu har han ånyo haft besvär sedan 3 veckor tillbaka. Han har svårt att klara sitt arbete och kommer närmast för att diskutera sjukskrivning. Du funderar över om detta kan röra sig om lumbago/ischias eller om symptomen kan utgöras av inflammatorisk ryggsmärta.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Anamnestiskt framkommer att Ibrahims ryggsmärtor har en tydlig dygnsvariation och är värst på efternatten. Han förbättras tydligt av rörelse och försämras av vila och stillasittande. Effekten av Ipren® (ibuprofen) på smärt och stelhet är mycket god. Du misstänker nu att Ibrahim skulle kunna ha en axial </a:t>
            </a:r>
            <a:r>
              <a:rPr lang="sv-SE" sz="1200" i="1" dirty="0" err="1">
                <a:solidFill>
                  <a:schemeClr val="tx1">
                    <a:lumMod val="50000"/>
                    <a:lumOff val="50000"/>
                  </a:schemeClr>
                </a:solidFill>
              </a:rPr>
              <a:t>spondylartrit</a:t>
            </a:r>
            <a:r>
              <a:rPr lang="sv-SE" sz="1200" i="1" dirty="0">
                <a:solidFill>
                  <a:schemeClr val="tx1">
                    <a:lumMod val="50000"/>
                    <a:lumOff val="50000"/>
                  </a:schemeClr>
                </a:solidFill>
              </a:rPr>
              <a:t> eller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Det framkommer vidare under konsultationen att Ibrahim haft en ensidig </a:t>
            </a:r>
            <a:r>
              <a:rPr lang="sv-SE" sz="1200" i="1" dirty="0" err="1">
                <a:solidFill>
                  <a:schemeClr val="tx1">
                    <a:lumMod val="50000"/>
                    <a:lumOff val="50000"/>
                  </a:schemeClr>
                </a:solidFill>
              </a:rPr>
              <a:t>irit</a:t>
            </a:r>
            <a:r>
              <a:rPr lang="sv-SE" sz="1200" i="1" dirty="0">
                <a:solidFill>
                  <a:schemeClr val="tx1">
                    <a:lumMod val="50000"/>
                    <a:lumOff val="50000"/>
                  </a:schemeClr>
                </a:solidFill>
              </a:rPr>
              <a:t> för ett par år sedan. Den behandlades med kortisondroppar och symptomen gick över tämligen snabbt. Psoriasis och inflammatorisk tarmsjukdom förnekas dock. Du efterfrågar även om Ibrahim, vid sidan av ryggkotpelaren, haft besvär från andra leder. </a:t>
            </a:r>
            <a:br>
              <a:rPr lang="sv-SE" sz="1600" dirty="0"/>
            </a:br>
            <a:br>
              <a:rPr lang="sv-SE" sz="1600" dirty="0"/>
            </a:br>
            <a:r>
              <a:rPr lang="sv-SE" sz="1600" dirty="0"/>
              <a:t>Bland de blodprover du beställer efter besöket finns HLA-B27. Från studietiden minns du att HLA-B27 har betydelse för antigen-presentation på ytan av kärnförande celler. Du minns även att HLA-B27 har ett högt negativt prediktivt värde vid diagnosticering av </a:t>
            </a:r>
            <a:r>
              <a:rPr lang="sv-SE" sz="1600" dirty="0" err="1"/>
              <a:t>ankyloserande</a:t>
            </a:r>
            <a:r>
              <a:rPr lang="sv-SE" sz="1600" dirty="0"/>
              <a:t> spondylit. </a:t>
            </a:r>
          </a:p>
          <a:p>
            <a:pPr marL="0" indent="0">
              <a:buNone/>
            </a:pPr>
            <a:r>
              <a:rPr lang="sv-SE" sz="1600" dirty="0"/>
              <a:t>Fråga 1:5. </a:t>
            </a:r>
            <a:br>
              <a:rPr lang="sv-SE" sz="1600" dirty="0"/>
            </a:br>
            <a:r>
              <a:rPr lang="sv-SE" sz="1600" dirty="0"/>
              <a:t>Vad innebär ett negativt prediktivt värde? Definiera. (2p) </a:t>
            </a:r>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Negativt prediktivt värde (NPV) är ett begrepp inom statistiken som definieras som </a:t>
            </a:r>
            <a:br>
              <a:rPr lang="sv-SE" sz="1600" dirty="0">
                <a:solidFill>
                  <a:schemeClr val="accent4"/>
                </a:solidFill>
              </a:rPr>
            </a:br>
            <a:r>
              <a:rPr lang="sv-SE" sz="1600" dirty="0">
                <a:solidFill>
                  <a:schemeClr val="accent4"/>
                </a:solidFill>
              </a:rPr>
              <a:t>andelen av de som testas negativa för en sjukdom som verkligen är negativa. </a:t>
            </a:r>
            <a:br>
              <a:rPr lang="sv-SE" sz="1600" dirty="0">
                <a:solidFill>
                  <a:schemeClr val="accent4"/>
                </a:solidFill>
              </a:rPr>
            </a:br>
            <a:r>
              <a:rPr lang="sv-SE" sz="1600" dirty="0">
                <a:solidFill>
                  <a:schemeClr val="accent4"/>
                </a:solidFill>
              </a:rPr>
              <a:t>Det negativa prediktiva värdet beror på prevalensen i populationen, </a:t>
            </a:r>
            <a:br>
              <a:rPr lang="sv-SE" sz="1600" dirty="0">
                <a:solidFill>
                  <a:schemeClr val="accent4"/>
                </a:solidFill>
              </a:rPr>
            </a:br>
            <a:r>
              <a:rPr lang="sv-SE" sz="1600" dirty="0">
                <a:solidFill>
                  <a:schemeClr val="accent4"/>
                </a:solidFill>
              </a:rPr>
              <a:t>en hög prevalens ger ett lågt NPV. </a:t>
            </a:r>
          </a:p>
          <a:p>
            <a:pPr marL="0" indent="0">
              <a:buNone/>
            </a:pPr>
            <a:endParaRPr lang="sv-SE" sz="1600" dirty="0"/>
          </a:p>
          <a:p>
            <a:pPr marL="0" indent="0">
              <a:buNone/>
            </a:pPr>
            <a:r>
              <a:rPr lang="sv-SE" sz="1000" dirty="0">
                <a:solidFill>
                  <a:schemeClr val="tx1">
                    <a:lumMod val="50000"/>
                    <a:lumOff val="50000"/>
                  </a:schemeClr>
                </a:solidFill>
              </a:rPr>
              <a:t>FLM: Nivå B; VF (137) </a:t>
            </a:r>
          </a:p>
          <a:p>
            <a:pPr marL="0" indent="0">
              <a:buNone/>
            </a:pPr>
            <a:endParaRPr lang="sv-SE" sz="1600" dirty="0"/>
          </a:p>
        </p:txBody>
      </p:sp>
      <p:pic>
        <p:nvPicPr>
          <p:cNvPr id="2" name="Bildobjekt 1">
            <a:extLst>
              <a:ext uri="{FF2B5EF4-FFF2-40B4-BE49-F238E27FC236}">
                <a16:creationId xmlns:a16="http://schemas.microsoft.com/office/drawing/2014/main" id="{15DA7261-BB96-CC0F-C2B5-9056FCD7902A}"/>
              </a:ext>
            </a:extLst>
          </p:cNvPr>
          <p:cNvPicPr>
            <a:picLocks noChangeAspect="1"/>
          </p:cNvPicPr>
          <p:nvPr/>
        </p:nvPicPr>
        <p:blipFill>
          <a:blip r:embed="rId2"/>
          <a:stretch>
            <a:fillRect/>
          </a:stretch>
        </p:blipFill>
        <p:spPr>
          <a:xfrm>
            <a:off x="8076842" y="3940935"/>
            <a:ext cx="3718776" cy="2028423"/>
          </a:xfrm>
          <a:prstGeom prst="rect">
            <a:avLst/>
          </a:prstGeom>
        </p:spPr>
      </p:pic>
    </p:spTree>
    <p:extLst>
      <p:ext uri="{BB962C8B-B14F-4D97-AF65-F5344CB8AC3E}">
        <p14:creationId xmlns:p14="http://schemas.microsoft.com/office/powerpoint/2010/main" val="62805087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Fall 1: Ibrahim Svensson, 24 år </a:t>
            </a:r>
          </a:p>
          <a:p>
            <a:pPr marL="0" indent="0">
              <a:buNone/>
            </a:pPr>
            <a:r>
              <a:rPr lang="sv-SE" sz="1200" i="1" dirty="0">
                <a:solidFill>
                  <a:schemeClr val="tx1">
                    <a:lumMod val="50000"/>
                    <a:lumOff val="50000"/>
                  </a:schemeClr>
                </a:solidFill>
              </a:rPr>
              <a:t>Ibrahim Svensson, 24, söker dig på vårdcentralen där du tjänstgör under AT. Ibrahim är ensamstående och arbetar som busschaufför. Han röker ca 10 cigaretter dagligen, men använder ingen alkohol. Sista året har han plågats av återkommande perioder med lågt sittande ryggsmärtor. Nu har han ånyo haft besvär sedan 3 veckor tillbaka. Han har svårt att klara sitt arbete och kommer närmast för att diskutera sjukskrivning. Du funderar över om detta kan röra sig om lumbago/ischias eller om symptomen kan utgöras av inflammatorisk ryggsmärta.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Anamnestiskt framkommer att Ibrahims ryggsmärtor har en tydlig dygnsvariation och är värst på efternatten. Han förbättras tydligt av rörelse och försämras av vila och stillasittande. Effekten av Ipren® (ibuprofen) på smärt och stelhet är mycket god. Du misstänker nu att Ibrahim skulle kunna ha en axial </a:t>
            </a:r>
            <a:r>
              <a:rPr lang="sv-SE" sz="1200" i="1" dirty="0" err="1">
                <a:solidFill>
                  <a:schemeClr val="tx1">
                    <a:lumMod val="50000"/>
                    <a:lumOff val="50000"/>
                  </a:schemeClr>
                </a:solidFill>
              </a:rPr>
              <a:t>spondylartrit</a:t>
            </a:r>
            <a:r>
              <a:rPr lang="sv-SE" sz="1200" i="1" dirty="0">
                <a:solidFill>
                  <a:schemeClr val="tx1">
                    <a:lumMod val="50000"/>
                    <a:lumOff val="50000"/>
                  </a:schemeClr>
                </a:solidFill>
              </a:rPr>
              <a:t> eller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Det framkommer vidare under konsultationen att Ibrahim haft en ensidig </a:t>
            </a:r>
            <a:r>
              <a:rPr lang="sv-SE" sz="1200" i="1" dirty="0" err="1">
                <a:solidFill>
                  <a:schemeClr val="tx1">
                    <a:lumMod val="50000"/>
                    <a:lumOff val="50000"/>
                  </a:schemeClr>
                </a:solidFill>
              </a:rPr>
              <a:t>irit</a:t>
            </a:r>
            <a:r>
              <a:rPr lang="sv-SE" sz="1200" i="1" dirty="0">
                <a:solidFill>
                  <a:schemeClr val="tx1">
                    <a:lumMod val="50000"/>
                    <a:lumOff val="50000"/>
                  </a:schemeClr>
                </a:solidFill>
              </a:rPr>
              <a:t> för ett par år sedan. Den behandlades med kortisondroppar och symptomen gick över tämligen snabbt. Psoriasis och inflammatorisk tarmsjukdom förnekas dock. Du efterfrågar även om Ibrahim, vid sidan av ryggkotpelaren, haft besvär från andra leder.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Bland de blodprover du beställer efter besöket finns HLA-B27. Från studietiden minns du att HLA-B27 har betydelse för antigen-presentation på ytan av kärnförande celler. Du minns även att HLA-B27 har ett högt negativt prediktivt värde vid diagnosticering av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Fråga 1:6. </a:t>
            </a:r>
            <a:br>
              <a:rPr lang="sv-SE" sz="1600" dirty="0"/>
            </a:br>
            <a:r>
              <a:rPr lang="sv-SE" sz="1600" dirty="0"/>
              <a:t>Vilka är konsekvenserna av ett högt negativt prediktivt värde vid diagnosticering av AS för ett positivt, respektive ett negativt, utfall av HLA-B27-testet? (2p) </a:t>
            </a:r>
            <a:br>
              <a:rPr lang="sv-SE" sz="1600" dirty="0"/>
            </a:br>
            <a:br>
              <a:rPr lang="sv-SE" sz="1600" dirty="0"/>
            </a:br>
            <a:endParaRPr lang="sv-SE" sz="1600" dirty="0"/>
          </a:p>
        </p:txBody>
      </p:sp>
    </p:spTree>
    <p:extLst>
      <p:ext uri="{BB962C8B-B14F-4D97-AF65-F5344CB8AC3E}">
        <p14:creationId xmlns:p14="http://schemas.microsoft.com/office/powerpoint/2010/main" val="411138402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Fall 1: Ibrahim Svensson, 24 år </a:t>
            </a:r>
          </a:p>
          <a:p>
            <a:pPr marL="0" indent="0">
              <a:buNone/>
            </a:pPr>
            <a:r>
              <a:rPr lang="sv-SE" sz="1200" i="1" dirty="0">
                <a:solidFill>
                  <a:schemeClr val="tx1">
                    <a:lumMod val="50000"/>
                    <a:lumOff val="50000"/>
                  </a:schemeClr>
                </a:solidFill>
              </a:rPr>
              <a:t>Ibrahim Svensson, 24, söker dig på vårdcentralen där du tjänstgör under AT. Ibrahim är ensamstående och arbetar som busschaufför. Han röker ca 10 cigaretter dagligen, men använder ingen alkohol. Sista året har han plågats av återkommande perioder med lågt sittande ryggsmärtor. Nu har han ånyo haft besvär sedan 3 veckor tillbaka. Han har svårt att klara sitt arbete och kommer närmast för att diskutera sjukskrivning. Du funderar över om detta kan röra sig om lumbago/ischias eller om symptomen kan utgöras av inflammatorisk ryggsmärta.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Anamnestiskt framkommer att Ibrahims ryggsmärtor har en tydlig dygnsvariation och är värst på efternatten. Han förbättras tydligt av rörelse och försämras av vila och stillasittande. Effekten av Ipren® (ibuprofen) på smärt och stelhet är mycket god. Du misstänker nu att Ibrahim skulle kunna ha en axial </a:t>
            </a:r>
            <a:r>
              <a:rPr lang="sv-SE" sz="1200" i="1" dirty="0" err="1">
                <a:solidFill>
                  <a:schemeClr val="tx1">
                    <a:lumMod val="50000"/>
                    <a:lumOff val="50000"/>
                  </a:schemeClr>
                </a:solidFill>
              </a:rPr>
              <a:t>spondylartrit</a:t>
            </a:r>
            <a:r>
              <a:rPr lang="sv-SE" sz="1200" i="1" dirty="0">
                <a:solidFill>
                  <a:schemeClr val="tx1">
                    <a:lumMod val="50000"/>
                    <a:lumOff val="50000"/>
                  </a:schemeClr>
                </a:solidFill>
              </a:rPr>
              <a:t> eller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Det framkommer vidare under konsultationen att Ibrahim haft en ensidig </a:t>
            </a:r>
            <a:r>
              <a:rPr lang="sv-SE" sz="1200" i="1" dirty="0" err="1">
                <a:solidFill>
                  <a:schemeClr val="tx1">
                    <a:lumMod val="50000"/>
                    <a:lumOff val="50000"/>
                  </a:schemeClr>
                </a:solidFill>
              </a:rPr>
              <a:t>irit</a:t>
            </a:r>
            <a:r>
              <a:rPr lang="sv-SE" sz="1200" i="1" dirty="0">
                <a:solidFill>
                  <a:schemeClr val="tx1">
                    <a:lumMod val="50000"/>
                    <a:lumOff val="50000"/>
                  </a:schemeClr>
                </a:solidFill>
              </a:rPr>
              <a:t> för ett par år sedan. Den behandlades med kortisondroppar och symptomen gick över tämligen snabbt. Psoriasis och inflammatorisk tarmsjukdom förnekas dock. Du efterfrågar även om Ibrahim, vid sidan av ryggkotpelaren, haft besvär från andra leder.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Bland de blodprover du beställer efter besöket finns HLA-B27. Från studietiden minns du att HLA-B27 har betydelse för antigen-presentation på ytan av kärnförande celler. Du minns även att HLA-B27 har ett högt negativt prediktivt värde vid diagnosticering av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Fråga 1:6. </a:t>
            </a:r>
            <a:br>
              <a:rPr lang="sv-SE" sz="1600" dirty="0"/>
            </a:br>
            <a:r>
              <a:rPr lang="sv-SE" sz="1600" dirty="0"/>
              <a:t>Vilka är konsekvenserna av ett högt negativt prediktivt värde vid diagnosticering av AS för ett positivt, respektive ett negativt, utfall av HLA-B27-testet?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Negativt HLA-B27 innebär mycket låg sannolikhet för AS. Positivt HLA-B27 innebär fortsatt osäkerhet om AS eftersom HLA-B27 är vanligt förekommande i svensk befolkning (ca 15%, viss geografisk spridning från norr till söder finns). </a:t>
            </a:r>
          </a:p>
          <a:p>
            <a:pPr marL="0" indent="0">
              <a:buNone/>
            </a:pPr>
            <a:endParaRPr lang="sv-SE" sz="1600" dirty="0"/>
          </a:p>
          <a:p>
            <a:pPr marL="0" indent="0">
              <a:buNone/>
            </a:pPr>
            <a:r>
              <a:rPr lang="sv-SE" sz="1000" dirty="0">
                <a:solidFill>
                  <a:schemeClr val="tx1">
                    <a:lumMod val="50000"/>
                    <a:lumOff val="50000"/>
                  </a:schemeClr>
                </a:solidFill>
              </a:rPr>
              <a:t>FLM: Nivå B; Reumatologi (55) </a:t>
            </a:r>
          </a:p>
          <a:p>
            <a:pPr marL="0" indent="0">
              <a:buNone/>
            </a:pPr>
            <a:endParaRPr lang="sv-SE" sz="1600" dirty="0"/>
          </a:p>
        </p:txBody>
      </p:sp>
    </p:spTree>
    <p:extLst>
      <p:ext uri="{BB962C8B-B14F-4D97-AF65-F5344CB8AC3E}">
        <p14:creationId xmlns:p14="http://schemas.microsoft.com/office/powerpoint/2010/main" val="405609301"/>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Fall 1: Ibrahim Svensson, 24 år </a:t>
            </a:r>
          </a:p>
          <a:p>
            <a:pPr marL="0" indent="0">
              <a:buNone/>
            </a:pPr>
            <a:r>
              <a:rPr lang="sv-SE" sz="1200" i="1" dirty="0">
                <a:solidFill>
                  <a:schemeClr val="tx1">
                    <a:lumMod val="50000"/>
                    <a:lumOff val="50000"/>
                  </a:schemeClr>
                </a:solidFill>
              </a:rPr>
              <a:t>Ibrahim Svensson, 24, söker dig på vårdcentralen där du tjänstgör under AT. Ibrahim är ensamstående och arbetar som busschaufför. Han röker ca 10 cigaretter dagligen, men använder ingen alkohol. Sista året har han plågats av återkommande perioder med lågt sittande ryggsmärtor. Nu har han ånyo haft besvär sedan 3 veckor tillbaka. Han har svårt att klara sitt arbete och kommer närmast för att diskutera sjukskrivning. Du funderar över om detta kan röra sig om lumbago/ischias eller om symptomen kan utgöras av inflammatorisk ryggsmärta.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Anamnestiskt framkommer att Ibrahims ryggsmärtor har en tydlig dygnsvariation och är värst på efternatten. Han förbättras tydligt av rörelse och försämras av vila och stillasittande. Effekten av Ipren® (ibuprofen) på smärt och stelhet är mycket god. Du misstänker nu att Ibrahim skulle kunna ha en axial </a:t>
            </a:r>
            <a:r>
              <a:rPr lang="sv-SE" sz="1200" i="1" dirty="0" err="1">
                <a:solidFill>
                  <a:schemeClr val="tx1">
                    <a:lumMod val="50000"/>
                    <a:lumOff val="50000"/>
                  </a:schemeClr>
                </a:solidFill>
              </a:rPr>
              <a:t>spondylartrit</a:t>
            </a:r>
            <a:r>
              <a:rPr lang="sv-SE" sz="1200" i="1" dirty="0">
                <a:solidFill>
                  <a:schemeClr val="tx1">
                    <a:lumMod val="50000"/>
                    <a:lumOff val="50000"/>
                  </a:schemeClr>
                </a:solidFill>
              </a:rPr>
              <a:t> eller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Det framkommer vidare under konsultationen att Ibrahim haft en ensidig </a:t>
            </a:r>
            <a:r>
              <a:rPr lang="sv-SE" sz="1200" i="1" dirty="0" err="1">
                <a:solidFill>
                  <a:schemeClr val="tx1">
                    <a:lumMod val="50000"/>
                    <a:lumOff val="50000"/>
                  </a:schemeClr>
                </a:solidFill>
              </a:rPr>
              <a:t>irit</a:t>
            </a:r>
            <a:r>
              <a:rPr lang="sv-SE" sz="1200" i="1" dirty="0">
                <a:solidFill>
                  <a:schemeClr val="tx1">
                    <a:lumMod val="50000"/>
                    <a:lumOff val="50000"/>
                  </a:schemeClr>
                </a:solidFill>
              </a:rPr>
              <a:t> för ett par år sedan. Den behandlades med kortisondroppar och symptomen gick över tämligen snabbt. Psoriasis och inflammatorisk tarmsjukdom förnekas dock. Du efterfrågar även om Ibrahim, vid sidan av ryggkotpelaren, haft besvär från andra leder.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Bland de blodprover du beställer efter besöket finns HLA-B27. Från studietiden minns du att HLA-B27 har betydelse för antigen-presentation på ytan av kärnförande celler. Du minns även att HLA-B27 har ett högt negativt prediktivt värde vid diagnosticering av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600" i="1" dirty="0">
                <a:solidFill>
                  <a:schemeClr val="tx1">
                    <a:lumMod val="50000"/>
                    <a:lumOff val="50000"/>
                  </a:schemeClr>
                </a:solidFill>
              </a:rPr>
            </a:br>
            <a:r>
              <a:rPr lang="sv-SE" sz="1600" dirty="0"/>
              <a:t>Efter någon vecka erhåller du svaret att HLA-B27 är positivt. Du förbereder nu en remiss till reumatolog, men beslutar dig även för att beställa en radiologisk undersökning som kan bekräfta din misstanke om </a:t>
            </a:r>
            <a:r>
              <a:rPr lang="sv-SE" sz="1600" dirty="0" err="1"/>
              <a:t>ankyloserande</a:t>
            </a:r>
            <a:r>
              <a:rPr lang="sv-SE" sz="1600" dirty="0"/>
              <a:t> spondylit. </a:t>
            </a:r>
            <a:br>
              <a:rPr lang="sv-SE" sz="1600" dirty="0"/>
            </a:br>
            <a:br>
              <a:rPr lang="sv-SE" sz="1600" dirty="0"/>
            </a:br>
            <a:r>
              <a:rPr lang="sv-SE" sz="1600" dirty="0"/>
              <a:t>Fråga 1:7. </a:t>
            </a:r>
            <a:br>
              <a:rPr lang="sv-SE" sz="1600" dirty="0"/>
            </a:br>
            <a:r>
              <a:rPr lang="sv-SE" sz="1600" dirty="0"/>
              <a:t>Vilken radiologisk teknik väljer du att beställa för undersökning av ryggkotpelaren (inklusive </a:t>
            </a:r>
            <a:r>
              <a:rPr lang="sv-SE" sz="1600" dirty="0" err="1"/>
              <a:t>sakroiliacaleder</a:t>
            </a:r>
            <a:r>
              <a:rPr lang="sv-SE" sz="1600" dirty="0"/>
              <a:t>) och vilken/vilka frågeställningar finns i din remiss? (2p) </a:t>
            </a:r>
            <a:br>
              <a:rPr lang="sv-SE" sz="1600" dirty="0"/>
            </a:br>
            <a:br>
              <a:rPr lang="sv-SE" sz="1600" dirty="0"/>
            </a:br>
            <a:endParaRPr lang="sv-SE" sz="1600" dirty="0"/>
          </a:p>
        </p:txBody>
      </p:sp>
    </p:spTree>
    <p:extLst>
      <p:ext uri="{BB962C8B-B14F-4D97-AF65-F5344CB8AC3E}">
        <p14:creationId xmlns:p14="http://schemas.microsoft.com/office/powerpoint/2010/main" val="27217892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Fall 1: Ibrahim Svensson, 24 år </a:t>
            </a:r>
          </a:p>
          <a:p>
            <a:pPr marL="0" indent="0">
              <a:buNone/>
            </a:pPr>
            <a:r>
              <a:rPr lang="sv-SE" sz="1200" i="1" dirty="0">
                <a:solidFill>
                  <a:schemeClr val="tx1">
                    <a:lumMod val="50000"/>
                    <a:lumOff val="50000"/>
                  </a:schemeClr>
                </a:solidFill>
              </a:rPr>
              <a:t>Ibrahim Svensson, 24, söker dig på vårdcentralen där du tjänstgör under AT. Ibrahim är ensamstående och arbetar som busschaufför. Han röker ca 10 cigaretter dagligen, men använder ingen alkohol. Sista året har han plågats av återkommande perioder med lågt sittande ryggsmärtor. Nu har han ånyo haft besvär sedan 3 veckor tillbaka. Han har svårt att klara sitt arbete och kommer närmast för att diskutera sjukskrivning. Du funderar över om detta kan röra sig om lumbago/ischias eller om symptomen kan utgöras av inflammatorisk ryggsmärta.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Anamnestiskt framkommer att Ibrahims ryggsmärtor har en tydlig dygnsvariation och är värst på efternatten. Han förbättras tydligt av rörelse och försämras av vila och stillasittande. Effekten av Ipren® (ibuprofen) på smärt och stelhet är mycket god. Du misstänker nu att Ibrahim skulle kunna ha en axial </a:t>
            </a:r>
            <a:r>
              <a:rPr lang="sv-SE" sz="1200" i="1" dirty="0" err="1">
                <a:solidFill>
                  <a:schemeClr val="tx1">
                    <a:lumMod val="50000"/>
                    <a:lumOff val="50000"/>
                  </a:schemeClr>
                </a:solidFill>
              </a:rPr>
              <a:t>spondylartrit</a:t>
            </a:r>
            <a:r>
              <a:rPr lang="sv-SE" sz="1200" i="1" dirty="0">
                <a:solidFill>
                  <a:schemeClr val="tx1">
                    <a:lumMod val="50000"/>
                    <a:lumOff val="50000"/>
                  </a:schemeClr>
                </a:solidFill>
              </a:rPr>
              <a:t> eller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Det framkommer vidare under konsultationen att Ibrahim haft en ensidig </a:t>
            </a:r>
            <a:r>
              <a:rPr lang="sv-SE" sz="1200" i="1" dirty="0" err="1">
                <a:solidFill>
                  <a:schemeClr val="tx1">
                    <a:lumMod val="50000"/>
                    <a:lumOff val="50000"/>
                  </a:schemeClr>
                </a:solidFill>
              </a:rPr>
              <a:t>irit</a:t>
            </a:r>
            <a:r>
              <a:rPr lang="sv-SE" sz="1200" i="1" dirty="0">
                <a:solidFill>
                  <a:schemeClr val="tx1">
                    <a:lumMod val="50000"/>
                    <a:lumOff val="50000"/>
                  </a:schemeClr>
                </a:solidFill>
              </a:rPr>
              <a:t> för ett par år sedan. Den behandlades med kortisondroppar och symptomen gick över tämligen snabbt. Psoriasis och inflammatorisk tarmsjukdom förnekas dock. Du efterfrågar även om Ibrahim, vid sidan av ryggkotpelaren, haft besvär från andra leder.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Bland de blodprover du beställer efter besöket finns HLA-B27. Från studietiden minns du att HLA-B27 har betydelse för antigen-presentation på ytan av kärnförande celler. Du minns även att HLA-B27 har ett högt negativt prediktivt värde vid diagnosticering av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600" i="1" dirty="0">
                <a:solidFill>
                  <a:schemeClr val="tx1">
                    <a:lumMod val="50000"/>
                    <a:lumOff val="50000"/>
                  </a:schemeClr>
                </a:solidFill>
              </a:rPr>
            </a:br>
            <a:r>
              <a:rPr lang="sv-SE" sz="1600" dirty="0"/>
              <a:t>Efter någon vecka erhåller du svaret att HLA-B27 är positivt. Du förbereder nu en remiss till reumatolog, men beslutar dig även för att beställa en radiologisk undersökning som kan bekräfta din misstanke om </a:t>
            </a:r>
            <a:r>
              <a:rPr lang="sv-SE" sz="1600" dirty="0" err="1"/>
              <a:t>ankyloserande</a:t>
            </a:r>
            <a:r>
              <a:rPr lang="sv-SE" sz="1600" dirty="0"/>
              <a:t> spondylit. </a:t>
            </a:r>
            <a:br>
              <a:rPr lang="sv-SE" sz="1600" dirty="0"/>
            </a:br>
            <a:br>
              <a:rPr lang="sv-SE" sz="1600" dirty="0"/>
            </a:br>
            <a:r>
              <a:rPr lang="sv-SE" sz="1600" dirty="0"/>
              <a:t>Fråga 1:7. </a:t>
            </a:r>
            <a:br>
              <a:rPr lang="sv-SE" sz="1600" dirty="0"/>
            </a:br>
            <a:r>
              <a:rPr lang="sv-SE" sz="1600" dirty="0"/>
              <a:t>Vilken radiologisk teknik väljer du att beställa för undersökning av ryggkotpelaren (inklusive </a:t>
            </a:r>
            <a:r>
              <a:rPr lang="sv-SE" sz="1600" dirty="0" err="1"/>
              <a:t>sakroiliacaleder</a:t>
            </a:r>
            <a:r>
              <a:rPr lang="sv-SE" sz="1600" dirty="0"/>
              <a:t>) och vilken/vilka frågeställningar finns i din remiss?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Magnetkamera (MR). Inflammation, </a:t>
            </a:r>
            <a:r>
              <a:rPr lang="sv-SE" sz="1600" dirty="0" err="1">
                <a:solidFill>
                  <a:schemeClr val="accent4"/>
                </a:solidFill>
              </a:rPr>
              <a:t>ankylos</a:t>
            </a:r>
            <a:r>
              <a:rPr lang="sv-SE" sz="1600" dirty="0">
                <a:solidFill>
                  <a:schemeClr val="accent4"/>
                </a:solidFill>
              </a:rPr>
              <a:t> och erosioner efterfrågas. </a:t>
            </a:r>
          </a:p>
          <a:p>
            <a:pPr marL="0" indent="0">
              <a:buNone/>
            </a:pPr>
            <a:endParaRPr lang="sv-SE" sz="1600" dirty="0"/>
          </a:p>
          <a:p>
            <a:pPr marL="0" indent="0">
              <a:buNone/>
            </a:pPr>
            <a:r>
              <a:rPr lang="sv-SE" sz="1000" dirty="0">
                <a:solidFill>
                  <a:schemeClr val="tx1">
                    <a:lumMod val="50000"/>
                    <a:lumOff val="50000"/>
                  </a:schemeClr>
                </a:solidFill>
              </a:rPr>
              <a:t>FLM: Nivå C; Reumatologi (79) </a:t>
            </a:r>
          </a:p>
          <a:p>
            <a:pPr marL="0" indent="0">
              <a:buNone/>
            </a:pPr>
            <a:endParaRPr lang="sv-SE" sz="1600" dirty="0"/>
          </a:p>
        </p:txBody>
      </p:sp>
    </p:spTree>
    <p:extLst>
      <p:ext uri="{BB962C8B-B14F-4D97-AF65-F5344CB8AC3E}">
        <p14:creationId xmlns:p14="http://schemas.microsoft.com/office/powerpoint/2010/main" val="53825223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Fall 1: Ibrahim Svensson, 24 år </a:t>
            </a:r>
          </a:p>
          <a:p>
            <a:pPr marL="0" indent="0">
              <a:buNone/>
            </a:pPr>
            <a:r>
              <a:rPr lang="sv-SE" sz="1200" i="1" dirty="0">
                <a:solidFill>
                  <a:schemeClr val="tx1">
                    <a:lumMod val="50000"/>
                    <a:lumOff val="50000"/>
                  </a:schemeClr>
                </a:solidFill>
              </a:rPr>
              <a:t>Ibrahim Svensson, 24, söker dig på vårdcentralen där du tjänstgör under AT. Ibrahim är ensamstående och arbetar som busschaufför. Han röker ca 10 cigaretter dagligen, men använder ingen alkohol. Sista året har han plågats av återkommande perioder med lågt sittande ryggsmärtor. Nu har han ånyo haft besvär sedan 3 veckor tillbaka. Han har svårt att klara sitt arbete och kommer närmast för att diskutera sjukskrivning. Du funderar över om detta kan röra sig om lumbago/ischias eller om symptomen kan utgöras av inflammatorisk ryggsmärta.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Anamnestiskt framkommer att Ibrahims ryggsmärtor har en tydlig dygnsvariation och är värst på efternatten. Han förbättras tydligt av rörelse och försämras av vila och stillasittande. Effekten av Ipren® (ibuprofen) på smärt och stelhet är mycket god. Du misstänker nu att Ibrahim skulle kunna ha en axial </a:t>
            </a:r>
            <a:r>
              <a:rPr lang="sv-SE" sz="1200" i="1" dirty="0" err="1">
                <a:solidFill>
                  <a:schemeClr val="tx1">
                    <a:lumMod val="50000"/>
                    <a:lumOff val="50000"/>
                  </a:schemeClr>
                </a:solidFill>
              </a:rPr>
              <a:t>spondylartrit</a:t>
            </a:r>
            <a:r>
              <a:rPr lang="sv-SE" sz="1200" i="1" dirty="0">
                <a:solidFill>
                  <a:schemeClr val="tx1">
                    <a:lumMod val="50000"/>
                    <a:lumOff val="50000"/>
                  </a:schemeClr>
                </a:solidFill>
              </a:rPr>
              <a:t> eller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Det framkommer vidare under konsultationen att Ibrahim haft en ensidig </a:t>
            </a:r>
            <a:r>
              <a:rPr lang="sv-SE" sz="1200" i="1" dirty="0" err="1">
                <a:solidFill>
                  <a:schemeClr val="tx1">
                    <a:lumMod val="50000"/>
                    <a:lumOff val="50000"/>
                  </a:schemeClr>
                </a:solidFill>
              </a:rPr>
              <a:t>irit</a:t>
            </a:r>
            <a:r>
              <a:rPr lang="sv-SE" sz="1200" i="1" dirty="0">
                <a:solidFill>
                  <a:schemeClr val="tx1">
                    <a:lumMod val="50000"/>
                    <a:lumOff val="50000"/>
                  </a:schemeClr>
                </a:solidFill>
              </a:rPr>
              <a:t> för ett par år sedan. Den behandlades med kortisondroppar och symptomen gick över tämligen snabbt. Psoriasis och inflammatorisk tarmsjukdom förnekas dock. Du efterfrågar även om Ibrahim, vid sidan av ryggkotpelaren, haft besvär från andra leder.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Bland de blodprover du beställer efter besöket finns HLA-B27. Från studietiden minns du att HLA-B27 har betydelse för antigen-presentation på ytan av kärnförande celler. Du minns även att HLA-B27 har ett högt negativt prediktivt värde vid diagnosticering av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600" i="1" dirty="0">
                <a:solidFill>
                  <a:schemeClr val="tx1">
                    <a:lumMod val="50000"/>
                    <a:lumOff val="50000"/>
                  </a:schemeClr>
                </a:solidFill>
              </a:rPr>
            </a:br>
            <a:r>
              <a:rPr lang="sv-SE" sz="1600" dirty="0"/>
              <a:t>Du valde att beställa en undersökning med magnetkamera (MR) eftersom den tekniken, till skillnad från datortomografi och konventionell röntgen, kan påvisa inflammation. Inte oväntat visade Ibrahims MR bilateral </a:t>
            </a:r>
            <a:r>
              <a:rPr lang="sv-SE" sz="1600" dirty="0" err="1"/>
              <a:t>sakroilit</a:t>
            </a:r>
            <a:r>
              <a:rPr lang="sv-SE" sz="1600" dirty="0"/>
              <a:t> med erosioner och inflammatoriska mjukdelsförändringar i ländryggen. Efter att Ibrahim fått träffa din </a:t>
            </a:r>
            <a:r>
              <a:rPr lang="sv-SE" sz="1600" dirty="0" err="1"/>
              <a:t>äldrekursare</a:t>
            </a:r>
            <a:r>
              <a:rPr lang="sv-SE" sz="1600" dirty="0"/>
              <a:t> Karin som nu är ST-läkare på Reumatologkliniken inleds farmakologisk och icke-farmakologisk behandling. </a:t>
            </a:r>
            <a:br>
              <a:rPr lang="sv-SE" sz="1600" dirty="0"/>
            </a:br>
            <a:br>
              <a:rPr lang="sv-SE" sz="1600" dirty="0"/>
            </a:br>
            <a:r>
              <a:rPr lang="sv-SE" sz="1600" dirty="0"/>
              <a:t>Fråga 1:8. </a:t>
            </a:r>
            <a:br>
              <a:rPr lang="sv-SE" sz="1600" dirty="0"/>
            </a:br>
            <a:r>
              <a:rPr lang="sv-SE" sz="1600" dirty="0"/>
              <a:t>Vilken är grundstenen i den icke-farmakologiska behandlingen vid </a:t>
            </a:r>
            <a:r>
              <a:rPr lang="sv-SE" sz="1600" dirty="0" err="1"/>
              <a:t>ankyloserande</a:t>
            </a:r>
            <a:r>
              <a:rPr lang="sv-SE" sz="1600" dirty="0"/>
              <a:t> spondylit och hur hanterar du hans fråga om sjukskrivning? (1.5 p) </a:t>
            </a:r>
            <a:br>
              <a:rPr lang="sv-SE" sz="1600" dirty="0"/>
            </a:br>
            <a:br>
              <a:rPr lang="sv-SE" sz="1600" dirty="0"/>
            </a:br>
            <a:endParaRPr lang="sv-SE" sz="1600" dirty="0"/>
          </a:p>
        </p:txBody>
      </p:sp>
    </p:spTree>
    <p:extLst>
      <p:ext uri="{BB962C8B-B14F-4D97-AF65-F5344CB8AC3E}">
        <p14:creationId xmlns:p14="http://schemas.microsoft.com/office/powerpoint/2010/main" val="77118978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Fall 1: Ibrahim Svensson, 24 år </a:t>
            </a:r>
          </a:p>
          <a:p>
            <a:pPr marL="0" indent="0">
              <a:buNone/>
            </a:pPr>
            <a:r>
              <a:rPr lang="sv-SE" sz="1200" i="1" dirty="0">
                <a:solidFill>
                  <a:schemeClr val="tx1">
                    <a:lumMod val="50000"/>
                    <a:lumOff val="50000"/>
                  </a:schemeClr>
                </a:solidFill>
              </a:rPr>
              <a:t>Ibrahim Svensson, 24, söker dig på vårdcentralen där du tjänstgör under AT. Ibrahim är ensamstående och arbetar som busschaufför. Han röker ca 10 cigaretter dagligen, men använder ingen alkohol. Sista året har han plågats av återkommande perioder med lågt sittande ryggsmärtor. Nu har han ånyo haft besvär sedan 3 veckor tillbaka. Han har svårt att klara sitt arbete och kommer närmast för att diskutera sjukskrivning. Du funderar över om detta kan röra sig om lumbago/ischias eller om symptomen kan utgöras av inflammatorisk ryggsmärta.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Anamnestiskt framkommer att Ibrahims ryggsmärtor har en tydlig dygnsvariation och är värst på efternatten. Han förbättras tydligt av rörelse och försämras av vila och stillasittande. Effekten av Ipren® (ibuprofen) på smärt och stelhet är mycket god. Du misstänker nu att Ibrahim skulle kunna ha en axial </a:t>
            </a:r>
            <a:r>
              <a:rPr lang="sv-SE" sz="1200" i="1" dirty="0" err="1">
                <a:solidFill>
                  <a:schemeClr val="tx1">
                    <a:lumMod val="50000"/>
                    <a:lumOff val="50000"/>
                  </a:schemeClr>
                </a:solidFill>
              </a:rPr>
              <a:t>spondylartrit</a:t>
            </a:r>
            <a:r>
              <a:rPr lang="sv-SE" sz="1200" i="1" dirty="0">
                <a:solidFill>
                  <a:schemeClr val="tx1">
                    <a:lumMod val="50000"/>
                    <a:lumOff val="50000"/>
                  </a:schemeClr>
                </a:solidFill>
              </a:rPr>
              <a:t> eller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Det framkommer vidare under konsultationen att Ibrahim haft en ensidig </a:t>
            </a:r>
            <a:r>
              <a:rPr lang="sv-SE" sz="1200" i="1" dirty="0" err="1">
                <a:solidFill>
                  <a:schemeClr val="tx1">
                    <a:lumMod val="50000"/>
                    <a:lumOff val="50000"/>
                  </a:schemeClr>
                </a:solidFill>
              </a:rPr>
              <a:t>irit</a:t>
            </a:r>
            <a:r>
              <a:rPr lang="sv-SE" sz="1200" i="1" dirty="0">
                <a:solidFill>
                  <a:schemeClr val="tx1">
                    <a:lumMod val="50000"/>
                    <a:lumOff val="50000"/>
                  </a:schemeClr>
                </a:solidFill>
              </a:rPr>
              <a:t> för ett par år sedan. Den behandlades med kortisondroppar och symptomen gick över tämligen snabbt. Psoriasis och inflammatorisk tarmsjukdom förnekas dock. Du efterfrågar även om Ibrahim, vid sidan av ryggkotpelaren, haft besvär från andra leder.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Bland de blodprover du beställer efter besöket finns HLA-B27. Från studietiden minns du att HLA-B27 har betydelse för antigen-presentation på ytan av kärnförande celler. Du minns även att HLA-B27 har ett högt negativt prediktivt värde vid diagnosticering av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600" i="1" dirty="0">
                <a:solidFill>
                  <a:schemeClr val="tx1">
                    <a:lumMod val="50000"/>
                    <a:lumOff val="50000"/>
                  </a:schemeClr>
                </a:solidFill>
              </a:rPr>
            </a:br>
            <a:r>
              <a:rPr lang="sv-SE" sz="1600" dirty="0"/>
              <a:t>Du valde att beställa en undersökning med magnetkamera (MR) eftersom den tekniken, till skillnad från datortomografi och konventionell röntgen, kan påvisa inflammation. Inte oväntat visade Ibrahims MR bilateral </a:t>
            </a:r>
            <a:r>
              <a:rPr lang="sv-SE" sz="1600" dirty="0" err="1"/>
              <a:t>sakroilit</a:t>
            </a:r>
            <a:r>
              <a:rPr lang="sv-SE" sz="1600" dirty="0"/>
              <a:t> med erosioner och inflammatoriska mjukdelsförändringar i ländryggen. Efter att Ibrahim fått träffa din </a:t>
            </a:r>
            <a:r>
              <a:rPr lang="sv-SE" sz="1600" dirty="0" err="1"/>
              <a:t>äldrekursare</a:t>
            </a:r>
            <a:r>
              <a:rPr lang="sv-SE" sz="1600" dirty="0"/>
              <a:t> Karin som nu är ST-läkare på Reumatologkliniken inleds farmakologisk och icke-farmakologisk behandling. </a:t>
            </a:r>
            <a:br>
              <a:rPr lang="sv-SE" sz="1600" dirty="0"/>
            </a:br>
            <a:br>
              <a:rPr lang="sv-SE" sz="1600" dirty="0"/>
            </a:br>
            <a:r>
              <a:rPr lang="sv-SE" sz="1600" dirty="0"/>
              <a:t>Fråga 1:8. </a:t>
            </a:r>
            <a:br>
              <a:rPr lang="sv-SE" sz="1600" dirty="0"/>
            </a:br>
            <a:r>
              <a:rPr lang="sv-SE" sz="1600" dirty="0"/>
              <a:t>Vilken är grundstenen i den icke-farmakologiska behandlingen vid </a:t>
            </a:r>
            <a:r>
              <a:rPr lang="sv-SE" sz="1600" dirty="0" err="1"/>
              <a:t>ankyloserande</a:t>
            </a:r>
            <a:r>
              <a:rPr lang="sv-SE" sz="1600" dirty="0"/>
              <a:t> spondylit och hur hanterar du hans fråga om sjukskrivning? (1.5 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Träning mycket viktigt (remiss till fysioterapeut). Inledningsvis sannolikt behov av kort sjukskrivning, förhoppningsvis snabbt bättre av din behandling. Informera om vikten av rörelse, kan bli aktuellt med anpassning av arbete eller annat arbete. Använd reumateamet. </a:t>
            </a:r>
          </a:p>
          <a:p>
            <a:pPr marL="0" indent="0">
              <a:buNone/>
            </a:pPr>
            <a:br>
              <a:rPr lang="sv-SE" sz="1600" dirty="0"/>
            </a:br>
            <a:r>
              <a:rPr lang="sv-SE" sz="1000" dirty="0">
                <a:solidFill>
                  <a:schemeClr val="tx1">
                    <a:lumMod val="50000"/>
                    <a:lumOff val="50000"/>
                  </a:schemeClr>
                </a:solidFill>
              </a:rPr>
              <a:t>FLM: Nivå C; Reumatologi (79) </a:t>
            </a:r>
          </a:p>
          <a:p>
            <a:pPr marL="0" indent="0">
              <a:buNone/>
            </a:pPr>
            <a:endParaRPr lang="sv-SE" sz="1600" dirty="0"/>
          </a:p>
        </p:txBody>
      </p:sp>
    </p:spTree>
    <p:extLst>
      <p:ext uri="{BB962C8B-B14F-4D97-AF65-F5344CB8AC3E}">
        <p14:creationId xmlns:p14="http://schemas.microsoft.com/office/powerpoint/2010/main" val="121968510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Fall 1: Ibrahim Svensson, 24 år </a:t>
            </a:r>
          </a:p>
          <a:p>
            <a:pPr marL="0" indent="0">
              <a:buNone/>
            </a:pPr>
            <a:r>
              <a:rPr lang="sv-SE" sz="1200" i="1" dirty="0">
                <a:solidFill>
                  <a:schemeClr val="tx1">
                    <a:lumMod val="50000"/>
                    <a:lumOff val="50000"/>
                  </a:schemeClr>
                </a:solidFill>
              </a:rPr>
              <a:t>Ibrahim Svensson, 24, söker dig på vårdcentralen där du tjänstgör under AT. Ibrahim är ensamstående och arbetar som busschaufför. Han röker ca 10 cigaretter dagligen, men använder ingen alkohol. Sista året har han plågats av återkommande perioder med lågt sittande ryggsmärtor. Nu har han ånyo haft besvär sedan 3 veckor tillbaka. Han har svårt att klara sitt arbete och kommer närmast för att diskutera sjukskrivning. Du funderar över om detta kan röra sig om lumbago/ischias eller om symptomen kan utgöras av inflammatorisk ryggsmärta.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Anamnestiskt framkommer att Ibrahims ryggsmärtor har en tydlig dygnsvariation och är värst på efternatten. Han förbättras tydligt av rörelse och försämras av vila och stillasittande. Effekten av Ipren® (ibuprofen) på smärt och stelhet är mycket god. Du misstänker nu att Ibrahim skulle kunna ha en axial </a:t>
            </a:r>
            <a:r>
              <a:rPr lang="sv-SE" sz="1200" i="1" dirty="0" err="1">
                <a:solidFill>
                  <a:schemeClr val="tx1">
                    <a:lumMod val="50000"/>
                    <a:lumOff val="50000"/>
                  </a:schemeClr>
                </a:solidFill>
              </a:rPr>
              <a:t>spondylartrit</a:t>
            </a:r>
            <a:r>
              <a:rPr lang="sv-SE" sz="1200" i="1" dirty="0">
                <a:solidFill>
                  <a:schemeClr val="tx1">
                    <a:lumMod val="50000"/>
                    <a:lumOff val="50000"/>
                  </a:schemeClr>
                </a:solidFill>
              </a:rPr>
              <a:t> eller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Det framkommer vidare under konsultationen att Ibrahim haft en ensidig </a:t>
            </a:r>
            <a:r>
              <a:rPr lang="sv-SE" sz="1200" i="1" dirty="0" err="1">
                <a:solidFill>
                  <a:schemeClr val="tx1">
                    <a:lumMod val="50000"/>
                    <a:lumOff val="50000"/>
                  </a:schemeClr>
                </a:solidFill>
              </a:rPr>
              <a:t>irit</a:t>
            </a:r>
            <a:r>
              <a:rPr lang="sv-SE" sz="1200" i="1" dirty="0">
                <a:solidFill>
                  <a:schemeClr val="tx1">
                    <a:lumMod val="50000"/>
                    <a:lumOff val="50000"/>
                  </a:schemeClr>
                </a:solidFill>
              </a:rPr>
              <a:t> för ett par år sedan. Den behandlades med kortisondroppar och symptomen gick över tämligen snabbt. Psoriasis och inflammatorisk tarmsjukdom förnekas dock. Du efterfrågar även om Ibrahim, vid sidan av ryggkotpelaren, haft besvär från andra leder.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Bland de blodprover du beställer efter besöket finns HLA-B27. Från studietiden minns du att HLA-B27 har betydelse för antigen-presentation på ytan av kärnförande celler. Du minns även att HLA-B27 har ett högt negativt prediktivt värde vid diagnosticering av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valde att beställa en undersökning med magnetkamera (MR) eftersom den tekniken, till skillnad från datortomografi och konventionell röntgen, kan påvisa inflammation. Inte oväntat visade Ibrahims MR bilateral </a:t>
            </a:r>
            <a:r>
              <a:rPr lang="sv-SE" sz="1200" i="1" dirty="0" err="1">
                <a:solidFill>
                  <a:schemeClr val="tx1">
                    <a:lumMod val="50000"/>
                    <a:lumOff val="50000"/>
                  </a:schemeClr>
                </a:solidFill>
              </a:rPr>
              <a:t>sakroilit</a:t>
            </a:r>
            <a:r>
              <a:rPr lang="sv-SE" sz="1200" i="1" dirty="0">
                <a:solidFill>
                  <a:schemeClr val="tx1">
                    <a:lumMod val="50000"/>
                    <a:lumOff val="50000"/>
                  </a:schemeClr>
                </a:solidFill>
              </a:rPr>
              <a:t> med erosioner och inflammatoriska mjukdelsförändringar i ländryggen. Efter att Ibrahim fått träffa din </a:t>
            </a:r>
            <a:r>
              <a:rPr lang="sv-SE" sz="1200" i="1" dirty="0" err="1">
                <a:solidFill>
                  <a:schemeClr val="tx1">
                    <a:lumMod val="50000"/>
                    <a:lumOff val="50000"/>
                  </a:schemeClr>
                </a:solidFill>
              </a:rPr>
              <a:t>äldrekursare</a:t>
            </a:r>
            <a:r>
              <a:rPr lang="sv-SE" sz="1200" i="1" dirty="0">
                <a:solidFill>
                  <a:schemeClr val="tx1">
                    <a:lumMod val="50000"/>
                    <a:lumOff val="50000"/>
                  </a:schemeClr>
                </a:solidFill>
              </a:rPr>
              <a:t> Karin som nu är ST-läkare på Reumatologkliniken inleds farmakologisk och icke-farmakologisk behandling. </a:t>
            </a:r>
            <a:br>
              <a:rPr lang="sv-SE" sz="1600" dirty="0"/>
            </a:br>
            <a:br>
              <a:rPr lang="sv-SE" sz="1600" dirty="0"/>
            </a:br>
            <a:r>
              <a:rPr lang="sv-SE" sz="1600" dirty="0"/>
              <a:t>Vid ett uppföljande läkarbesök på reumatologmottagningen har Ibrahim hunnit med att pröva två NSAID-preparat samt </a:t>
            </a:r>
            <a:r>
              <a:rPr lang="sv-SE" sz="1600" dirty="0" err="1"/>
              <a:t>Salazopyrin</a:t>
            </a:r>
            <a:r>
              <a:rPr lang="sv-SE" sz="1600" dirty="0"/>
              <a:t> EN® (</a:t>
            </a:r>
            <a:r>
              <a:rPr lang="sv-SE" sz="1600" dirty="0" err="1"/>
              <a:t>sulfasalazin</a:t>
            </a:r>
            <a:r>
              <a:rPr lang="sv-SE" sz="1600" dirty="0"/>
              <a:t>) utan tydlig effekt på ryggbesvären. Karin överväger nu att gå vidare med så kallad ”biologisk behandling”. </a:t>
            </a:r>
            <a:br>
              <a:rPr lang="sv-SE" sz="1600" dirty="0"/>
            </a:br>
            <a:br>
              <a:rPr lang="sv-SE" sz="1600" dirty="0"/>
            </a:br>
            <a:r>
              <a:rPr lang="sv-SE" sz="1600" dirty="0"/>
              <a:t>Fråga 1:9. </a:t>
            </a:r>
            <a:br>
              <a:rPr lang="sv-SE" sz="1600" dirty="0"/>
            </a:br>
            <a:r>
              <a:rPr lang="sv-SE" sz="1600" dirty="0"/>
              <a:t>Vilken grupp av biologiska läkemedel är nu aktuell och för vilka infektioner screenas innan behandling kan starta? (2p) </a:t>
            </a:r>
            <a:br>
              <a:rPr lang="sv-SE" sz="1600" dirty="0"/>
            </a:br>
            <a:br>
              <a:rPr lang="sv-SE" sz="1600" dirty="0">
                <a:solidFill>
                  <a:schemeClr val="accent4"/>
                </a:solidFill>
              </a:rPr>
            </a:br>
            <a:endParaRPr lang="sv-SE" sz="1600" dirty="0"/>
          </a:p>
        </p:txBody>
      </p:sp>
    </p:spTree>
    <p:extLst>
      <p:ext uri="{BB962C8B-B14F-4D97-AF65-F5344CB8AC3E}">
        <p14:creationId xmlns:p14="http://schemas.microsoft.com/office/powerpoint/2010/main" val="3045453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Rubrik 1">
            <a:extLst>
              <a:ext uri="{FF2B5EF4-FFF2-40B4-BE49-F238E27FC236}">
                <a16:creationId xmlns:a16="http://schemas.microsoft.com/office/drawing/2014/main" id="{AA91928B-D41E-0F53-B8EB-6F90DA1FDC92}"/>
              </a:ext>
            </a:extLst>
          </p:cNvPr>
          <p:cNvSpPr>
            <a:spLocks noGrp="1"/>
          </p:cNvSpPr>
          <p:nvPr>
            <p:ph type="ctrTitle"/>
          </p:nvPr>
        </p:nvSpPr>
        <p:spPr>
          <a:xfrm>
            <a:off x="1870997" y="1053289"/>
            <a:ext cx="9236026" cy="2876680"/>
          </a:xfrm>
        </p:spPr>
        <p:txBody>
          <a:bodyPr anchor="b">
            <a:normAutofit/>
          </a:bodyPr>
          <a:lstStyle/>
          <a:p>
            <a:r>
              <a:rPr lang="sv-SE" sz="9600" dirty="0">
                <a:solidFill>
                  <a:srgbClr val="FFFFFF"/>
                </a:solidFill>
              </a:rPr>
              <a:t>GYN</a:t>
            </a:r>
          </a:p>
        </p:txBody>
      </p:sp>
      <p:sp>
        <p:nvSpPr>
          <p:cNvPr id="3" name="Underrubrik 2">
            <a:extLst>
              <a:ext uri="{FF2B5EF4-FFF2-40B4-BE49-F238E27FC236}">
                <a16:creationId xmlns:a16="http://schemas.microsoft.com/office/drawing/2014/main" id="{8CEE99AB-CCC4-9B23-D668-98317DB05265}"/>
              </a:ext>
            </a:extLst>
          </p:cNvPr>
          <p:cNvSpPr>
            <a:spLocks noGrp="1"/>
          </p:cNvSpPr>
          <p:nvPr>
            <p:ph type="subTitle" idx="1"/>
          </p:nvPr>
        </p:nvSpPr>
        <p:spPr>
          <a:xfrm>
            <a:off x="1987499" y="4810308"/>
            <a:ext cx="9003022" cy="1076551"/>
          </a:xfrm>
        </p:spPr>
        <p:txBody>
          <a:bodyPr>
            <a:normAutofit/>
          </a:bodyPr>
          <a:lstStyle/>
          <a:p>
            <a:pPr algn="l"/>
            <a:endParaRPr lang="sv-SE"/>
          </a:p>
        </p:txBody>
      </p:sp>
    </p:spTree>
    <p:extLst>
      <p:ext uri="{BB962C8B-B14F-4D97-AF65-F5344CB8AC3E}">
        <p14:creationId xmlns:p14="http://schemas.microsoft.com/office/powerpoint/2010/main" val="1601835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43943"/>
            <a:ext cx="10997485" cy="6201178"/>
          </a:xfrm>
        </p:spPr>
        <p:txBody>
          <a:bodyPr>
            <a:normAutofit/>
          </a:bodyPr>
          <a:lstStyle/>
          <a:p>
            <a:pPr marL="0" indent="0">
              <a:buNone/>
            </a:pPr>
            <a:r>
              <a:rPr lang="sv-SE" sz="1600" dirty="0"/>
              <a:t>Fall 8 – Julia, 25 år </a:t>
            </a:r>
          </a:p>
          <a:p>
            <a:pPr marL="0" indent="0">
              <a:buNone/>
            </a:pPr>
            <a:r>
              <a:rPr lang="sv-SE" sz="1600" dirty="0"/>
              <a:t>Julia får gå hem och invänta spontan förlossningsstart. Nästa kontroll planeras till morgon därpå och om förlossningen inte startar planeras för induktion efter ytterligare ett dygn, ca 48 h sedan vattenavgången. </a:t>
            </a:r>
          </a:p>
          <a:p>
            <a:pPr marL="0" indent="0">
              <a:buNone/>
            </a:pPr>
            <a:r>
              <a:rPr lang="sv-SE" sz="1600" dirty="0"/>
              <a:t>Ett och ett halvt dygn efter vattenavgång kommer Julia in till förlossningen med smärtsamma sammandragningar. Efter undersökning konstateras att cervix är utplånad och öppen 6 cm, dvs Julia är i aktiv fas av förlossning. </a:t>
            </a:r>
          </a:p>
          <a:p>
            <a:pPr marL="0" indent="0">
              <a:buNone/>
            </a:pPr>
            <a:endParaRPr lang="sv-SE" sz="1600" dirty="0"/>
          </a:p>
          <a:p>
            <a:pPr marL="0" indent="0">
              <a:buNone/>
            </a:pPr>
            <a:r>
              <a:rPr lang="sv-SE" sz="1600" dirty="0"/>
              <a:t>Fråga 8:7 (1p) </a:t>
            </a:r>
            <a:br>
              <a:rPr lang="sv-SE" sz="1600" dirty="0"/>
            </a:br>
            <a:r>
              <a:rPr lang="sv-SE" sz="1600" dirty="0"/>
              <a:t>Hur definieras aktiv fas av förlossning? </a:t>
            </a:r>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Regelbundna smärtsamma sammandragningar och cx öppen 5cm </a:t>
            </a:r>
          </a:p>
          <a:p>
            <a:pPr marL="0" indent="0">
              <a:buNone/>
            </a:pPr>
            <a:endParaRPr lang="sv-SE" sz="1600" dirty="0"/>
          </a:p>
        </p:txBody>
      </p:sp>
    </p:spTree>
    <p:extLst>
      <p:ext uri="{BB962C8B-B14F-4D97-AF65-F5344CB8AC3E}">
        <p14:creationId xmlns:p14="http://schemas.microsoft.com/office/powerpoint/2010/main" val="205811610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Fall 1: Ibrahim Svensson, 24 år </a:t>
            </a:r>
          </a:p>
          <a:p>
            <a:pPr marL="0" indent="0">
              <a:buNone/>
            </a:pPr>
            <a:r>
              <a:rPr lang="sv-SE" sz="1600" dirty="0"/>
              <a:t>Vid ett uppföljande läkarbesök på reumatologmottagningen har Ibrahim hunnit med att pröva två NSAID-preparat samt </a:t>
            </a:r>
            <a:r>
              <a:rPr lang="sv-SE" sz="1600" dirty="0" err="1"/>
              <a:t>Salazopyrin</a:t>
            </a:r>
            <a:r>
              <a:rPr lang="sv-SE" sz="1600" dirty="0"/>
              <a:t> EN® (</a:t>
            </a:r>
            <a:r>
              <a:rPr lang="sv-SE" sz="1600" dirty="0" err="1"/>
              <a:t>sulfasalazin</a:t>
            </a:r>
            <a:r>
              <a:rPr lang="sv-SE" sz="1600" dirty="0"/>
              <a:t>) utan tydlig effekt på ryggbesvären. Karin överväger nu att gå vidare med så kallad ”biologisk behandling”. </a:t>
            </a:r>
            <a:br>
              <a:rPr lang="sv-SE" sz="1600" dirty="0"/>
            </a:br>
            <a:br>
              <a:rPr lang="sv-SE" sz="1600" dirty="0"/>
            </a:br>
            <a:r>
              <a:rPr lang="sv-SE" sz="1600" dirty="0"/>
              <a:t>Fråga 1:9. </a:t>
            </a:r>
            <a:br>
              <a:rPr lang="sv-SE" sz="1600" dirty="0"/>
            </a:br>
            <a:r>
              <a:rPr lang="sv-SE" sz="1600" dirty="0"/>
              <a:t>Vilken grupp av biologiska läkemedel är nu aktuell och för vilka infektioner screenas innan behandling kan starta? (2p) </a:t>
            </a:r>
            <a:br>
              <a:rPr lang="sv-SE" sz="1600" dirty="0"/>
            </a:br>
            <a:br>
              <a:rPr lang="sv-SE" sz="1600" dirty="0">
                <a:solidFill>
                  <a:schemeClr val="accent4"/>
                </a:solidFill>
              </a:rPr>
            </a:br>
            <a:r>
              <a:rPr lang="sv-SE" sz="1600" dirty="0">
                <a:solidFill>
                  <a:schemeClr val="accent4"/>
                </a:solidFill>
              </a:rPr>
              <a:t>Svarsförslag: </a:t>
            </a:r>
            <a:br>
              <a:rPr lang="sv-SE" sz="1600" dirty="0">
                <a:solidFill>
                  <a:schemeClr val="accent4"/>
                </a:solidFill>
              </a:rPr>
            </a:br>
            <a:r>
              <a:rPr lang="sv-SE" sz="1600" dirty="0">
                <a:solidFill>
                  <a:schemeClr val="accent4"/>
                </a:solidFill>
              </a:rPr>
              <a:t>TNF-hämmare (</a:t>
            </a:r>
            <a:r>
              <a:rPr lang="sv-SE" sz="1600" dirty="0" err="1">
                <a:solidFill>
                  <a:schemeClr val="accent4"/>
                </a:solidFill>
              </a:rPr>
              <a:t>infliximab</a:t>
            </a:r>
            <a:r>
              <a:rPr lang="sv-SE" sz="1600" dirty="0">
                <a:solidFill>
                  <a:schemeClr val="accent4"/>
                </a:solidFill>
              </a:rPr>
              <a:t>, </a:t>
            </a:r>
            <a:r>
              <a:rPr lang="sv-SE" sz="1600" dirty="0" err="1">
                <a:solidFill>
                  <a:schemeClr val="accent4"/>
                </a:solidFill>
              </a:rPr>
              <a:t>adalimumab</a:t>
            </a:r>
            <a:r>
              <a:rPr lang="sv-SE" sz="1600" dirty="0">
                <a:solidFill>
                  <a:schemeClr val="accent4"/>
                </a:solidFill>
              </a:rPr>
              <a:t>, </a:t>
            </a:r>
            <a:r>
              <a:rPr lang="sv-SE" sz="1600" dirty="0" err="1">
                <a:solidFill>
                  <a:schemeClr val="accent4"/>
                </a:solidFill>
              </a:rPr>
              <a:t>golimumab</a:t>
            </a:r>
            <a:r>
              <a:rPr lang="sv-SE" sz="1600" dirty="0">
                <a:solidFill>
                  <a:schemeClr val="accent4"/>
                </a:solidFill>
              </a:rPr>
              <a:t>, </a:t>
            </a:r>
            <a:r>
              <a:rPr lang="sv-SE" sz="1600" dirty="0" err="1">
                <a:solidFill>
                  <a:schemeClr val="accent4"/>
                </a:solidFill>
              </a:rPr>
              <a:t>certulizimab</a:t>
            </a:r>
            <a:r>
              <a:rPr lang="sv-SE" sz="1600" dirty="0">
                <a:solidFill>
                  <a:schemeClr val="accent4"/>
                </a:solidFill>
              </a:rPr>
              <a:t> </a:t>
            </a:r>
            <a:r>
              <a:rPr lang="sv-SE" sz="1600" dirty="0" err="1">
                <a:solidFill>
                  <a:schemeClr val="accent4"/>
                </a:solidFill>
              </a:rPr>
              <a:t>pegol</a:t>
            </a:r>
            <a:r>
              <a:rPr lang="sv-SE" sz="1600" dirty="0">
                <a:solidFill>
                  <a:schemeClr val="accent4"/>
                </a:solidFill>
              </a:rPr>
              <a:t>, </a:t>
            </a:r>
            <a:r>
              <a:rPr lang="sv-SE" sz="1600" dirty="0" err="1">
                <a:solidFill>
                  <a:schemeClr val="accent4"/>
                </a:solidFill>
              </a:rPr>
              <a:t>etanercept</a:t>
            </a:r>
            <a:r>
              <a:rPr lang="sv-SE" sz="1600" dirty="0">
                <a:solidFill>
                  <a:schemeClr val="accent4"/>
                </a:solidFill>
              </a:rPr>
              <a:t>). Screening görs för virushepatiter och TB. </a:t>
            </a:r>
          </a:p>
          <a:p>
            <a:pPr marL="0" indent="0">
              <a:buNone/>
            </a:pPr>
            <a:endParaRPr lang="sv-SE" sz="1600" dirty="0"/>
          </a:p>
          <a:p>
            <a:pPr marL="0" indent="0">
              <a:buNone/>
            </a:pPr>
            <a:r>
              <a:rPr lang="sv-SE" sz="1000" dirty="0">
                <a:solidFill>
                  <a:schemeClr val="tx1">
                    <a:lumMod val="50000"/>
                    <a:lumOff val="50000"/>
                  </a:schemeClr>
                </a:solidFill>
              </a:rPr>
              <a:t>FLM: Nivå C; Reumatologi (79) </a:t>
            </a:r>
          </a:p>
          <a:p>
            <a:pPr marL="0" indent="0">
              <a:buNone/>
            </a:pPr>
            <a:endParaRPr lang="sv-SE" sz="1600" dirty="0"/>
          </a:p>
          <a:p>
            <a:pPr marL="0" indent="0">
              <a:buNone/>
            </a:pPr>
            <a:r>
              <a:rPr lang="sv-SE" sz="1600" b="1" dirty="0">
                <a:solidFill>
                  <a:schemeClr val="accent3"/>
                </a:solidFill>
              </a:rPr>
              <a:t>Epilog </a:t>
            </a:r>
            <a:br>
              <a:rPr lang="sv-SE" sz="1600" b="1" dirty="0">
                <a:solidFill>
                  <a:schemeClr val="accent3"/>
                </a:solidFill>
              </a:rPr>
            </a:br>
            <a:r>
              <a:rPr lang="sv-SE" sz="1600" dirty="0">
                <a:solidFill>
                  <a:schemeClr val="accent3"/>
                </a:solidFill>
              </a:rPr>
              <a:t>Efter att Ibrahim screenats för tuberkulos med negativt IGRA-test (</a:t>
            </a:r>
            <a:r>
              <a:rPr lang="sv-SE" sz="1600" dirty="0" err="1">
                <a:solidFill>
                  <a:schemeClr val="accent3"/>
                </a:solidFill>
              </a:rPr>
              <a:t>Quantiferon</a:t>
            </a:r>
            <a:r>
              <a:rPr lang="sv-SE" sz="1600" dirty="0">
                <a:solidFill>
                  <a:schemeClr val="accent3"/>
                </a:solidFill>
              </a:rPr>
              <a:t>®) och virushepatiter inleds behandling med TNF-hämmare (</a:t>
            </a:r>
            <a:r>
              <a:rPr lang="sv-SE" sz="1600" dirty="0" err="1">
                <a:solidFill>
                  <a:schemeClr val="accent3"/>
                </a:solidFill>
              </a:rPr>
              <a:t>adalimumab</a:t>
            </a:r>
            <a:r>
              <a:rPr lang="sv-SE" sz="1600" dirty="0">
                <a:solidFill>
                  <a:schemeClr val="accent3"/>
                </a:solidFill>
              </a:rPr>
              <a:t> 40 mg varannan vecka). Vid återbesöket hos Karin 3 mån senare mår han avsevärt bättre och har återgått i arbete. </a:t>
            </a:r>
          </a:p>
          <a:p>
            <a:pPr marL="0" indent="0">
              <a:buNone/>
            </a:pPr>
            <a:endParaRPr lang="sv-SE" sz="1600" dirty="0"/>
          </a:p>
          <a:p>
            <a:pPr marL="0" indent="0">
              <a:buNone/>
            </a:pPr>
            <a:r>
              <a:rPr lang="sv-SE" sz="1600" dirty="0">
                <a:solidFill>
                  <a:schemeClr val="accent1"/>
                </a:solidFill>
              </a:rPr>
              <a:t>Slut på fall 1! </a:t>
            </a:r>
          </a:p>
          <a:p>
            <a:pPr marL="0" indent="0">
              <a:buNone/>
            </a:pPr>
            <a:endParaRPr lang="sv-SE" sz="1600" dirty="0"/>
          </a:p>
        </p:txBody>
      </p:sp>
    </p:spTree>
    <p:extLst>
      <p:ext uri="{BB962C8B-B14F-4D97-AF65-F5344CB8AC3E}">
        <p14:creationId xmlns:p14="http://schemas.microsoft.com/office/powerpoint/2010/main" val="26169698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Katarina Strömberg, 57 år (15 poäng) </a:t>
            </a:r>
          </a:p>
          <a:p>
            <a:pPr marL="0" indent="0">
              <a:buNone/>
            </a:pPr>
            <a:r>
              <a:rPr lang="sv-SE" sz="1600" dirty="0"/>
              <a:t>Katarina Strömberg, 57, driver tillsammans med sin make en restaurang med flera anställda i Österköping. På grund av värk och stelhet i leder har hon begärt en läkartid på den vårdcentral där du för närvarande tjänstgör som AT-läkare. Katarina har behandlats för hypertoni med T. </a:t>
            </a:r>
            <a:r>
              <a:rPr lang="sv-SE" sz="1600" dirty="0" err="1"/>
              <a:t>Atacand</a:t>
            </a:r>
            <a:r>
              <a:rPr lang="sv-SE" sz="1600" dirty="0"/>
              <a:t>® (</a:t>
            </a:r>
            <a:r>
              <a:rPr lang="sv-SE" sz="1600" dirty="0" err="1"/>
              <a:t>candesartan</a:t>
            </a:r>
            <a:r>
              <a:rPr lang="sv-SE" sz="1600" dirty="0"/>
              <a:t>) 8 mg 1x1 sedan åtminstone tiotalet år tillbaka, men upplever sig för övrigt frisk. Vintertid har hon torr hy, och vissa år kan utslag ”blomma upp” på underarmar och ben. Såvitt Katarina vet finns reumatisk sjukdom inte i släkten. Sedan hennes barn flyttat hemifrån har hon fått mer tid att ägna sig åt familjeföretaget, men ledbesvären som kommit smygande sista halvåret har successivt hindrat henne i arbetet. </a:t>
            </a:r>
            <a:br>
              <a:rPr lang="sv-SE" sz="1600" dirty="0"/>
            </a:br>
            <a:br>
              <a:rPr lang="sv-SE" sz="1600" dirty="0"/>
            </a:br>
            <a:r>
              <a:rPr lang="sv-SE" sz="1600" b="1" dirty="0"/>
              <a:t>Fråga 7:1. </a:t>
            </a:r>
            <a:r>
              <a:rPr lang="sv-SE" sz="1600" dirty="0"/>
              <a:t>Innan du undersöker Katarina inser du att anamnesen behöver fördjupas. Vilka frågor kompletterar du med? Motivera dina svar genom att ange vilka differentialdiagnoser som du </a:t>
            </a:r>
            <a:r>
              <a:rPr lang="sv-SE" sz="1600" dirty="0" err="1"/>
              <a:t>tänkar</a:t>
            </a:r>
            <a:r>
              <a:rPr lang="sv-SE" sz="1600" dirty="0"/>
              <a:t> på där det är relevant. (3p) </a:t>
            </a:r>
            <a:br>
              <a:rPr lang="sv-SE" sz="1600" dirty="0"/>
            </a:br>
            <a:br>
              <a:rPr lang="sv-SE" sz="1600" dirty="0"/>
            </a:br>
            <a:endParaRPr lang="sv-SE" sz="1600" dirty="0"/>
          </a:p>
        </p:txBody>
      </p:sp>
    </p:spTree>
    <p:extLst>
      <p:ext uri="{BB962C8B-B14F-4D97-AF65-F5344CB8AC3E}">
        <p14:creationId xmlns:p14="http://schemas.microsoft.com/office/powerpoint/2010/main" val="165262672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Katarina Strömberg, 57 år (15 poäng) </a:t>
            </a:r>
          </a:p>
          <a:p>
            <a:pPr marL="0" indent="0">
              <a:buNone/>
            </a:pPr>
            <a:r>
              <a:rPr lang="sv-SE" sz="1600" dirty="0"/>
              <a:t>Katarina Strömberg, 57, driver tillsammans med sin make en restaurang med flera anställda i Österköping. På grund av värk och stelhet i leder har hon begärt en läkartid på den vårdcentral där du för närvarande tjänstgör som AT-läkare. Katarina har behandlats för hypertoni med T. </a:t>
            </a:r>
            <a:r>
              <a:rPr lang="sv-SE" sz="1600" dirty="0" err="1"/>
              <a:t>Atacand</a:t>
            </a:r>
            <a:r>
              <a:rPr lang="sv-SE" sz="1600" dirty="0"/>
              <a:t>® (</a:t>
            </a:r>
            <a:r>
              <a:rPr lang="sv-SE" sz="1600" dirty="0" err="1"/>
              <a:t>candesartan</a:t>
            </a:r>
            <a:r>
              <a:rPr lang="sv-SE" sz="1600" dirty="0"/>
              <a:t>) 8 mg 1x1 sedan åtminstone tiotalet år tillbaka, men upplever sig för övrigt frisk. Vintertid har hon torr hy, och vissa år kan utslag ”blomma upp” på underarmar och ben. Såvitt Katarina vet finns reumatisk sjukdom inte i släkten. Sedan hennes barn flyttat hemifrån har hon fått mer tid att ägna sig åt familjeföretaget, men ledbesvären som kommit smygande sista halvåret har successivt hindrat henne i arbetet. </a:t>
            </a:r>
            <a:br>
              <a:rPr lang="sv-SE" sz="1600" dirty="0"/>
            </a:br>
            <a:br>
              <a:rPr lang="sv-SE" sz="1600" dirty="0"/>
            </a:br>
            <a:r>
              <a:rPr lang="sv-SE" sz="1600" b="1" dirty="0"/>
              <a:t>Fråga 7:1. </a:t>
            </a:r>
            <a:r>
              <a:rPr lang="sv-SE" sz="1600" dirty="0"/>
              <a:t>Innan du undersöker Katarina inser du att anamnesen behöver fördjupas. Vilka frågor kompletterar du med? Motivera dina svar genom att ange vilka differentialdiagnoser som du </a:t>
            </a:r>
            <a:r>
              <a:rPr lang="sv-SE" sz="1600" dirty="0" err="1"/>
              <a:t>tänkar</a:t>
            </a:r>
            <a:r>
              <a:rPr lang="sv-SE" sz="1600" dirty="0"/>
              <a:t> på där det är relevant. (3p)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Utbredning och karaktär av ledbesvär? Vilka leder/</a:t>
            </a:r>
            <a:r>
              <a:rPr lang="sv-SE" sz="1600" dirty="0" err="1">
                <a:solidFill>
                  <a:schemeClr val="accent4"/>
                </a:solidFill>
              </a:rPr>
              <a:t>ledområden</a:t>
            </a:r>
            <a:r>
              <a:rPr lang="sv-SE" sz="1600" dirty="0">
                <a:solidFill>
                  <a:schemeClr val="accent4"/>
                </a:solidFill>
              </a:rPr>
              <a:t> är engagerade? Finns svullnad? Finns värk, stelhet eller båda? Dygnsvariation? Föregående trauma? </a:t>
            </a:r>
          </a:p>
          <a:p>
            <a:pPr marL="0" indent="0">
              <a:buNone/>
            </a:pPr>
            <a:r>
              <a:rPr lang="sv-SE" sz="1600" dirty="0">
                <a:solidFill>
                  <a:schemeClr val="accent4"/>
                </a:solidFill>
              </a:rPr>
              <a:t>Exposition? Miljöfaktorer; exv. rökning och alkohol (RA, gikt)? Föregående infektioner (reaktiv artrit)? </a:t>
            </a:r>
          </a:p>
          <a:p>
            <a:pPr marL="0" indent="0">
              <a:buNone/>
            </a:pPr>
            <a:r>
              <a:rPr lang="sv-SE" sz="1600" dirty="0">
                <a:solidFill>
                  <a:schemeClr val="accent4"/>
                </a:solidFill>
              </a:rPr>
              <a:t>Samsjuklighet? Psoriasis (psoriasisartrit)? Inflammatorisk smärta (</a:t>
            </a:r>
            <a:r>
              <a:rPr lang="sv-SE" sz="1600" dirty="0" err="1">
                <a:solidFill>
                  <a:schemeClr val="accent4"/>
                </a:solidFill>
              </a:rPr>
              <a:t>ankyloserande</a:t>
            </a:r>
            <a:r>
              <a:rPr lang="sv-SE" sz="1600" dirty="0">
                <a:solidFill>
                  <a:schemeClr val="accent4"/>
                </a:solidFill>
              </a:rPr>
              <a:t> spondylit)? Artros (degenerativ sjukdom)? Solutlösta utslag, </a:t>
            </a:r>
            <a:r>
              <a:rPr lang="sv-SE" sz="1600" dirty="0" err="1">
                <a:solidFill>
                  <a:schemeClr val="accent4"/>
                </a:solidFill>
              </a:rPr>
              <a:t>ulcera</a:t>
            </a:r>
            <a:r>
              <a:rPr lang="sv-SE" sz="1600" dirty="0">
                <a:solidFill>
                  <a:schemeClr val="accent4"/>
                </a:solidFill>
              </a:rPr>
              <a:t> i mun, </a:t>
            </a:r>
            <a:r>
              <a:rPr lang="sv-SE" sz="1600" dirty="0" err="1">
                <a:solidFill>
                  <a:schemeClr val="accent4"/>
                </a:solidFill>
              </a:rPr>
              <a:t>Raynaud</a:t>
            </a:r>
            <a:r>
              <a:rPr lang="sv-SE" sz="1600" dirty="0">
                <a:solidFill>
                  <a:schemeClr val="accent4"/>
                </a:solidFill>
              </a:rPr>
              <a:t> (SLE)? </a:t>
            </a:r>
          </a:p>
          <a:p>
            <a:pPr marL="0" indent="0">
              <a:buNone/>
            </a:pPr>
            <a:r>
              <a:rPr lang="sv-SE" sz="1000" dirty="0">
                <a:solidFill>
                  <a:schemeClr val="tx1">
                    <a:lumMod val="50000"/>
                    <a:lumOff val="50000"/>
                  </a:schemeClr>
                </a:solidFill>
              </a:rPr>
              <a:t>FLM för K10: Nivå A; Reumatologi (10, 11) </a:t>
            </a:r>
          </a:p>
          <a:p>
            <a:pPr marL="0" indent="0">
              <a:buNone/>
            </a:pPr>
            <a:endParaRPr lang="sv-SE" sz="1600" dirty="0"/>
          </a:p>
        </p:txBody>
      </p:sp>
    </p:spTree>
    <p:extLst>
      <p:ext uri="{BB962C8B-B14F-4D97-AF65-F5344CB8AC3E}">
        <p14:creationId xmlns:p14="http://schemas.microsoft.com/office/powerpoint/2010/main" val="347060056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Katarina Strömberg, 57 år (15 poäng) </a:t>
            </a:r>
          </a:p>
          <a:p>
            <a:pPr marL="0" indent="0">
              <a:buNone/>
            </a:pPr>
            <a:r>
              <a:rPr lang="sv-SE" sz="1200" i="1" dirty="0">
                <a:solidFill>
                  <a:schemeClr val="tx1">
                    <a:lumMod val="50000"/>
                    <a:lumOff val="50000"/>
                  </a:schemeClr>
                </a:solidFill>
              </a:rPr>
              <a:t>Katarina Strömberg, 57, driver tillsammans med sin make en restaurang med flera anställda i Österköping. På grund av värk och stelhet i leder har hon begärt en läkartid på den vårdcentral där du för närvarande tjänstgör som AT-läkare. Katarina har behandlats för hypertoni med T. </a:t>
            </a:r>
            <a:r>
              <a:rPr lang="sv-SE" sz="1200" i="1" dirty="0" err="1">
                <a:solidFill>
                  <a:schemeClr val="tx1">
                    <a:lumMod val="50000"/>
                    <a:lumOff val="50000"/>
                  </a:schemeClr>
                </a:solidFill>
              </a:rPr>
              <a:t>Atacand</a:t>
            </a:r>
            <a:r>
              <a:rPr lang="sv-SE" sz="1200" i="1" dirty="0">
                <a:solidFill>
                  <a:schemeClr val="tx1">
                    <a:lumMod val="50000"/>
                    <a:lumOff val="50000"/>
                  </a:schemeClr>
                </a:solidFill>
              </a:rPr>
              <a:t>® (</a:t>
            </a:r>
            <a:r>
              <a:rPr lang="sv-SE" sz="1200" i="1" dirty="0" err="1">
                <a:solidFill>
                  <a:schemeClr val="tx1">
                    <a:lumMod val="50000"/>
                    <a:lumOff val="50000"/>
                  </a:schemeClr>
                </a:solidFill>
              </a:rPr>
              <a:t>candesartan</a:t>
            </a:r>
            <a:r>
              <a:rPr lang="sv-SE" sz="1200" i="1" dirty="0">
                <a:solidFill>
                  <a:schemeClr val="tx1">
                    <a:lumMod val="50000"/>
                    <a:lumOff val="50000"/>
                  </a:schemeClr>
                </a:solidFill>
              </a:rPr>
              <a:t>) 8 mg 1x1 sedan åtminstone tiotalet år tillbaka, men upplever sig för övrigt frisk. Vintertid har hon torr hy, och vissa år kan utslag ”blomma upp” på underarmar och ben. Såvitt Katarina vet finns reumatisk sjukdom inte i släkten. Sedan hennes barn flyttat hemifrån har hon fått mer tid att ägna sig åt familjeföretaget, men ledbesvären som kommit smygande sista halvåret har successivt hindrat henne i arbetet. </a:t>
            </a:r>
            <a:br>
              <a:rPr lang="sv-SE" sz="1600" dirty="0"/>
            </a:br>
            <a:br>
              <a:rPr lang="sv-SE" sz="1600" dirty="0"/>
            </a:br>
            <a:r>
              <a:rPr lang="sv-SE" sz="1600" dirty="0"/>
              <a:t>Anamnestiskt framkommer att Katarinas ledbesvär huvudsakligen föreligger i händer och fötter. Värk finns, men framförallt besväras hon av stelhet vilken kan sitta i under ett par timmar varje morgon och förmiddag. Hon upplever att vissa fingerleder svullnar (MCP och PIP-leder), och vissa dagar kan hon inte få på sig sina ringar. Katarina rökte cigaretter under tonåren och fram tills hon väntade första barnet i 25-årsåldern. Med generad blick medger hon att det under stressiga perioder kan bli återfall gällande rökningen. Alkohol använder hon regelbundet i måttliga mängder tillsammans med maken. </a:t>
            </a:r>
          </a:p>
          <a:p>
            <a:pPr marL="0" indent="0">
              <a:buNone/>
            </a:pPr>
            <a:r>
              <a:rPr lang="sv-SE" sz="1600" dirty="0"/>
              <a:t>Vid sidan av en urinvägsinfektion har Katarina inte haft någon infektion under det senaste året. Psoriasis finns inte i släkten. Hon har inga ryggbesvär och förnekar solkänslighet. </a:t>
            </a:r>
            <a:br>
              <a:rPr lang="sv-SE" sz="1600" dirty="0"/>
            </a:br>
            <a:br>
              <a:rPr lang="sv-SE" sz="1600" dirty="0"/>
            </a:br>
            <a:r>
              <a:rPr lang="sv-SE" sz="1600" b="1" dirty="0"/>
              <a:t>Fråga 7:2. </a:t>
            </a:r>
            <a:br>
              <a:rPr lang="sv-SE" sz="1600" b="1" dirty="0"/>
            </a:br>
            <a:r>
              <a:rPr lang="sv-SE" sz="1600" dirty="0"/>
              <a:t>Utifrån anamnes och den kompletterande information du nu erhållit, vilken är den mest rimliga diagnosen att misstänka primärt? (1p) </a:t>
            </a:r>
            <a:br>
              <a:rPr lang="sv-SE" sz="1600" dirty="0"/>
            </a:br>
            <a:br>
              <a:rPr lang="sv-SE" sz="1600" dirty="0"/>
            </a:br>
            <a:endParaRPr lang="sv-SE" sz="1600" dirty="0"/>
          </a:p>
        </p:txBody>
      </p:sp>
    </p:spTree>
    <p:extLst>
      <p:ext uri="{BB962C8B-B14F-4D97-AF65-F5344CB8AC3E}">
        <p14:creationId xmlns:p14="http://schemas.microsoft.com/office/powerpoint/2010/main" val="96109984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Katarina Strömberg, 57 år (15 poäng) </a:t>
            </a:r>
          </a:p>
          <a:p>
            <a:pPr marL="0" indent="0">
              <a:buNone/>
            </a:pPr>
            <a:r>
              <a:rPr lang="sv-SE" sz="1200" i="1" dirty="0">
                <a:solidFill>
                  <a:schemeClr val="tx1">
                    <a:lumMod val="50000"/>
                    <a:lumOff val="50000"/>
                  </a:schemeClr>
                </a:solidFill>
              </a:rPr>
              <a:t>Katarina Strömberg, 57, driver tillsammans med sin make en restaurang med flera anställda i Österköping. På grund av värk och stelhet i leder har hon begärt en läkartid på den vårdcentral där du för närvarande tjänstgör som AT-läkare. Katarina har behandlats för hypertoni med T. </a:t>
            </a:r>
            <a:r>
              <a:rPr lang="sv-SE" sz="1200" i="1" dirty="0" err="1">
                <a:solidFill>
                  <a:schemeClr val="tx1">
                    <a:lumMod val="50000"/>
                    <a:lumOff val="50000"/>
                  </a:schemeClr>
                </a:solidFill>
              </a:rPr>
              <a:t>Atacand</a:t>
            </a:r>
            <a:r>
              <a:rPr lang="sv-SE" sz="1200" i="1" dirty="0">
                <a:solidFill>
                  <a:schemeClr val="tx1">
                    <a:lumMod val="50000"/>
                    <a:lumOff val="50000"/>
                  </a:schemeClr>
                </a:solidFill>
              </a:rPr>
              <a:t>® (</a:t>
            </a:r>
            <a:r>
              <a:rPr lang="sv-SE" sz="1200" i="1" dirty="0" err="1">
                <a:solidFill>
                  <a:schemeClr val="tx1">
                    <a:lumMod val="50000"/>
                    <a:lumOff val="50000"/>
                  </a:schemeClr>
                </a:solidFill>
              </a:rPr>
              <a:t>candesartan</a:t>
            </a:r>
            <a:r>
              <a:rPr lang="sv-SE" sz="1200" i="1" dirty="0">
                <a:solidFill>
                  <a:schemeClr val="tx1">
                    <a:lumMod val="50000"/>
                    <a:lumOff val="50000"/>
                  </a:schemeClr>
                </a:solidFill>
              </a:rPr>
              <a:t>) 8 mg 1x1 sedan åtminstone tiotalet år tillbaka, men upplever sig för övrigt frisk. Vintertid har hon torr hy, och vissa år kan utslag ”blomma upp” på underarmar och ben. Såvitt Katarina vet finns reumatisk sjukdom inte i släkten. Sedan hennes barn flyttat hemifrån har hon fått mer tid att ägna sig åt familjeföretaget, men ledbesvären som kommit smygande sista halvåret har successivt hindrat henne i arbetet. </a:t>
            </a:r>
            <a:br>
              <a:rPr lang="sv-SE" sz="1600" dirty="0"/>
            </a:br>
            <a:br>
              <a:rPr lang="sv-SE" sz="1600" dirty="0"/>
            </a:br>
            <a:r>
              <a:rPr lang="sv-SE" sz="1600" dirty="0"/>
              <a:t>Anamnestiskt framkommer att Katarinas ledbesvär huvudsakligen föreligger i händer och fötter. Värk finns, men framförallt besväras hon av stelhet vilken kan sitta i under ett par timmar varje morgon och förmiddag. Hon upplever att vissa fingerleder svullnar (MCP och PIP-leder), och vissa dagar kan hon inte få på sig sina ringar. Katarina rökte cigaretter under tonåren och fram tills hon väntade första barnet i 25-årsåldern. Med generad blick medger hon att det under stressiga perioder kan bli återfall gällande rökningen. Alkohol använder hon regelbundet i måttliga mängder tillsammans med maken. </a:t>
            </a:r>
          </a:p>
          <a:p>
            <a:pPr marL="0" indent="0">
              <a:buNone/>
            </a:pPr>
            <a:r>
              <a:rPr lang="sv-SE" sz="1600" dirty="0"/>
              <a:t>Vid sidan av en urinvägsinfektion har Katarina inte haft någon infektion under det senaste året. Psoriasis finns inte i släkten. Hon har inga ryggbesvär och förnekar solkänslighet. </a:t>
            </a:r>
            <a:br>
              <a:rPr lang="sv-SE" sz="1600" dirty="0"/>
            </a:br>
            <a:br>
              <a:rPr lang="sv-SE" sz="1600" dirty="0"/>
            </a:br>
            <a:r>
              <a:rPr lang="sv-SE" sz="1600" b="1" dirty="0"/>
              <a:t>Fråga 7:2. </a:t>
            </a:r>
            <a:br>
              <a:rPr lang="sv-SE" sz="1600" b="1" dirty="0"/>
            </a:br>
            <a:r>
              <a:rPr lang="sv-SE" sz="1600" dirty="0"/>
              <a:t>Utifrån anamnes och den kompletterande information du nu erhållit, vilken är den mest rimliga diagnosen att misstänka primärt?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err="1">
                <a:solidFill>
                  <a:schemeClr val="accent4"/>
                </a:solidFill>
              </a:rPr>
              <a:t>Reumatoid</a:t>
            </a:r>
            <a:r>
              <a:rPr lang="sv-SE" sz="1600" dirty="0">
                <a:solidFill>
                  <a:schemeClr val="accent4"/>
                </a:solidFill>
              </a:rPr>
              <a:t> artrit (RA). Polyartrit ger ½ poäng. </a:t>
            </a:r>
          </a:p>
          <a:p>
            <a:pPr marL="0" indent="0">
              <a:buNone/>
            </a:pPr>
            <a:r>
              <a:rPr lang="sv-SE" sz="1000" dirty="0">
                <a:solidFill>
                  <a:schemeClr val="tx1">
                    <a:lumMod val="50000"/>
                    <a:lumOff val="50000"/>
                  </a:schemeClr>
                </a:solidFill>
              </a:rPr>
              <a:t>FLM för K10: Nivå C; Reumatologi (79)</a:t>
            </a:r>
            <a:r>
              <a:rPr lang="sv-SE" sz="1600" dirty="0"/>
              <a:t> </a:t>
            </a:r>
          </a:p>
          <a:p>
            <a:pPr marL="0" indent="0">
              <a:buNone/>
            </a:pPr>
            <a:endParaRPr lang="sv-SE" sz="1600" dirty="0"/>
          </a:p>
        </p:txBody>
      </p:sp>
    </p:spTree>
    <p:extLst>
      <p:ext uri="{BB962C8B-B14F-4D97-AF65-F5344CB8AC3E}">
        <p14:creationId xmlns:p14="http://schemas.microsoft.com/office/powerpoint/2010/main" val="418427676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Katarina Strömberg, 57 år (15 poäng) </a:t>
            </a:r>
          </a:p>
          <a:p>
            <a:pPr marL="0" indent="0">
              <a:buNone/>
            </a:pPr>
            <a:r>
              <a:rPr lang="sv-SE" sz="1200" i="1" dirty="0">
                <a:solidFill>
                  <a:schemeClr val="tx1">
                    <a:lumMod val="50000"/>
                    <a:lumOff val="50000"/>
                  </a:schemeClr>
                </a:solidFill>
              </a:rPr>
              <a:t>Katarina Strömberg, 57, driver tillsammans med sin make en restaurang med flera anställda i Österköping. På grund av värk och stelhet i leder har hon begärt en läkartid på den vårdcentral där du för närvarande tjänstgör som AT-läkare. Katarina har behandlats för hypertoni med T. </a:t>
            </a:r>
            <a:r>
              <a:rPr lang="sv-SE" sz="1200" i="1" dirty="0" err="1">
                <a:solidFill>
                  <a:schemeClr val="tx1">
                    <a:lumMod val="50000"/>
                    <a:lumOff val="50000"/>
                  </a:schemeClr>
                </a:solidFill>
              </a:rPr>
              <a:t>Atacand</a:t>
            </a:r>
            <a:r>
              <a:rPr lang="sv-SE" sz="1200" i="1" dirty="0">
                <a:solidFill>
                  <a:schemeClr val="tx1">
                    <a:lumMod val="50000"/>
                    <a:lumOff val="50000"/>
                  </a:schemeClr>
                </a:solidFill>
              </a:rPr>
              <a:t>® (</a:t>
            </a:r>
            <a:r>
              <a:rPr lang="sv-SE" sz="1200" i="1" dirty="0" err="1">
                <a:solidFill>
                  <a:schemeClr val="tx1">
                    <a:lumMod val="50000"/>
                    <a:lumOff val="50000"/>
                  </a:schemeClr>
                </a:solidFill>
              </a:rPr>
              <a:t>candesartan</a:t>
            </a:r>
            <a:r>
              <a:rPr lang="sv-SE" sz="1200" i="1" dirty="0">
                <a:solidFill>
                  <a:schemeClr val="tx1">
                    <a:lumMod val="50000"/>
                    <a:lumOff val="50000"/>
                  </a:schemeClr>
                </a:solidFill>
              </a:rPr>
              <a:t>) 8 mg 1x1 sedan åtminstone tiotalet år tillbaka, men upplever sig för övrigt frisk. Vintertid har hon torr hy, och vissa år kan utslag ”blomma upp” på underarmar och ben. Såvitt Katarina vet finns reumatisk sjukdom inte i släkten. Sedan hennes barn flyttat hemifrån har hon fått mer tid att ägna sig åt familjeföretaget, men ledbesvären som kommit smygande sista halvåret har successivt hindrat henne i arbetet. </a:t>
            </a:r>
            <a:br>
              <a:rPr lang="sv-SE" sz="1600" dirty="0"/>
            </a:br>
            <a:br>
              <a:rPr lang="sv-SE" sz="1600" dirty="0"/>
            </a:br>
            <a:r>
              <a:rPr lang="sv-SE" sz="1600" dirty="0"/>
              <a:t>Anamnestiskt framkommer att Katarinas ledbesvär huvudsakligen föreligger i händer och fötter. Värk finns, men framförallt besväras hon av stelhet vilken kan sitta i under ett par timmar varje morgon och förmiddag. Hon upplever att vissa fingerleder svullnar (MCP och PIP-leder), och vissa dagar kan hon inte få på sig sina ringar. Katarina rökte cigaretter under tonåren och fram tills hon väntade första barnet i 25-årsåldern. Med generad blick medger hon att det under stressiga perioder kan bli återfall gällande rökningen. Alkohol använder hon regelbundet i måttliga mängder tillsammans med maken. </a:t>
            </a:r>
          </a:p>
          <a:p>
            <a:pPr marL="0" indent="0">
              <a:buNone/>
            </a:pPr>
            <a:r>
              <a:rPr lang="sv-SE" sz="1600" dirty="0"/>
              <a:t>Vid sidan av en urinvägsinfektion har Katarina inte haft någon infektion under det senaste året. Psoriasis finns inte i släkten. Hon har inga ryggbesvär och förnekar solkänslighet. </a:t>
            </a:r>
            <a:br>
              <a:rPr lang="sv-SE" sz="1600" dirty="0"/>
            </a:br>
            <a:br>
              <a:rPr lang="sv-SE" sz="1600" dirty="0"/>
            </a:br>
            <a:r>
              <a:rPr lang="sv-SE" sz="1600" b="1" dirty="0"/>
              <a:t>Fråga 7:3. </a:t>
            </a:r>
            <a:br>
              <a:rPr lang="sv-SE" sz="1600" b="1" dirty="0"/>
            </a:br>
            <a:r>
              <a:rPr lang="sv-SE" sz="1600" dirty="0"/>
              <a:t>Vid sidan av ledstatus, vad fokuserar du på vid kroppsundersökning av Katarina? (2p) </a:t>
            </a:r>
            <a:br>
              <a:rPr lang="sv-SE" sz="1600" dirty="0"/>
            </a:br>
            <a:br>
              <a:rPr lang="sv-SE" sz="1600" dirty="0"/>
            </a:br>
            <a:endParaRPr lang="sv-SE" sz="1600" dirty="0"/>
          </a:p>
        </p:txBody>
      </p:sp>
    </p:spTree>
    <p:extLst>
      <p:ext uri="{BB962C8B-B14F-4D97-AF65-F5344CB8AC3E}">
        <p14:creationId xmlns:p14="http://schemas.microsoft.com/office/powerpoint/2010/main" val="325939469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Katarina Strömberg, 57 år (15 poäng) </a:t>
            </a:r>
          </a:p>
          <a:p>
            <a:pPr marL="0" indent="0">
              <a:buNone/>
            </a:pPr>
            <a:r>
              <a:rPr lang="sv-SE" sz="1200" i="1" dirty="0">
                <a:solidFill>
                  <a:schemeClr val="tx1">
                    <a:lumMod val="50000"/>
                    <a:lumOff val="50000"/>
                  </a:schemeClr>
                </a:solidFill>
              </a:rPr>
              <a:t>Katarina Strömberg, 57, driver tillsammans med sin make en restaurang med flera anställda i Österköping. På grund av värk och stelhet i leder har hon begärt en läkartid på den vårdcentral där du för närvarande tjänstgör som AT-läkare. Katarina har behandlats för hypertoni med T. </a:t>
            </a:r>
            <a:r>
              <a:rPr lang="sv-SE" sz="1200" i="1" dirty="0" err="1">
                <a:solidFill>
                  <a:schemeClr val="tx1">
                    <a:lumMod val="50000"/>
                    <a:lumOff val="50000"/>
                  </a:schemeClr>
                </a:solidFill>
              </a:rPr>
              <a:t>Atacand</a:t>
            </a:r>
            <a:r>
              <a:rPr lang="sv-SE" sz="1200" i="1" dirty="0">
                <a:solidFill>
                  <a:schemeClr val="tx1">
                    <a:lumMod val="50000"/>
                    <a:lumOff val="50000"/>
                  </a:schemeClr>
                </a:solidFill>
              </a:rPr>
              <a:t>® (</a:t>
            </a:r>
            <a:r>
              <a:rPr lang="sv-SE" sz="1200" i="1" dirty="0" err="1">
                <a:solidFill>
                  <a:schemeClr val="tx1">
                    <a:lumMod val="50000"/>
                    <a:lumOff val="50000"/>
                  </a:schemeClr>
                </a:solidFill>
              </a:rPr>
              <a:t>candesartan</a:t>
            </a:r>
            <a:r>
              <a:rPr lang="sv-SE" sz="1200" i="1" dirty="0">
                <a:solidFill>
                  <a:schemeClr val="tx1">
                    <a:lumMod val="50000"/>
                    <a:lumOff val="50000"/>
                  </a:schemeClr>
                </a:solidFill>
              </a:rPr>
              <a:t>) 8 mg 1x1 sedan åtminstone tiotalet år tillbaka, men upplever sig för övrigt frisk. Vintertid har hon torr hy, och vissa år kan utslag ”blomma upp” på underarmar och ben. Såvitt Katarina vet finns reumatisk sjukdom inte i släkten. Sedan hennes barn flyttat hemifrån har hon fått mer tid att ägna sig åt familjeföretaget, men ledbesvären som kommit smygande sista halvåret har successivt hindrat henne i arbetet. </a:t>
            </a:r>
            <a:br>
              <a:rPr lang="sv-SE" sz="1600" dirty="0"/>
            </a:br>
            <a:br>
              <a:rPr lang="sv-SE" sz="1600" dirty="0"/>
            </a:br>
            <a:r>
              <a:rPr lang="sv-SE" sz="1600" dirty="0"/>
              <a:t>Anamnestiskt framkommer att Katarinas ledbesvär huvudsakligen föreligger i händer och fötter. Värk finns, men framförallt besväras hon av stelhet vilken kan sitta i under ett par timmar varje morgon och förmiddag. Hon upplever att vissa fingerleder svullnar (MCP och PIP-leder), och vissa dagar kan hon inte få på sig sina ringar. Katarina rökte cigaretter under tonåren och fram tills hon väntade första barnet i 25-årsåldern. Med generad blick medger hon att det under stressiga perioder kan bli återfall gällande rökningen. Alkohol använder hon regelbundet i måttliga mängder tillsammans med maken. </a:t>
            </a:r>
          </a:p>
          <a:p>
            <a:pPr marL="0" indent="0">
              <a:buNone/>
            </a:pPr>
            <a:r>
              <a:rPr lang="sv-SE" sz="1600" dirty="0"/>
              <a:t>Vid sidan av en urinvägsinfektion har Katarina inte haft någon infektion under det senaste året. Psoriasis finns inte i släkten. Hon har inga ryggbesvär och förnekar solkänslighet. </a:t>
            </a:r>
            <a:br>
              <a:rPr lang="sv-SE" sz="1600" dirty="0"/>
            </a:br>
            <a:br>
              <a:rPr lang="sv-SE" sz="1600" dirty="0"/>
            </a:br>
            <a:r>
              <a:rPr lang="sv-SE" sz="1600" b="1" dirty="0"/>
              <a:t>Fråga 7:3. </a:t>
            </a:r>
            <a:br>
              <a:rPr lang="sv-SE" sz="1600" b="1" dirty="0"/>
            </a:br>
            <a:r>
              <a:rPr lang="sv-SE" sz="1600" dirty="0"/>
              <a:t>Vid sidan av ledstatus, vad fokuserar du på vid kroppsundersökning av Katarina?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Blodtryck (</a:t>
            </a:r>
            <a:r>
              <a:rPr lang="sv-SE" sz="1600" dirty="0" err="1">
                <a:solidFill>
                  <a:schemeClr val="accent4"/>
                </a:solidFill>
              </a:rPr>
              <a:t>pga</a:t>
            </a:r>
            <a:r>
              <a:rPr lang="sv-SE" sz="1600" dirty="0">
                <a:solidFill>
                  <a:schemeClr val="accent4"/>
                </a:solidFill>
              </a:rPr>
              <a:t> hypertonibehandling), hjärta och lungor (extra-</a:t>
            </a:r>
            <a:r>
              <a:rPr lang="sv-SE" sz="1600" dirty="0" err="1">
                <a:solidFill>
                  <a:schemeClr val="accent4"/>
                </a:solidFill>
              </a:rPr>
              <a:t>artikulär</a:t>
            </a:r>
            <a:r>
              <a:rPr lang="sv-SE" sz="1600" dirty="0">
                <a:solidFill>
                  <a:schemeClr val="accent4"/>
                </a:solidFill>
              </a:rPr>
              <a:t> RA, </a:t>
            </a:r>
            <a:r>
              <a:rPr lang="sv-SE" sz="1600" dirty="0" err="1">
                <a:solidFill>
                  <a:schemeClr val="accent4"/>
                </a:solidFill>
              </a:rPr>
              <a:t>pga</a:t>
            </a:r>
            <a:r>
              <a:rPr lang="sv-SE" sz="1600" dirty="0">
                <a:solidFill>
                  <a:schemeClr val="accent4"/>
                </a:solidFill>
              </a:rPr>
              <a:t> rökning), hud och slemhinnor (</a:t>
            </a:r>
            <a:r>
              <a:rPr lang="sv-SE" sz="1600" dirty="0" err="1">
                <a:solidFill>
                  <a:schemeClr val="accent4"/>
                </a:solidFill>
              </a:rPr>
              <a:t>Noduli</a:t>
            </a:r>
            <a:r>
              <a:rPr lang="sv-SE" sz="1600" dirty="0">
                <a:solidFill>
                  <a:schemeClr val="accent4"/>
                </a:solidFill>
              </a:rPr>
              <a:t>? Psoriasis? </a:t>
            </a:r>
            <a:r>
              <a:rPr lang="sv-SE" sz="1600" dirty="0" err="1">
                <a:solidFill>
                  <a:schemeClr val="accent4"/>
                </a:solidFill>
              </a:rPr>
              <a:t>Sicca</a:t>
            </a:r>
            <a:r>
              <a:rPr lang="sv-SE" sz="1600" dirty="0">
                <a:solidFill>
                  <a:schemeClr val="accent4"/>
                </a:solidFill>
              </a:rPr>
              <a:t>-symtom? Tandstatus, </a:t>
            </a:r>
            <a:r>
              <a:rPr lang="sv-SE" sz="1600" dirty="0" err="1">
                <a:solidFill>
                  <a:schemeClr val="accent4"/>
                </a:solidFill>
              </a:rPr>
              <a:t>ulcera</a:t>
            </a:r>
            <a:r>
              <a:rPr lang="sv-SE" sz="1600" dirty="0">
                <a:solidFill>
                  <a:schemeClr val="accent4"/>
                </a:solidFill>
              </a:rPr>
              <a:t>?). </a:t>
            </a:r>
            <a:r>
              <a:rPr lang="sv-SE" sz="1600" i="1" dirty="0">
                <a:solidFill>
                  <a:schemeClr val="accent4"/>
                </a:solidFill>
              </a:rPr>
              <a:t>½ poäng per korrekt organ/organsystem. </a:t>
            </a:r>
            <a:endParaRPr lang="sv-SE" sz="1600" dirty="0">
              <a:solidFill>
                <a:schemeClr val="accent4"/>
              </a:solidFill>
            </a:endParaRPr>
          </a:p>
          <a:p>
            <a:pPr marL="0" indent="0">
              <a:buNone/>
            </a:pPr>
            <a:r>
              <a:rPr lang="sv-SE" sz="1000" dirty="0">
                <a:solidFill>
                  <a:schemeClr val="tx1">
                    <a:lumMod val="50000"/>
                    <a:lumOff val="50000"/>
                  </a:schemeClr>
                </a:solidFill>
              </a:rPr>
              <a:t>FLM för K10: Nivå A; Reumatologi (10, 11) </a:t>
            </a:r>
          </a:p>
          <a:p>
            <a:pPr marL="0" indent="0">
              <a:buNone/>
            </a:pPr>
            <a:endParaRPr lang="sv-SE" sz="1600" dirty="0"/>
          </a:p>
        </p:txBody>
      </p:sp>
    </p:spTree>
    <p:extLst>
      <p:ext uri="{BB962C8B-B14F-4D97-AF65-F5344CB8AC3E}">
        <p14:creationId xmlns:p14="http://schemas.microsoft.com/office/powerpoint/2010/main" val="409875866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Katarina Strömberg, 57 år (15 poäng) </a:t>
            </a:r>
          </a:p>
          <a:p>
            <a:pPr marL="0" indent="0">
              <a:buNone/>
            </a:pPr>
            <a:r>
              <a:rPr lang="sv-SE" sz="1200" i="1" dirty="0">
                <a:solidFill>
                  <a:schemeClr val="tx1">
                    <a:lumMod val="50000"/>
                    <a:lumOff val="50000"/>
                  </a:schemeClr>
                </a:solidFill>
              </a:rPr>
              <a:t>Katarina Strömberg, 57, driver tillsammans med sin make en restaurang med flera anställda i Österköping. På grund av värk och stelhet i leder har hon begärt en läkartid på den vårdcentral där du för närvarande tjänstgör som AT-läkare. Katarina har behandlats för hypertoni med T. </a:t>
            </a:r>
            <a:r>
              <a:rPr lang="sv-SE" sz="1200" i="1" dirty="0" err="1">
                <a:solidFill>
                  <a:schemeClr val="tx1">
                    <a:lumMod val="50000"/>
                    <a:lumOff val="50000"/>
                  </a:schemeClr>
                </a:solidFill>
              </a:rPr>
              <a:t>Atacand</a:t>
            </a:r>
            <a:r>
              <a:rPr lang="sv-SE" sz="1200" i="1" dirty="0">
                <a:solidFill>
                  <a:schemeClr val="tx1">
                    <a:lumMod val="50000"/>
                    <a:lumOff val="50000"/>
                  </a:schemeClr>
                </a:solidFill>
              </a:rPr>
              <a:t>® (</a:t>
            </a:r>
            <a:r>
              <a:rPr lang="sv-SE" sz="1200" i="1" dirty="0" err="1">
                <a:solidFill>
                  <a:schemeClr val="tx1">
                    <a:lumMod val="50000"/>
                    <a:lumOff val="50000"/>
                  </a:schemeClr>
                </a:solidFill>
              </a:rPr>
              <a:t>candesartan</a:t>
            </a:r>
            <a:r>
              <a:rPr lang="sv-SE" sz="1200" i="1" dirty="0">
                <a:solidFill>
                  <a:schemeClr val="tx1">
                    <a:lumMod val="50000"/>
                    <a:lumOff val="50000"/>
                  </a:schemeClr>
                </a:solidFill>
              </a:rPr>
              <a:t>) 8 mg 1x1 sedan åtminstone tiotalet år tillbaka, men upplever sig för övrigt frisk. Vintertid har hon torr hy, och vissa år kan utslag ”blomma upp” på underarmar och ben. Såvitt Katarina vet finns reumatisk sjukdom inte i släkten. Sedan hennes barn flyttat hemifrån har hon fått mer tid att ägna sig åt familjeföretaget, men ledbesvären som kommit smygande sista halvåret har successivt hindrat henne i arbetet.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Anamnestiskt framkommer att Katarinas ledbesvär huvudsakligen föreligger i händer och fötter. Värk finns, men framförallt besväras hon av stelhet vilken kan sitta i under ett par timmar varje morgon och förmiddag. Hon upplever att vissa fingerleder svullnar (MCP och PIP-leder), och vissa dagar kan hon inte få på sig sina ringar. Katarina rökte cigaretter under tonåren och fram tills hon väntade första barnet i 25-årsåldern. Med generad blick medger hon att det under stressiga perioder kan bli återfall gällande rökningen. Alkohol använder hon regelbundet i måttliga mängder tillsammans med maken. </a:t>
            </a:r>
          </a:p>
          <a:p>
            <a:pPr marL="0" indent="0">
              <a:buNone/>
            </a:pPr>
            <a:r>
              <a:rPr lang="sv-SE" sz="1200" i="1" dirty="0">
                <a:solidFill>
                  <a:schemeClr val="tx1">
                    <a:lumMod val="50000"/>
                    <a:lumOff val="50000"/>
                  </a:schemeClr>
                </a:solidFill>
              </a:rPr>
              <a:t>Vid sidan av en urinvägsinfektion har Katarina inte haft någon infektion under det senaste året. Psoriasis finns inte i släkten. Hon har inga ryggbesvär och förnekar solkänslighet. </a:t>
            </a:r>
            <a:br>
              <a:rPr lang="sv-SE" sz="1600" dirty="0"/>
            </a:br>
            <a:br>
              <a:rPr lang="sv-SE" sz="1600" dirty="0"/>
            </a:br>
            <a:r>
              <a:rPr lang="sv-SE" sz="1600" dirty="0"/>
              <a:t>Tydlig morgonstelhet samt att ledbesvären företrädesvis verkar finnas i händer och fötter kombinerat med långvarig exposition för tobaksrökning gör att du utifrån anamnes i första hand misstänker en nydebuterad </a:t>
            </a:r>
            <a:r>
              <a:rPr lang="sv-SE" sz="1600" dirty="0" err="1"/>
              <a:t>reumatoid</a:t>
            </a:r>
            <a:r>
              <a:rPr lang="sv-SE" sz="1600" dirty="0"/>
              <a:t> artrit (RA). Katarinas ålder överensstämmer också väl med när flest svenska kvinnor insjuknar i RA (55–65 års åldern). </a:t>
            </a:r>
          </a:p>
          <a:p>
            <a:pPr marL="0" indent="0">
              <a:buNone/>
            </a:pPr>
            <a:r>
              <a:rPr lang="sv-SE" sz="1600" dirty="0"/>
              <a:t>I ledstatus finner du åtminstone två svullna MCP-leder (artriter) i vardera hand, och ytterligare en svullen PIP-led på bägge sidor. I fötterna ömmar Katarina tydligt vid kompression över MTP-leder även om du inte med säkerhet kan finna några svullnader. Vid övrig kroppsundersökning fokuserar du på hjärta och lungor, blodtryck samt hud och slemhinnor. Blodtrycket ligger på 145/75 mm Hg taget i höger arm, i liggande. Hjärta och lungor auskulteras utan anmärkning, och du finner inga utslag eller </a:t>
            </a:r>
            <a:r>
              <a:rPr lang="sv-SE" sz="1600" dirty="0" err="1"/>
              <a:t>noduli</a:t>
            </a:r>
            <a:r>
              <a:rPr lang="sv-SE" sz="1600" dirty="0"/>
              <a:t> i huden. Munslemhinnan förefaller </a:t>
            </a:r>
            <a:r>
              <a:rPr lang="sv-SE" sz="1600" dirty="0" err="1"/>
              <a:t>oretad</a:t>
            </a:r>
            <a:r>
              <a:rPr lang="sv-SE" sz="1600" dirty="0"/>
              <a:t>, och det finns gott om saliv under tungan. </a:t>
            </a:r>
            <a:br>
              <a:rPr lang="sv-SE" sz="1600" dirty="0"/>
            </a:br>
            <a:br>
              <a:rPr lang="sv-SE" sz="1600" dirty="0"/>
            </a:br>
            <a:r>
              <a:rPr lang="sv-SE" sz="1600" b="1" dirty="0"/>
              <a:t>Fråga 7:4. </a:t>
            </a:r>
            <a:br>
              <a:rPr lang="sv-SE" sz="1600" b="1" dirty="0"/>
            </a:br>
            <a:r>
              <a:rPr lang="sv-SE" sz="1600" dirty="0"/>
              <a:t>Utifrån fynden i ledstatus (dvs. ledinflammationens utbredning), hur vill du klassificera Katarinas artrit? (1p) </a:t>
            </a:r>
            <a:br>
              <a:rPr lang="sv-SE" sz="1600" dirty="0"/>
            </a:br>
            <a:br>
              <a:rPr lang="sv-SE" sz="1600" dirty="0"/>
            </a:br>
            <a:endParaRPr lang="sv-SE" sz="1600" dirty="0"/>
          </a:p>
        </p:txBody>
      </p:sp>
    </p:spTree>
    <p:extLst>
      <p:ext uri="{BB962C8B-B14F-4D97-AF65-F5344CB8AC3E}">
        <p14:creationId xmlns:p14="http://schemas.microsoft.com/office/powerpoint/2010/main" val="226929199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Katarina Strömberg, 57 år (15 poäng) </a:t>
            </a:r>
          </a:p>
          <a:p>
            <a:pPr marL="0" indent="0">
              <a:buNone/>
            </a:pPr>
            <a:r>
              <a:rPr lang="sv-SE" sz="1200" i="1" dirty="0">
                <a:solidFill>
                  <a:schemeClr val="tx1">
                    <a:lumMod val="50000"/>
                    <a:lumOff val="50000"/>
                  </a:schemeClr>
                </a:solidFill>
              </a:rPr>
              <a:t>Katarina Strömberg, 57, driver tillsammans med sin make en restaurang med flera anställda i Österköping. På grund av värk och stelhet i leder har hon begärt en läkartid på den vårdcentral där du för närvarande tjänstgör som AT-läkare. Katarina har behandlats för hypertoni med T. </a:t>
            </a:r>
            <a:r>
              <a:rPr lang="sv-SE" sz="1200" i="1" dirty="0" err="1">
                <a:solidFill>
                  <a:schemeClr val="tx1">
                    <a:lumMod val="50000"/>
                    <a:lumOff val="50000"/>
                  </a:schemeClr>
                </a:solidFill>
              </a:rPr>
              <a:t>Atacand</a:t>
            </a:r>
            <a:r>
              <a:rPr lang="sv-SE" sz="1200" i="1" dirty="0">
                <a:solidFill>
                  <a:schemeClr val="tx1">
                    <a:lumMod val="50000"/>
                    <a:lumOff val="50000"/>
                  </a:schemeClr>
                </a:solidFill>
              </a:rPr>
              <a:t>® (</a:t>
            </a:r>
            <a:r>
              <a:rPr lang="sv-SE" sz="1200" i="1" dirty="0" err="1">
                <a:solidFill>
                  <a:schemeClr val="tx1">
                    <a:lumMod val="50000"/>
                    <a:lumOff val="50000"/>
                  </a:schemeClr>
                </a:solidFill>
              </a:rPr>
              <a:t>candesartan</a:t>
            </a:r>
            <a:r>
              <a:rPr lang="sv-SE" sz="1200" i="1" dirty="0">
                <a:solidFill>
                  <a:schemeClr val="tx1">
                    <a:lumMod val="50000"/>
                    <a:lumOff val="50000"/>
                  </a:schemeClr>
                </a:solidFill>
              </a:rPr>
              <a:t>) 8 mg 1x1 sedan åtminstone tiotalet år tillbaka, men upplever sig för övrigt frisk. Vintertid har hon torr hy, och vissa år kan utslag ”blomma upp” på underarmar och ben. Såvitt Katarina vet finns reumatisk sjukdom inte i släkten. Sedan hennes barn flyttat hemifrån har hon fått mer tid att ägna sig åt familjeföretaget, men ledbesvären som kommit smygande sista halvåret har successivt hindrat henne i arbetet.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Anamnestiskt framkommer att Katarinas ledbesvär huvudsakligen föreligger i händer och fötter. Värk finns, men framförallt besväras hon av stelhet vilken kan sitta i under ett par timmar varje morgon och förmiddag. Hon upplever att vissa fingerleder svullnar (MCP och PIP-leder), och vissa dagar kan hon inte få på sig sina ringar. Katarina rökte cigaretter under tonåren och fram tills hon väntade första barnet i 25-årsåldern. Med generad blick medger hon att det under stressiga perioder kan bli återfall gällande rökningen. Alkohol använder hon regelbundet i måttliga mängder tillsammans med maken. </a:t>
            </a:r>
          </a:p>
          <a:p>
            <a:pPr marL="0" indent="0">
              <a:buNone/>
            </a:pPr>
            <a:r>
              <a:rPr lang="sv-SE" sz="1200" i="1" dirty="0">
                <a:solidFill>
                  <a:schemeClr val="tx1">
                    <a:lumMod val="50000"/>
                    <a:lumOff val="50000"/>
                  </a:schemeClr>
                </a:solidFill>
              </a:rPr>
              <a:t>Vid sidan av en urinvägsinfektion har Katarina inte haft någon infektion under det senaste året. Psoriasis finns inte i släkten. Hon har inga ryggbesvär och förnekar solkänslighet. </a:t>
            </a:r>
            <a:br>
              <a:rPr lang="sv-SE" sz="1600" dirty="0"/>
            </a:br>
            <a:br>
              <a:rPr lang="sv-SE" sz="1600" dirty="0"/>
            </a:br>
            <a:r>
              <a:rPr lang="sv-SE" sz="1600" dirty="0"/>
              <a:t>Tydlig morgonstelhet samt att ledbesvären företrädesvis verkar finnas i händer och fötter kombinerat med långvarig exposition för tobaksrökning gör att du utifrån anamnes i första hand misstänker en nydebuterad </a:t>
            </a:r>
            <a:r>
              <a:rPr lang="sv-SE" sz="1600" dirty="0" err="1"/>
              <a:t>reumatoid</a:t>
            </a:r>
            <a:r>
              <a:rPr lang="sv-SE" sz="1600" dirty="0"/>
              <a:t> artrit (RA). Katarinas ålder överensstämmer också väl med när flest svenska kvinnor insjuknar i RA (55–65 års åldern). </a:t>
            </a:r>
          </a:p>
          <a:p>
            <a:pPr marL="0" indent="0">
              <a:buNone/>
            </a:pPr>
            <a:r>
              <a:rPr lang="sv-SE" sz="1600" dirty="0"/>
              <a:t>I ledstatus finner du åtminstone två svullna MCP-leder (artriter) i vardera hand, och ytterligare en svullen PIP-led på bägge sidor. I fötterna ömmar Katarina tydligt vid kompression över MTP-leder även om du inte med säkerhet kan finna några svullnader. Vid övrig kroppsundersökning fokuserar du på hjärta och lungor, blodtryck samt hud och slemhinnor. Blodtrycket ligger på 145/75 mm Hg taget i höger arm, i liggande. Hjärta och lungor auskulteras utan anmärkning, och du finner inga utslag eller </a:t>
            </a:r>
            <a:r>
              <a:rPr lang="sv-SE" sz="1600" dirty="0" err="1"/>
              <a:t>noduli</a:t>
            </a:r>
            <a:r>
              <a:rPr lang="sv-SE" sz="1600" dirty="0"/>
              <a:t> i huden. Munslemhinnan förefaller </a:t>
            </a:r>
            <a:r>
              <a:rPr lang="sv-SE" sz="1600" dirty="0" err="1"/>
              <a:t>oretad</a:t>
            </a:r>
            <a:r>
              <a:rPr lang="sv-SE" sz="1600" dirty="0"/>
              <a:t>, och det finns gott om saliv under tungan. </a:t>
            </a:r>
            <a:br>
              <a:rPr lang="sv-SE" sz="1600" dirty="0"/>
            </a:br>
            <a:br>
              <a:rPr lang="sv-SE" sz="1600" dirty="0"/>
            </a:br>
            <a:r>
              <a:rPr lang="sv-SE" sz="1600" b="1" dirty="0"/>
              <a:t>Fråga 7:4. </a:t>
            </a:r>
            <a:br>
              <a:rPr lang="sv-SE" sz="1600" b="1" dirty="0"/>
            </a:br>
            <a:r>
              <a:rPr lang="sv-SE" sz="1600" dirty="0"/>
              <a:t>Utifrån fynden i ledstatus (dvs. ledinflammationens utbredning), hur vill du klassificera Katarinas artrit?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Symmetrisk småledsartrit eller symmetrisk polyartrit. </a:t>
            </a:r>
            <a:r>
              <a:rPr lang="sv-SE" sz="1600" i="1" dirty="0">
                <a:solidFill>
                  <a:schemeClr val="accent4"/>
                </a:solidFill>
              </a:rPr>
              <a:t>Enbart polyartrit ger ½ poäng. </a:t>
            </a:r>
            <a:endParaRPr lang="sv-SE" sz="1600" dirty="0">
              <a:solidFill>
                <a:schemeClr val="accent4"/>
              </a:solidFill>
            </a:endParaRPr>
          </a:p>
          <a:p>
            <a:pPr marL="0" indent="0">
              <a:buNone/>
            </a:pPr>
            <a:br>
              <a:rPr lang="sv-SE" sz="1000" dirty="0">
                <a:solidFill>
                  <a:schemeClr val="tx1">
                    <a:lumMod val="50000"/>
                    <a:lumOff val="50000"/>
                  </a:schemeClr>
                </a:solidFill>
              </a:rPr>
            </a:br>
            <a:r>
              <a:rPr lang="sv-SE" sz="1000" dirty="0">
                <a:solidFill>
                  <a:schemeClr val="tx1">
                    <a:lumMod val="50000"/>
                    <a:lumOff val="50000"/>
                  </a:schemeClr>
                </a:solidFill>
              </a:rPr>
              <a:t>FLM för K10: Nivå C; Reumatologi (79) </a:t>
            </a:r>
          </a:p>
          <a:p>
            <a:pPr marL="0" indent="0">
              <a:buNone/>
            </a:pPr>
            <a:endParaRPr lang="sv-SE" sz="1600" dirty="0"/>
          </a:p>
        </p:txBody>
      </p:sp>
    </p:spTree>
    <p:extLst>
      <p:ext uri="{BB962C8B-B14F-4D97-AF65-F5344CB8AC3E}">
        <p14:creationId xmlns:p14="http://schemas.microsoft.com/office/powerpoint/2010/main" val="743873530"/>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Katarina Strömberg, 57 år (15 poäng) </a:t>
            </a:r>
          </a:p>
          <a:p>
            <a:pPr marL="0" indent="0">
              <a:buNone/>
            </a:pPr>
            <a:r>
              <a:rPr lang="sv-SE" sz="1200" i="1" dirty="0">
                <a:solidFill>
                  <a:schemeClr val="tx1">
                    <a:lumMod val="50000"/>
                    <a:lumOff val="50000"/>
                  </a:schemeClr>
                </a:solidFill>
              </a:rPr>
              <a:t>Katarina Strömberg, 57, driver tillsammans med sin make en restaurang med flera anställda i Österköping. På grund av värk och stelhet i leder har hon begärt en läkartid på den vårdcentral där du för närvarande tjänstgör som AT-läkare. Katarina har behandlats för hypertoni med T. </a:t>
            </a:r>
            <a:r>
              <a:rPr lang="sv-SE" sz="1200" i="1" dirty="0" err="1">
                <a:solidFill>
                  <a:schemeClr val="tx1">
                    <a:lumMod val="50000"/>
                    <a:lumOff val="50000"/>
                  </a:schemeClr>
                </a:solidFill>
              </a:rPr>
              <a:t>Atacand</a:t>
            </a:r>
            <a:r>
              <a:rPr lang="sv-SE" sz="1200" i="1" dirty="0">
                <a:solidFill>
                  <a:schemeClr val="tx1">
                    <a:lumMod val="50000"/>
                    <a:lumOff val="50000"/>
                  </a:schemeClr>
                </a:solidFill>
              </a:rPr>
              <a:t>® (</a:t>
            </a:r>
            <a:r>
              <a:rPr lang="sv-SE" sz="1200" i="1" dirty="0" err="1">
                <a:solidFill>
                  <a:schemeClr val="tx1">
                    <a:lumMod val="50000"/>
                    <a:lumOff val="50000"/>
                  </a:schemeClr>
                </a:solidFill>
              </a:rPr>
              <a:t>candesartan</a:t>
            </a:r>
            <a:r>
              <a:rPr lang="sv-SE" sz="1200" i="1" dirty="0">
                <a:solidFill>
                  <a:schemeClr val="tx1">
                    <a:lumMod val="50000"/>
                    <a:lumOff val="50000"/>
                  </a:schemeClr>
                </a:solidFill>
              </a:rPr>
              <a:t>) 8 mg 1x1 sedan åtminstone tiotalet år tillbaka, men upplever sig för övrigt frisk. Vintertid har hon torr hy, och vissa år kan utslag ”blomma upp” på underarmar och ben. Såvitt Katarina vet finns reumatisk sjukdom inte i släkten. Sedan hennes barn flyttat hemifrån har hon fått mer tid att ägna sig åt familjeföretaget, men ledbesvären som kommit smygande sista halvåret har successivt hindrat henne i arbetet. </a:t>
            </a:r>
            <a:br>
              <a:rPr lang="sv-SE" sz="1200" dirty="0">
                <a:solidFill>
                  <a:schemeClr val="tx1">
                    <a:lumMod val="50000"/>
                    <a:lumOff val="50000"/>
                  </a:schemeClr>
                </a:solidFill>
              </a:rPr>
            </a:br>
            <a:r>
              <a:rPr lang="sv-SE" sz="1200" i="1" dirty="0">
                <a:solidFill>
                  <a:schemeClr val="tx1">
                    <a:lumMod val="50000"/>
                    <a:lumOff val="50000"/>
                  </a:schemeClr>
                </a:solidFill>
              </a:rPr>
              <a:t>Anamnestiskt framkommer att Katarinas ledbesvär huvudsakligen föreligger i händer och fötter. Värk finns, men framförallt besväras hon av stelhet vilken kan sitta i under ett par timmar varje morgon och förmiddag. Hon upplever att vissa fingerleder svullnar (MCP och PIP-leder), och vissa dagar kan hon inte få på sig sina ringar. Katarina rökte cigaretter under tonåren och fram tills hon väntade första barnet i 25-årsåldern. Med generad blick medger hon att det under stressiga perioder kan bli återfall gällande rökningen. Alkohol använder hon regelbundet i måttliga mängder tillsammans med maken. Vid sidan av en urinvägsinfektion har Katarina inte haft någon infektion under det senaste året. Psoriasis finns inte i släkten. Hon har inga ryggbesvär och förnekar solkänslighet.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Tydlig morgonstelhet samt att ledbesvären företrädesvis verkar finnas i händer och fötter kombinerat med långvarig exposition för tobaksrökning gör att du utifrån anamnes i första hand misstänker en nydebuterad </a:t>
            </a:r>
            <a:r>
              <a:rPr lang="sv-SE" sz="1200" i="1" dirty="0" err="1">
                <a:solidFill>
                  <a:schemeClr val="tx1">
                    <a:lumMod val="50000"/>
                    <a:lumOff val="50000"/>
                  </a:schemeClr>
                </a:solidFill>
              </a:rPr>
              <a:t>reumatoid</a:t>
            </a:r>
            <a:r>
              <a:rPr lang="sv-SE" sz="1200" i="1" dirty="0">
                <a:solidFill>
                  <a:schemeClr val="tx1">
                    <a:lumMod val="50000"/>
                    <a:lumOff val="50000"/>
                  </a:schemeClr>
                </a:solidFill>
              </a:rPr>
              <a:t> artrit (RA). Katarinas ålder överensstämmer också väl med när flest svenska kvinnor insjuknar i RA (55–65 års åldern). I ledstatus finner du åtminstone två svullna MCP-leder (artriter) i vardera hand, och ytterligare en svullen PIP-led på bägge sidor. I fötterna ömmar Katarina tydligt vid kompression över MTP-leder även om du inte med säkerhet kan finna några svullnader. Vid övrig kroppsundersökning fokuserar på hjärta och lungor, blodtryck samt hud och slemhinnor. Blodtrycket ligger på 145/75 mm Hg taget i höger arm, i liggande. Hjärta och lungor auskulteras utan anmärkning, och du finner inga utslag eller </a:t>
            </a:r>
            <a:r>
              <a:rPr lang="sv-SE" sz="1200" i="1" dirty="0" err="1">
                <a:solidFill>
                  <a:schemeClr val="tx1">
                    <a:lumMod val="50000"/>
                    <a:lumOff val="50000"/>
                  </a:schemeClr>
                </a:solidFill>
              </a:rPr>
              <a:t>noduli</a:t>
            </a:r>
            <a:r>
              <a:rPr lang="sv-SE" sz="1200" i="1" dirty="0">
                <a:solidFill>
                  <a:schemeClr val="tx1">
                    <a:lumMod val="50000"/>
                    <a:lumOff val="50000"/>
                  </a:schemeClr>
                </a:solidFill>
              </a:rPr>
              <a:t> i huden. Munslemhinnan förefaller </a:t>
            </a:r>
            <a:r>
              <a:rPr lang="sv-SE" sz="1200" i="1" dirty="0" err="1">
                <a:solidFill>
                  <a:schemeClr val="tx1">
                    <a:lumMod val="50000"/>
                    <a:lumOff val="50000"/>
                  </a:schemeClr>
                </a:solidFill>
              </a:rPr>
              <a:t>oretad</a:t>
            </a:r>
            <a:r>
              <a:rPr lang="sv-SE" sz="1200" i="1" dirty="0">
                <a:solidFill>
                  <a:schemeClr val="tx1">
                    <a:lumMod val="50000"/>
                    <a:lumOff val="50000"/>
                  </a:schemeClr>
                </a:solidFill>
              </a:rPr>
              <a:t>, och det finns gott om saliv under tungan.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Du söker nu stöd för din kliniska misstanke om nydebuterad </a:t>
            </a:r>
            <a:r>
              <a:rPr lang="sv-SE" sz="1600" dirty="0" err="1"/>
              <a:t>reumatoid</a:t>
            </a:r>
            <a:r>
              <a:rPr lang="sv-SE" sz="1600" dirty="0"/>
              <a:t> artrit (RA) genom att beställa blodprover och röntgen av händer och fötter. </a:t>
            </a:r>
            <a:br>
              <a:rPr lang="sv-SE" sz="1600" dirty="0"/>
            </a:br>
            <a:br>
              <a:rPr lang="sv-SE" sz="1600" dirty="0"/>
            </a:br>
            <a:r>
              <a:rPr lang="sv-SE" sz="1600" b="1" dirty="0"/>
              <a:t>Fråga 7:5. </a:t>
            </a:r>
            <a:br>
              <a:rPr lang="sv-SE" sz="1600" b="1" dirty="0"/>
            </a:br>
            <a:r>
              <a:rPr lang="sv-SE" sz="1600" dirty="0"/>
              <a:t>Utöver blodstatus (Hb, LPK och TPK) vill du uppskatta graden av systemisk inflammation samt undersöka förekomst av en biomarkör som ofta finns vid RA. Vilka prover beställer du? (1p) </a:t>
            </a:r>
            <a:br>
              <a:rPr lang="sv-SE" sz="1600" dirty="0"/>
            </a:br>
            <a:br>
              <a:rPr lang="sv-SE" sz="1600" dirty="0"/>
            </a:br>
            <a:endParaRPr lang="sv-SE" sz="1600" b="1" dirty="0"/>
          </a:p>
        </p:txBody>
      </p:sp>
    </p:spTree>
    <p:extLst>
      <p:ext uri="{BB962C8B-B14F-4D97-AF65-F5344CB8AC3E}">
        <p14:creationId xmlns:p14="http://schemas.microsoft.com/office/powerpoint/2010/main" val="3031788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43943"/>
            <a:ext cx="10997485" cy="6201178"/>
          </a:xfrm>
        </p:spPr>
        <p:txBody>
          <a:bodyPr>
            <a:normAutofit/>
          </a:bodyPr>
          <a:lstStyle/>
          <a:p>
            <a:pPr marL="0" indent="0">
              <a:buNone/>
            </a:pPr>
            <a:r>
              <a:rPr lang="sv-SE" sz="1600" dirty="0"/>
              <a:t>Fall 8 – Julia, 25 år </a:t>
            </a:r>
          </a:p>
          <a:p>
            <a:pPr marL="0" indent="0">
              <a:buNone/>
            </a:pPr>
            <a:r>
              <a:rPr lang="sv-SE" sz="1600" dirty="0">
                <a:solidFill>
                  <a:schemeClr val="tx1">
                    <a:lumMod val="50000"/>
                    <a:lumOff val="50000"/>
                  </a:schemeClr>
                </a:solidFill>
              </a:rPr>
              <a:t>Julia får gå hem och invänta spontan förlossningsstart. Nästa kontroll planeras till morgon därpå och om förlossningen inte startar planeras för induktion efter ytterligare ett dygn, ca 48 h sedan vattenavgången. </a:t>
            </a:r>
          </a:p>
          <a:p>
            <a:pPr marL="0" indent="0">
              <a:buNone/>
            </a:pPr>
            <a:r>
              <a:rPr lang="sv-SE" sz="1600" dirty="0">
                <a:solidFill>
                  <a:schemeClr val="tx1">
                    <a:lumMod val="50000"/>
                    <a:lumOff val="50000"/>
                  </a:schemeClr>
                </a:solidFill>
              </a:rPr>
              <a:t>Ett och ett halvt dygn efter vattenavgång kommer Julia in till förlossningen med smärtsamma sammandragningar. Efter undersökning konstateras att cervix är utplånad och öppen 6 cm, dvs Julia är i aktiv fas av förlossning. </a:t>
            </a:r>
          </a:p>
          <a:p>
            <a:pPr marL="0" indent="0">
              <a:buNone/>
            </a:pPr>
            <a:endParaRPr lang="sv-SE" sz="1600" dirty="0"/>
          </a:p>
          <a:p>
            <a:pPr marL="0" indent="0">
              <a:buNone/>
            </a:pPr>
            <a:r>
              <a:rPr lang="sv-SE" sz="1600" dirty="0"/>
              <a:t>Definitionen av aktiv fas är regelbundna, smärtsamma sammandragningar i kombination med att cervix är öppen 5 cm. </a:t>
            </a:r>
            <a:br>
              <a:rPr lang="sv-SE" sz="1600" dirty="0"/>
            </a:br>
            <a:r>
              <a:rPr lang="sv-SE" sz="1600" dirty="0"/>
              <a:t>Julia kvarstannar på förlossningen och riskbedöms som gul, </a:t>
            </a:r>
            <a:r>
              <a:rPr lang="sv-SE" sz="1600" dirty="0" err="1"/>
              <a:t>pga</a:t>
            </a:r>
            <a:r>
              <a:rPr lang="sv-SE" sz="1600" dirty="0"/>
              <a:t> långvarig vattenavgång. Hon får </a:t>
            </a:r>
            <a:r>
              <a:rPr lang="sv-SE" sz="1600" dirty="0" err="1"/>
              <a:t>Bensylpenicillin</a:t>
            </a:r>
            <a:r>
              <a:rPr lang="sv-SE" sz="1600" dirty="0"/>
              <a:t> 3gx4 på grund av vattenavgången. </a:t>
            </a:r>
          </a:p>
          <a:p>
            <a:pPr marL="0" indent="0">
              <a:buNone/>
            </a:pPr>
            <a:r>
              <a:rPr lang="sv-SE" sz="1600" dirty="0"/>
              <a:t>Vid kontroll efter 3 timmar mår Julia inte bra. Hon känner sig frusen och sjuk, är öm över uterus och temp är 39,2 grader. Cervix är öppen 9 cm och fosterhuvudet står vid </a:t>
            </a:r>
            <a:r>
              <a:rPr lang="sv-SE" sz="1600" dirty="0" err="1"/>
              <a:t>spinae</a:t>
            </a:r>
            <a:r>
              <a:rPr lang="sv-SE" sz="1600" dirty="0"/>
              <a:t>. CTG bedöms som normalt men basalfrekvensen har stigit till 160 slag/min. </a:t>
            </a:r>
          </a:p>
          <a:p>
            <a:pPr marL="0" indent="0">
              <a:buNone/>
            </a:pPr>
            <a:endParaRPr lang="sv-SE" sz="1600" dirty="0"/>
          </a:p>
          <a:p>
            <a:pPr marL="0" indent="0">
              <a:buNone/>
            </a:pPr>
            <a:r>
              <a:rPr lang="sv-SE" sz="1600" dirty="0"/>
              <a:t>Fråga 8:8 (2p) </a:t>
            </a:r>
            <a:br>
              <a:rPr lang="sv-SE" sz="1600" dirty="0"/>
            </a:br>
            <a:r>
              <a:rPr lang="sv-SE" sz="1600" dirty="0"/>
              <a:t>Hur bedömer du Julias tillstånd och hur behandlar du? </a:t>
            </a:r>
          </a:p>
          <a:p>
            <a:pPr marL="0" indent="0">
              <a:buNone/>
            </a:pPr>
            <a:endParaRPr lang="sv-SE" sz="1600" dirty="0"/>
          </a:p>
        </p:txBody>
      </p:sp>
    </p:spTree>
    <p:extLst>
      <p:ext uri="{BB962C8B-B14F-4D97-AF65-F5344CB8AC3E}">
        <p14:creationId xmlns:p14="http://schemas.microsoft.com/office/powerpoint/2010/main" val="3105837798"/>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Katarina Strömberg, 57 år (15 poäng) </a:t>
            </a:r>
          </a:p>
          <a:p>
            <a:pPr marL="0" indent="0">
              <a:buNone/>
            </a:pPr>
            <a:r>
              <a:rPr lang="sv-SE" sz="1200" i="1" dirty="0">
                <a:solidFill>
                  <a:schemeClr val="tx1">
                    <a:lumMod val="50000"/>
                    <a:lumOff val="50000"/>
                  </a:schemeClr>
                </a:solidFill>
              </a:rPr>
              <a:t>Katarina Strömberg, 57, driver tillsammans med sin make en restaurang med flera anställda i Österköping. På grund av värk och stelhet i leder har hon begärt en läkartid på den vårdcentral där du för närvarande tjänstgör som AT-läkare. Katarina har behandlats för hypertoni med T. </a:t>
            </a:r>
            <a:r>
              <a:rPr lang="sv-SE" sz="1200" i="1" dirty="0" err="1">
                <a:solidFill>
                  <a:schemeClr val="tx1">
                    <a:lumMod val="50000"/>
                    <a:lumOff val="50000"/>
                  </a:schemeClr>
                </a:solidFill>
              </a:rPr>
              <a:t>Atacand</a:t>
            </a:r>
            <a:r>
              <a:rPr lang="sv-SE" sz="1200" i="1" dirty="0">
                <a:solidFill>
                  <a:schemeClr val="tx1">
                    <a:lumMod val="50000"/>
                    <a:lumOff val="50000"/>
                  </a:schemeClr>
                </a:solidFill>
              </a:rPr>
              <a:t>® (</a:t>
            </a:r>
            <a:r>
              <a:rPr lang="sv-SE" sz="1200" i="1" dirty="0" err="1">
                <a:solidFill>
                  <a:schemeClr val="tx1">
                    <a:lumMod val="50000"/>
                    <a:lumOff val="50000"/>
                  </a:schemeClr>
                </a:solidFill>
              </a:rPr>
              <a:t>candesartan</a:t>
            </a:r>
            <a:r>
              <a:rPr lang="sv-SE" sz="1200" i="1" dirty="0">
                <a:solidFill>
                  <a:schemeClr val="tx1">
                    <a:lumMod val="50000"/>
                    <a:lumOff val="50000"/>
                  </a:schemeClr>
                </a:solidFill>
              </a:rPr>
              <a:t>) 8 mg 1x1 sedan åtminstone tiotalet år tillbaka, men upplever sig för övrigt frisk. Vintertid har hon torr hy, och vissa år kan utslag ”blomma upp” på underarmar och ben. Såvitt Katarina vet finns reumatisk sjukdom inte i släkten. Sedan hennes barn flyttat hemifrån har hon fått mer tid att ägna sig åt familjeföretaget, men ledbesvären som kommit smygande sista halvåret har successivt hindrat henne i arbetet. </a:t>
            </a:r>
            <a:br>
              <a:rPr lang="sv-SE" sz="1200" dirty="0">
                <a:solidFill>
                  <a:schemeClr val="tx1">
                    <a:lumMod val="50000"/>
                    <a:lumOff val="50000"/>
                  </a:schemeClr>
                </a:solidFill>
              </a:rPr>
            </a:br>
            <a:r>
              <a:rPr lang="sv-SE" sz="1200" i="1" dirty="0">
                <a:solidFill>
                  <a:schemeClr val="tx1">
                    <a:lumMod val="50000"/>
                    <a:lumOff val="50000"/>
                  </a:schemeClr>
                </a:solidFill>
              </a:rPr>
              <a:t>Anamnestiskt framkommer att Katarinas ledbesvär huvudsakligen föreligger i händer och fötter. Värk finns, men framförallt besväras hon av stelhet vilken kan sitta i under ett par timmar varje morgon och förmiddag. Hon upplever att vissa fingerleder svullnar (MCP och PIP-leder), och vissa dagar kan hon inte få på sig sina ringar. Katarina rökte cigaretter under tonåren och fram tills hon väntade första barnet i 25-årsåldern. Med generad blick medger hon att det under stressiga perioder kan bli återfall gällande rökningen. Alkohol använder hon regelbundet i måttliga mängder tillsammans med maken. Vid sidan av en urinvägsinfektion har Katarina inte haft någon infektion under det senaste året. Psoriasis finns inte i släkten. Hon har inga ryggbesvär och förnekar solkänslighet.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Tydlig morgonstelhet samt att ledbesvären företrädesvis verkar finnas i händer och fötter kombinerat med långvarig exposition för tobaksrökning gör att du utifrån anamnes i första hand misstänker en nydebuterad </a:t>
            </a:r>
            <a:r>
              <a:rPr lang="sv-SE" sz="1200" i="1" dirty="0" err="1">
                <a:solidFill>
                  <a:schemeClr val="tx1">
                    <a:lumMod val="50000"/>
                    <a:lumOff val="50000"/>
                  </a:schemeClr>
                </a:solidFill>
              </a:rPr>
              <a:t>reumatoid</a:t>
            </a:r>
            <a:r>
              <a:rPr lang="sv-SE" sz="1200" i="1" dirty="0">
                <a:solidFill>
                  <a:schemeClr val="tx1">
                    <a:lumMod val="50000"/>
                    <a:lumOff val="50000"/>
                  </a:schemeClr>
                </a:solidFill>
              </a:rPr>
              <a:t> artrit (RA). Katarinas ålder överensstämmer också väl med när flest svenska kvinnor insjuknar i RA (55–65 års åldern). I ledstatus finner du åtminstone två svullna MCP-leder (artriter) i vardera hand, och ytterligare en svullen PIP-led på bägge sidor. I fötterna ömmar Katarina tydligt vid kompression över MTP-leder även om du inte med säkerhet kan finna några svullnader. Vid övrig kroppsundersökning fokuserar på hjärta och lungor, blodtryck samt hud och slemhinnor. Blodtrycket ligger på 145/75 mm Hg taget i höger arm, i liggande. Hjärta och lungor auskulteras utan anmärkning, och du finner inga utslag eller </a:t>
            </a:r>
            <a:r>
              <a:rPr lang="sv-SE" sz="1200" i="1" dirty="0" err="1">
                <a:solidFill>
                  <a:schemeClr val="tx1">
                    <a:lumMod val="50000"/>
                    <a:lumOff val="50000"/>
                  </a:schemeClr>
                </a:solidFill>
              </a:rPr>
              <a:t>noduli</a:t>
            </a:r>
            <a:r>
              <a:rPr lang="sv-SE" sz="1200" i="1" dirty="0">
                <a:solidFill>
                  <a:schemeClr val="tx1">
                    <a:lumMod val="50000"/>
                    <a:lumOff val="50000"/>
                  </a:schemeClr>
                </a:solidFill>
              </a:rPr>
              <a:t> i huden. Munslemhinnan förefaller </a:t>
            </a:r>
            <a:r>
              <a:rPr lang="sv-SE" sz="1200" i="1" dirty="0" err="1">
                <a:solidFill>
                  <a:schemeClr val="tx1">
                    <a:lumMod val="50000"/>
                    <a:lumOff val="50000"/>
                  </a:schemeClr>
                </a:solidFill>
              </a:rPr>
              <a:t>oretad</a:t>
            </a:r>
            <a:r>
              <a:rPr lang="sv-SE" sz="1200" i="1" dirty="0">
                <a:solidFill>
                  <a:schemeClr val="tx1">
                    <a:lumMod val="50000"/>
                    <a:lumOff val="50000"/>
                  </a:schemeClr>
                </a:solidFill>
              </a:rPr>
              <a:t>, och det finns gott om saliv under tungan.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Du söker nu stöd för din kliniska misstanke om nydebuterad </a:t>
            </a:r>
            <a:r>
              <a:rPr lang="sv-SE" sz="1600" dirty="0" err="1"/>
              <a:t>reumatoid</a:t>
            </a:r>
            <a:r>
              <a:rPr lang="sv-SE" sz="1600" dirty="0"/>
              <a:t> artrit (RA) genom att beställa blodprover och röntgen av händer och fötter. </a:t>
            </a:r>
            <a:br>
              <a:rPr lang="sv-SE" sz="1600" dirty="0"/>
            </a:br>
            <a:br>
              <a:rPr lang="sv-SE" sz="1600" dirty="0"/>
            </a:br>
            <a:r>
              <a:rPr lang="sv-SE" sz="1600" b="1" dirty="0"/>
              <a:t>Fråga 7:5. </a:t>
            </a:r>
            <a:br>
              <a:rPr lang="sv-SE" sz="1600" b="1" dirty="0"/>
            </a:br>
            <a:r>
              <a:rPr lang="sv-SE" sz="1600" dirty="0"/>
              <a:t>Utöver blodstatus (Hb, LPK och TPK) vill du uppskatta graden av systemisk inflammation samt undersöka förekomst av en biomarkör som ofta finns vid RA. Vilka prover beställer du?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C-reaktivt protein och anti-CCP (ACPA). SR och/eller </a:t>
            </a:r>
            <a:r>
              <a:rPr lang="sv-SE" sz="1600" dirty="0" err="1">
                <a:solidFill>
                  <a:schemeClr val="accent4"/>
                </a:solidFill>
              </a:rPr>
              <a:t>reumatoid</a:t>
            </a:r>
            <a:r>
              <a:rPr lang="sv-SE" sz="1600" dirty="0">
                <a:solidFill>
                  <a:schemeClr val="accent4"/>
                </a:solidFill>
              </a:rPr>
              <a:t> faktor är inte fel, men krävs ej för full poäng. </a:t>
            </a:r>
            <a:r>
              <a:rPr lang="sv-SE" sz="1600" i="1" dirty="0">
                <a:solidFill>
                  <a:schemeClr val="accent4"/>
                </a:solidFill>
              </a:rPr>
              <a:t>½ poäng per korrekt svar. </a:t>
            </a:r>
            <a:endParaRPr lang="sv-SE" sz="1600" dirty="0">
              <a:solidFill>
                <a:schemeClr val="accent4"/>
              </a:solidFill>
            </a:endParaRPr>
          </a:p>
          <a:p>
            <a:pPr marL="0" indent="0">
              <a:buNone/>
            </a:pPr>
            <a:r>
              <a:rPr lang="sv-SE" sz="1000" dirty="0">
                <a:solidFill>
                  <a:schemeClr val="tx1">
                    <a:lumMod val="50000"/>
                    <a:lumOff val="50000"/>
                  </a:schemeClr>
                </a:solidFill>
              </a:rPr>
              <a:t>FLM för K10: Nivå B; Reumatologi (55) </a:t>
            </a:r>
          </a:p>
          <a:p>
            <a:pPr marL="0" indent="0">
              <a:buNone/>
            </a:pPr>
            <a:endParaRPr lang="sv-SE" sz="1600" b="1" dirty="0"/>
          </a:p>
        </p:txBody>
      </p:sp>
    </p:spTree>
    <p:extLst>
      <p:ext uri="{BB962C8B-B14F-4D97-AF65-F5344CB8AC3E}">
        <p14:creationId xmlns:p14="http://schemas.microsoft.com/office/powerpoint/2010/main" val="189334311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Katarina Strömberg, 57 år (15 poäng) </a:t>
            </a:r>
          </a:p>
          <a:p>
            <a:pPr marL="0" indent="0">
              <a:buNone/>
            </a:pPr>
            <a:r>
              <a:rPr lang="sv-SE" sz="1200" i="1" dirty="0">
                <a:solidFill>
                  <a:schemeClr val="tx1">
                    <a:lumMod val="50000"/>
                    <a:lumOff val="50000"/>
                  </a:schemeClr>
                </a:solidFill>
              </a:rPr>
              <a:t>Katarina Strömberg, 57, driver tillsammans med sin make en restaurang med flera anställda i Österköping. På grund av värk och stelhet i leder har hon begärt en läkartid på den vårdcentral där du för närvarande tjänstgör som AT-läkare. Katarina har behandlats för hypertoni med T. </a:t>
            </a:r>
            <a:r>
              <a:rPr lang="sv-SE" sz="1200" i="1" dirty="0" err="1">
                <a:solidFill>
                  <a:schemeClr val="tx1">
                    <a:lumMod val="50000"/>
                    <a:lumOff val="50000"/>
                  </a:schemeClr>
                </a:solidFill>
              </a:rPr>
              <a:t>Atacand</a:t>
            </a:r>
            <a:r>
              <a:rPr lang="sv-SE" sz="1200" i="1" dirty="0">
                <a:solidFill>
                  <a:schemeClr val="tx1">
                    <a:lumMod val="50000"/>
                    <a:lumOff val="50000"/>
                  </a:schemeClr>
                </a:solidFill>
              </a:rPr>
              <a:t>® (</a:t>
            </a:r>
            <a:r>
              <a:rPr lang="sv-SE" sz="1200" i="1" dirty="0" err="1">
                <a:solidFill>
                  <a:schemeClr val="tx1">
                    <a:lumMod val="50000"/>
                    <a:lumOff val="50000"/>
                  </a:schemeClr>
                </a:solidFill>
              </a:rPr>
              <a:t>candesartan</a:t>
            </a:r>
            <a:r>
              <a:rPr lang="sv-SE" sz="1200" i="1" dirty="0">
                <a:solidFill>
                  <a:schemeClr val="tx1">
                    <a:lumMod val="50000"/>
                    <a:lumOff val="50000"/>
                  </a:schemeClr>
                </a:solidFill>
              </a:rPr>
              <a:t>) 8 mg 1x1 sedan åtminstone tiotalet år tillbaka, men upplever sig för övrigt frisk. Vintertid har hon torr hy, och vissa år kan utslag ”blomma upp” på underarmar och ben. Såvitt Katarina vet finns reumatisk sjukdom inte i släkten. Sedan hennes barn flyttat hemifrån har hon fått mer tid att ägna sig åt familjeföretaget, men ledbesvären som kommit smygande sista halvåret har successivt hindrat henne i arbetet. </a:t>
            </a:r>
            <a:br>
              <a:rPr lang="sv-SE" sz="1200" dirty="0">
                <a:solidFill>
                  <a:schemeClr val="tx1">
                    <a:lumMod val="50000"/>
                    <a:lumOff val="50000"/>
                  </a:schemeClr>
                </a:solidFill>
              </a:rPr>
            </a:br>
            <a:r>
              <a:rPr lang="sv-SE" sz="1200" i="1" dirty="0">
                <a:solidFill>
                  <a:schemeClr val="tx1">
                    <a:lumMod val="50000"/>
                    <a:lumOff val="50000"/>
                  </a:schemeClr>
                </a:solidFill>
              </a:rPr>
              <a:t>Anamnestiskt framkommer att Katarinas ledbesvär huvudsakligen föreligger i händer och fötter. Värk finns, men framförallt besväras hon av stelhet vilken kan sitta i under ett par timmar varje morgon och förmiddag. Hon upplever att vissa fingerleder svullnar (MCP och PIP-leder), och vissa dagar kan hon inte få på sig sina ringar. Katarina rökte cigaretter under tonåren och fram tills hon väntade första barnet i 25-årsåldern. Med generad blick medger hon att det under stressiga perioder kan bli återfall gällande rökningen. Alkohol använder hon regelbundet i måttliga mängder tillsammans med maken. Vid sidan av en urinvägsinfektion har Katarina inte haft någon infektion under det senaste året. Psoriasis finns inte i släkten. Hon har inga ryggbesvär och förnekar solkänslighet.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Tydlig morgonstelhet samt att ledbesvären företrädesvis verkar finnas i händer och fötter kombinerat med långvarig exposition för tobaksrökning gör att du utifrån anamnes i första hand misstänker en nydebuterad </a:t>
            </a:r>
            <a:r>
              <a:rPr lang="sv-SE" sz="1200" i="1" dirty="0" err="1">
                <a:solidFill>
                  <a:schemeClr val="tx1">
                    <a:lumMod val="50000"/>
                    <a:lumOff val="50000"/>
                  </a:schemeClr>
                </a:solidFill>
              </a:rPr>
              <a:t>reumatoid</a:t>
            </a:r>
            <a:r>
              <a:rPr lang="sv-SE" sz="1200" i="1" dirty="0">
                <a:solidFill>
                  <a:schemeClr val="tx1">
                    <a:lumMod val="50000"/>
                    <a:lumOff val="50000"/>
                  </a:schemeClr>
                </a:solidFill>
              </a:rPr>
              <a:t> artrit (RA). Katarinas ålder överensstämmer också väl med när flest svenska kvinnor insjuknar i RA (55–65 års åldern). I ledstatus finner du åtminstone två svullna MCP-leder (artriter) i vardera hand, och ytterligare en svullen PIP-led på bägge sidor. I fötterna ömmar Katarina tydligt vid kompression över MTP-leder även om du inte med säkerhet kan finna några svullnader. Vid övrig kroppsundersökning fokuserar på hjärta och lungor, blodtryck samt hud och slemhinnor. Blodtrycket ligger på 145/75 mm Hg taget i höger arm, i liggande. Hjärta och lungor auskulteras utan anmärkning, och du finner inga utslag eller </a:t>
            </a:r>
            <a:r>
              <a:rPr lang="sv-SE" sz="1200" i="1" dirty="0" err="1">
                <a:solidFill>
                  <a:schemeClr val="tx1">
                    <a:lumMod val="50000"/>
                    <a:lumOff val="50000"/>
                  </a:schemeClr>
                </a:solidFill>
              </a:rPr>
              <a:t>noduli</a:t>
            </a:r>
            <a:r>
              <a:rPr lang="sv-SE" sz="1200" i="1" dirty="0">
                <a:solidFill>
                  <a:schemeClr val="tx1">
                    <a:lumMod val="50000"/>
                    <a:lumOff val="50000"/>
                  </a:schemeClr>
                </a:solidFill>
              </a:rPr>
              <a:t> i huden. Munslemhinnan förefaller </a:t>
            </a:r>
            <a:r>
              <a:rPr lang="sv-SE" sz="1200" i="1" dirty="0" err="1">
                <a:solidFill>
                  <a:schemeClr val="tx1">
                    <a:lumMod val="50000"/>
                    <a:lumOff val="50000"/>
                  </a:schemeClr>
                </a:solidFill>
              </a:rPr>
              <a:t>oretad</a:t>
            </a:r>
            <a:r>
              <a:rPr lang="sv-SE" sz="1200" i="1" dirty="0">
                <a:solidFill>
                  <a:schemeClr val="tx1">
                    <a:lumMod val="50000"/>
                    <a:lumOff val="50000"/>
                  </a:schemeClr>
                </a:solidFill>
              </a:rPr>
              <a:t>, och det finns gott om saliv under tungan.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Du söker nu stöd för din kliniska misstanke om nydebuterad </a:t>
            </a:r>
            <a:r>
              <a:rPr lang="sv-SE" sz="1600" dirty="0" err="1"/>
              <a:t>reumatoid</a:t>
            </a:r>
            <a:r>
              <a:rPr lang="sv-SE" sz="1600" dirty="0"/>
              <a:t> artrit (RA) genom att beställa blodprover och röntgen av händer och fötter. </a:t>
            </a:r>
            <a:br>
              <a:rPr lang="sv-SE" sz="1600" dirty="0"/>
            </a:br>
            <a:br>
              <a:rPr lang="sv-SE" sz="1600" dirty="0"/>
            </a:br>
            <a:r>
              <a:rPr lang="sv-SE" sz="1600" b="1" dirty="0"/>
              <a:t>Fråga 7:6. </a:t>
            </a:r>
            <a:br>
              <a:rPr lang="sv-SE" sz="1600" b="1" dirty="0"/>
            </a:br>
            <a:r>
              <a:rPr lang="sv-SE" sz="1600" dirty="0"/>
              <a:t>Vad skriver du under ’frågeställning’ i remissen till röntgenavdelningen (undersökning av händer och fötter)? (1p) </a:t>
            </a:r>
            <a:br>
              <a:rPr lang="sv-SE" sz="1600" dirty="0"/>
            </a:br>
            <a:br>
              <a:rPr lang="sv-SE" sz="1600" dirty="0">
                <a:solidFill>
                  <a:schemeClr val="accent4"/>
                </a:solidFill>
              </a:rPr>
            </a:br>
            <a:endParaRPr lang="sv-SE" sz="1600" b="1" dirty="0"/>
          </a:p>
        </p:txBody>
      </p:sp>
    </p:spTree>
    <p:extLst>
      <p:ext uri="{BB962C8B-B14F-4D97-AF65-F5344CB8AC3E}">
        <p14:creationId xmlns:p14="http://schemas.microsoft.com/office/powerpoint/2010/main" val="2895844969"/>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Katarina Strömberg, 57 år (15 poäng) </a:t>
            </a:r>
          </a:p>
          <a:p>
            <a:pPr marL="0" indent="0">
              <a:buNone/>
            </a:pPr>
            <a:r>
              <a:rPr lang="sv-SE" sz="1200" i="1" dirty="0">
                <a:solidFill>
                  <a:schemeClr val="tx1">
                    <a:lumMod val="50000"/>
                    <a:lumOff val="50000"/>
                  </a:schemeClr>
                </a:solidFill>
              </a:rPr>
              <a:t>Katarina Strömberg, 57, driver tillsammans med sin make en restaurang med flera anställda i Österköping. På grund av värk och stelhet i leder har hon begärt en läkartid på den vårdcentral där du för närvarande tjänstgör som AT-läkare. Katarina har behandlats för hypertoni med T. </a:t>
            </a:r>
            <a:r>
              <a:rPr lang="sv-SE" sz="1200" i="1" dirty="0" err="1">
                <a:solidFill>
                  <a:schemeClr val="tx1">
                    <a:lumMod val="50000"/>
                    <a:lumOff val="50000"/>
                  </a:schemeClr>
                </a:solidFill>
              </a:rPr>
              <a:t>Atacand</a:t>
            </a:r>
            <a:r>
              <a:rPr lang="sv-SE" sz="1200" i="1" dirty="0">
                <a:solidFill>
                  <a:schemeClr val="tx1">
                    <a:lumMod val="50000"/>
                    <a:lumOff val="50000"/>
                  </a:schemeClr>
                </a:solidFill>
              </a:rPr>
              <a:t>® (</a:t>
            </a:r>
            <a:r>
              <a:rPr lang="sv-SE" sz="1200" i="1" dirty="0" err="1">
                <a:solidFill>
                  <a:schemeClr val="tx1">
                    <a:lumMod val="50000"/>
                    <a:lumOff val="50000"/>
                  </a:schemeClr>
                </a:solidFill>
              </a:rPr>
              <a:t>candesartan</a:t>
            </a:r>
            <a:r>
              <a:rPr lang="sv-SE" sz="1200" i="1" dirty="0">
                <a:solidFill>
                  <a:schemeClr val="tx1">
                    <a:lumMod val="50000"/>
                    <a:lumOff val="50000"/>
                  </a:schemeClr>
                </a:solidFill>
              </a:rPr>
              <a:t>) 8 mg 1x1 sedan åtminstone tiotalet år tillbaka, men upplever sig för övrigt frisk. Vintertid har hon torr hy, och vissa år kan utslag ”blomma upp” på underarmar och ben. Såvitt Katarina vet finns reumatisk sjukdom inte i släkten. Sedan hennes barn flyttat hemifrån har hon fått mer tid att ägna sig åt familjeföretaget, men ledbesvären som kommit smygande sista halvåret har successivt hindrat henne i arbetet. </a:t>
            </a:r>
            <a:br>
              <a:rPr lang="sv-SE" sz="1200" dirty="0">
                <a:solidFill>
                  <a:schemeClr val="tx1">
                    <a:lumMod val="50000"/>
                    <a:lumOff val="50000"/>
                  </a:schemeClr>
                </a:solidFill>
              </a:rPr>
            </a:br>
            <a:r>
              <a:rPr lang="sv-SE" sz="1200" i="1" dirty="0">
                <a:solidFill>
                  <a:schemeClr val="tx1">
                    <a:lumMod val="50000"/>
                    <a:lumOff val="50000"/>
                  </a:schemeClr>
                </a:solidFill>
              </a:rPr>
              <a:t>Anamnestiskt framkommer att Katarinas ledbesvär huvudsakligen föreligger i händer och fötter. Värk finns, men framförallt besväras hon av stelhet vilken kan sitta i under ett par timmar varje morgon och förmiddag. Hon upplever att vissa fingerleder svullnar (MCP och PIP-leder), och vissa dagar kan hon inte få på sig sina ringar. Katarina rökte cigaretter under tonåren och fram tills hon väntade första barnet i 25-årsåldern. Med generad blick medger hon att det under stressiga perioder kan bli återfall gällande rökningen. Alkohol använder hon regelbundet i måttliga mängder tillsammans med maken. Vid sidan av en urinvägsinfektion har Katarina inte haft någon infektion under det senaste året. Psoriasis finns inte i släkten. Hon har inga ryggbesvär och förnekar solkänslighet.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Tydlig morgonstelhet samt att ledbesvären företrädesvis verkar finnas i händer och fötter kombinerat med långvarig exposition för tobaksrökning gör att du utifrån anamnes i första hand misstänker en nydebuterad </a:t>
            </a:r>
            <a:r>
              <a:rPr lang="sv-SE" sz="1200" i="1" dirty="0" err="1">
                <a:solidFill>
                  <a:schemeClr val="tx1">
                    <a:lumMod val="50000"/>
                    <a:lumOff val="50000"/>
                  </a:schemeClr>
                </a:solidFill>
              </a:rPr>
              <a:t>reumatoid</a:t>
            </a:r>
            <a:r>
              <a:rPr lang="sv-SE" sz="1200" i="1" dirty="0">
                <a:solidFill>
                  <a:schemeClr val="tx1">
                    <a:lumMod val="50000"/>
                    <a:lumOff val="50000"/>
                  </a:schemeClr>
                </a:solidFill>
              </a:rPr>
              <a:t> artrit (RA). Katarinas ålder överensstämmer också väl med när flest svenska kvinnor insjuknar i RA (55–65 års åldern). I ledstatus finner du åtminstone två svullna MCP-leder (artriter) i vardera hand, och ytterligare en svullen PIP-led på bägge sidor. I fötterna ömmar Katarina tydligt vid kompression över MTP-leder även om du inte med säkerhet kan finna några svullnader. Vid övrig kroppsundersökning fokuserar på hjärta och lungor, blodtryck samt hud och slemhinnor. Blodtrycket ligger på 145/75 mm Hg taget i höger arm, i liggande. Hjärta och lungor auskulteras utan anmärkning, och du finner inga utslag eller </a:t>
            </a:r>
            <a:r>
              <a:rPr lang="sv-SE" sz="1200" i="1" dirty="0" err="1">
                <a:solidFill>
                  <a:schemeClr val="tx1">
                    <a:lumMod val="50000"/>
                    <a:lumOff val="50000"/>
                  </a:schemeClr>
                </a:solidFill>
              </a:rPr>
              <a:t>noduli</a:t>
            </a:r>
            <a:r>
              <a:rPr lang="sv-SE" sz="1200" i="1" dirty="0">
                <a:solidFill>
                  <a:schemeClr val="tx1">
                    <a:lumMod val="50000"/>
                    <a:lumOff val="50000"/>
                  </a:schemeClr>
                </a:solidFill>
              </a:rPr>
              <a:t> i huden. Munslemhinnan förefaller </a:t>
            </a:r>
            <a:r>
              <a:rPr lang="sv-SE" sz="1200" i="1" dirty="0" err="1">
                <a:solidFill>
                  <a:schemeClr val="tx1">
                    <a:lumMod val="50000"/>
                    <a:lumOff val="50000"/>
                  </a:schemeClr>
                </a:solidFill>
              </a:rPr>
              <a:t>oretad</a:t>
            </a:r>
            <a:r>
              <a:rPr lang="sv-SE" sz="1200" i="1" dirty="0">
                <a:solidFill>
                  <a:schemeClr val="tx1">
                    <a:lumMod val="50000"/>
                    <a:lumOff val="50000"/>
                  </a:schemeClr>
                </a:solidFill>
              </a:rPr>
              <a:t>, och det finns gott om saliv under tungan.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Du söker nu stöd för din kliniska misstanke om nydebuterad </a:t>
            </a:r>
            <a:r>
              <a:rPr lang="sv-SE" sz="1600" dirty="0" err="1"/>
              <a:t>reumatoid</a:t>
            </a:r>
            <a:r>
              <a:rPr lang="sv-SE" sz="1600" dirty="0"/>
              <a:t> artrit (RA) genom att beställa blodprover och röntgen av händer och fötter. </a:t>
            </a:r>
            <a:br>
              <a:rPr lang="sv-SE" sz="1600" dirty="0"/>
            </a:br>
            <a:br>
              <a:rPr lang="sv-SE" sz="1600" dirty="0"/>
            </a:br>
            <a:r>
              <a:rPr lang="sv-SE" sz="1600" b="1" dirty="0"/>
              <a:t>Fråga 7:6. </a:t>
            </a:r>
            <a:br>
              <a:rPr lang="sv-SE" sz="1600" b="1" dirty="0"/>
            </a:br>
            <a:r>
              <a:rPr lang="sv-SE" sz="1600" dirty="0"/>
              <a:t>Vad skriver du under ’frågeställning’ i remissen till röntgenavdelningen (undersökning av händer och fötter)? (1p) </a:t>
            </a:r>
            <a:br>
              <a:rPr lang="sv-SE" sz="1600" dirty="0"/>
            </a:br>
            <a:br>
              <a:rPr lang="sv-SE" sz="1600" dirty="0">
                <a:solidFill>
                  <a:schemeClr val="accent4"/>
                </a:solidFill>
              </a:rPr>
            </a:br>
            <a:r>
              <a:rPr lang="sv-SE" sz="1600" dirty="0">
                <a:solidFill>
                  <a:schemeClr val="accent4"/>
                </a:solidFill>
              </a:rPr>
              <a:t>Svarsförslag: </a:t>
            </a:r>
            <a:br>
              <a:rPr lang="sv-SE" sz="1600" dirty="0">
                <a:solidFill>
                  <a:schemeClr val="accent4"/>
                </a:solidFill>
              </a:rPr>
            </a:br>
            <a:r>
              <a:rPr lang="sv-SE" sz="1600" dirty="0" err="1">
                <a:solidFill>
                  <a:schemeClr val="accent4"/>
                </a:solidFill>
              </a:rPr>
              <a:t>Usurer</a:t>
            </a:r>
            <a:r>
              <a:rPr lang="sv-SE" sz="1600" dirty="0">
                <a:solidFill>
                  <a:schemeClr val="accent4"/>
                </a:solidFill>
              </a:rPr>
              <a:t>? Tecken på </a:t>
            </a:r>
            <a:r>
              <a:rPr lang="sv-SE" sz="1600" dirty="0" err="1">
                <a:solidFill>
                  <a:schemeClr val="accent4"/>
                </a:solidFill>
              </a:rPr>
              <a:t>erosiva</a:t>
            </a:r>
            <a:r>
              <a:rPr lang="sv-SE" sz="1600" dirty="0">
                <a:solidFill>
                  <a:schemeClr val="accent4"/>
                </a:solidFill>
              </a:rPr>
              <a:t> förändringar?</a:t>
            </a:r>
          </a:p>
          <a:p>
            <a:pPr marL="0" indent="0">
              <a:buNone/>
            </a:pPr>
            <a:r>
              <a:rPr lang="sv-SE" sz="1600" dirty="0">
                <a:solidFill>
                  <a:schemeClr val="accent4"/>
                </a:solidFill>
              </a:rPr>
              <a:t> </a:t>
            </a:r>
          </a:p>
          <a:p>
            <a:pPr marL="0" indent="0">
              <a:buNone/>
            </a:pPr>
            <a:r>
              <a:rPr lang="sv-SE" sz="1000" dirty="0">
                <a:solidFill>
                  <a:schemeClr val="tx1">
                    <a:lumMod val="50000"/>
                    <a:lumOff val="50000"/>
                  </a:schemeClr>
                </a:solidFill>
              </a:rPr>
              <a:t>FLM för K10: Nivå C; Reumatologi (79) </a:t>
            </a:r>
          </a:p>
          <a:p>
            <a:pPr marL="0" indent="0">
              <a:buNone/>
            </a:pPr>
            <a:endParaRPr lang="sv-SE" sz="1600" b="1" dirty="0"/>
          </a:p>
        </p:txBody>
      </p:sp>
    </p:spTree>
    <p:extLst>
      <p:ext uri="{BB962C8B-B14F-4D97-AF65-F5344CB8AC3E}">
        <p14:creationId xmlns:p14="http://schemas.microsoft.com/office/powerpoint/2010/main" val="347735822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Katarina Strömberg, 57 år (15 poäng) </a:t>
            </a:r>
          </a:p>
          <a:p>
            <a:pPr marL="0" indent="0">
              <a:buNone/>
            </a:pPr>
            <a:r>
              <a:rPr lang="sv-SE" sz="1600" b="1" dirty="0"/>
              <a:t>Fråga 7:7. </a:t>
            </a:r>
            <a:br>
              <a:rPr lang="sv-SE" sz="1600" b="1" dirty="0"/>
            </a:br>
            <a:r>
              <a:rPr lang="sv-SE" sz="1600" dirty="0"/>
              <a:t>C-reaktivt protein (CRP) är ett så kallat akutfasprotein. </a:t>
            </a:r>
            <a:br>
              <a:rPr lang="sv-SE" sz="1600" dirty="0"/>
            </a:br>
            <a:r>
              <a:rPr lang="sv-SE" sz="1600" dirty="0"/>
              <a:t>Var bildas CRP, och vad styr dess bildning? Förklara! (2p) </a:t>
            </a:r>
            <a:br>
              <a:rPr lang="sv-SE" sz="1600" dirty="0"/>
            </a:br>
            <a:br>
              <a:rPr lang="sv-SE" sz="1600" dirty="0"/>
            </a:br>
            <a:endParaRPr lang="sv-SE" sz="1600" b="1" dirty="0"/>
          </a:p>
        </p:txBody>
      </p:sp>
      <p:pic>
        <p:nvPicPr>
          <p:cNvPr id="2" name="Bildobjekt 1">
            <a:extLst>
              <a:ext uri="{FF2B5EF4-FFF2-40B4-BE49-F238E27FC236}">
                <a16:creationId xmlns:a16="http://schemas.microsoft.com/office/drawing/2014/main" id="{4DD16951-0385-9316-A8BC-8A7DE769BC14}"/>
              </a:ext>
            </a:extLst>
          </p:cNvPr>
          <p:cNvPicPr>
            <a:picLocks noChangeAspect="1"/>
          </p:cNvPicPr>
          <p:nvPr/>
        </p:nvPicPr>
        <p:blipFill>
          <a:blip r:embed="rId2"/>
          <a:stretch>
            <a:fillRect/>
          </a:stretch>
        </p:blipFill>
        <p:spPr>
          <a:xfrm>
            <a:off x="9089409" y="168986"/>
            <a:ext cx="2858732" cy="2841766"/>
          </a:xfrm>
          <a:prstGeom prst="rect">
            <a:avLst/>
          </a:prstGeom>
        </p:spPr>
      </p:pic>
      <p:pic>
        <p:nvPicPr>
          <p:cNvPr id="4" name="Bildobjekt 3">
            <a:extLst>
              <a:ext uri="{FF2B5EF4-FFF2-40B4-BE49-F238E27FC236}">
                <a16:creationId xmlns:a16="http://schemas.microsoft.com/office/drawing/2014/main" id="{FF875E22-E268-6213-FEDF-C95DF26E4553}"/>
              </a:ext>
            </a:extLst>
          </p:cNvPr>
          <p:cNvPicPr>
            <a:picLocks noChangeAspect="1"/>
          </p:cNvPicPr>
          <p:nvPr/>
        </p:nvPicPr>
        <p:blipFill>
          <a:blip r:embed="rId3"/>
          <a:stretch>
            <a:fillRect/>
          </a:stretch>
        </p:blipFill>
        <p:spPr>
          <a:xfrm>
            <a:off x="9089409" y="2976000"/>
            <a:ext cx="2858732" cy="797391"/>
          </a:xfrm>
          <a:prstGeom prst="rect">
            <a:avLst/>
          </a:prstGeom>
        </p:spPr>
      </p:pic>
    </p:spTree>
    <p:extLst>
      <p:ext uri="{BB962C8B-B14F-4D97-AF65-F5344CB8AC3E}">
        <p14:creationId xmlns:p14="http://schemas.microsoft.com/office/powerpoint/2010/main" val="3268024323"/>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Katarina Strömberg, 57 år (15 poäng) </a:t>
            </a:r>
          </a:p>
          <a:p>
            <a:pPr marL="0" indent="0">
              <a:buNone/>
            </a:pPr>
            <a:r>
              <a:rPr lang="sv-SE" sz="1600" b="1" dirty="0"/>
              <a:t>Fråga 7:7. </a:t>
            </a:r>
            <a:br>
              <a:rPr lang="sv-SE" sz="1600" b="1" dirty="0"/>
            </a:br>
            <a:r>
              <a:rPr lang="sv-SE" sz="1600" dirty="0"/>
              <a:t>C-reaktivt protein (CRP) är ett så kallat akutfasprotein. </a:t>
            </a:r>
            <a:br>
              <a:rPr lang="sv-SE" sz="1600" dirty="0"/>
            </a:br>
            <a:r>
              <a:rPr lang="sv-SE" sz="1600" dirty="0"/>
              <a:t>Var bildas CRP, och vad styr dess bildning? Förklara!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CRP bildas i levern som svar på stimulering av </a:t>
            </a:r>
            <a:r>
              <a:rPr lang="sv-SE" sz="1600" dirty="0" err="1">
                <a:solidFill>
                  <a:schemeClr val="accent4"/>
                </a:solidFill>
              </a:rPr>
              <a:t>ffa</a:t>
            </a:r>
            <a:r>
              <a:rPr lang="sv-SE" sz="1600" dirty="0">
                <a:solidFill>
                  <a:schemeClr val="accent4"/>
                </a:solidFill>
              </a:rPr>
              <a:t>. </a:t>
            </a:r>
            <a:r>
              <a:rPr lang="sv-SE" sz="1600" dirty="0" err="1">
                <a:solidFill>
                  <a:schemeClr val="accent4"/>
                </a:solidFill>
              </a:rPr>
              <a:t>interleukin</a:t>
            </a:r>
            <a:r>
              <a:rPr lang="sv-SE" sz="1600" dirty="0">
                <a:solidFill>
                  <a:schemeClr val="accent4"/>
                </a:solidFill>
              </a:rPr>
              <a:t> (IL) 6 och till viss del </a:t>
            </a:r>
            <a:br>
              <a:rPr lang="sv-SE" sz="1600" dirty="0">
                <a:solidFill>
                  <a:schemeClr val="accent4"/>
                </a:solidFill>
              </a:rPr>
            </a:br>
            <a:r>
              <a:rPr lang="sv-SE" sz="1600" dirty="0">
                <a:solidFill>
                  <a:schemeClr val="accent4"/>
                </a:solidFill>
              </a:rPr>
              <a:t>även IL-1 och TNF. Vissa cytokiner (t.ex. typ-1 </a:t>
            </a:r>
            <a:r>
              <a:rPr lang="sv-SE" sz="1600" dirty="0" err="1">
                <a:solidFill>
                  <a:schemeClr val="accent4"/>
                </a:solidFill>
              </a:rPr>
              <a:t>interferoner</a:t>
            </a:r>
            <a:r>
              <a:rPr lang="sv-SE" sz="1600" dirty="0">
                <a:solidFill>
                  <a:schemeClr val="accent4"/>
                </a:solidFill>
              </a:rPr>
              <a:t> (interferon-alfa) </a:t>
            </a:r>
            <a:br>
              <a:rPr lang="sv-SE" sz="1600" dirty="0">
                <a:solidFill>
                  <a:schemeClr val="accent4"/>
                </a:solidFill>
              </a:rPr>
            </a:br>
            <a:r>
              <a:rPr lang="sv-SE" sz="1600" dirty="0">
                <a:solidFill>
                  <a:schemeClr val="accent4"/>
                </a:solidFill>
              </a:rPr>
              <a:t>har en inhiberande effekt på CRP-frisättning (det senare krävs inte för full poäng).</a:t>
            </a:r>
          </a:p>
          <a:p>
            <a:pPr marL="0" indent="0">
              <a:buNone/>
            </a:pPr>
            <a:r>
              <a:rPr lang="sv-SE" sz="1600" dirty="0"/>
              <a:t> </a:t>
            </a:r>
          </a:p>
          <a:p>
            <a:pPr marL="0" indent="0">
              <a:buNone/>
            </a:pPr>
            <a:r>
              <a:rPr lang="sv-SE" sz="1000" dirty="0">
                <a:solidFill>
                  <a:schemeClr val="tx1">
                    <a:lumMod val="50000"/>
                    <a:lumOff val="50000"/>
                  </a:schemeClr>
                </a:solidFill>
              </a:rPr>
              <a:t>FLM för K10: Nivå A; Reumatologi (10, 11) </a:t>
            </a:r>
          </a:p>
          <a:p>
            <a:pPr marL="0" indent="0">
              <a:buNone/>
            </a:pPr>
            <a:endParaRPr lang="sv-SE" sz="1600" b="1" dirty="0"/>
          </a:p>
        </p:txBody>
      </p:sp>
      <p:pic>
        <p:nvPicPr>
          <p:cNvPr id="2" name="Bildobjekt 1">
            <a:extLst>
              <a:ext uri="{FF2B5EF4-FFF2-40B4-BE49-F238E27FC236}">
                <a16:creationId xmlns:a16="http://schemas.microsoft.com/office/drawing/2014/main" id="{4DD16951-0385-9316-A8BC-8A7DE769BC14}"/>
              </a:ext>
            </a:extLst>
          </p:cNvPr>
          <p:cNvPicPr>
            <a:picLocks noChangeAspect="1"/>
          </p:cNvPicPr>
          <p:nvPr/>
        </p:nvPicPr>
        <p:blipFill>
          <a:blip r:embed="rId2"/>
          <a:stretch>
            <a:fillRect/>
          </a:stretch>
        </p:blipFill>
        <p:spPr>
          <a:xfrm>
            <a:off x="9089409" y="168986"/>
            <a:ext cx="2858732" cy="2841766"/>
          </a:xfrm>
          <a:prstGeom prst="rect">
            <a:avLst/>
          </a:prstGeom>
        </p:spPr>
      </p:pic>
      <p:pic>
        <p:nvPicPr>
          <p:cNvPr id="4" name="Bildobjekt 3">
            <a:extLst>
              <a:ext uri="{FF2B5EF4-FFF2-40B4-BE49-F238E27FC236}">
                <a16:creationId xmlns:a16="http://schemas.microsoft.com/office/drawing/2014/main" id="{FF875E22-E268-6213-FEDF-C95DF26E4553}"/>
              </a:ext>
            </a:extLst>
          </p:cNvPr>
          <p:cNvPicPr>
            <a:picLocks noChangeAspect="1"/>
          </p:cNvPicPr>
          <p:nvPr/>
        </p:nvPicPr>
        <p:blipFill>
          <a:blip r:embed="rId3"/>
          <a:stretch>
            <a:fillRect/>
          </a:stretch>
        </p:blipFill>
        <p:spPr>
          <a:xfrm>
            <a:off x="9089409" y="2976000"/>
            <a:ext cx="2858732" cy="797391"/>
          </a:xfrm>
          <a:prstGeom prst="rect">
            <a:avLst/>
          </a:prstGeom>
        </p:spPr>
      </p:pic>
    </p:spTree>
    <p:extLst>
      <p:ext uri="{BB962C8B-B14F-4D97-AF65-F5344CB8AC3E}">
        <p14:creationId xmlns:p14="http://schemas.microsoft.com/office/powerpoint/2010/main" val="90606591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Katarina Strömberg, 57 år (15 poäng) </a:t>
            </a:r>
          </a:p>
          <a:p>
            <a:pPr marL="0" indent="0">
              <a:buNone/>
            </a:pPr>
            <a:r>
              <a:rPr lang="sv-SE" sz="1600" b="1" dirty="0"/>
              <a:t>Fråga 7:8. </a:t>
            </a:r>
            <a:br>
              <a:rPr lang="sv-SE" sz="1600" b="1" dirty="0"/>
            </a:br>
            <a:r>
              <a:rPr lang="sv-SE" sz="1600" dirty="0"/>
              <a:t>Förklara mekanismen för den mest sannolika orsaken till Katarinas </a:t>
            </a:r>
            <a:r>
              <a:rPr lang="sv-SE" sz="1600" dirty="0" err="1"/>
              <a:t>trombocytos</a:t>
            </a:r>
            <a:r>
              <a:rPr lang="sv-SE" sz="1600" dirty="0"/>
              <a:t> (stegrat TPK)? (2p) </a:t>
            </a:r>
            <a:br>
              <a:rPr lang="sv-SE" sz="1600" dirty="0"/>
            </a:br>
            <a:br>
              <a:rPr lang="sv-SE" sz="1600" dirty="0">
                <a:solidFill>
                  <a:schemeClr val="accent4"/>
                </a:solidFill>
              </a:rPr>
            </a:br>
            <a:endParaRPr lang="sv-SE" sz="1600" b="1" dirty="0"/>
          </a:p>
        </p:txBody>
      </p:sp>
      <p:pic>
        <p:nvPicPr>
          <p:cNvPr id="2" name="Bildobjekt 1">
            <a:extLst>
              <a:ext uri="{FF2B5EF4-FFF2-40B4-BE49-F238E27FC236}">
                <a16:creationId xmlns:a16="http://schemas.microsoft.com/office/drawing/2014/main" id="{4DD16951-0385-9316-A8BC-8A7DE769BC14}"/>
              </a:ext>
            </a:extLst>
          </p:cNvPr>
          <p:cNvPicPr>
            <a:picLocks noChangeAspect="1"/>
          </p:cNvPicPr>
          <p:nvPr/>
        </p:nvPicPr>
        <p:blipFill>
          <a:blip r:embed="rId2"/>
          <a:stretch>
            <a:fillRect/>
          </a:stretch>
        </p:blipFill>
        <p:spPr>
          <a:xfrm>
            <a:off x="9089409" y="168986"/>
            <a:ext cx="2858732" cy="2841766"/>
          </a:xfrm>
          <a:prstGeom prst="rect">
            <a:avLst/>
          </a:prstGeom>
        </p:spPr>
      </p:pic>
      <p:pic>
        <p:nvPicPr>
          <p:cNvPr id="4" name="Bildobjekt 3">
            <a:extLst>
              <a:ext uri="{FF2B5EF4-FFF2-40B4-BE49-F238E27FC236}">
                <a16:creationId xmlns:a16="http://schemas.microsoft.com/office/drawing/2014/main" id="{FF875E22-E268-6213-FEDF-C95DF26E4553}"/>
              </a:ext>
            </a:extLst>
          </p:cNvPr>
          <p:cNvPicPr>
            <a:picLocks noChangeAspect="1"/>
          </p:cNvPicPr>
          <p:nvPr/>
        </p:nvPicPr>
        <p:blipFill>
          <a:blip r:embed="rId3"/>
          <a:stretch>
            <a:fillRect/>
          </a:stretch>
        </p:blipFill>
        <p:spPr>
          <a:xfrm>
            <a:off x="9089409" y="2976000"/>
            <a:ext cx="2858732" cy="797391"/>
          </a:xfrm>
          <a:prstGeom prst="rect">
            <a:avLst/>
          </a:prstGeom>
        </p:spPr>
      </p:pic>
    </p:spTree>
    <p:extLst>
      <p:ext uri="{BB962C8B-B14F-4D97-AF65-F5344CB8AC3E}">
        <p14:creationId xmlns:p14="http://schemas.microsoft.com/office/powerpoint/2010/main" val="174475716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Katarina Strömberg, 57 år (15 poäng) </a:t>
            </a:r>
          </a:p>
          <a:p>
            <a:pPr marL="0" indent="0">
              <a:buNone/>
            </a:pPr>
            <a:r>
              <a:rPr lang="sv-SE" sz="1600" b="1" dirty="0"/>
              <a:t>Fråga 7:8. </a:t>
            </a:r>
            <a:br>
              <a:rPr lang="sv-SE" sz="1600" b="1" dirty="0"/>
            </a:br>
            <a:r>
              <a:rPr lang="sv-SE" sz="1600" dirty="0"/>
              <a:t>Förklara mekanismen för den mest sannolika orsaken till Katarinas </a:t>
            </a:r>
            <a:r>
              <a:rPr lang="sv-SE" sz="1600" dirty="0" err="1"/>
              <a:t>trombocytos</a:t>
            </a:r>
            <a:r>
              <a:rPr lang="sv-SE" sz="1600" dirty="0"/>
              <a:t> (stegrat TPK)? (2p) </a:t>
            </a:r>
            <a:br>
              <a:rPr lang="sv-SE" sz="1600" dirty="0"/>
            </a:br>
            <a:br>
              <a:rPr lang="sv-SE" sz="1600" dirty="0">
                <a:solidFill>
                  <a:schemeClr val="accent4"/>
                </a:solidFill>
              </a:rPr>
            </a:br>
            <a:r>
              <a:rPr lang="sv-SE" sz="1600" dirty="0">
                <a:solidFill>
                  <a:schemeClr val="accent4"/>
                </a:solidFill>
              </a:rPr>
              <a:t>Svarsförslag: </a:t>
            </a:r>
            <a:br>
              <a:rPr lang="sv-SE" sz="1600" dirty="0">
                <a:solidFill>
                  <a:schemeClr val="accent4"/>
                </a:solidFill>
              </a:rPr>
            </a:br>
            <a:r>
              <a:rPr lang="sv-SE" sz="1600" dirty="0">
                <a:solidFill>
                  <a:schemeClr val="accent4"/>
                </a:solidFill>
              </a:rPr>
              <a:t>IL-6 är ett proinflammatoriskt cytokin som bl.a. stimulerar benmärgen till bildning </a:t>
            </a:r>
            <a:br>
              <a:rPr lang="sv-SE" sz="1600" dirty="0">
                <a:solidFill>
                  <a:schemeClr val="accent4"/>
                </a:solidFill>
              </a:rPr>
            </a:br>
            <a:r>
              <a:rPr lang="sv-SE" sz="1600" dirty="0">
                <a:solidFill>
                  <a:schemeClr val="accent4"/>
                </a:solidFill>
              </a:rPr>
              <a:t>och </a:t>
            </a:r>
            <a:r>
              <a:rPr lang="sv-SE" sz="1600" dirty="0" err="1">
                <a:solidFill>
                  <a:schemeClr val="accent4"/>
                </a:solidFill>
              </a:rPr>
              <a:t>ffa</a:t>
            </a:r>
            <a:r>
              <a:rPr lang="sv-SE" sz="1600" dirty="0">
                <a:solidFill>
                  <a:schemeClr val="accent4"/>
                </a:solidFill>
              </a:rPr>
              <a:t>. frisättning av trombocyter. Därför brukar </a:t>
            </a:r>
            <a:r>
              <a:rPr lang="sv-SE" sz="1600" dirty="0" err="1">
                <a:solidFill>
                  <a:schemeClr val="accent4"/>
                </a:solidFill>
              </a:rPr>
              <a:t>trombocytos</a:t>
            </a:r>
            <a:r>
              <a:rPr lang="sv-SE" sz="1600" dirty="0">
                <a:solidFill>
                  <a:schemeClr val="accent4"/>
                </a:solidFill>
              </a:rPr>
              <a:t> vara ett uttryck för systemisk </a:t>
            </a:r>
            <a:br>
              <a:rPr lang="sv-SE" sz="1600" dirty="0">
                <a:solidFill>
                  <a:schemeClr val="accent4"/>
                </a:solidFill>
              </a:rPr>
            </a:br>
            <a:r>
              <a:rPr lang="sv-SE" sz="1600" dirty="0">
                <a:solidFill>
                  <a:schemeClr val="accent4"/>
                </a:solidFill>
              </a:rPr>
              <a:t>inflammation. </a:t>
            </a:r>
          </a:p>
          <a:p>
            <a:pPr marL="0" indent="0">
              <a:buNone/>
            </a:pPr>
            <a:r>
              <a:rPr lang="sv-SE" sz="1000" dirty="0">
                <a:solidFill>
                  <a:schemeClr val="tx1">
                    <a:lumMod val="50000"/>
                    <a:lumOff val="50000"/>
                  </a:schemeClr>
                </a:solidFill>
              </a:rPr>
              <a:t>FLM för K10: Nivå A; Reumatologi (10, 11) </a:t>
            </a:r>
          </a:p>
          <a:p>
            <a:pPr marL="0" indent="0">
              <a:buNone/>
            </a:pPr>
            <a:endParaRPr lang="sv-SE" sz="1600" b="1" dirty="0"/>
          </a:p>
        </p:txBody>
      </p:sp>
      <p:pic>
        <p:nvPicPr>
          <p:cNvPr id="2" name="Bildobjekt 1">
            <a:extLst>
              <a:ext uri="{FF2B5EF4-FFF2-40B4-BE49-F238E27FC236}">
                <a16:creationId xmlns:a16="http://schemas.microsoft.com/office/drawing/2014/main" id="{4DD16951-0385-9316-A8BC-8A7DE769BC14}"/>
              </a:ext>
            </a:extLst>
          </p:cNvPr>
          <p:cNvPicPr>
            <a:picLocks noChangeAspect="1"/>
          </p:cNvPicPr>
          <p:nvPr/>
        </p:nvPicPr>
        <p:blipFill>
          <a:blip r:embed="rId2"/>
          <a:stretch>
            <a:fillRect/>
          </a:stretch>
        </p:blipFill>
        <p:spPr>
          <a:xfrm>
            <a:off x="9089409" y="168986"/>
            <a:ext cx="2858732" cy="2841766"/>
          </a:xfrm>
          <a:prstGeom prst="rect">
            <a:avLst/>
          </a:prstGeom>
        </p:spPr>
      </p:pic>
      <p:pic>
        <p:nvPicPr>
          <p:cNvPr id="4" name="Bildobjekt 3">
            <a:extLst>
              <a:ext uri="{FF2B5EF4-FFF2-40B4-BE49-F238E27FC236}">
                <a16:creationId xmlns:a16="http://schemas.microsoft.com/office/drawing/2014/main" id="{FF875E22-E268-6213-FEDF-C95DF26E4553}"/>
              </a:ext>
            </a:extLst>
          </p:cNvPr>
          <p:cNvPicPr>
            <a:picLocks noChangeAspect="1"/>
          </p:cNvPicPr>
          <p:nvPr/>
        </p:nvPicPr>
        <p:blipFill>
          <a:blip r:embed="rId3"/>
          <a:stretch>
            <a:fillRect/>
          </a:stretch>
        </p:blipFill>
        <p:spPr>
          <a:xfrm>
            <a:off x="9089409" y="2976000"/>
            <a:ext cx="2858732" cy="797391"/>
          </a:xfrm>
          <a:prstGeom prst="rect">
            <a:avLst/>
          </a:prstGeom>
        </p:spPr>
      </p:pic>
    </p:spTree>
    <p:extLst>
      <p:ext uri="{BB962C8B-B14F-4D97-AF65-F5344CB8AC3E}">
        <p14:creationId xmlns:p14="http://schemas.microsoft.com/office/powerpoint/2010/main" val="3867519930"/>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Katarina Strömberg, 57 år (15 poäng) </a:t>
            </a:r>
          </a:p>
          <a:p>
            <a:pPr marL="0" indent="0">
              <a:buNone/>
            </a:pPr>
            <a:r>
              <a:rPr lang="sv-SE" sz="1600" b="1" dirty="0"/>
              <a:t>Fråga 7:9. </a:t>
            </a:r>
            <a:br>
              <a:rPr lang="sv-SE" sz="1600" b="1" dirty="0"/>
            </a:br>
            <a:r>
              <a:rPr lang="sv-SE" sz="1600" dirty="0"/>
              <a:t>Vad är anti-CCP för något? </a:t>
            </a:r>
            <a:br>
              <a:rPr lang="sv-SE" sz="1600" dirty="0"/>
            </a:br>
            <a:r>
              <a:rPr lang="sv-SE" sz="1600" dirty="0"/>
              <a:t>Hur ser sensitivitet respektive specificitet för RA ut för anti-CCP respektive </a:t>
            </a:r>
            <a:r>
              <a:rPr lang="sv-SE" sz="1600" dirty="0" err="1"/>
              <a:t>reumatoid</a:t>
            </a:r>
            <a:r>
              <a:rPr lang="sv-SE" sz="1600" dirty="0"/>
              <a:t> faktor? </a:t>
            </a:r>
            <a:br>
              <a:rPr lang="sv-SE" sz="1600" dirty="0"/>
            </a:br>
            <a:r>
              <a:rPr lang="sv-SE" sz="1600" dirty="0"/>
              <a:t>Motivera! (2p) </a:t>
            </a:r>
            <a:br>
              <a:rPr lang="sv-SE" sz="1600" dirty="0"/>
            </a:br>
            <a:br>
              <a:rPr lang="sv-SE" sz="1600" dirty="0"/>
            </a:br>
            <a:endParaRPr lang="sv-SE" sz="1600" b="1" dirty="0"/>
          </a:p>
        </p:txBody>
      </p:sp>
      <p:pic>
        <p:nvPicPr>
          <p:cNvPr id="2" name="Bildobjekt 1">
            <a:extLst>
              <a:ext uri="{FF2B5EF4-FFF2-40B4-BE49-F238E27FC236}">
                <a16:creationId xmlns:a16="http://schemas.microsoft.com/office/drawing/2014/main" id="{4DD16951-0385-9316-A8BC-8A7DE769BC14}"/>
              </a:ext>
            </a:extLst>
          </p:cNvPr>
          <p:cNvPicPr>
            <a:picLocks noChangeAspect="1"/>
          </p:cNvPicPr>
          <p:nvPr/>
        </p:nvPicPr>
        <p:blipFill>
          <a:blip r:embed="rId2"/>
          <a:stretch>
            <a:fillRect/>
          </a:stretch>
        </p:blipFill>
        <p:spPr>
          <a:xfrm>
            <a:off x="9089409" y="168986"/>
            <a:ext cx="2858732" cy="2841766"/>
          </a:xfrm>
          <a:prstGeom prst="rect">
            <a:avLst/>
          </a:prstGeom>
        </p:spPr>
      </p:pic>
      <p:pic>
        <p:nvPicPr>
          <p:cNvPr id="4" name="Bildobjekt 3">
            <a:extLst>
              <a:ext uri="{FF2B5EF4-FFF2-40B4-BE49-F238E27FC236}">
                <a16:creationId xmlns:a16="http://schemas.microsoft.com/office/drawing/2014/main" id="{FF875E22-E268-6213-FEDF-C95DF26E4553}"/>
              </a:ext>
            </a:extLst>
          </p:cNvPr>
          <p:cNvPicPr>
            <a:picLocks noChangeAspect="1"/>
          </p:cNvPicPr>
          <p:nvPr/>
        </p:nvPicPr>
        <p:blipFill>
          <a:blip r:embed="rId3"/>
          <a:stretch>
            <a:fillRect/>
          </a:stretch>
        </p:blipFill>
        <p:spPr>
          <a:xfrm>
            <a:off x="9089409" y="2976000"/>
            <a:ext cx="2858732" cy="797391"/>
          </a:xfrm>
          <a:prstGeom prst="rect">
            <a:avLst/>
          </a:prstGeom>
        </p:spPr>
      </p:pic>
    </p:spTree>
    <p:extLst>
      <p:ext uri="{BB962C8B-B14F-4D97-AF65-F5344CB8AC3E}">
        <p14:creationId xmlns:p14="http://schemas.microsoft.com/office/powerpoint/2010/main" val="232383894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73487"/>
            <a:ext cx="10515600" cy="6484513"/>
          </a:xfrm>
        </p:spPr>
        <p:txBody>
          <a:bodyPr>
            <a:noAutofit/>
          </a:bodyPr>
          <a:lstStyle/>
          <a:p>
            <a:pPr marL="0" indent="0">
              <a:buNone/>
            </a:pPr>
            <a:r>
              <a:rPr lang="sv-SE" sz="1600" b="1" dirty="0"/>
              <a:t>Katarina Strömberg, 57 år (15 poäng) </a:t>
            </a:r>
          </a:p>
          <a:p>
            <a:pPr marL="0" indent="0">
              <a:buNone/>
            </a:pPr>
            <a:r>
              <a:rPr lang="sv-SE" sz="1600" b="1" dirty="0"/>
              <a:t>Fråga 7:9. </a:t>
            </a:r>
            <a:br>
              <a:rPr lang="sv-SE" sz="1600" b="1" dirty="0"/>
            </a:br>
            <a:r>
              <a:rPr lang="sv-SE" sz="1600" dirty="0"/>
              <a:t>Vad är anti-CCP för något? </a:t>
            </a:r>
            <a:br>
              <a:rPr lang="sv-SE" sz="1600" dirty="0"/>
            </a:br>
            <a:r>
              <a:rPr lang="sv-SE" sz="1600" dirty="0"/>
              <a:t>Hur ser sensitivitet respektive specificitet för RA ut för anti-CCP respektive </a:t>
            </a:r>
            <a:r>
              <a:rPr lang="sv-SE" sz="1600" dirty="0" err="1"/>
              <a:t>reumatoid</a:t>
            </a:r>
            <a:r>
              <a:rPr lang="sv-SE" sz="1600" dirty="0"/>
              <a:t> faktor? </a:t>
            </a:r>
            <a:br>
              <a:rPr lang="sv-SE" sz="1600" dirty="0"/>
            </a:br>
            <a:r>
              <a:rPr lang="sv-SE" sz="1600" dirty="0"/>
              <a:t>Motivera!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Anti-CCP betyder antikropp mot cyklisk </a:t>
            </a:r>
            <a:r>
              <a:rPr lang="sv-SE" sz="1600" dirty="0" err="1">
                <a:solidFill>
                  <a:schemeClr val="accent4"/>
                </a:solidFill>
              </a:rPr>
              <a:t>citrullinerad</a:t>
            </a:r>
            <a:r>
              <a:rPr lang="sv-SE" sz="1600" dirty="0">
                <a:solidFill>
                  <a:schemeClr val="accent4"/>
                </a:solidFill>
              </a:rPr>
              <a:t> peptid och artificiellt antigen. </a:t>
            </a:r>
            <a:br>
              <a:rPr lang="sv-SE" sz="1600" dirty="0">
                <a:solidFill>
                  <a:schemeClr val="accent4"/>
                </a:solidFill>
              </a:rPr>
            </a:br>
            <a:r>
              <a:rPr lang="sv-SE" sz="1600" dirty="0" err="1">
                <a:solidFill>
                  <a:schemeClr val="accent4"/>
                </a:solidFill>
              </a:rPr>
              <a:t>IgG</a:t>
            </a:r>
            <a:r>
              <a:rPr lang="sv-SE" sz="1600" dirty="0">
                <a:solidFill>
                  <a:schemeClr val="accent4"/>
                </a:solidFill>
              </a:rPr>
              <a:t> antikroppar riktade mot CCP har en mycket hög specificitet för RA, medan </a:t>
            </a:r>
            <a:br>
              <a:rPr lang="sv-SE" sz="1600" dirty="0">
                <a:solidFill>
                  <a:schemeClr val="accent4"/>
                </a:solidFill>
              </a:rPr>
            </a:br>
            <a:r>
              <a:rPr lang="sv-SE" sz="1600" dirty="0">
                <a:solidFill>
                  <a:schemeClr val="accent4"/>
                </a:solidFill>
              </a:rPr>
              <a:t>sensitiviteten är 60-70%. </a:t>
            </a:r>
            <a:r>
              <a:rPr lang="sv-SE" sz="1600" dirty="0" err="1">
                <a:solidFill>
                  <a:schemeClr val="accent4"/>
                </a:solidFill>
              </a:rPr>
              <a:t>Reumatoid</a:t>
            </a:r>
            <a:r>
              <a:rPr lang="sv-SE" sz="1600" dirty="0">
                <a:solidFill>
                  <a:schemeClr val="accent4"/>
                </a:solidFill>
              </a:rPr>
              <a:t> faktor har en sämre specificitet för RA än anti-CCP </a:t>
            </a:r>
            <a:br>
              <a:rPr lang="sv-SE" sz="1600" dirty="0">
                <a:solidFill>
                  <a:schemeClr val="accent4"/>
                </a:solidFill>
              </a:rPr>
            </a:br>
            <a:r>
              <a:rPr lang="sv-SE" sz="1600" dirty="0">
                <a:solidFill>
                  <a:schemeClr val="accent4"/>
                </a:solidFill>
              </a:rPr>
              <a:t>medan sensitiviteten ligger på motsvarande nivå. </a:t>
            </a:r>
          </a:p>
          <a:p>
            <a:pPr marL="0" indent="0">
              <a:buNone/>
            </a:pPr>
            <a:endParaRPr lang="sv-SE" sz="1600" dirty="0">
              <a:solidFill>
                <a:schemeClr val="accent4"/>
              </a:solidFill>
            </a:endParaRPr>
          </a:p>
          <a:p>
            <a:pPr marL="0" indent="0">
              <a:buNone/>
            </a:pPr>
            <a:r>
              <a:rPr lang="sv-SE" sz="1000" dirty="0">
                <a:solidFill>
                  <a:schemeClr val="tx1">
                    <a:lumMod val="50000"/>
                    <a:lumOff val="50000"/>
                  </a:schemeClr>
                </a:solidFill>
              </a:rPr>
              <a:t>FLM för K10: Nivå C; Reumatologi (79) </a:t>
            </a:r>
          </a:p>
          <a:p>
            <a:pPr marL="0" indent="0">
              <a:buNone/>
            </a:pPr>
            <a:endParaRPr lang="sv-SE" sz="1600" dirty="0">
              <a:solidFill>
                <a:schemeClr val="accent3"/>
              </a:solidFill>
            </a:endParaRPr>
          </a:p>
          <a:p>
            <a:pPr marL="0" indent="0">
              <a:buNone/>
            </a:pPr>
            <a:r>
              <a:rPr lang="sv-SE" sz="1600" b="1" dirty="0">
                <a:solidFill>
                  <a:schemeClr val="accent3"/>
                </a:solidFill>
              </a:rPr>
              <a:t>Epilog</a:t>
            </a:r>
          </a:p>
          <a:p>
            <a:pPr marL="0" indent="0">
              <a:buNone/>
            </a:pPr>
            <a:r>
              <a:rPr lang="sv-SE" sz="1600" dirty="0">
                <a:solidFill>
                  <a:schemeClr val="accent3"/>
                </a:solidFill>
              </a:rPr>
              <a:t>Enligt röntgenutlåtandet finns tydliga </a:t>
            </a:r>
            <a:r>
              <a:rPr lang="sv-SE" sz="1600" dirty="0" err="1">
                <a:solidFill>
                  <a:schemeClr val="accent3"/>
                </a:solidFill>
              </a:rPr>
              <a:t>erosiva</a:t>
            </a:r>
            <a:r>
              <a:rPr lang="sv-SE" sz="1600" dirty="0">
                <a:solidFill>
                  <a:schemeClr val="accent3"/>
                </a:solidFill>
              </a:rPr>
              <a:t> förändringar (</a:t>
            </a:r>
            <a:r>
              <a:rPr lang="sv-SE" sz="1600" dirty="0" err="1">
                <a:solidFill>
                  <a:schemeClr val="accent3"/>
                </a:solidFill>
              </a:rPr>
              <a:t>usurer</a:t>
            </a:r>
            <a:r>
              <a:rPr lang="sv-SE" sz="1600" dirty="0">
                <a:solidFill>
                  <a:schemeClr val="accent3"/>
                </a:solidFill>
              </a:rPr>
              <a:t>) i fotskelettet (MTP-5 bilateralt). Därmed kan du diagnosticera Katarina med nydebuterad RA baserat på symmetriska artriter i händer, inflammation i blodprover, hög halt anti-CCP och typiska röntgenförändringar i fotskelettet. Du skickar nu remiss till Reumatologkliniken för fortsatt vård. </a:t>
            </a:r>
          </a:p>
          <a:p>
            <a:pPr marL="0" indent="0">
              <a:buNone/>
            </a:pPr>
            <a:r>
              <a:rPr lang="sv-SE" sz="1600" dirty="0">
                <a:solidFill>
                  <a:schemeClr val="accent3"/>
                </a:solidFill>
              </a:rPr>
              <a:t>När Katarina får träffa en reumatologspecialist finner man ytterligare svullna leder. Vid sidan av anti-CCP antikroppar visar sig även </a:t>
            </a:r>
            <a:r>
              <a:rPr lang="sv-SE" sz="1600" dirty="0" err="1">
                <a:solidFill>
                  <a:schemeClr val="accent3"/>
                </a:solidFill>
              </a:rPr>
              <a:t>reumatoid</a:t>
            </a:r>
            <a:r>
              <a:rPr lang="sv-SE" sz="1600" dirty="0">
                <a:solidFill>
                  <a:schemeClr val="accent3"/>
                </a:solidFill>
              </a:rPr>
              <a:t> faktor vara positiv i hög nivå. Diagnosen är därmed </a:t>
            </a:r>
            <a:r>
              <a:rPr lang="sv-SE" sz="1600" dirty="0" err="1">
                <a:solidFill>
                  <a:schemeClr val="accent3"/>
                </a:solidFill>
              </a:rPr>
              <a:t>seropositiv</a:t>
            </a:r>
            <a:r>
              <a:rPr lang="sv-SE" sz="1600" dirty="0">
                <a:solidFill>
                  <a:schemeClr val="accent3"/>
                </a:solidFill>
              </a:rPr>
              <a:t> RA. Mot bakgrund av de serologiska fynden samt att röntgen visat erosioner väljer behandlande reumatolog att insätta kraftfull immunmodulerande behandling med </a:t>
            </a:r>
            <a:r>
              <a:rPr lang="sv-SE" sz="1600" dirty="0" err="1">
                <a:solidFill>
                  <a:schemeClr val="accent3"/>
                </a:solidFill>
              </a:rPr>
              <a:t>Metotab</a:t>
            </a:r>
            <a:r>
              <a:rPr lang="sv-SE" sz="1600" dirty="0">
                <a:solidFill>
                  <a:schemeClr val="accent3"/>
                </a:solidFill>
              </a:rPr>
              <a:t>® (</a:t>
            </a:r>
            <a:r>
              <a:rPr lang="sv-SE" sz="1600" dirty="0" err="1">
                <a:solidFill>
                  <a:schemeClr val="accent3"/>
                </a:solidFill>
              </a:rPr>
              <a:t>metotrexat</a:t>
            </a:r>
            <a:r>
              <a:rPr lang="sv-SE" sz="1600" dirty="0">
                <a:solidFill>
                  <a:schemeClr val="accent3"/>
                </a:solidFill>
              </a:rPr>
              <a:t>) i kombination med det TNF-blockerande läkemedlet </a:t>
            </a:r>
            <a:r>
              <a:rPr lang="sv-SE" sz="1600" dirty="0" err="1">
                <a:solidFill>
                  <a:schemeClr val="accent3"/>
                </a:solidFill>
              </a:rPr>
              <a:t>Hyrimoz</a:t>
            </a:r>
            <a:r>
              <a:rPr lang="sv-SE" sz="1600" dirty="0">
                <a:solidFill>
                  <a:schemeClr val="accent3"/>
                </a:solidFill>
              </a:rPr>
              <a:t>® (</a:t>
            </a:r>
            <a:r>
              <a:rPr lang="sv-SE" sz="1600" dirty="0" err="1">
                <a:solidFill>
                  <a:schemeClr val="accent3"/>
                </a:solidFill>
              </a:rPr>
              <a:t>adalimumab</a:t>
            </a:r>
            <a:r>
              <a:rPr lang="sv-SE" sz="1600" dirty="0">
                <a:solidFill>
                  <a:schemeClr val="accent3"/>
                </a:solidFill>
              </a:rPr>
              <a:t>) och kortison (</a:t>
            </a:r>
            <a:r>
              <a:rPr lang="sv-SE" sz="1600" dirty="0" err="1">
                <a:solidFill>
                  <a:schemeClr val="accent3"/>
                </a:solidFill>
              </a:rPr>
              <a:t>Prednisolon</a:t>
            </a:r>
            <a:r>
              <a:rPr lang="sv-SE" sz="1600" dirty="0">
                <a:solidFill>
                  <a:schemeClr val="accent3"/>
                </a:solidFill>
              </a:rPr>
              <a:t>®). </a:t>
            </a:r>
          </a:p>
          <a:p>
            <a:pPr marL="0" indent="0">
              <a:buNone/>
            </a:pPr>
            <a:endParaRPr lang="sv-SE" sz="1600" b="1" dirty="0"/>
          </a:p>
        </p:txBody>
      </p:sp>
      <p:pic>
        <p:nvPicPr>
          <p:cNvPr id="2" name="Bildobjekt 1">
            <a:extLst>
              <a:ext uri="{FF2B5EF4-FFF2-40B4-BE49-F238E27FC236}">
                <a16:creationId xmlns:a16="http://schemas.microsoft.com/office/drawing/2014/main" id="{4DD16951-0385-9316-A8BC-8A7DE769BC14}"/>
              </a:ext>
            </a:extLst>
          </p:cNvPr>
          <p:cNvPicPr>
            <a:picLocks noChangeAspect="1"/>
          </p:cNvPicPr>
          <p:nvPr/>
        </p:nvPicPr>
        <p:blipFill>
          <a:blip r:embed="rId2"/>
          <a:stretch>
            <a:fillRect/>
          </a:stretch>
        </p:blipFill>
        <p:spPr>
          <a:xfrm>
            <a:off x="9089409" y="168986"/>
            <a:ext cx="2858732" cy="2841766"/>
          </a:xfrm>
          <a:prstGeom prst="rect">
            <a:avLst/>
          </a:prstGeom>
        </p:spPr>
      </p:pic>
      <p:pic>
        <p:nvPicPr>
          <p:cNvPr id="4" name="Bildobjekt 3">
            <a:extLst>
              <a:ext uri="{FF2B5EF4-FFF2-40B4-BE49-F238E27FC236}">
                <a16:creationId xmlns:a16="http://schemas.microsoft.com/office/drawing/2014/main" id="{FF875E22-E268-6213-FEDF-C95DF26E4553}"/>
              </a:ext>
            </a:extLst>
          </p:cNvPr>
          <p:cNvPicPr>
            <a:picLocks noChangeAspect="1"/>
          </p:cNvPicPr>
          <p:nvPr/>
        </p:nvPicPr>
        <p:blipFill>
          <a:blip r:embed="rId3"/>
          <a:stretch>
            <a:fillRect/>
          </a:stretch>
        </p:blipFill>
        <p:spPr>
          <a:xfrm>
            <a:off x="9089409" y="2976000"/>
            <a:ext cx="2858732" cy="797391"/>
          </a:xfrm>
          <a:prstGeom prst="rect">
            <a:avLst/>
          </a:prstGeom>
        </p:spPr>
      </p:pic>
    </p:spTree>
    <p:extLst>
      <p:ext uri="{BB962C8B-B14F-4D97-AF65-F5344CB8AC3E}">
        <p14:creationId xmlns:p14="http://schemas.microsoft.com/office/powerpoint/2010/main" val="342273169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Rubrik 1">
            <a:extLst>
              <a:ext uri="{FF2B5EF4-FFF2-40B4-BE49-F238E27FC236}">
                <a16:creationId xmlns:a16="http://schemas.microsoft.com/office/drawing/2014/main" id="{AA91928B-D41E-0F53-B8EB-6F90DA1FDC92}"/>
              </a:ext>
            </a:extLst>
          </p:cNvPr>
          <p:cNvSpPr>
            <a:spLocks noGrp="1"/>
          </p:cNvSpPr>
          <p:nvPr>
            <p:ph type="ctrTitle"/>
          </p:nvPr>
        </p:nvSpPr>
        <p:spPr>
          <a:xfrm>
            <a:off x="1870997" y="1053289"/>
            <a:ext cx="9236026" cy="2876680"/>
          </a:xfrm>
        </p:spPr>
        <p:txBody>
          <a:bodyPr anchor="b">
            <a:normAutofit/>
          </a:bodyPr>
          <a:lstStyle/>
          <a:p>
            <a:r>
              <a:rPr lang="sv-SE" sz="9600" dirty="0">
                <a:solidFill>
                  <a:srgbClr val="FFFFFF"/>
                </a:solidFill>
              </a:rPr>
              <a:t>IBI-Infektion</a:t>
            </a:r>
          </a:p>
        </p:txBody>
      </p:sp>
      <p:sp>
        <p:nvSpPr>
          <p:cNvPr id="3" name="Underrubrik 2">
            <a:extLst>
              <a:ext uri="{FF2B5EF4-FFF2-40B4-BE49-F238E27FC236}">
                <a16:creationId xmlns:a16="http://schemas.microsoft.com/office/drawing/2014/main" id="{8CEE99AB-CCC4-9B23-D668-98317DB05265}"/>
              </a:ext>
            </a:extLst>
          </p:cNvPr>
          <p:cNvSpPr>
            <a:spLocks noGrp="1"/>
          </p:cNvSpPr>
          <p:nvPr>
            <p:ph type="subTitle" idx="1"/>
          </p:nvPr>
        </p:nvSpPr>
        <p:spPr>
          <a:xfrm>
            <a:off x="1987499" y="4810308"/>
            <a:ext cx="9003022" cy="1076551"/>
          </a:xfrm>
        </p:spPr>
        <p:txBody>
          <a:bodyPr>
            <a:normAutofit/>
          </a:bodyPr>
          <a:lstStyle/>
          <a:p>
            <a:pPr algn="l"/>
            <a:endParaRPr lang="sv-SE"/>
          </a:p>
        </p:txBody>
      </p:sp>
    </p:spTree>
    <p:extLst>
      <p:ext uri="{BB962C8B-B14F-4D97-AF65-F5344CB8AC3E}">
        <p14:creationId xmlns:p14="http://schemas.microsoft.com/office/powerpoint/2010/main" val="2504298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43943"/>
            <a:ext cx="10997485" cy="6201178"/>
          </a:xfrm>
        </p:spPr>
        <p:txBody>
          <a:bodyPr>
            <a:normAutofit/>
          </a:bodyPr>
          <a:lstStyle/>
          <a:p>
            <a:pPr marL="0" indent="0">
              <a:buNone/>
            </a:pPr>
            <a:r>
              <a:rPr lang="sv-SE" sz="1600" dirty="0"/>
              <a:t>Fall 8 – Julia, 25 år </a:t>
            </a:r>
          </a:p>
          <a:p>
            <a:pPr marL="0" indent="0">
              <a:buNone/>
            </a:pPr>
            <a:r>
              <a:rPr lang="sv-SE" sz="1600" dirty="0">
                <a:solidFill>
                  <a:schemeClr val="tx1">
                    <a:lumMod val="50000"/>
                    <a:lumOff val="50000"/>
                  </a:schemeClr>
                </a:solidFill>
              </a:rPr>
              <a:t>Julia får gå hem och invänta spontan förlossningsstart. Nästa kontroll planeras till morgon därpå och om förlossningen inte startar planeras för induktion efter ytterligare ett dygn, ca 48 h sedan vattenavgången. </a:t>
            </a:r>
          </a:p>
          <a:p>
            <a:pPr marL="0" indent="0">
              <a:buNone/>
            </a:pPr>
            <a:r>
              <a:rPr lang="sv-SE" sz="1600" dirty="0">
                <a:solidFill>
                  <a:schemeClr val="tx1">
                    <a:lumMod val="50000"/>
                    <a:lumOff val="50000"/>
                  </a:schemeClr>
                </a:solidFill>
              </a:rPr>
              <a:t>Ett och ett halvt dygn efter vattenavgång kommer Julia in till förlossningen med smärtsamma sammandragningar. Efter undersökning konstateras att cervix är utplånad och öppen 6 cm, dvs Julia är i aktiv fas av förlossning. </a:t>
            </a:r>
          </a:p>
          <a:p>
            <a:pPr marL="0" indent="0">
              <a:buNone/>
            </a:pPr>
            <a:endParaRPr lang="sv-SE" sz="1600" dirty="0"/>
          </a:p>
          <a:p>
            <a:pPr marL="0" indent="0">
              <a:buNone/>
            </a:pPr>
            <a:r>
              <a:rPr lang="sv-SE" sz="1600" dirty="0"/>
              <a:t>Definitionen av aktiv fas är regelbundna, smärtsamma sammandragningar i kombination med att cervix är öppen 5 cm. </a:t>
            </a:r>
            <a:br>
              <a:rPr lang="sv-SE" sz="1600" dirty="0"/>
            </a:br>
            <a:r>
              <a:rPr lang="sv-SE" sz="1600" dirty="0"/>
              <a:t>Julia kvarstannar på förlossningen och riskbedöms som gul, </a:t>
            </a:r>
            <a:r>
              <a:rPr lang="sv-SE" sz="1600" dirty="0" err="1"/>
              <a:t>pga</a:t>
            </a:r>
            <a:r>
              <a:rPr lang="sv-SE" sz="1600" dirty="0"/>
              <a:t> långvarig vattenavgång. Hon får </a:t>
            </a:r>
            <a:r>
              <a:rPr lang="sv-SE" sz="1600" dirty="0" err="1"/>
              <a:t>Bensylpenicillin</a:t>
            </a:r>
            <a:r>
              <a:rPr lang="sv-SE" sz="1600" dirty="0"/>
              <a:t> 3gx4 på grund av vattenavgången. </a:t>
            </a:r>
          </a:p>
          <a:p>
            <a:pPr marL="0" indent="0">
              <a:buNone/>
            </a:pPr>
            <a:r>
              <a:rPr lang="sv-SE" sz="1600" dirty="0"/>
              <a:t>Vid kontroll efter 3 timmar mår Julia inte bra. Hon känner sig frusen och sjuk, är öm över uterus och temp är 39,2 grader. Cervix är öppen 9 cm och fosterhuvudet står vid </a:t>
            </a:r>
            <a:r>
              <a:rPr lang="sv-SE" sz="1600" dirty="0" err="1"/>
              <a:t>spinae</a:t>
            </a:r>
            <a:r>
              <a:rPr lang="sv-SE" sz="1600" dirty="0"/>
              <a:t>. CTG bedöms som normalt men basalfrekvensen har stigit till 160 slag/min. </a:t>
            </a:r>
          </a:p>
          <a:p>
            <a:pPr marL="0" indent="0">
              <a:buNone/>
            </a:pPr>
            <a:endParaRPr lang="sv-SE" sz="1600" dirty="0"/>
          </a:p>
          <a:p>
            <a:pPr marL="0" indent="0">
              <a:buNone/>
            </a:pPr>
            <a:r>
              <a:rPr lang="sv-SE" sz="1600" dirty="0"/>
              <a:t>Fråga 8:8 (2p) </a:t>
            </a:r>
            <a:br>
              <a:rPr lang="sv-SE" sz="1600" dirty="0"/>
            </a:br>
            <a:r>
              <a:rPr lang="sv-SE" sz="1600" dirty="0"/>
              <a:t>Hur bedömer du Julias tillstånd och hur behandlar du? </a:t>
            </a:r>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Normal progress av förlossning. Tillkomst av </a:t>
            </a:r>
            <a:r>
              <a:rPr lang="sv-SE" sz="1600" dirty="0" err="1">
                <a:solidFill>
                  <a:schemeClr val="accent4"/>
                </a:solidFill>
              </a:rPr>
              <a:t>chorionamnionit</a:t>
            </a:r>
            <a:r>
              <a:rPr lang="sv-SE" sz="1600" dirty="0">
                <a:solidFill>
                  <a:schemeClr val="accent4"/>
                </a:solidFill>
              </a:rPr>
              <a:t> som behandlas med </a:t>
            </a:r>
            <a:r>
              <a:rPr lang="sv-SE" sz="1600" dirty="0" err="1">
                <a:solidFill>
                  <a:schemeClr val="accent4"/>
                </a:solidFill>
              </a:rPr>
              <a:t>paracetamol</a:t>
            </a:r>
            <a:r>
              <a:rPr lang="sv-SE" sz="1600" dirty="0">
                <a:solidFill>
                  <a:schemeClr val="accent4"/>
                </a:solidFill>
              </a:rPr>
              <a:t> intravenöst samt byte av antibiotika till </a:t>
            </a:r>
            <a:r>
              <a:rPr lang="sv-SE" sz="1600" dirty="0" err="1">
                <a:solidFill>
                  <a:schemeClr val="accent4"/>
                </a:solidFill>
              </a:rPr>
              <a:t>inj</a:t>
            </a:r>
            <a:r>
              <a:rPr lang="sv-SE" sz="1600" dirty="0">
                <a:solidFill>
                  <a:schemeClr val="accent4"/>
                </a:solidFill>
              </a:rPr>
              <a:t> </a:t>
            </a:r>
            <a:r>
              <a:rPr lang="sv-SE" sz="1600" dirty="0" err="1">
                <a:solidFill>
                  <a:schemeClr val="accent4"/>
                </a:solidFill>
              </a:rPr>
              <a:t>Cefotaxim</a:t>
            </a:r>
            <a:r>
              <a:rPr lang="sv-SE" sz="1600" dirty="0">
                <a:solidFill>
                  <a:schemeClr val="accent4"/>
                </a:solidFill>
              </a:rPr>
              <a:t> 1gx4 alt </a:t>
            </a:r>
            <a:r>
              <a:rPr lang="sv-SE" sz="1600" dirty="0" err="1">
                <a:solidFill>
                  <a:schemeClr val="accent4"/>
                </a:solidFill>
              </a:rPr>
              <a:t>Tazocin</a:t>
            </a:r>
            <a:r>
              <a:rPr lang="sv-SE" sz="1600" dirty="0">
                <a:solidFill>
                  <a:schemeClr val="accent4"/>
                </a:solidFill>
              </a:rPr>
              <a:t>. </a:t>
            </a:r>
          </a:p>
          <a:p>
            <a:pPr marL="0" indent="0">
              <a:buNone/>
            </a:pPr>
            <a:endParaRPr lang="sv-SE" sz="1600" dirty="0"/>
          </a:p>
        </p:txBody>
      </p:sp>
    </p:spTree>
    <p:extLst>
      <p:ext uri="{BB962C8B-B14F-4D97-AF65-F5344CB8AC3E}">
        <p14:creationId xmlns:p14="http://schemas.microsoft.com/office/powerpoint/2010/main" val="461917433"/>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lnSpc>
                <a:spcPct val="100000"/>
              </a:lnSpc>
              <a:buNone/>
            </a:pPr>
            <a:r>
              <a:rPr lang="sv-SE" sz="1600" b="1" dirty="0"/>
              <a:t>Fall 1, Axel 55 år </a:t>
            </a:r>
          </a:p>
          <a:p>
            <a:pPr marL="0" indent="0">
              <a:lnSpc>
                <a:spcPct val="100000"/>
              </a:lnSpc>
              <a:buNone/>
            </a:pPr>
            <a:r>
              <a:rPr lang="sv-SE" sz="1600" dirty="0"/>
              <a:t>Axel, 55 år, inkommer till Infektionsakuten en dag i januari månad </a:t>
            </a:r>
            <a:r>
              <a:rPr lang="sv-SE" sz="1600" dirty="0" err="1"/>
              <a:t>pga</a:t>
            </a:r>
            <a:r>
              <a:rPr lang="sv-SE" sz="1600" dirty="0"/>
              <a:t> luftvägssymtom sedan 5 dagar. I triageringen berättar han att han har insjuknat med feber, hosta, huvudvärk och lös avföring. Pat väger 120 kg, behandlas för hypertoni och har en tablettbehandlad typ 2 diabetes. </a:t>
            </a:r>
          </a:p>
          <a:p>
            <a:pPr marL="0" indent="0">
              <a:lnSpc>
                <a:spcPct val="100000"/>
              </a:lnSpc>
              <a:buNone/>
            </a:pPr>
            <a:r>
              <a:rPr lang="sv-SE" sz="1600" dirty="0"/>
              <a:t>Vitalparametrar vid triagering: adekvat men trött och tagen (RLS1), feber 39,2 grader, hjärtfrekvens 110/min, blodtryck 120/80, andningsfrekvens 24/min, </a:t>
            </a:r>
            <a:r>
              <a:rPr lang="sv-SE" sz="1600" dirty="0" err="1"/>
              <a:t>saturation</a:t>
            </a:r>
            <a:r>
              <a:rPr lang="sv-SE" sz="1600" dirty="0"/>
              <a:t> på luft vid ankomst 82%. </a:t>
            </a:r>
          </a:p>
          <a:p>
            <a:pPr marL="0" indent="0">
              <a:lnSpc>
                <a:spcPct val="100000"/>
              </a:lnSpc>
              <a:buNone/>
            </a:pPr>
            <a:r>
              <a:rPr lang="sv-SE" sz="1600" dirty="0"/>
              <a:t>Du går nu in till patienten och tar naturligtvis en noggrann anamnes, men med tanke på patientens luftvägssymtom vill du särskilt fokusera på detta. </a:t>
            </a:r>
          </a:p>
          <a:p>
            <a:pPr marL="0" indent="0">
              <a:lnSpc>
                <a:spcPct val="100000"/>
              </a:lnSpc>
              <a:buNone/>
            </a:pPr>
            <a:endParaRPr lang="sv-SE" sz="1600" dirty="0"/>
          </a:p>
          <a:p>
            <a:pPr marL="0" indent="0">
              <a:lnSpc>
                <a:spcPct val="100000"/>
              </a:lnSpc>
              <a:buNone/>
            </a:pPr>
            <a:r>
              <a:rPr lang="sv-SE" sz="1600" b="1" dirty="0"/>
              <a:t>Fråga 1:1 (2 p) </a:t>
            </a:r>
            <a:endParaRPr lang="sv-SE" sz="1600" dirty="0"/>
          </a:p>
          <a:p>
            <a:pPr marL="0" indent="0">
              <a:lnSpc>
                <a:spcPct val="100000"/>
              </a:lnSpc>
              <a:buNone/>
            </a:pPr>
            <a:r>
              <a:rPr lang="sv-SE" sz="1600" dirty="0"/>
              <a:t>Vilka frågor ställer du till Axel för att fördjupa anamnesen avseende symtomatologi och epidemiologi för luftvägsinfektioner? </a:t>
            </a:r>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373388711"/>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lnSpc>
                <a:spcPct val="100000"/>
              </a:lnSpc>
              <a:buNone/>
            </a:pPr>
            <a:r>
              <a:rPr lang="sv-SE" sz="1600" b="1" dirty="0"/>
              <a:t>Fall 1, Axel 55 år </a:t>
            </a:r>
          </a:p>
          <a:p>
            <a:pPr marL="0" indent="0">
              <a:lnSpc>
                <a:spcPct val="100000"/>
              </a:lnSpc>
              <a:buNone/>
            </a:pPr>
            <a:r>
              <a:rPr lang="sv-SE" sz="1600" dirty="0"/>
              <a:t>Axel, 55 år, inkommer till Infektionsakuten en dag i januari månad </a:t>
            </a:r>
            <a:r>
              <a:rPr lang="sv-SE" sz="1600" dirty="0" err="1"/>
              <a:t>pga</a:t>
            </a:r>
            <a:r>
              <a:rPr lang="sv-SE" sz="1600" dirty="0"/>
              <a:t> luftvägssymtom sedan 5 dagar. I triageringen berättar han att han har insjuknat med feber, hosta, huvudvärk och lös avföring. Pat väger 120 kg, behandlas för hypertoni och har en tablettbehandlad typ 2 diabetes. </a:t>
            </a:r>
          </a:p>
          <a:p>
            <a:pPr marL="0" indent="0">
              <a:lnSpc>
                <a:spcPct val="100000"/>
              </a:lnSpc>
              <a:buNone/>
            </a:pPr>
            <a:r>
              <a:rPr lang="sv-SE" sz="1600" dirty="0"/>
              <a:t>Vitalparametrar vid triagering: adekvat men trött och tagen (RLS1), feber 39,2 grader, hjärtfrekvens 110/min, blodtryck 120/80, andningsfrekvens 24/min, </a:t>
            </a:r>
            <a:r>
              <a:rPr lang="sv-SE" sz="1600" dirty="0" err="1"/>
              <a:t>saturation</a:t>
            </a:r>
            <a:r>
              <a:rPr lang="sv-SE" sz="1600" dirty="0"/>
              <a:t> på luft vid ankomst 82%. </a:t>
            </a:r>
          </a:p>
          <a:p>
            <a:pPr marL="0" indent="0">
              <a:lnSpc>
                <a:spcPct val="100000"/>
              </a:lnSpc>
              <a:buNone/>
            </a:pPr>
            <a:r>
              <a:rPr lang="sv-SE" sz="1600" dirty="0"/>
              <a:t>Du går nu in till patienten och tar naturligtvis en noggrann anamnes, men med tanke på patientens luftvägssymtom vill du särskilt fokusera på detta. </a:t>
            </a:r>
          </a:p>
          <a:p>
            <a:pPr marL="0" indent="0">
              <a:lnSpc>
                <a:spcPct val="100000"/>
              </a:lnSpc>
              <a:buNone/>
            </a:pPr>
            <a:endParaRPr lang="sv-SE" sz="1600" dirty="0"/>
          </a:p>
          <a:p>
            <a:pPr marL="0" indent="0">
              <a:lnSpc>
                <a:spcPct val="100000"/>
              </a:lnSpc>
              <a:buNone/>
            </a:pPr>
            <a:r>
              <a:rPr lang="sv-SE" sz="1600" b="1" dirty="0"/>
              <a:t>Fråga 1:1 (2 p) </a:t>
            </a:r>
            <a:endParaRPr lang="sv-SE" sz="1600" dirty="0"/>
          </a:p>
          <a:p>
            <a:pPr marL="0" indent="0">
              <a:lnSpc>
                <a:spcPct val="100000"/>
              </a:lnSpc>
              <a:buNone/>
            </a:pPr>
            <a:r>
              <a:rPr lang="sv-SE" sz="1600" dirty="0"/>
              <a:t>Vilka frågor ställer du till Axel för att fördjupa anamnesen avseende symtomatologi och epidemiologi för luftvägsinfektioner? </a:t>
            </a:r>
          </a:p>
          <a:p>
            <a:pPr marL="0" indent="0">
              <a:lnSpc>
                <a:spcPct val="100000"/>
              </a:lnSpc>
              <a:buNone/>
            </a:pPr>
            <a:endParaRPr lang="sv-SE" sz="1600" dirty="0"/>
          </a:p>
          <a:p>
            <a:pPr marL="0" indent="0">
              <a:lnSpc>
                <a:spcPct val="100000"/>
              </a:lnSpc>
              <a:buNone/>
            </a:pPr>
            <a:r>
              <a:rPr lang="sv-SE" sz="1600" dirty="0">
                <a:solidFill>
                  <a:schemeClr val="accent4"/>
                </a:solidFill>
              </a:rPr>
              <a:t>Svarsförslag:</a:t>
            </a:r>
          </a:p>
          <a:p>
            <a:pPr marL="0" indent="0">
              <a:buNone/>
            </a:pPr>
            <a:r>
              <a:rPr lang="sv-SE" sz="1600" dirty="0">
                <a:solidFill>
                  <a:schemeClr val="accent4"/>
                </a:solidFill>
              </a:rPr>
              <a:t>Precisera symtombilden: Hur och när insjuknade Axel? Feberdynamik/frossa? Andfådd/andnöd? Symtomens förlopp över tid? ÖLI-symtom? Produktiv eller torr hosta? Pleurit-/bröstsmärtor? Finns några andra med luftvägsinfektion i patientens närhet? Reseanamnes. Vaccinationsstatus (Covid-19, influensa, pneumokocker). Yrke. Fågel-/djurkontakter? Kontakt med små barn? Rökare? </a:t>
            </a:r>
          </a:p>
          <a:p>
            <a:pPr marL="0" indent="0">
              <a:buNone/>
            </a:pPr>
            <a:endParaRPr lang="sv-SE" sz="1600" dirty="0">
              <a:solidFill>
                <a:schemeClr val="accent4"/>
              </a:solidFill>
            </a:endParaRPr>
          </a:p>
          <a:p>
            <a:pPr marL="0" indent="0">
              <a:buNone/>
            </a:pPr>
            <a:r>
              <a:rPr lang="sv-SE" sz="1000" dirty="0">
                <a:solidFill>
                  <a:schemeClr val="tx1">
                    <a:lumMod val="50000"/>
                    <a:lumOff val="50000"/>
                  </a:schemeClr>
                </a:solidFill>
              </a:rPr>
              <a:t>FLM K10 B40, C69a, C124 </a:t>
            </a:r>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715511001"/>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lnSpc>
                <a:spcPct val="100000"/>
              </a:lnSpc>
              <a:buNone/>
            </a:pPr>
            <a:r>
              <a:rPr lang="sv-SE" sz="1600" b="1" dirty="0"/>
              <a:t>Fall 1, Axel 55 år </a:t>
            </a:r>
          </a:p>
          <a:p>
            <a:pPr marL="0" indent="0">
              <a:lnSpc>
                <a:spcPct val="100000"/>
              </a:lnSpc>
              <a:buNone/>
            </a:pPr>
            <a:r>
              <a:rPr lang="sv-SE" sz="1200" dirty="0">
                <a:solidFill>
                  <a:schemeClr val="tx1">
                    <a:lumMod val="50000"/>
                    <a:lumOff val="50000"/>
                  </a:schemeClr>
                </a:solidFill>
              </a:rPr>
              <a:t>Axel, 55 år, inkommer till Infektionsakuten en dag i januari månad </a:t>
            </a:r>
            <a:r>
              <a:rPr lang="sv-SE" sz="1200" dirty="0" err="1">
                <a:solidFill>
                  <a:schemeClr val="tx1">
                    <a:lumMod val="50000"/>
                    <a:lumOff val="50000"/>
                  </a:schemeClr>
                </a:solidFill>
              </a:rPr>
              <a:t>pga</a:t>
            </a:r>
            <a:r>
              <a:rPr lang="sv-SE" sz="1200" dirty="0">
                <a:solidFill>
                  <a:schemeClr val="tx1">
                    <a:lumMod val="50000"/>
                    <a:lumOff val="50000"/>
                  </a:schemeClr>
                </a:solidFill>
              </a:rPr>
              <a:t> luftvägssymtom sedan 5 dagar. I triageringen berättar han att han har insjuknat med feber, hosta, huvudvärk och lös avföring. Pat väger 120 kg, behandlas för hypertoni och har en tablettbehandlad typ 2 diabetes. </a:t>
            </a:r>
            <a:br>
              <a:rPr lang="sv-SE" sz="1200" dirty="0">
                <a:solidFill>
                  <a:schemeClr val="tx1">
                    <a:lumMod val="50000"/>
                    <a:lumOff val="50000"/>
                  </a:schemeClr>
                </a:solidFill>
              </a:rPr>
            </a:br>
            <a:r>
              <a:rPr lang="sv-SE" sz="1200" dirty="0">
                <a:solidFill>
                  <a:schemeClr val="tx1">
                    <a:lumMod val="50000"/>
                    <a:lumOff val="50000"/>
                  </a:schemeClr>
                </a:solidFill>
              </a:rPr>
              <a:t>Vitalparametrar vid triagering: adekvat men trött och tagen (RLS1), feber 39,2 grader, hjärtfrekvens 110/min, blodtryck 120/80, andningsfrekvens 24/min, </a:t>
            </a:r>
            <a:r>
              <a:rPr lang="sv-SE" sz="1200" dirty="0" err="1">
                <a:solidFill>
                  <a:schemeClr val="tx1">
                    <a:lumMod val="50000"/>
                    <a:lumOff val="50000"/>
                  </a:schemeClr>
                </a:solidFill>
              </a:rPr>
              <a:t>saturation</a:t>
            </a:r>
            <a:r>
              <a:rPr lang="sv-SE" sz="1200" dirty="0">
                <a:solidFill>
                  <a:schemeClr val="tx1">
                    <a:lumMod val="50000"/>
                    <a:lumOff val="50000"/>
                  </a:schemeClr>
                </a:solidFill>
              </a:rPr>
              <a:t> på luft vid ankomst 82%. </a:t>
            </a:r>
          </a:p>
          <a:p>
            <a:pPr marL="0" indent="0">
              <a:lnSpc>
                <a:spcPct val="100000"/>
              </a:lnSpc>
              <a:buNone/>
            </a:pPr>
            <a:r>
              <a:rPr lang="sv-SE" sz="1200" dirty="0">
                <a:solidFill>
                  <a:schemeClr val="tx1">
                    <a:lumMod val="50000"/>
                    <a:lumOff val="50000"/>
                  </a:schemeClr>
                </a:solidFill>
              </a:rPr>
              <a:t>Du går nu in till patienten och tar naturligtvis en noggrann anamnes, men med tanke på patientens luftvägssymtom vill du särskilt fokusera på detta. </a:t>
            </a:r>
          </a:p>
          <a:p>
            <a:pPr marL="0" indent="0">
              <a:buNone/>
            </a:pPr>
            <a:r>
              <a:rPr lang="sv-SE" sz="1600" dirty="0"/>
              <a:t>Axel berättar att han för 5 dagar sedan insjuknade relativt hastigt med feber, tendens till frossbrytningar och muskelvärk, och fick därefter en tilltagande rethosta som debuterade under första dygnet och lite senare lös avföring ca 5 gånger/dygn. Axel har inte känt sig andfådd i vila men märkt att han blivit andfådd och </a:t>
            </a:r>
            <a:r>
              <a:rPr lang="sv-SE" sz="1600" dirty="0" err="1"/>
              <a:t>snabbandad</a:t>
            </a:r>
            <a:r>
              <a:rPr lang="sv-SE" sz="1600" dirty="0"/>
              <a:t> vid trappgång i hemmet. Han beskriver viss bröstsmärta, delvis korrelerat till hostan. Axel berättar att han deltog på en stor företagskonferens, med hemkomst 5 dagar innan insjuknandet, men har för övrigt inte varit utomlands, och förnekar djur- eller fågelkontakter. Han är inte Covid-19-, pneumokock- eller influensavaccinerad och röker inte. </a:t>
            </a:r>
          </a:p>
          <a:p>
            <a:pPr marL="0" indent="0">
              <a:buNone/>
            </a:pPr>
            <a:r>
              <a:rPr lang="sv-SE" sz="1600" dirty="0"/>
              <a:t>I status noterar du utbredda sekretbiljud över lungfälten. Andningen är nu lugnare och med 6 liter syrgas på grimma har Axel 93% </a:t>
            </a:r>
            <a:r>
              <a:rPr lang="sv-SE" sz="1600" dirty="0" err="1"/>
              <a:t>saturation</a:t>
            </a:r>
            <a:r>
              <a:rPr lang="sv-SE" sz="1600" dirty="0"/>
              <a:t> och hans puls är nu 92/min. Status avseende neurologi, hjärta, blodtryck, buk och hud utfaller </a:t>
            </a:r>
            <a:r>
              <a:rPr lang="sv-SE" sz="1600" dirty="0" err="1"/>
              <a:t>ua</a:t>
            </a:r>
            <a:r>
              <a:rPr lang="sv-SE" sz="1600" dirty="0"/>
              <a:t>. Enligt lokal rutin har antigentest för Covid-19 tagits, vilket utfaller positivt. </a:t>
            </a:r>
          </a:p>
          <a:p>
            <a:pPr marL="0" indent="0">
              <a:buNone/>
            </a:pPr>
            <a:endParaRPr lang="sv-SE" sz="1600" dirty="0"/>
          </a:p>
          <a:p>
            <a:pPr marL="0" indent="0">
              <a:buNone/>
            </a:pPr>
            <a:r>
              <a:rPr lang="sv-SE" sz="1600" b="1" dirty="0"/>
              <a:t>Fråga 1:2 (2 p) </a:t>
            </a:r>
            <a:r>
              <a:rPr lang="sv-SE" sz="1600" dirty="0"/>
              <a:t>Sjuksköterskan frågar nu vilka blodprover som skall tas. Vilka blodprover ordinerar du nu när du misstänker en Covid-19 infektion? </a:t>
            </a:r>
          </a:p>
          <a:p>
            <a:pPr marL="0" indent="0">
              <a:lnSpc>
                <a:spcPct val="100000"/>
              </a:lnSpc>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15737403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lnSpc>
                <a:spcPct val="100000"/>
              </a:lnSpc>
              <a:buNone/>
            </a:pPr>
            <a:r>
              <a:rPr lang="sv-SE" sz="1600" b="1" dirty="0"/>
              <a:t>Fall 1, Axel 55 år </a:t>
            </a:r>
          </a:p>
          <a:p>
            <a:pPr marL="0" indent="0">
              <a:lnSpc>
                <a:spcPct val="100000"/>
              </a:lnSpc>
              <a:buNone/>
            </a:pPr>
            <a:r>
              <a:rPr lang="sv-SE" sz="1200" dirty="0">
                <a:solidFill>
                  <a:schemeClr val="tx1">
                    <a:lumMod val="50000"/>
                    <a:lumOff val="50000"/>
                  </a:schemeClr>
                </a:solidFill>
              </a:rPr>
              <a:t>Axel, 55 år, inkommer till Infektionsakuten en dag i januari månad </a:t>
            </a:r>
            <a:r>
              <a:rPr lang="sv-SE" sz="1200" dirty="0" err="1">
                <a:solidFill>
                  <a:schemeClr val="tx1">
                    <a:lumMod val="50000"/>
                    <a:lumOff val="50000"/>
                  </a:schemeClr>
                </a:solidFill>
              </a:rPr>
              <a:t>pga</a:t>
            </a:r>
            <a:r>
              <a:rPr lang="sv-SE" sz="1200" dirty="0">
                <a:solidFill>
                  <a:schemeClr val="tx1">
                    <a:lumMod val="50000"/>
                    <a:lumOff val="50000"/>
                  </a:schemeClr>
                </a:solidFill>
              </a:rPr>
              <a:t> luftvägssymtom sedan 5 dagar. I triageringen berättar han att han har insjuknat med feber, hosta, huvudvärk och lös avföring. Pat väger 120 kg, behandlas för hypertoni och har en tablettbehandlad typ 2 diabetes. </a:t>
            </a:r>
            <a:br>
              <a:rPr lang="sv-SE" sz="1200" dirty="0">
                <a:solidFill>
                  <a:schemeClr val="tx1">
                    <a:lumMod val="50000"/>
                    <a:lumOff val="50000"/>
                  </a:schemeClr>
                </a:solidFill>
              </a:rPr>
            </a:br>
            <a:r>
              <a:rPr lang="sv-SE" sz="1200" dirty="0">
                <a:solidFill>
                  <a:schemeClr val="tx1">
                    <a:lumMod val="50000"/>
                    <a:lumOff val="50000"/>
                  </a:schemeClr>
                </a:solidFill>
              </a:rPr>
              <a:t>Vitalparametrar vid triagering: adekvat men trött och tagen (RLS1), feber 39,2 grader, hjärtfrekvens 110/min, blodtryck 120/80, andningsfrekvens 24/min, </a:t>
            </a:r>
            <a:r>
              <a:rPr lang="sv-SE" sz="1200" dirty="0" err="1">
                <a:solidFill>
                  <a:schemeClr val="tx1">
                    <a:lumMod val="50000"/>
                    <a:lumOff val="50000"/>
                  </a:schemeClr>
                </a:solidFill>
              </a:rPr>
              <a:t>saturation</a:t>
            </a:r>
            <a:r>
              <a:rPr lang="sv-SE" sz="1200" dirty="0">
                <a:solidFill>
                  <a:schemeClr val="tx1">
                    <a:lumMod val="50000"/>
                    <a:lumOff val="50000"/>
                  </a:schemeClr>
                </a:solidFill>
              </a:rPr>
              <a:t> på luft vid ankomst 82%. </a:t>
            </a:r>
          </a:p>
          <a:p>
            <a:pPr marL="0" indent="0">
              <a:lnSpc>
                <a:spcPct val="100000"/>
              </a:lnSpc>
              <a:buNone/>
            </a:pPr>
            <a:r>
              <a:rPr lang="sv-SE" sz="1200" dirty="0">
                <a:solidFill>
                  <a:schemeClr val="tx1">
                    <a:lumMod val="50000"/>
                    <a:lumOff val="50000"/>
                  </a:schemeClr>
                </a:solidFill>
              </a:rPr>
              <a:t>Du går nu in till patienten och tar naturligtvis en noggrann anamnes, men med tanke på patientens luftvägssymtom vill du särskilt fokusera på detta. </a:t>
            </a:r>
          </a:p>
          <a:p>
            <a:pPr marL="0" indent="0">
              <a:buNone/>
            </a:pPr>
            <a:r>
              <a:rPr lang="sv-SE" sz="1600" dirty="0"/>
              <a:t>Axel berättar att han för 5 dagar sedan insjuknade relativt hastigt med feber, tendens till frossbrytningar och muskelvärk, och fick därefter en tilltagande rethosta som debuterade under första dygnet och lite senare lös avföring ca 5 gånger/dygn. Axel har inte känt sig andfådd i vila men märkt att han blivit andfådd och </a:t>
            </a:r>
            <a:r>
              <a:rPr lang="sv-SE" sz="1600" dirty="0" err="1"/>
              <a:t>snabbandad</a:t>
            </a:r>
            <a:r>
              <a:rPr lang="sv-SE" sz="1600" dirty="0"/>
              <a:t> vid trappgång i hemmet. Han beskriver viss bröstsmärta, delvis korrelerat till hostan. Axel berättar att han deltog på en stor företagskonferens, med hemkomst 5 dagar innan insjuknandet, men har för övrigt inte varit utomlands, och förnekar djur- eller fågelkontakter. Han är inte Covid-19-, pneumokock- eller influensavaccinerad och röker inte. </a:t>
            </a:r>
          </a:p>
          <a:p>
            <a:pPr marL="0" indent="0">
              <a:buNone/>
            </a:pPr>
            <a:r>
              <a:rPr lang="sv-SE" sz="1600" dirty="0"/>
              <a:t>I status noterar du utbredda sekretbiljud över lungfälten. Andningen är nu lugnare och med 6 liter syrgas på grimma har Axel 93% </a:t>
            </a:r>
            <a:r>
              <a:rPr lang="sv-SE" sz="1600" dirty="0" err="1"/>
              <a:t>saturation</a:t>
            </a:r>
            <a:r>
              <a:rPr lang="sv-SE" sz="1600" dirty="0"/>
              <a:t> och hans puls är nu 92/min. Status avseende neurologi, hjärta, blodtryck, buk och hud utfaller </a:t>
            </a:r>
            <a:r>
              <a:rPr lang="sv-SE" sz="1600" dirty="0" err="1"/>
              <a:t>ua</a:t>
            </a:r>
            <a:r>
              <a:rPr lang="sv-SE" sz="1600" dirty="0"/>
              <a:t>. Enligt lokal rutin har antigentest för Covid-19 tagits, vilket utfaller positivt. </a:t>
            </a:r>
          </a:p>
          <a:p>
            <a:pPr marL="0" indent="0">
              <a:buNone/>
            </a:pPr>
            <a:endParaRPr lang="sv-SE" sz="1600" dirty="0"/>
          </a:p>
          <a:p>
            <a:pPr marL="0" indent="0">
              <a:buNone/>
            </a:pPr>
            <a:r>
              <a:rPr lang="sv-SE" sz="1600" b="1" dirty="0"/>
              <a:t>Fråga 1:2 (2 p) </a:t>
            </a:r>
            <a:r>
              <a:rPr lang="sv-SE" sz="1600" dirty="0"/>
              <a:t>Sjuksköterskan frågar nu vilka blodprover som skall tas. Vilka blodprover ordinerar du nu när du misstänker en Covid-19 infektion? </a:t>
            </a:r>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Blod-, el-, leverstatus, </a:t>
            </a:r>
            <a:r>
              <a:rPr lang="sv-SE" sz="1600" dirty="0" err="1">
                <a:solidFill>
                  <a:schemeClr val="accent4"/>
                </a:solidFill>
              </a:rPr>
              <a:t>diff</a:t>
            </a:r>
            <a:r>
              <a:rPr lang="sv-SE" sz="1600" dirty="0">
                <a:solidFill>
                  <a:schemeClr val="accent4"/>
                </a:solidFill>
              </a:rPr>
              <a:t> med lymfocyter, LD. CRP/</a:t>
            </a:r>
            <a:r>
              <a:rPr lang="sv-SE" sz="1600" dirty="0" err="1">
                <a:solidFill>
                  <a:schemeClr val="accent4"/>
                </a:solidFill>
              </a:rPr>
              <a:t>procalcitonin</a:t>
            </a:r>
            <a:r>
              <a:rPr lang="sv-SE" sz="1600" dirty="0">
                <a:solidFill>
                  <a:schemeClr val="accent4"/>
                </a:solidFill>
              </a:rPr>
              <a:t>, D-</a:t>
            </a:r>
            <a:r>
              <a:rPr lang="sv-SE" sz="1600" dirty="0" err="1">
                <a:solidFill>
                  <a:schemeClr val="accent4"/>
                </a:solidFill>
              </a:rPr>
              <a:t>dimer</a:t>
            </a:r>
            <a:r>
              <a:rPr lang="sv-SE" sz="1600" dirty="0">
                <a:solidFill>
                  <a:schemeClr val="accent4"/>
                </a:solidFill>
              </a:rPr>
              <a:t>, B-glukos. Arteriell </a:t>
            </a:r>
            <a:r>
              <a:rPr lang="sv-SE" sz="1600" dirty="0" err="1">
                <a:solidFill>
                  <a:schemeClr val="accent4"/>
                </a:solidFill>
              </a:rPr>
              <a:t>blodgas</a:t>
            </a:r>
            <a:r>
              <a:rPr lang="sv-SE" sz="1600" dirty="0">
                <a:solidFill>
                  <a:schemeClr val="accent4"/>
                </a:solidFill>
              </a:rPr>
              <a:t>. </a:t>
            </a:r>
            <a:r>
              <a:rPr lang="sv-SE" sz="1600" dirty="0" err="1">
                <a:solidFill>
                  <a:schemeClr val="accent4"/>
                </a:solidFill>
              </a:rPr>
              <a:t>Ev</a:t>
            </a:r>
            <a:r>
              <a:rPr lang="sv-SE" sz="1600" dirty="0">
                <a:solidFill>
                  <a:schemeClr val="accent4"/>
                </a:solidFill>
              </a:rPr>
              <a:t> </a:t>
            </a:r>
            <a:r>
              <a:rPr lang="sv-SE" sz="1600" dirty="0" err="1">
                <a:solidFill>
                  <a:schemeClr val="accent4"/>
                </a:solidFill>
              </a:rPr>
              <a:t>troponin</a:t>
            </a:r>
            <a:r>
              <a:rPr lang="sv-SE" sz="1600" dirty="0">
                <a:solidFill>
                  <a:schemeClr val="accent4"/>
                </a:solidFill>
              </a:rPr>
              <a:t>, </a:t>
            </a:r>
            <a:r>
              <a:rPr lang="sv-SE" sz="1600" dirty="0" err="1">
                <a:solidFill>
                  <a:schemeClr val="accent4"/>
                </a:solidFill>
              </a:rPr>
              <a:t>ev</a:t>
            </a:r>
            <a:r>
              <a:rPr lang="sv-SE" sz="1600" dirty="0">
                <a:solidFill>
                  <a:schemeClr val="accent4"/>
                </a:solidFill>
              </a:rPr>
              <a:t> Il-6/</a:t>
            </a:r>
            <a:r>
              <a:rPr lang="sv-SE" sz="1600" dirty="0" err="1">
                <a:solidFill>
                  <a:schemeClr val="accent4"/>
                </a:solidFill>
              </a:rPr>
              <a:t>ferritin</a:t>
            </a:r>
            <a:r>
              <a:rPr lang="sv-SE" sz="1600" dirty="0">
                <a:solidFill>
                  <a:schemeClr val="accent4"/>
                </a:solidFill>
              </a:rPr>
              <a:t>. </a:t>
            </a:r>
          </a:p>
          <a:p>
            <a:pPr marL="0" indent="0">
              <a:buNone/>
            </a:pPr>
            <a:endParaRPr lang="sv-SE" sz="1600" dirty="0"/>
          </a:p>
          <a:p>
            <a:pPr marL="0" indent="0">
              <a:buNone/>
            </a:pPr>
            <a:r>
              <a:rPr lang="sv-SE" sz="1000" dirty="0">
                <a:solidFill>
                  <a:schemeClr val="tx1">
                    <a:lumMod val="50000"/>
                    <a:lumOff val="50000"/>
                  </a:schemeClr>
                </a:solidFill>
              </a:rPr>
              <a:t>FLM K10 C69a </a:t>
            </a:r>
          </a:p>
          <a:p>
            <a:pPr marL="0" indent="0">
              <a:lnSpc>
                <a:spcPct val="100000"/>
              </a:lnSpc>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740329484"/>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lnSpc>
                <a:spcPct val="100000"/>
              </a:lnSpc>
              <a:buNone/>
            </a:pPr>
            <a:r>
              <a:rPr lang="sv-SE" sz="1600" b="1" dirty="0"/>
              <a:t>Fall 1, Axel 55 år </a:t>
            </a:r>
          </a:p>
          <a:p>
            <a:pPr marL="0" indent="0">
              <a:lnSpc>
                <a:spcPct val="100000"/>
              </a:lnSpc>
              <a:buNone/>
            </a:pPr>
            <a:r>
              <a:rPr lang="sv-SE" sz="1200" dirty="0">
                <a:solidFill>
                  <a:schemeClr val="tx1">
                    <a:lumMod val="50000"/>
                    <a:lumOff val="50000"/>
                  </a:schemeClr>
                </a:solidFill>
              </a:rPr>
              <a:t>Axel, 55 år, inkommer till Infektionsakuten en dag i januari månad </a:t>
            </a:r>
            <a:r>
              <a:rPr lang="sv-SE" sz="1200" dirty="0" err="1">
                <a:solidFill>
                  <a:schemeClr val="tx1">
                    <a:lumMod val="50000"/>
                    <a:lumOff val="50000"/>
                  </a:schemeClr>
                </a:solidFill>
              </a:rPr>
              <a:t>pga</a:t>
            </a:r>
            <a:r>
              <a:rPr lang="sv-SE" sz="1200" dirty="0">
                <a:solidFill>
                  <a:schemeClr val="tx1">
                    <a:lumMod val="50000"/>
                    <a:lumOff val="50000"/>
                  </a:schemeClr>
                </a:solidFill>
              </a:rPr>
              <a:t> luftvägssymtom sedan 5 dagar. I triageringen berättar han att han har insjuknat med feber, hosta, huvudvärk och lös avföring. Pat väger 120 kg, behandlas för hypertoni och har en tablettbehandlad typ 2 diabetes. </a:t>
            </a:r>
            <a:br>
              <a:rPr lang="sv-SE" sz="1200" dirty="0">
                <a:solidFill>
                  <a:schemeClr val="tx1">
                    <a:lumMod val="50000"/>
                    <a:lumOff val="50000"/>
                  </a:schemeClr>
                </a:solidFill>
              </a:rPr>
            </a:br>
            <a:r>
              <a:rPr lang="sv-SE" sz="1200" dirty="0">
                <a:solidFill>
                  <a:schemeClr val="tx1">
                    <a:lumMod val="50000"/>
                    <a:lumOff val="50000"/>
                  </a:schemeClr>
                </a:solidFill>
              </a:rPr>
              <a:t>Vitalparametrar vid triagering: adekvat men trött och tagen (RLS1), feber 39,2 grader, hjärtfrekvens 110/min, blodtryck 120/80, andningsfrekvens 24/min, </a:t>
            </a:r>
            <a:r>
              <a:rPr lang="sv-SE" sz="1200" dirty="0" err="1">
                <a:solidFill>
                  <a:schemeClr val="tx1">
                    <a:lumMod val="50000"/>
                    <a:lumOff val="50000"/>
                  </a:schemeClr>
                </a:solidFill>
              </a:rPr>
              <a:t>saturation</a:t>
            </a:r>
            <a:r>
              <a:rPr lang="sv-SE" sz="1200" dirty="0">
                <a:solidFill>
                  <a:schemeClr val="tx1">
                    <a:lumMod val="50000"/>
                    <a:lumOff val="50000"/>
                  </a:schemeClr>
                </a:solidFill>
              </a:rPr>
              <a:t> på luft vid ankomst 82%. </a:t>
            </a:r>
          </a:p>
          <a:p>
            <a:pPr marL="0" indent="0">
              <a:lnSpc>
                <a:spcPct val="100000"/>
              </a:lnSpc>
              <a:buNone/>
            </a:pPr>
            <a:r>
              <a:rPr lang="sv-SE" sz="1200" dirty="0">
                <a:solidFill>
                  <a:schemeClr val="tx1">
                    <a:lumMod val="50000"/>
                    <a:lumOff val="50000"/>
                  </a:schemeClr>
                </a:solidFill>
              </a:rPr>
              <a:t>Du går nu in till patienten och tar naturligtvis en noggrann anamnes, men med tanke på patientens luftvägssymtom vill du särskilt fokusera på detta. </a:t>
            </a:r>
          </a:p>
          <a:p>
            <a:pPr marL="0" indent="0">
              <a:buNone/>
            </a:pPr>
            <a:r>
              <a:rPr lang="sv-SE" sz="1600" dirty="0"/>
              <a:t>Axel berättar att han för 5 dagar sedan insjuknade relativt hastigt med feber, tendens till frossbrytningar och muskelvärk, och fick därefter en tilltagande rethosta som debuterade under första dygnet och lite senare lös avföring ca 5 gånger/dygn. Axel har inte känt sig andfådd i vila men märkt att han blivit andfådd och </a:t>
            </a:r>
            <a:r>
              <a:rPr lang="sv-SE" sz="1600" dirty="0" err="1"/>
              <a:t>snabbandad</a:t>
            </a:r>
            <a:r>
              <a:rPr lang="sv-SE" sz="1600" dirty="0"/>
              <a:t> vid trappgång i hemmet. Han beskriver viss bröstsmärta, delvis korrelerat till hostan. Axel berättar att han deltog på en stor företagskonferens, med hemkomst 5 dagar innan insjuknandet, men har för övrigt inte varit utomlands, och förnekar djur- eller fågelkontakter. Han är inte Covid-19-, pneumokock- eller influensavaccinerad och röker inte. </a:t>
            </a:r>
          </a:p>
          <a:p>
            <a:pPr marL="0" indent="0">
              <a:buNone/>
            </a:pPr>
            <a:r>
              <a:rPr lang="sv-SE" sz="1600" dirty="0"/>
              <a:t>I status noterar du utbredda sekretbiljud över lungfälten. Andningen är nu lugnare och med 6 liter syrgas på grimma har Axel 93% </a:t>
            </a:r>
            <a:r>
              <a:rPr lang="sv-SE" sz="1600" dirty="0" err="1"/>
              <a:t>saturation</a:t>
            </a:r>
            <a:r>
              <a:rPr lang="sv-SE" sz="1600" dirty="0"/>
              <a:t> och hans puls är nu 92/min. Status avseende neurologi, hjärta, blodtryck, buk och hud utfaller </a:t>
            </a:r>
            <a:r>
              <a:rPr lang="sv-SE" sz="1600" dirty="0" err="1"/>
              <a:t>ua</a:t>
            </a:r>
            <a:r>
              <a:rPr lang="sv-SE" sz="1600" dirty="0"/>
              <a:t>. Enligt lokal rutin har antigentest för Covid-19 tagits, vilket utfaller positivt. </a:t>
            </a:r>
          </a:p>
          <a:p>
            <a:pPr marL="0" indent="0">
              <a:buNone/>
            </a:pPr>
            <a:endParaRPr lang="sv-SE" sz="1600" dirty="0"/>
          </a:p>
          <a:p>
            <a:pPr marL="0" indent="0">
              <a:buNone/>
            </a:pPr>
            <a:r>
              <a:rPr lang="sv-SE" sz="1600" b="1" dirty="0"/>
              <a:t>Fråga 1:3 (2 p) </a:t>
            </a:r>
            <a:r>
              <a:rPr lang="sv-SE" sz="1600" dirty="0"/>
              <a:t>Vilka mikrobiologiska analyser beställer du? </a:t>
            </a:r>
          </a:p>
          <a:p>
            <a:pPr marL="0" indent="0">
              <a:buNone/>
            </a:pPr>
            <a:endParaRPr lang="sv-SE" sz="1600" dirty="0"/>
          </a:p>
          <a:p>
            <a:pPr marL="0" indent="0">
              <a:lnSpc>
                <a:spcPct val="100000"/>
              </a:lnSpc>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008513711"/>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lnSpc>
                <a:spcPct val="100000"/>
              </a:lnSpc>
              <a:buNone/>
            </a:pPr>
            <a:r>
              <a:rPr lang="sv-SE" sz="1600" b="1" dirty="0"/>
              <a:t>Fall 1, Axel 55 år </a:t>
            </a:r>
          </a:p>
          <a:p>
            <a:pPr marL="0" indent="0">
              <a:lnSpc>
                <a:spcPct val="100000"/>
              </a:lnSpc>
              <a:buNone/>
            </a:pPr>
            <a:r>
              <a:rPr lang="sv-SE" sz="1200" dirty="0">
                <a:solidFill>
                  <a:schemeClr val="tx1">
                    <a:lumMod val="50000"/>
                    <a:lumOff val="50000"/>
                  </a:schemeClr>
                </a:solidFill>
              </a:rPr>
              <a:t>Axel, 55 år, inkommer till Infektionsakuten en dag i januari månad </a:t>
            </a:r>
            <a:r>
              <a:rPr lang="sv-SE" sz="1200" dirty="0" err="1">
                <a:solidFill>
                  <a:schemeClr val="tx1">
                    <a:lumMod val="50000"/>
                    <a:lumOff val="50000"/>
                  </a:schemeClr>
                </a:solidFill>
              </a:rPr>
              <a:t>pga</a:t>
            </a:r>
            <a:r>
              <a:rPr lang="sv-SE" sz="1200" dirty="0">
                <a:solidFill>
                  <a:schemeClr val="tx1">
                    <a:lumMod val="50000"/>
                    <a:lumOff val="50000"/>
                  </a:schemeClr>
                </a:solidFill>
              </a:rPr>
              <a:t> luftvägssymtom sedan 5 dagar. I triageringen berättar han att han har insjuknat med feber, hosta, huvudvärk och lös avföring. Pat väger 120 kg, behandlas för hypertoni och har en tablettbehandlad typ 2 diabetes. </a:t>
            </a:r>
            <a:br>
              <a:rPr lang="sv-SE" sz="1200" dirty="0">
                <a:solidFill>
                  <a:schemeClr val="tx1">
                    <a:lumMod val="50000"/>
                    <a:lumOff val="50000"/>
                  </a:schemeClr>
                </a:solidFill>
              </a:rPr>
            </a:br>
            <a:r>
              <a:rPr lang="sv-SE" sz="1200" dirty="0">
                <a:solidFill>
                  <a:schemeClr val="tx1">
                    <a:lumMod val="50000"/>
                    <a:lumOff val="50000"/>
                  </a:schemeClr>
                </a:solidFill>
              </a:rPr>
              <a:t>Vitalparametrar vid triagering: adekvat men trött och tagen (RLS1), feber 39,2 grader, hjärtfrekvens 110/min, blodtryck 120/80, andningsfrekvens 24/min, </a:t>
            </a:r>
            <a:r>
              <a:rPr lang="sv-SE" sz="1200" dirty="0" err="1">
                <a:solidFill>
                  <a:schemeClr val="tx1">
                    <a:lumMod val="50000"/>
                    <a:lumOff val="50000"/>
                  </a:schemeClr>
                </a:solidFill>
              </a:rPr>
              <a:t>saturation</a:t>
            </a:r>
            <a:r>
              <a:rPr lang="sv-SE" sz="1200" dirty="0">
                <a:solidFill>
                  <a:schemeClr val="tx1">
                    <a:lumMod val="50000"/>
                    <a:lumOff val="50000"/>
                  </a:schemeClr>
                </a:solidFill>
              </a:rPr>
              <a:t> på luft vid ankomst 82%. </a:t>
            </a:r>
          </a:p>
          <a:p>
            <a:pPr marL="0" indent="0">
              <a:lnSpc>
                <a:spcPct val="100000"/>
              </a:lnSpc>
              <a:buNone/>
            </a:pPr>
            <a:r>
              <a:rPr lang="sv-SE" sz="1200" dirty="0">
                <a:solidFill>
                  <a:schemeClr val="tx1">
                    <a:lumMod val="50000"/>
                    <a:lumOff val="50000"/>
                  </a:schemeClr>
                </a:solidFill>
              </a:rPr>
              <a:t>Du går nu in till patienten och tar naturligtvis en noggrann anamnes, men med tanke på patientens luftvägssymtom vill du särskilt fokusera på detta. </a:t>
            </a:r>
          </a:p>
          <a:p>
            <a:pPr marL="0" indent="0">
              <a:buNone/>
            </a:pPr>
            <a:r>
              <a:rPr lang="sv-SE" sz="1600" dirty="0"/>
              <a:t>Axel berättar att han för 5 dagar sedan insjuknade relativt hastigt med feber, tendens till frossbrytningar och muskelvärk, och fick därefter en tilltagande rethosta som debuterade under första dygnet och lite senare lös avföring ca 5 gånger/dygn. Axel har inte känt sig andfådd i vila men märkt att han blivit andfådd och </a:t>
            </a:r>
            <a:r>
              <a:rPr lang="sv-SE" sz="1600" dirty="0" err="1"/>
              <a:t>snabbandad</a:t>
            </a:r>
            <a:r>
              <a:rPr lang="sv-SE" sz="1600" dirty="0"/>
              <a:t> vid trappgång i hemmet. Han beskriver viss bröstsmärta, delvis korrelerat till hostan. Axel berättar att han deltog på en stor företagskonferens, med hemkomst 5 dagar innan insjuknandet, men har för övrigt inte varit utomlands, och förnekar djur- eller fågelkontakter. Han är inte Covid-19-, pneumokock- eller influensavaccinerad och röker inte. </a:t>
            </a:r>
          </a:p>
          <a:p>
            <a:pPr marL="0" indent="0">
              <a:buNone/>
            </a:pPr>
            <a:r>
              <a:rPr lang="sv-SE" sz="1600" dirty="0"/>
              <a:t>I status noterar du utbredda sekretbiljud över lungfälten. Andningen är nu lugnare och med 6 liter syrgas på grimma har Axel 93% </a:t>
            </a:r>
            <a:r>
              <a:rPr lang="sv-SE" sz="1600" dirty="0" err="1"/>
              <a:t>saturation</a:t>
            </a:r>
            <a:r>
              <a:rPr lang="sv-SE" sz="1600" dirty="0"/>
              <a:t> och hans puls är nu 92/min. Status avseende neurologi, hjärta, blodtryck, buk och hud utfaller </a:t>
            </a:r>
            <a:r>
              <a:rPr lang="sv-SE" sz="1600" dirty="0" err="1"/>
              <a:t>ua</a:t>
            </a:r>
            <a:r>
              <a:rPr lang="sv-SE" sz="1600" dirty="0"/>
              <a:t>. Enligt lokal rutin har antigentest för Covid-19 tagits, vilket utfaller positivt. </a:t>
            </a:r>
          </a:p>
          <a:p>
            <a:pPr marL="0" indent="0">
              <a:buNone/>
            </a:pPr>
            <a:endParaRPr lang="sv-SE" sz="1600" dirty="0"/>
          </a:p>
          <a:p>
            <a:pPr marL="0" indent="0">
              <a:buNone/>
            </a:pPr>
            <a:r>
              <a:rPr lang="sv-SE" sz="1600" b="1" dirty="0"/>
              <a:t>Fråga 1:3 (2 p) </a:t>
            </a:r>
            <a:r>
              <a:rPr lang="sv-SE" sz="1600" dirty="0"/>
              <a:t>Vilka mikrobiologiska analyser beställer du? </a:t>
            </a:r>
          </a:p>
          <a:p>
            <a:pPr marL="0" indent="0">
              <a:buNone/>
            </a:pPr>
            <a:endParaRPr lang="sv-SE" sz="1600" dirty="0"/>
          </a:p>
          <a:p>
            <a:pPr marL="0" indent="0">
              <a:buNone/>
            </a:pPr>
            <a:r>
              <a:rPr lang="sv-SE" sz="1600" dirty="0">
                <a:solidFill>
                  <a:schemeClr val="accent4"/>
                </a:solidFill>
              </a:rPr>
              <a:t>Svarsförslag:</a:t>
            </a:r>
            <a:br>
              <a:rPr lang="sv-SE" sz="1600" dirty="0">
                <a:solidFill>
                  <a:schemeClr val="accent4"/>
                </a:solidFill>
              </a:rPr>
            </a:br>
            <a:r>
              <a:rPr lang="sv-SE" sz="1600" dirty="0">
                <a:solidFill>
                  <a:schemeClr val="accent4"/>
                </a:solidFill>
              </a:rPr>
              <a:t>Blododling x 2, </a:t>
            </a:r>
            <a:r>
              <a:rPr lang="sv-SE" sz="1600" dirty="0" err="1">
                <a:solidFill>
                  <a:schemeClr val="accent4"/>
                </a:solidFill>
              </a:rPr>
              <a:t>sputumodling</a:t>
            </a:r>
            <a:r>
              <a:rPr lang="sv-SE" sz="1600" dirty="0">
                <a:solidFill>
                  <a:schemeClr val="accent4"/>
                </a:solidFill>
              </a:rPr>
              <a:t> om möjligt, annars </a:t>
            </a:r>
            <a:r>
              <a:rPr lang="sv-SE" sz="1600" dirty="0" err="1">
                <a:solidFill>
                  <a:schemeClr val="accent4"/>
                </a:solidFill>
              </a:rPr>
              <a:t>nph</a:t>
            </a:r>
            <a:r>
              <a:rPr lang="sv-SE" sz="1600" dirty="0">
                <a:solidFill>
                  <a:schemeClr val="accent4"/>
                </a:solidFill>
              </a:rPr>
              <a:t>-odling, Covid-19-PCR (</a:t>
            </a:r>
            <a:r>
              <a:rPr lang="sv-SE" sz="1600" dirty="0" err="1">
                <a:solidFill>
                  <a:schemeClr val="accent4"/>
                </a:solidFill>
              </a:rPr>
              <a:t>nph</a:t>
            </a:r>
            <a:r>
              <a:rPr lang="sv-SE" sz="1600" dirty="0">
                <a:solidFill>
                  <a:schemeClr val="accent4"/>
                </a:solidFill>
              </a:rPr>
              <a:t>). </a:t>
            </a:r>
          </a:p>
          <a:p>
            <a:pPr marL="0" indent="0">
              <a:buNone/>
            </a:pPr>
            <a:endParaRPr lang="sv-SE" sz="1600" dirty="0"/>
          </a:p>
          <a:p>
            <a:pPr marL="0" indent="0">
              <a:buNone/>
            </a:pPr>
            <a:r>
              <a:rPr lang="sv-SE" sz="1000" dirty="0">
                <a:solidFill>
                  <a:schemeClr val="tx1">
                    <a:lumMod val="50000"/>
                    <a:lumOff val="50000"/>
                  </a:schemeClr>
                </a:solidFill>
              </a:rPr>
              <a:t>FLM K10 B94 </a:t>
            </a:r>
          </a:p>
          <a:p>
            <a:pPr marL="0" indent="0">
              <a:lnSpc>
                <a:spcPct val="100000"/>
              </a:lnSpc>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66424722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lnSpc>
                <a:spcPct val="100000"/>
              </a:lnSpc>
              <a:buNone/>
            </a:pPr>
            <a:r>
              <a:rPr lang="sv-SE" sz="1600" b="1" dirty="0"/>
              <a:t>Fall 1, Axel 55 år </a:t>
            </a:r>
          </a:p>
          <a:p>
            <a:pPr marL="0" indent="0">
              <a:lnSpc>
                <a:spcPct val="100000"/>
              </a:lnSpc>
              <a:buNone/>
            </a:pPr>
            <a:r>
              <a:rPr lang="sv-SE" sz="1200" dirty="0">
                <a:solidFill>
                  <a:schemeClr val="tx1">
                    <a:lumMod val="50000"/>
                    <a:lumOff val="50000"/>
                  </a:schemeClr>
                </a:solidFill>
              </a:rPr>
              <a:t>Axel, 55 år, inkommer till Infektionsakuten en dag i januari månad </a:t>
            </a:r>
            <a:r>
              <a:rPr lang="sv-SE" sz="1200" dirty="0" err="1">
                <a:solidFill>
                  <a:schemeClr val="tx1">
                    <a:lumMod val="50000"/>
                    <a:lumOff val="50000"/>
                  </a:schemeClr>
                </a:solidFill>
              </a:rPr>
              <a:t>pga</a:t>
            </a:r>
            <a:r>
              <a:rPr lang="sv-SE" sz="1200" dirty="0">
                <a:solidFill>
                  <a:schemeClr val="tx1">
                    <a:lumMod val="50000"/>
                    <a:lumOff val="50000"/>
                  </a:schemeClr>
                </a:solidFill>
              </a:rPr>
              <a:t> luftvägssymtom sedan 5 dagar. I triageringen berättar han att han har insjuknat med feber, hosta, huvudvärk och lös avföring. Pat väger 120 kg, behandlas för hypertoni och har en tablettbehandlad typ 2 diabetes. </a:t>
            </a:r>
            <a:br>
              <a:rPr lang="sv-SE" sz="1200" dirty="0">
                <a:solidFill>
                  <a:schemeClr val="tx1">
                    <a:lumMod val="50000"/>
                    <a:lumOff val="50000"/>
                  </a:schemeClr>
                </a:solidFill>
              </a:rPr>
            </a:br>
            <a:r>
              <a:rPr lang="sv-SE" sz="1200" dirty="0">
                <a:solidFill>
                  <a:schemeClr val="tx1">
                    <a:lumMod val="50000"/>
                    <a:lumOff val="50000"/>
                  </a:schemeClr>
                </a:solidFill>
              </a:rPr>
              <a:t>Vitalparametrar vid triagering: adekvat men trött och tagen (RLS1), feber 39,2 grader, hjärtfrekvens 110/min, blodtryck 120/80, andningsfrekvens 24/min, </a:t>
            </a:r>
            <a:r>
              <a:rPr lang="sv-SE" sz="1200" dirty="0" err="1">
                <a:solidFill>
                  <a:schemeClr val="tx1">
                    <a:lumMod val="50000"/>
                    <a:lumOff val="50000"/>
                  </a:schemeClr>
                </a:solidFill>
              </a:rPr>
              <a:t>saturation</a:t>
            </a:r>
            <a:r>
              <a:rPr lang="sv-SE" sz="1200" dirty="0">
                <a:solidFill>
                  <a:schemeClr val="tx1">
                    <a:lumMod val="50000"/>
                    <a:lumOff val="50000"/>
                  </a:schemeClr>
                </a:solidFill>
              </a:rPr>
              <a:t> på luft vid ankomst 82%. </a:t>
            </a:r>
          </a:p>
          <a:p>
            <a:pPr marL="0" indent="0">
              <a:lnSpc>
                <a:spcPct val="100000"/>
              </a:lnSpc>
              <a:buNone/>
            </a:pPr>
            <a:r>
              <a:rPr lang="sv-SE" sz="1200" dirty="0">
                <a:solidFill>
                  <a:schemeClr val="tx1">
                    <a:lumMod val="50000"/>
                    <a:lumOff val="50000"/>
                  </a:schemeClr>
                </a:solidFill>
              </a:rPr>
              <a:t>Du går nu in till patienten och tar naturligtvis en noggrann anamnes, men med tanke på patientens luftvägssymtom vill du särskilt fokusera på detta. </a:t>
            </a:r>
            <a:br>
              <a:rPr lang="sv-SE" sz="1200" dirty="0">
                <a:solidFill>
                  <a:schemeClr val="tx1">
                    <a:lumMod val="50000"/>
                    <a:lumOff val="50000"/>
                  </a:schemeClr>
                </a:solidFill>
              </a:rPr>
            </a:br>
            <a:r>
              <a:rPr lang="sv-SE" sz="1200" dirty="0">
                <a:solidFill>
                  <a:schemeClr val="tx1">
                    <a:lumMod val="50000"/>
                    <a:lumOff val="50000"/>
                  </a:schemeClr>
                </a:solidFill>
              </a:rPr>
              <a:t>Axel berättar att han för 5 dagar sedan insjuknade relativt hastigt med feber, tendens till frossbrytningar och muskelvärk, och fick därefter en tilltagande rethosta som debuterade under första dygnet och lite senare lös avföring ca 5 gånger/dygn. Axel har inte känt sig andfådd i vila men märkt att han blivit andfådd och </a:t>
            </a:r>
            <a:r>
              <a:rPr lang="sv-SE" sz="1200" dirty="0" err="1">
                <a:solidFill>
                  <a:schemeClr val="tx1">
                    <a:lumMod val="50000"/>
                    <a:lumOff val="50000"/>
                  </a:schemeClr>
                </a:solidFill>
              </a:rPr>
              <a:t>snabbandad</a:t>
            </a:r>
            <a:r>
              <a:rPr lang="sv-SE" sz="1200" dirty="0">
                <a:solidFill>
                  <a:schemeClr val="tx1">
                    <a:lumMod val="50000"/>
                    <a:lumOff val="50000"/>
                  </a:schemeClr>
                </a:solidFill>
              </a:rPr>
              <a:t> vid trappgång i hemmet. Han beskriver viss bröstsmärta, delvis korrelerat till hostan. Axel berättar att han deltog på en stor företagskonferens, med hemkomst 5 dagar innan insjuknandet, men har för övrigt inte varit utomlands, och förnekar djur- eller fågelkontakter. Han är inte Covid-19-, pneumokock- eller influensavaccinerad och röker inte. </a:t>
            </a:r>
          </a:p>
          <a:p>
            <a:pPr marL="0" indent="0">
              <a:buNone/>
            </a:pPr>
            <a:r>
              <a:rPr lang="sv-SE" sz="1200" dirty="0">
                <a:solidFill>
                  <a:schemeClr val="tx1">
                    <a:lumMod val="50000"/>
                    <a:lumOff val="50000"/>
                  </a:schemeClr>
                </a:solidFill>
              </a:rPr>
              <a:t>I status noterar du utbredda sekretbiljud över lungfälten. Andningen är nu lugnare och med 6 liter syrgas på grimma har Axel 93% </a:t>
            </a:r>
            <a:r>
              <a:rPr lang="sv-SE" sz="1200" dirty="0" err="1">
                <a:solidFill>
                  <a:schemeClr val="tx1">
                    <a:lumMod val="50000"/>
                    <a:lumOff val="50000"/>
                  </a:schemeClr>
                </a:solidFill>
              </a:rPr>
              <a:t>saturation</a:t>
            </a:r>
            <a:r>
              <a:rPr lang="sv-SE" sz="1200" dirty="0">
                <a:solidFill>
                  <a:schemeClr val="tx1">
                    <a:lumMod val="50000"/>
                    <a:lumOff val="50000"/>
                  </a:schemeClr>
                </a:solidFill>
              </a:rPr>
              <a:t> och hans puls är nu 92/min. Status avseende neurologi, hjärta, blodtryck, buk och hud utfaller </a:t>
            </a:r>
            <a:r>
              <a:rPr lang="sv-SE" sz="1200" dirty="0" err="1">
                <a:solidFill>
                  <a:schemeClr val="tx1">
                    <a:lumMod val="50000"/>
                    <a:lumOff val="50000"/>
                  </a:schemeClr>
                </a:solidFill>
              </a:rPr>
              <a:t>ua</a:t>
            </a:r>
            <a:r>
              <a:rPr lang="sv-SE" sz="1200" dirty="0">
                <a:solidFill>
                  <a:schemeClr val="tx1">
                    <a:lumMod val="50000"/>
                    <a:lumOff val="50000"/>
                  </a:schemeClr>
                </a:solidFill>
              </a:rPr>
              <a:t>. Enligt lokal rutin har antigentest för Covid-19 tagits, vilket utfaller positivt. </a:t>
            </a:r>
            <a:br>
              <a:rPr lang="sv-SE" sz="1200" dirty="0">
                <a:solidFill>
                  <a:schemeClr val="tx1">
                    <a:lumMod val="50000"/>
                    <a:lumOff val="50000"/>
                  </a:schemeClr>
                </a:solidFill>
              </a:rPr>
            </a:br>
            <a:endParaRPr lang="sv-SE" sz="1600" dirty="0"/>
          </a:p>
          <a:p>
            <a:pPr marL="0" indent="0">
              <a:buNone/>
            </a:pPr>
            <a:r>
              <a:rPr lang="sv-SE" sz="1600" dirty="0"/>
              <a:t>Provtagningen visar LPK 6 (3,5-8,8 x109/L) med viss </a:t>
            </a:r>
            <a:r>
              <a:rPr lang="sv-SE" sz="1600" dirty="0" err="1"/>
              <a:t>lymfocytopeni</a:t>
            </a:r>
            <a:r>
              <a:rPr lang="sv-SE" sz="1600" dirty="0"/>
              <a:t> (0,7; 1,1-3,5 x109/L ), CRP 120 (&lt;5 mg/L), </a:t>
            </a:r>
            <a:r>
              <a:rPr lang="sv-SE" sz="1600" dirty="0" err="1"/>
              <a:t>procalcitonin</a:t>
            </a:r>
            <a:r>
              <a:rPr lang="sv-SE" sz="1600" dirty="0"/>
              <a:t> 0,20 (&lt;0,05 </a:t>
            </a:r>
            <a:r>
              <a:rPr lang="el-GR" sz="1600" dirty="0"/>
              <a:t>μ</a:t>
            </a:r>
            <a:r>
              <a:rPr lang="sv-SE" sz="1600" dirty="0"/>
              <a:t>g/L). Lätt </a:t>
            </a:r>
            <a:r>
              <a:rPr lang="sv-SE" sz="1600" dirty="0" err="1"/>
              <a:t>hyponatremi</a:t>
            </a:r>
            <a:r>
              <a:rPr lang="sv-SE" sz="1600" dirty="0"/>
              <a:t>/-</a:t>
            </a:r>
            <a:r>
              <a:rPr lang="sv-SE" sz="1600" dirty="0" err="1"/>
              <a:t>kalemi</a:t>
            </a:r>
            <a:r>
              <a:rPr lang="sv-SE" sz="1600" dirty="0"/>
              <a:t>. </a:t>
            </a:r>
            <a:r>
              <a:rPr lang="sv-SE" sz="1600" dirty="0" err="1"/>
              <a:t>Kreatinin</a:t>
            </a:r>
            <a:r>
              <a:rPr lang="sv-SE" sz="1600" dirty="0"/>
              <a:t> och leverstatus </a:t>
            </a:r>
            <a:r>
              <a:rPr lang="sv-SE" sz="1600" dirty="0" err="1"/>
              <a:t>ua</a:t>
            </a:r>
            <a:r>
              <a:rPr lang="sv-SE" sz="1600" dirty="0"/>
              <a:t> men LD 7,1 (1,9-4,2 </a:t>
            </a:r>
            <a:r>
              <a:rPr lang="el-GR" sz="1600" dirty="0"/>
              <a:t>μ</a:t>
            </a:r>
            <a:r>
              <a:rPr lang="sv-SE" sz="1600" dirty="0"/>
              <a:t>kat/L). D-</a:t>
            </a:r>
            <a:r>
              <a:rPr lang="sv-SE" sz="1600" dirty="0" err="1"/>
              <a:t>dimer</a:t>
            </a:r>
            <a:r>
              <a:rPr lang="sv-SE" sz="1600" dirty="0"/>
              <a:t> 0,85 (&lt;0,75 mg/L). Il-6 55 (&lt;7 </a:t>
            </a:r>
            <a:r>
              <a:rPr lang="sv-SE" sz="1600" dirty="0" err="1"/>
              <a:t>ng</a:t>
            </a:r>
            <a:r>
              <a:rPr lang="sv-SE" sz="1600" dirty="0"/>
              <a:t>/L). </a:t>
            </a:r>
            <a:r>
              <a:rPr lang="sv-SE" sz="1600" dirty="0" err="1"/>
              <a:t>Ferritin</a:t>
            </a:r>
            <a:r>
              <a:rPr lang="sv-SE" sz="1600" dirty="0"/>
              <a:t> 620 (30-400 </a:t>
            </a:r>
            <a:r>
              <a:rPr lang="el-GR" sz="1600" dirty="0"/>
              <a:t>μ</a:t>
            </a:r>
            <a:r>
              <a:rPr lang="sv-SE" sz="1600" dirty="0"/>
              <a:t>g/L). Covid-19 PCR tas och utfaller positivt, vilket konfirmerar diagnosen. Du ordinerar även blododlingar samt odlingar från </a:t>
            </a:r>
            <a:r>
              <a:rPr lang="sv-SE" sz="1600" dirty="0" err="1"/>
              <a:t>sputum</a:t>
            </a:r>
            <a:r>
              <a:rPr lang="sv-SE" sz="1600" dirty="0"/>
              <a:t> eller </a:t>
            </a:r>
            <a:r>
              <a:rPr lang="sv-SE" sz="1600" dirty="0" err="1"/>
              <a:t>nasopharynx</a:t>
            </a:r>
            <a:r>
              <a:rPr lang="sv-SE" sz="1600" dirty="0"/>
              <a:t>. </a:t>
            </a:r>
          </a:p>
          <a:p>
            <a:pPr marL="0" indent="0">
              <a:buNone/>
            </a:pPr>
            <a:endParaRPr lang="sv-SE" sz="1600" b="1" dirty="0"/>
          </a:p>
          <a:p>
            <a:pPr marL="0" indent="0">
              <a:buNone/>
            </a:pPr>
            <a:r>
              <a:rPr lang="sv-SE" sz="1600" b="1" dirty="0"/>
              <a:t>Fråga 1:4 (2 p) </a:t>
            </a:r>
            <a:r>
              <a:rPr lang="sv-SE" sz="1600" dirty="0"/>
              <a:t>Hur tolkar du svaren avseende blodbild, CRP och </a:t>
            </a:r>
            <a:r>
              <a:rPr lang="sv-SE" sz="1600" dirty="0" err="1"/>
              <a:t>procalcitonin</a:t>
            </a:r>
            <a:r>
              <a:rPr lang="sv-SE" sz="1600" dirty="0"/>
              <a:t>? Motivera! </a:t>
            </a:r>
          </a:p>
          <a:p>
            <a:pPr marL="0" indent="0">
              <a:lnSpc>
                <a:spcPct val="100000"/>
              </a:lnSpc>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4218369634"/>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lnSpc>
                <a:spcPct val="100000"/>
              </a:lnSpc>
              <a:buNone/>
            </a:pPr>
            <a:r>
              <a:rPr lang="sv-SE" sz="1600" b="1" dirty="0"/>
              <a:t>Fall 1, Axel 55 år </a:t>
            </a:r>
          </a:p>
          <a:p>
            <a:pPr marL="0" indent="0">
              <a:lnSpc>
                <a:spcPct val="100000"/>
              </a:lnSpc>
              <a:buNone/>
            </a:pPr>
            <a:r>
              <a:rPr lang="sv-SE" sz="1200" dirty="0">
                <a:solidFill>
                  <a:schemeClr val="tx1">
                    <a:lumMod val="50000"/>
                    <a:lumOff val="50000"/>
                  </a:schemeClr>
                </a:solidFill>
              </a:rPr>
              <a:t>Axel, 55 år, inkommer till Infektionsakuten en dag i januari månad </a:t>
            </a:r>
            <a:r>
              <a:rPr lang="sv-SE" sz="1200" dirty="0" err="1">
                <a:solidFill>
                  <a:schemeClr val="tx1">
                    <a:lumMod val="50000"/>
                    <a:lumOff val="50000"/>
                  </a:schemeClr>
                </a:solidFill>
              </a:rPr>
              <a:t>pga</a:t>
            </a:r>
            <a:r>
              <a:rPr lang="sv-SE" sz="1200" dirty="0">
                <a:solidFill>
                  <a:schemeClr val="tx1">
                    <a:lumMod val="50000"/>
                    <a:lumOff val="50000"/>
                  </a:schemeClr>
                </a:solidFill>
              </a:rPr>
              <a:t> luftvägssymtom sedan 5 dagar. I triageringen berättar han att han har insjuknat med feber, hosta, huvudvärk och lös avföring. Pat väger 120 kg, behandlas för hypertoni och har en tablettbehandlad typ 2 diabetes. </a:t>
            </a:r>
            <a:br>
              <a:rPr lang="sv-SE" sz="1200" dirty="0">
                <a:solidFill>
                  <a:schemeClr val="tx1">
                    <a:lumMod val="50000"/>
                    <a:lumOff val="50000"/>
                  </a:schemeClr>
                </a:solidFill>
              </a:rPr>
            </a:br>
            <a:r>
              <a:rPr lang="sv-SE" sz="1200" dirty="0">
                <a:solidFill>
                  <a:schemeClr val="tx1">
                    <a:lumMod val="50000"/>
                    <a:lumOff val="50000"/>
                  </a:schemeClr>
                </a:solidFill>
              </a:rPr>
              <a:t>Vitalparametrar vid triagering: adekvat men trött och tagen (RLS1), feber 39,2 grader, hjärtfrekvens 110/min, blodtryck 120/80, andningsfrekvens 24/min, </a:t>
            </a:r>
            <a:r>
              <a:rPr lang="sv-SE" sz="1200" dirty="0" err="1">
                <a:solidFill>
                  <a:schemeClr val="tx1">
                    <a:lumMod val="50000"/>
                    <a:lumOff val="50000"/>
                  </a:schemeClr>
                </a:solidFill>
              </a:rPr>
              <a:t>saturation</a:t>
            </a:r>
            <a:r>
              <a:rPr lang="sv-SE" sz="1200" dirty="0">
                <a:solidFill>
                  <a:schemeClr val="tx1">
                    <a:lumMod val="50000"/>
                    <a:lumOff val="50000"/>
                  </a:schemeClr>
                </a:solidFill>
              </a:rPr>
              <a:t> på luft vid ankomst 82%. </a:t>
            </a:r>
          </a:p>
          <a:p>
            <a:pPr marL="0" indent="0">
              <a:lnSpc>
                <a:spcPct val="100000"/>
              </a:lnSpc>
              <a:buNone/>
            </a:pPr>
            <a:r>
              <a:rPr lang="sv-SE" sz="1200" dirty="0">
                <a:solidFill>
                  <a:schemeClr val="tx1">
                    <a:lumMod val="50000"/>
                    <a:lumOff val="50000"/>
                  </a:schemeClr>
                </a:solidFill>
              </a:rPr>
              <a:t>Du går nu in till patienten och tar naturligtvis en noggrann anamnes, men med tanke på patientens luftvägssymtom vill du särskilt fokusera på detta. </a:t>
            </a:r>
            <a:br>
              <a:rPr lang="sv-SE" sz="1200" dirty="0">
                <a:solidFill>
                  <a:schemeClr val="tx1">
                    <a:lumMod val="50000"/>
                    <a:lumOff val="50000"/>
                  </a:schemeClr>
                </a:solidFill>
              </a:rPr>
            </a:br>
            <a:r>
              <a:rPr lang="sv-SE" sz="1200" dirty="0">
                <a:solidFill>
                  <a:schemeClr val="tx1">
                    <a:lumMod val="50000"/>
                    <a:lumOff val="50000"/>
                  </a:schemeClr>
                </a:solidFill>
              </a:rPr>
              <a:t>Axel berättar att han för 5 dagar sedan insjuknade relativt hastigt med feber, tendens till frossbrytningar och muskelvärk, och fick därefter en tilltagande rethosta som debuterade under första dygnet och lite senare lös avföring ca 5 gånger/dygn. Axel har inte känt sig andfådd i vila men märkt att han blivit andfådd och </a:t>
            </a:r>
            <a:r>
              <a:rPr lang="sv-SE" sz="1200" dirty="0" err="1">
                <a:solidFill>
                  <a:schemeClr val="tx1">
                    <a:lumMod val="50000"/>
                    <a:lumOff val="50000"/>
                  </a:schemeClr>
                </a:solidFill>
              </a:rPr>
              <a:t>snabbandad</a:t>
            </a:r>
            <a:r>
              <a:rPr lang="sv-SE" sz="1200" dirty="0">
                <a:solidFill>
                  <a:schemeClr val="tx1">
                    <a:lumMod val="50000"/>
                    <a:lumOff val="50000"/>
                  </a:schemeClr>
                </a:solidFill>
              </a:rPr>
              <a:t> vid trappgång i hemmet. Han beskriver viss bröstsmärta, delvis korrelerat till hostan. Axel berättar att han deltog på en stor företagskonferens, med hemkomst 5 dagar innan insjuknandet, men har för övrigt inte varit utomlands, och förnekar djur- eller fågelkontakter. Han är inte Covid-19-, pneumokock- eller influensavaccinerad och röker inte. </a:t>
            </a:r>
          </a:p>
          <a:p>
            <a:pPr marL="0" indent="0">
              <a:buNone/>
            </a:pPr>
            <a:r>
              <a:rPr lang="sv-SE" sz="1200" dirty="0">
                <a:solidFill>
                  <a:schemeClr val="tx1">
                    <a:lumMod val="50000"/>
                    <a:lumOff val="50000"/>
                  </a:schemeClr>
                </a:solidFill>
              </a:rPr>
              <a:t>I status noterar du utbredda sekretbiljud över lungfälten. Andningen är nu lugnare och med 6 liter syrgas på grimma har Axel 93% </a:t>
            </a:r>
            <a:r>
              <a:rPr lang="sv-SE" sz="1200" dirty="0" err="1">
                <a:solidFill>
                  <a:schemeClr val="tx1">
                    <a:lumMod val="50000"/>
                    <a:lumOff val="50000"/>
                  </a:schemeClr>
                </a:solidFill>
              </a:rPr>
              <a:t>saturation</a:t>
            </a:r>
            <a:r>
              <a:rPr lang="sv-SE" sz="1200" dirty="0">
                <a:solidFill>
                  <a:schemeClr val="tx1">
                    <a:lumMod val="50000"/>
                    <a:lumOff val="50000"/>
                  </a:schemeClr>
                </a:solidFill>
              </a:rPr>
              <a:t> och hans puls är nu 92/min. Status avseende neurologi, hjärta, blodtryck, buk och hud utfaller </a:t>
            </a:r>
            <a:r>
              <a:rPr lang="sv-SE" sz="1200" dirty="0" err="1">
                <a:solidFill>
                  <a:schemeClr val="tx1">
                    <a:lumMod val="50000"/>
                    <a:lumOff val="50000"/>
                  </a:schemeClr>
                </a:solidFill>
              </a:rPr>
              <a:t>ua</a:t>
            </a:r>
            <a:r>
              <a:rPr lang="sv-SE" sz="1200" dirty="0">
                <a:solidFill>
                  <a:schemeClr val="tx1">
                    <a:lumMod val="50000"/>
                    <a:lumOff val="50000"/>
                  </a:schemeClr>
                </a:solidFill>
              </a:rPr>
              <a:t>. Enligt lokal rutin har antigentest för Covid-19 tagits, vilket utfaller positivt. </a:t>
            </a:r>
            <a:br>
              <a:rPr lang="sv-SE" sz="1200" dirty="0">
                <a:solidFill>
                  <a:schemeClr val="tx1">
                    <a:lumMod val="50000"/>
                    <a:lumOff val="50000"/>
                  </a:schemeClr>
                </a:solidFill>
              </a:rPr>
            </a:br>
            <a:endParaRPr lang="sv-SE" sz="1600" dirty="0"/>
          </a:p>
          <a:p>
            <a:pPr marL="0" indent="0">
              <a:buNone/>
            </a:pPr>
            <a:r>
              <a:rPr lang="sv-SE" sz="1600" dirty="0"/>
              <a:t>Provtagningen visar LPK 6 (3,5-8,8 x109/L) med viss </a:t>
            </a:r>
            <a:r>
              <a:rPr lang="sv-SE" sz="1600" dirty="0" err="1"/>
              <a:t>lymfocytopeni</a:t>
            </a:r>
            <a:r>
              <a:rPr lang="sv-SE" sz="1600" dirty="0"/>
              <a:t> (0,7; 1,1-3,5 x109/L ), CRP 120 (&lt;5 mg/L), </a:t>
            </a:r>
            <a:r>
              <a:rPr lang="sv-SE" sz="1600" dirty="0" err="1"/>
              <a:t>procalcitonin</a:t>
            </a:r>
            <a:r>
              <a:rPr lang="sv-SE" sz="1600" dirty="0"/>
              <a:t> 0,20 (&lt;0,05 </a:t>
            </a:r>
            <a:r>
              <a:rPr lang="el-GR" sz="1600" dirty="0"/>
              <a:t>μ</a:t>
            </a:r>
            <a:r>
              <a:rPr lang="sv-SE" sz="1600" dirty="0"/>
              <a:t>g/L). Lätt </a:t>
            </a:r>
            <a:r>
              <a:rPr lang="sv-SE" sz="1600" dirty="0" err="1"/>
              <a:t>hyponatremi</a:t>
            </a:r>
            <a:r>
              <a:rPr lang="sv-SE" sz="1600" dirty="0"/>
              <a:t>/-</a:t>
            </a:r>
            <a:r>
              <a:rPr lang="sv-SE" sz="1600" dirty="0" err="1"/>
              <a:t>kalemi</a:t>
            </a:r>
            <a:r>
              <a:rPr lang="sv-SE" sz="1600" dirty="0"/>
              <a:t>. </a:t>
            </a:r>
            <a:r>
              <a:rPr lang="sv-SE" sz="1600" dirty="0" err="1"/>
              <a:t>Kreatinin</a:t>
            </a:r>
            <a:r>
              <a:rPr lang="sv-SE" sz="1600" dirty="0"/>
              <a:t> och leverstatus </a:t>
            </a:r>
            <a:r>
              <a:rPr lang="sv-SE" sz="1600" dirty="0" err="1"/>
              <a:t>ua</a:t>
            </a:r>
            <a:r>
              <a:rPr lang="sv-SE" sz="1600" dirty="0"/>
              <a:t> men LD 7,1 (1,9-4,2 </a:t>
            </a:r>
            <a:r>
              <a:rPr lang="el-GR" sz="1600" dirty="0"/>
              <a:t>μ</a:t>
            </a:r>
            <a:r>
              <a:rPr lang="sv-SE" sz="1600" dirty="0"/>
              <a:t>kat/L). D-</a:t>
            </a:r>
            <a:r>
              <a:rPr lang="sv-SE" sz="1600" dirty="0" err="1"/>
              <a:t>dimer</a:t>
            </a:r>
            <a:r>
              <a:rPr lang="sv-SE" sz="1600" dirty="0"/>
              <a:t> 0,85 (&lt;0,75 mg/L). Il-6 55 (&lt;7 </a:t>
            </a:r>
            <a:r>
              <a:rPr lang="sv-SE" sz="1600" dirty="0" err="1"/>
              <a:t>ng</a:t>
            </a:r>
            <a:r>
              <a:rPr lang="sv-SE" sz="1600" dirty="0"/>
              <a:t>/L). </a:t>
            </a:r>
            <a:r>
              <a:rPr lang="sv-SE" sz="1600" dirty="0" err="1"/>
              <a:t>Ferritin</a:t>
            </a:r>
            <a:r>
              <a:rPr lang="sv-SE" sz="1600" dirty="0"/>
              <a:t> 620 (30-400 </a:t>
            </a:r>
            <a:r>
              <a:rPr lang="el-GR" sz="1600" dirty="0"/>
              <a:t>μ</a:t>
            </a:r>
            <a:r>
              <a:rPr lang="sv-SE" sz="1600" dirty="0"/>
              <a:t>g/L). Covid-19 PCR tas och utfaller positivt, vilket konfirmerar diagnosen. Du ordinerar även blododlingar samt odlingar från </a:t>
            </a:r>
            <a:r>
              <a:rPr lang="sv-SE" sz="1600" dirty="0" err="1"/>
              <a:t>sputum</a:t>
            </a:r>
            <a:r>
              <a:rPr lang="sv-SE" sz="1600" dirty="0"/>
              <a:t> eller </a:t>
            </a:r>
            <a:r>
              <a:rPr lang="sv-SE" sz="1600" dirty="0" err="1"/>
              <a:t>nasopharynx</a:t>
            </a:r>
            <a:r>
              <a:rPr lang="sv-SE" sz="1600" dirty="0"/>
              <a:t>. </a:t>
            </a:r>
          </a:p>
          <a:p>
            <a:pPr marL="0" indent="0">
              <a:buNone/>
            </a:pPr>
            <a:endParaRPr lang="sv-SE" sz="1600" b="1" dirty="0"/>
          </a:p>
          <a:p>
            <a:pPr marL="0" indent="0">
              <a:buNone/>
            </a:pPr>
            <a:r>
              <a:rPr lang="sv-SE" sz="1600" b="1" dirty="0"/>
              <a:t>Fråga 1:4 (2 p) </a:t>
            </a:r>
            <a:r>
              <a:rPr lang="sv-SE" sz="1600" dirty="0"/>
              <a:t>Hur tolkar du svaren avseende blodbild, CRP och </a:t>
            </a:r>
            <a:r>
              <a:rPr lang="sv-SE" sz="1600" dirty="0" err="1"/>
              <a:t>procalcitonin</a:t>
            </a:r>
            <a:r>
              <a:rPr lang="sv-SE" sz="1600" dirty="0"/>
              <a:t>? Motivera! </a:t>
            </a:r>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Axel uppvisar ej någon </a:t>
            </a:r>
            <a:r>
              <a:rPr lang="sv-SE" sz="1600" dirty="0" err="1">
                <a:solidFill>
                  <a:schemeClr val="accent4"/>
                </a:solidFill>
              </a:rPr>
              <a:t>leukocytos</a:t>
            </a:r>
            <a:r>
              <a:rPr lang="sv-SE" sz="1600" dirty="0">
                <a:solidFill>
                  <a:schemeClr val="accent4"/>
                </a:solidFill>
              </a:rPr>
              <a:t>/</a:t>
            </a:r>
            <a:r>
              <a:rPr lang="sv-SE" sz="1600" dirty="0" err="1">
                <a:solidFill>
                  <a:schemeClr val="accent4"/>
                </a:solidFill>
              </a:rPr>
              <a:t>neutrofili</a:t>
            </a:r>
            <a:r>
              <a:rPr lang="sv-SE" sz="1600" dirty="0">
                <a:solidFill>
                  <a:schemeClr val="accent4"/>
                </a:solidFill>
              </a:rPr>
              <a:t> men har sänkt nivå av lymfocyter vilket ses vid Covid-19. Förhöjt CRP men lågt </a:t>
            </a:r>
            <a:r>
              <a:rPr lang="sv-SE" sz="1600" dirty="0" err="1">
                <a:solidFill>
                  <a:schemeClr val="accent4"/>
                </a:solidFill>
              </a:rPr>
              <a:t>procalcitonin</a:t>
            </a:r>
            <a:r>
              <a:rPr lang="sv-SE" sz="1600" dirty="0">
                <a:solidFill>
                  <a:schemeClr val="accent4"/>
                </a:solidFill>
              </a:rPr>
              <a:t> vilket talar emot bakteriell sekundär infektion. </a:t>
            </a:r>
          </a:p>
          <a:p>
            <a:pPr marL="0" indent="0">
              <a:buNone/>
            </a:pPr>
            <a:r>
              <a:rPr lang="sv-SE" sz="1000" dirty="0">
                <a:solidFill>
                  <a:schemeClr val="tx1">
                    <a:lumMod val="50000"/>
                    <a:lumOff val="50000"/>
                  </a:schemeClr>
                </a:solidFill>
              </a:rPr>
              <a:t>FLM K10 C69a </a:t>
            </a:r>
          </a:p>
          <a:p>
            <a:pPr marL="0" indent="0">
              <a:lnSpc>
                <a:spcPct val="100000"/>
              </a:lnSpc>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666322206"/>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lnSpc>
                <a:spcPct val="100000"/>
              </a:lnSpc>
              <a:buNone/>
            </a:pPr>
            <a:r>
              <a:rPr lang="sv-SE" sz="1600" b="1" dirty="0"/>
              <a:t>Fall 1, Axel 55 år </a:t>
            </a:r>
          </a:p>
          <a:p>
            <a:pPr marL="0" indent="0">
              <a:lnSpc>
                <a:spcPct val="100000"/>
              </a:lnSpc>
              <a:buNone/>
            </a:pPr>
            <a:r>
              <a:rPr lang="sv-SE" sz="1200" dirty="0">
                <a:solidFill>
                  <a:schemeClr val="tx1">
                    <a:lumMod val="50000"/>
                    <a:lumOff val="50000"/>
                  </a:schemeClr>
                </a:solidFill>
              </a:rPr>
              <a:t>Axel, 55 år, inkommer till Infektionsakuten en dag i januari månad </a:t>
            </a:r>
            <a:r>
              <a:rPr lang="sv-SE" sz="1200" dirty="0" err="1">
                <a:solidFill>
                  <a:schemeClr val="tx1">
                    <a:lumMod val="50000"/>
                    <a:lumOff val="50000"/>
                  </a:schemeClr>
                </a:solidFill>
              </a:rPr>
              <a:t>pga</a:t>
            </a:r>
            <a:r>
              <a:rPr lang="sv-SE" sz="1200" dirty="0">
                <a:solidFill>
                  <a:schemeClr val="tx1">
                    <a:lumMod val="50000"/>
                    <a:lumOff val="50000"/>
                  </a:schemeClr>
                </a:solidFill>
              </a:rPr>
              <a:t> luftvägssymtom sedan 5 dagar. I triageringen berättar han att han har insjuknat med feber, hosta, huvudvärk och lös avföring. Pat väger 120 kg, behandlas för hypertoni och har en tablettbehandlad typ 2 diabetes. </a:t>
            </a:r>
            <a:br>
              <a:rPr lang="sv-SE" sz="1200" dirty="0">
                <a:solidFill>
                  <a:schemeClr val="tx1">
                    <a:lumMod val="50000"/>
                    <a:lumOff val="50000"/>
                  </a:schemeClr>
                </a:solidFill>
              </a:rPr>
            </a:br>
            <a:r>
              <a:rPr lang="sv-SE" sz="1200" dirty="0">
                <a:solidFill>
                  <a:schemeClr val="tx1">
                    <a:lumMod val="50000"/>
                    <a:lumOff val="50000"/>
                  </a:schemeClr>
                </a:solidFill>
              </a:rPr>
              <a:t>Vitalparametrar vid triagering: adekvat men trött och tagen (RLS1), feber 39,2 grader, hjärtfrekvens 110/min, blodtryck 120/80, andningsfrekvens 24/min, </a:t>
            </a:r>
            <a:r>
              <a:rPr lang="sv-SE" sz="1200" dirty="0" err="1">
                <a:solidFill>
                  <a:schemeClr val="tx1">
                    <a:lumMod val="50000"/>
                    <a:lumOff val="50000"/>
                  </a:schemeClr>
                </a:solidFill>
              </a:rPr>
              <a:t>saturation</a:t>
            </a:r>
            <a:r>
              <a:rPr lang="sv-SE" sz="1200" dirty="0">
                <a:solidFill>
                  <a:schemeClr val="tx1">
                    <a:lumMod val="50000"/>
                    <a:lumOff val="50000"/>
                  </a:schemeClr>
                </a:solidFill>
              </a:rPr>
              <a:t> på luft vid ankomst 82%. </a:t>
            </a:r>
          </a:p>
          <a:p>
            <a:pPr marL="0" indent="0">
              <a:lnSpc>
                <a:spcPct val="100000"/>
              </a:lnSpc>
              <a:buNone/>
            </a:pPr>
            <a:r>
              <a:rPr lang="sv-SE" sz="1200" dirty="0">
                <a:solidFill>
                  <a:schemeClr val="tx1">
                    <a:lumMod val="50000"/>
                    <a:lumOff val="50000"/>
                  </a:schemeClr>
                </a:solidFill>
              </a:rPr>
              <a:t>Du går nu in till patienten och tar naturligtvis en noggrann anamnes, men med tanke på patientens luftvägssymtom vill du särskilt fokusera på detta. </a:t>
            </a:r>
            <a:br>
              <a:rPr lang="sv-SE" sz="1200" dirty="0">
                <a:solidFill>
                  <a:schemeClr val="tx1">
                    <a:lumMod val="50000"/>
                    <a:lumOff val="50000"/>
                  </a:schemeClr>
                </a:solidFill>
              </a:rPr>
            </a:br>
            <a:r>
              <a:rPr lang="sv-SE" sz="1200" dirty="0">
                <a:solidFill>
                  <a:schemeClr val="tx1">
                    <a:lumMod val="50000"/>
                    <a:lumOff val="50000"/>
                  </a:schemeClr>
                </a:solidFill>
              </a:rPr>
              <a:t>Axel berättar att han för 5 dagar sedan insjuknade relativt hastigt med feber, tendens till frossbrytningar och muskelvärk, och fick därefter en tilltagande rethosta som debuterade under första dygnet och lite senare lös avföring ca 5 gånger/dygn. Axel har inte känt sig andfådd i vila men märkt att han blivit andfådd och </a:t>
            </a:r>
            <a:r>
              <a:rPr lang="sv-SE" sz="1200" dirty="0" err="1">
                <a:solidFill>
                  <a:schemeClr val="tx1">
                    <a:lumMod val="50000"/>
                    <a:lumOff val="50000"/>
                  </a:schemeClr>
                </a:solidFill>
              </a:rPr>
              <a:t>snabbandad</a:t>
            </a:r>
            <a:r>
              <a:rPr lang="sv-SE" sz="1200" dirty="0">
                <a:solidFill>
                  <a:schemeClr val="tx1">
                    <a:lumMod val="50000"/>
                    <a:lumOff val="50000"/>
                  </a:schemeClr>
                </a:solidFill>
              </a:rPr>
              <a:t> vid trappgång i hemmet. Han beskriver viss bröstsmärta, delvis korrelerat till hostan. Axel berättar att han deltog på en stor företagskonferens, med hemkomst 5 dagar innan insjuknandet, men har för övrigt inte varit utomlands, och förnekar djur- eller fågelkontakter. Han är inte Covid-19-, pneumokock- eller influensavaccinerad och röker inte. </a:t>
            </a:r>
          </a:p>
          <a:p>
            <a:pPr marL="0" indent="0">
              <a:buNone/>
            </a:pPr>
            <a:r>
              <a:rPr lang="sv-SE" sz="1200" dirty="0">
                <a:solidFill>
                  <a:schemeClr val="tx1">
                    <a:lumMod val="50000"/>
                    <a:lumOff val="50000"/>
                  </a:schemeClr>
                </a:solidFill>
              </a:rPr>
              <a:t>I status noterar du utbredda sekretbiljud över lungfälten. Andningen är nu lugnare och med 6 liter syrgas på grimma har Axel 93% </a:t>
            </a:r>
            <a:r>
              <a:rPr lang="sv-SE" sz="1200" dirty="0" err="1">
                <a:solidFill>
                  <a:schemeClr val="tx1">
                    <a:lumMod val="50000"/>
                    <a:lumOff val="50000"/>
                  </a:schemeClr>
                </a:solidFill>
              </a:rPr>
              <a:t>saturation</a:t>
            </a:r>
            <a:r>
              <a:rPr lang="sv-SE" sz="1200" dirty="0">
                <a:solidFill>
                  <a:schemeClr val="tx1">
                    <a:lumMod val="50000"/>
                    <a:lumOff val="50000"/>
                  </a:schemeClr>
                </a:solidFill>
              </a:rPr>
              <a:t> och hans puls är nu 92/min. Status avseende neurologi, hjärta, blodtryck, buk och hud utfaller </a:t>
            </a:r>
            <a:r>
              <a:rPr lang="sv-SE" sz="1200" dirty="0" err="1">
                <a:solidFill>
                  <a:schemeClr val="tx1">
                    <a:lumMod val="50000"/>
                    <a:lumOff val="50000"/>
                  </a:schemeClr>
                </a:solidFill>
              </a:rPr>
              <a:t>ua</a:t>
            </a:r>
            <a:r>
              <a:rPr lang="sv-SE" sz="1200" dirty="0">
                <a:solidFill>
                  <a:schemeClr val="tx1">
                    <a:lumMod val="50000"/>
                    <a:lumOff val="50000"/>
                  </a:schemeClr>
                </a:solidFill>
              </a:rPr>
              <a:t>. Enligt lokal rutin har antigentest för Covid-19 tagits, vilket utfaller positivt. </a:t>
            </a:r>
            <a:br>
              <a:rPr lang="sv-SE" sz="1200" dirty="0">
                <a:solidFill>
                  <a:schemeClr val="tx1">
                    <a:lumMod val="50000"/>
                    <a:lumOff val="50000"/>
                  </a:schemeClr>
                </a:solidFill>
              </a:rPr>
            </a:br>
            <a:endParaRPr lang="sv-SE" sz="1600" dirty="0"/>
          </a:p>
          <a:p>
            <a:pPr marL="0" indent="0">
              <a:buNone/>
            </a:pPr>
            <a:r>
              <a:rPr lang="sv-SE" sz="1600" dirty="0"/>
              <a:t>Provtagningen visar LPK 6 (3,5-8,8 x109/L) med viss </a:t>
            </a:r>
            <a:r>
              <a:rPr lang="sv-SE" sz="1600" dirty="0" err="1"/>
              <a:t>lymfocytopeni</a:t>
            </a:r>
            <a:r>
              <a:rPr lang="sv-SE" sz="1600" dirty="0"/>
              <a:t> (0,7; 1,1-3,5 x109/L ), CRP 120 (&lt;5 mg/L), </a:t>
            </a:r>
            <a:r>
              <a:rPr lang="sv-SE" sz="1600" dirty="0" err="1"/>
              <a:t>procalcitonin</a:t>
            </a:r>
            <a:r>
              <a:rPr lang="sv-SE" sz="1600" dirty="0"/>
              <a:t> 0,20 (&lt;0,05 </a:t>
            </a:r>
            <a:r>
              <a:rPr lang="el-GR" sz="1600" dirty="0"/>
              <a:t>μ</a:t>
            </a:r>
            <a:r>
              <a:rPr lang="sv-SE" sz="1600" dirty="0"/>
              <a:t>g/L). Lätt </a:t>
            </a:r>
            <a:r>
              <a:rPr lang="sv-SE" sz="1600" dirty="0" err="1"/>
              <a:t>hyponatremi</a:t>
            </a:r>
            <a:r>
              <a:rPr lang="sv-SE" sz="1600" dirty="0"/>
              <a:t>/-</a:t>
            </a:r>
            <a:r>
              <a:rPr lang="sv-SE" sz="1600" dirty="0" err="1"/>
              <a:t>kalemi</a:t>
            </a:r>
            <a:r>
              <a:rPr lang="sv-SE" sz="1600" dirty="0"/>
              <a:t>. </a:t>
            </a:r>
            <a:r>
              <a:rPr lang="sv-SE" sz="1600" dirty="0" err="1"/>
              <a:t>Kreatinin</a:t>
            </a:r>
            <a:r>
              <a:rPr lang="sv-SE" sz="1600" dirty="0"/>
              <a:t> och leverstatus </a:t>
            </a:r>
            <a:r>
              <a:rPr lang="sv-SE" sz="1600" dirty="0" err="1"/>
              <a:t>ua</a:t>
            </a:r>
            <a:r>
              <a:rPr lang="sv-SE" sz="1600" dirty="0"/>
              <a:t> men LD 7,1 (1,9-4,2 </a:t>
            </a:r>
            <a:r>
              <a:rPr lang="el-GR" sz="1600" dirty="0"/>
              <a:t>μ</a:t>
            </a:r>
            <a:r>
              <a:rPr lang="sv-SE" sz="1600" dirty="0"/>
              <a:t>kat/L). D-</a:t>
            </a:r>
            <a:r>
              <a:rPr lang="sv-SE" sz="1600" dirty="0" err="1"/>
              <a:t>dimer</a:t>
            </a:r>
            <a:r>
              <a:rPr lang="sv-SE" sz="1600" dirty="0"/>
              <a:t> 0,85 (&lt;0,75 mg/L). Il-6 55 (&lt;7 </a:t>
            </a:r>
            <a:r>
              <a:rPr lang="sv-SE" sz="1600" dirty="0" err="1"/>
              <a:t>ng</a:t>
            </a:r>
            <a:r>
              <a:rPr lang="sv-SE" sz="1600" dirty="0"/>
              <a:t>/L). </a:t>
            </a:r>
            <a:r>
              <a:rPr lang="sv-SE" sz="1600" dirty="0" err="1"/>
              <a:t>Ferritin</a:t>
            </a:r>
            <a:r>
              <a:rPr lang="sv-SE" sz="1600" dirty="0"/>
              <a:t> 620 (30-400 </a:t>
            </a:r>
            <a:r>
              <a:rPr lang="el-GR" sz="1600" dirty="0"/>
              <a:t>μ</a:t>
            </a:r>
            <a:r>
              <a:rPr lang="sv-SE" sz="1600" dirty="0"/>
              <a:t>g/L). Covid-19 PCR tas och utfaller positivt, vilket konfirmerar diagnosen. Du ordinerar även blododlingar samt odlingar från </a:t>
            </a:r>
            <a:r>
              <a:rPr lang="sv-SE" sz="1600" dirty="0" err="1"/>
              <a:t>sputum</a:t>
            </a:r>
            <a:r>
              <a:rPr lang="sv-SE" sz="1600" dirty="0"/>
              <a:t> eller </a:t>
            </a:r>
            <a:r>
              <a:rPr lang="sv-SE" sz="1600" dirty="0" err="1"/>
              <a:t>nasopharynx</a:t>
            </a:r>
            <a:r>
              <a:rPr lang="sv-SE" sz="1600" dirty="0"/>
              <a:t>. </a:t>
            </a:r>
          </a:p>
          <a:p>
            <a:pPr marL="0" indent="0">
              <a:buNone/>
            </a:pPr>
            <a:endParaRPr lang="sv-SE" sz="1600" b="1" dirty="0"/>
          </a:p>
          <a:p>
            <a:pPr marL="0" indent="0">
              <a:buNone/>
            </a:pPr>
            <a:r>
              <a:rPr lang="sv-SE" sz="1600" b="1" dirty="0"/>
              <a:t>Fråga 1:5 (2 p) </a:t>
            </a:r>
            <a:r>
              <a:rPr lang="sv-SE" sz="1600" dirty="0"/>
              <a:t>Hur tolkar du svaret avseende D-</a:t>
            </a:r>
            <a:r>
              <a:rPr lang="sv-SE" sz="1600" dirty="0" err="1"/>
              <a:t>dimer</a:t>
            </a:r>
            <a:r>
              <a:rPr lang="sv-SE" sz="1600" dirty="0"/>
              <a:t> i detta scenario? Motivera! Nämn två vanliga orsaker till förhöjt värde av D-</a:t>
            </a:r>
            <a:r>
              <a:rPr lang="sv-SE" sz="1600" dirty="0" err="1"/>
              <a:t>dimer</a:t>
            </a:r>
            <a:r>
              <a:rPr lang="sv-SE" sz="1600" dirty="0"/>
              <a:t>. </a:t>
            </a:r>
          </a:p>
          <a:p>
            <a:pPr marL="0" indent="0">
              <a:lnSpc>
                <a:spcPct val="100000"/>
              </a:lnSpc>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65330219"/>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643944"/>
            <a:ext cx="10515600" cy="6214056"/>
          </a:xfrm>
        </p:spPr>
        <p:txBody>
          <a:bodyPr>
            <a:noAutofit/>
          </a:bodyPr>
          <a:lstStyle/>
          <a:p>
            <a:pPr marL="0" indent="0">
              <a:lnSpc>
                <a:spcPct val="100000"/>
              </a:lnSpc>
              <a:buNone/>
            </a:pPr>
            <a:r>
              <a:rPr lang="sv-SE" sz="1600" b="1" dirty="0"/>
              <a:t>Fall 1, Axel 55 år </a:t>
            </a:r>
          </a:p>
          <a:p>
            <a:pPr marL="0" indent="0">
              <a:lnSpc>
                <a:spcPct val="100000"/>
              </a:lnSpc>
              <a:buNone/>
            </a:pPr>
            <a:r>
              <a:rPr lang="sv-SE" sz="1200" dirty="0">
                <a:solidFill>
                  <a:schemeClr val="tx1">
                    <a:lumMod val="50000"/>
                    <a:lumOff val="50000"/>
                  </a:schemeClr>
                </a:solidFill>
              </a:rPr>
              <a:t>Axel, 55 år, inkommer till Infektionsakuten en dag i januari månad </a:t>
            </a:r>
            <a:r>
              <a:rPr lang="sv-SE" sz="1200" dirty="0" err="1">
                <a:solidFill>
                  <a:schemeClr val="tx1">
                    <a:lumMod val="50000"/>
                    <a:lumOff val="50000"/>
                  </a:schemeClr>
                </a:solidFill>
              </a:rPr>
              <a:t>pga</a:t>
            </a:r>
            <a:r>
              <a:rPr lang="sv-SE" sz="1200" dirty="0">
                <a:solidFill>
                  <a:schemeClr val="tx1">
                    <a:lumMod val="50000"/>
                    <a:lumOff val="50000"/>
                  </a:schemeClr>
                </a:solidFill>
              </a:rPr>
              <a:t> luftvägssymtom sedan 5 dagar. I triageringen berättar han att han har insjuknat med feber, hosta, huvudvärk och lös avföring. Pat väger 120 kg, behandlas för hypertoni och har en tablettbehandlad typ 2 diabetes. </a:t>
            </a:r>
            <a:br>
              <a:rPr lang="sv-SE" sz="1200" dirty="0">
                <a:solidFill>
                  <a:schemeClr val="tx1">
                    <a:lumMod val="50000"/>
                    <a:lumOff val="50000"/>
                  </a:schemeClr>
                </a:solidFill>
              </a:rPr>
            </a:br>
            <a:r>
              <a:rPr lang="sv-SE" sz="1200" dirty="0">
                <a:solidFill>
                  <a:schemeClr val="tx1">
                    <a:lumMod val="50000"/>
                    <a:lumOff val="50000"/>
                  </a:schemeClr>
                </a:solidFill>
              </a:rPr>
              <a:t>Vitalparametrar vid triagering: adekvat men trött och tagen (RLS1), feber 39,2 grader, hjärtfrekvens 110/min, blodtryck 120/80, andningsfrekvens 24/min, </a:t>
            </a:r>
            <a:r>
              <a:rPr lang="sv-SE" sz="1200" dirty="0" err="1">
                <a:solidFill>
                  <a:schemeClr val="tx1">
                    <a:lumMod val="50000"/>
                    <a:lumOff val="50000"/>
                  </a:schemeClr>
                </a:solidFill>
              </a:rPr>
              <a:t>saturation</a:t>
            </a:r>
            <a:r>
              <a:rPr lang="sv-SE" sz="1200" dirty="0">
                <a:solidFill>
                  <a:schemeClr val="tx1">
                    <a:lumMod val="50000"/>
                    <a:lumOff val="50000"/>
                  </a:schemeClr>
                </a:solidFill>
              </a:rPr>
              <a:t> på luft vid ankomst 82%. </a:t>
            </a:r>
          </a:p>
          <a:p>
            <a:pPr marL="0" indent="0">
              <a:lnSpc>
                <a:spcPct val="100000"/>
              </a:lnSpc>
              <a:buNone/>
            </a:pPr>
            <a:r>
              <a:rPr lang="sv-SE" sz="1200" dirty="0">
                <a:solidFill>
                  <a:schemeClr val="tx1">
                    <a:lumMod val="50000"/>
                    <a:lumOff val="50000"/>
                  </a:schemeClr>
                </a:solidFill>
              </a:rPr>
              <a:t>Du går nu in till patienten och tar naturligtvis en noggrann anamnes, men med tanke på patientens luftvägssymtom vill du särskilt fokusera på detta. </a:t>
            </a:r>
            <a:br>
              <a:rPr lang="sv-SE" sz="1200" dirty="0">
                <a:solidFill>
                  <a:schemeClr val="tx1">
                    <a:lumMod val="50000"/>
                    <a:lumOff val="50000"/>
                  </a:schemeClr>
                </a:solidFill>
              </a:rPr>
            </a:br>
            <a:r>
              <a:rPr lang="sv-SE" sz="1200" dirty="0">
                <a:solidFill>
                  <a:schemeClr val="tx1">
                    <a:lumMod val="50000"/>
                    <a:lumOff val="50000"/>
                  </a:schemeClr>
                </a:solidFill>
              </a:rPr>
              <a:t>Axel berättar att han för 5 dagar sedan insjuknade relativt hastigt med feber, tendens till frossbrytningar och muskelvärk, och fick därefter en tilltagande rethosta som debuterade under första dygnet och lite senare lös avföring ca 5 gånger/dygn. Axel har inte känt sig andfådd i vila men märkt att han blivit andfådd och </a:t>
            </a:r>
            <a:r>
              <a:rPr lang="sv-SE" sz="1200" dirty="0" err="1">
                <a:solidFill>
                  <a:schemeClr val="tx1">
                    <a:lumMod val="50000"/>
                    <a:lumOff val="50000"/>
                  </a:schemeClr>
                </a:solidFill>
              </a:rPr>
              <a:t>snabbandad</a:t>
            </a:r>
            <a:r>
              <a:rPr lang="sv-SE" sz="1200" dirty="0">
                <a:solidFill>
                  <a:schemeClr val="tx1">
                    <a:lumMod val="50000"/>
                    <a:lumOff val="50000"/>
                  </a:schemeClr>
                </a:solidFill>
              </a:rPr>
              <a:t> vid trappgång i hemmet. Han beskriver viss bröstsmärta, delvis korrelerat till hostan. Axel berättar att han deltog på en stor företagskonferens, med hemkomst 5 dagar innan insjuknandet, men har för övrigt inte varit utomlands, och förnekar djur- eller fågelkontakter. Han är inte Covid-19-, pneumokock- eller influensavaccinerad och röker inte. </a:t>
            </a:r>
          </a:p>
          <a:p>
            <a:pPr marL="0" indent="0">
              <a:buNone/>
            </a:pPr>
            <a:r>
              <a:rPr lang="sv-SE" sz="1200" dirty="0">
                <a:solidFill>
                  <a:schemeClr val="tx1">
                    <a:lumMod val="50000"/>
                    <a:lumOff val="50000"/>
                  </a:schemeClr>
                </a:solidFill>
              </a:rPr>
              <a:t>I status noterar du utbredda sekretbiljud över lungfälten. Andningen är nu lugnare och med 6 liter syrgas på grimma har Axel 93% </a:t>
            </a:r>
            <a:r>
              <a:rPr lang="sv-SE" sz="1200" dirty="0" err="1">
                <a:solidFill>
                  <a:schemeClr val="tx1">
                    <a:lumMod val="50000"/>
                    <a:lumOff val="50000"/>
                  </a:schemeClr>
                </a:solidFill>
              </a:rPr>
              <a:t>saturation</a:t>
            </a:r>
            <a:r>
              <a:rPr lang="sv-SE" sz="1200" dirty="0">
                <a:solidFill>
                  <a:schemeClr val="tx1">
                    <a:lumMod val="50000"/>
                    <a:lumOff val="50000"/>
                  </a:schemeClr>
                </a:solidFill>
              </a:rPr>
              <a:t> och hans puls är nu 92/min. Status avseende neurologi, hjärta, blodtryck, buk och hud utfaller </a:t>
            </a:r>
            <a:r>
              <a:rPr lang="sv-SE" sz="1200" dirty="0" err="1">
                <a:solidFill>
                  <a:schemeClr val="tx1">
                    <a:lumMod val="50000"/>
                    <a:lumOff val="50000"/>
                  </a:schemeClr>
                </a:solidFill>
              </a:rPr>
              <a:t>ua</a:t>
            </a:r>
            <a:r>
              <a:rPr lang="sv-SE" sz="1200" dirty="0">
                <a:solidFill>
                  <a:schemeClr val="tx1">
                    <a:lumMod val="50000"/>
                    <a:lumOff val="50000"/>
                  </a:schemeClr>
                </a:solidFill>
              </a:rPr>
              <a:t>. Enligt lokal rutin har antigentest för Covid-19 tagits, vilket utfaller positivt. </a:t>
            </a:r>
            <a:br>
              <a:rPr lang="sv-SE" sz="1200" dirty="0">
                <a:solidFill>
                  <a:schemeClr val="tx1">
                    <a:lumMod val="50000"/>
                    <a:lumOff val="50000"/>
                  </a:schemeClr>
                </a:solidFill>
              </a:rPr>
            </a:br>
            <a:endParaRPr lang="sv-SE" sz="1600" dirty="0"/>
          </a:p>
          <a:p>
            <a:pPr marL="0" indent="0">
              <a:buNone/>
            </a:pPr>
            <a:r>
              <a:rPr lang="sv-SE" sz="1600" dirty="0"/>
              <a:t>Provtagningen visar LPK 6 (3,5-8,8 x109/L) med viss </a:t>
            </a:r>
            <a:r>
              <a:rPr lang="sv-SE" sz="1600" dirty="0" err="1"/>
              <a:t>lymfocytopeni</a:t>
            </a:r>
            <a:r>
              <a:rPr lang="sv-SE" sz="1600" dirty="0"/>
              <a:t> (0,7; 1,1-3,5 x109/L ), CRP 120 (&lt;5 mg/L), </a:t>
            </a:r>
            <a:r>
              <a:rPr lang="sv-SE" sz="1600" dirty="0" err="1"/>
              <a:t>procalcitonin</a:t>
            </a:r>
            <a:r>
              <a:rPr lang="sv-SE" sz="1600" dirty="0"/>
              <a:t> 0,20 (&lt;0,05 </a:t>
            </a:r>
            <a:r>
              <a:rPr lang="el-GR" sz="1600" dirty="0"/>
              <a:t>μ</a:t>
            </a:r>
            <a:r>
              <a:rPr lang="sv-SE" sz="1600" dirty="0"/>
              <a:t>g/L). Lätt </a:t>
            </a:r>
            <a:r>
              <a:rPr lang="sv-SE" sz="1600" dirty="0" err="1"/>
              <a:t>hyponatremi</a:t>
            </a:r>
            <a:r>
              <a:rPr lang="sv-SE" sz="1600" dirty="0"/>
              <a:t>/-</a:t>
            </a:r>
            <a:r>
              <a:rPr lang="sv-SE" sz="1600" dirty="0" err="1"/>
              <a:t>kalemi</a:t>
            </a:r>
            <a:r>
              <a:rPr lang="sv-SE" sz="1600" dirty="0"/>
              <a:t>. </a:t>
            </a:r>
            <a:r>
              <a:rPr lang="sv-SE" sz="1600" dirty="0" err="1"/>
              <a:t>Kreatinin</a:t>
            </a:r>
            <a:r>
              <a:rPr lang="sv-SE" sz="1600" dirty="0"/>
              <a:t> och leverstatus </a:t>
            </a:r>
            <a:r>
              <a:rPr lang="sv-SE" sz="1600" dirty="0" err="1"/>
              <a:t>ua</a:t>
            </a:r>
            <a:r>
              <a:rPr lang="sv-SE" sz="1600" dirty="0"/>
              <a:t> men LD 7,1 (1,9-4,2 </a:t>
            </a:r>
            <a:r>
              <a:rPr lang="el-GR" sz="1600" dirty="0"/>
              <a:t>μ</a:t>
            </a:r>
            <a:r>
              <a:rPr lang="sv-SE" sz="1600" dirty="0"/>
              <a:t>kat/L). D-</a:t>
            </a:r>
            <a:r>
              <a:rPr lang="sv-SE" sz="1600" dirty="0" err="1"/>
              <a:t>dimer</a:t>
            </a:r>
            <a:r>
              <a:rPr lang="sv-SE" sz="1600" dirty="0"/>
              <a:t> 0,85 (&lt;0,75 mg/L). Il-6 55 (&lt;7 </a:t>
            </a:r>
            <a:r>
              <a:rPr lang="sv-SE" sz="1600" dirty="0" err="1"/>
              <a:t>ng</a:t>
            </a:r>
            <a:r>
              <a:rPr lang="sv-SE" sz="1600" dirty="0"/>
              <a:t>/L). </a:t>
            </a:r>
            <a:r>
              <a:rPr lang="sv-SE" sz="1600" dirty="0" err="1"/>
              <a:t>Ferritin</a:t>
            </a:r>
            <a:r>
              <a:rPr lang="sv-SE" sz="1600" dirty="0"/>
              <a:t> 620 (30-400 </a:t>
            </a:r>
            <a:r>
              <a:rPr lang="el-GR" sz="1600" dirty="0"/>
              <a:t>μ</a:t>
            </a:r>
            <a:r>
              <a:rPr lang="sv-SE" sz="1600" dirty="0"/>
              <a:t>g/L). Covid-19 PCR tas och utfaller positivt, vilket konfirmerar diagnosen. Du ordinerar även blododlingar samt odlingar från </a:t>
            </a:r>
            <a:r>
              <a:rPr lang="sv-SE" sz="1600" dirty="0" err="1"/>
              <a:t>sputum</a:t>
            </a:r>
            <a:r>
              <a:rPr lang="sv-SE" sz="1600" dirty="0"/>
              <a:t> eller </a:t>
            </a:r>
            <a:r>
              <a:rPr lang="sv-SE" sz="1600" dirty="0" err="1"/>
              <a:t>nasopharynx</a:t>
            </a:r>
            <a:r>
              <a:rPr lang="sv-SE" sz="1600" dirty="0"/>
              <a:t>. </a:t>
            </a:r>
          </a:p>
          <a:p>
            <a:pPr marL="0" indent="0">
              <a:buNone/>
            </a:pPr>
            <a:endParaRPr lang="sv-SE" sz="1600" b="1" dirty="0"/>
          </a:p>
          <a:p>
            <a:pPr marL="0" indent="0">
              <a:buNone/>
            </a:pPr>
            <a:r>
              <a:rPr lang="sv-SE" sz="1600" b="1" dirty="0"/>
              <a:t>Fråga 1:5 (2 p) </a:t>
            </a:r>
            <a:r>
              <a:rPr lang="sv-SE" sz="1600" dirty="0"/>
              <a:t>Hur tolkar du svaret avseende D-</a:t>
            </a:r>
            <a:r>
              <a:rPr lang="sv-SE" sz="1600" dirty="0" err="1"/>
              <a:t>dimer</a:t>
            </a:r>
            <a:r>
              <a:rPr lang="sv-SE" sz="1600" dirty="0"/>
              <a:t> i detta scenario? Motivera! Nämn två vanliga orsaker till förhöjt värde av D-</a:t>
            </a:r>
            <a:r>
              <a:rPr lang="sv-SE" sz="1600" dirty="0" err="1"/>
              <a:t>dimer</a:t>
            </a:r>
            <a:r>
              <a:rPr lang="sv-SE" sz="1600" dirty="0"/>
              <a:t>. </a:t>
            </a:r>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D-</a:t>
            </a:r>
            <a:r>
              <a:rPr lang="sv-SE" sz="1600" dirty="0" err="1">
                <a:solidFill>
                  <a:schemeClr val="accent4"/>
                </a:solidFill>
              </a:rPr>
              <a:t>dimer</a:t>
            </a:r>
            <a:r>
              <a:rPr lang="sv-SE" sz="1600" dirty="0">
                <a:solidFill>
                  <a:schemeClr val="accent4"/>
                </a:solidFill>
              </a:rPr>
              <a:t> ökar vid </a:t>
            </a:r>
            <a:r>
              <a:rPr lang="sv-SE" sz="1600" dirty="0" err="1">
                <a:solidFill>
                  <a:schemeClr val="accent4"/>
                </a:solidFill>
              </a:rPr>
              <a:t>tromboembolism</a:t>
            </a:r>
            <a:r>
              <a:rPr lang="sv-SE" sz="1600" dirty="0">
                <a:solidFill>
                  <a:schemeClr val="accent4"/>
                </a:solidFill>
              </a:rPr>
              <a:t>, men lätt förhöjda värden kan även ses vid inflammation. I Axels fall, där D-</a:t>
            </a:r>
            <a:r>
              <a:rPr lang="sv-SE" sz="1600" dirty="0" err="1">
                <a:solidFill>
                  <a:schemeClr val="accent4"/>
                </a:solidFill>
              </a:rPr>
              <a:t>dimer</a:t>
            </a:r>
            <a:r>
              <a:rPr lang="sv-SE" sz="1600" dirty="0">
                <a:solidFill>
                  <a:schemeClr val="accent4"/>
                </a:solidFill>
              </a:rPr>
              <a:t> endast är lätt förhöjt, tolkas detta som troligen </a:t>
            </a:r>
            <a:r>
              <a:rPr lang="sv-SE" sz="1600" dirty="0" err="1">
                <a:solidFill>
                  <a:schemeClr val="accent4"/>
                </a:solidFill>
              </a:rPr>
              <a:t>inflammationsorsakat</a:t>
            </a:r>
            <a:r>
              <a:rPr lang="sv-SE" sz="1600" dirty="0">
                <a:solidFill>
                  <a:schemeClr val="accent4"/>
                </a:solidFill>
              </a:rPr>
              <a:t> och ej på en nivå som ger misstanke om </a:t>
            </a:r>
            <a:r>
              <a:rPr lang="sv-SE" sz="1600" dirty="0" err="1">
                <a:solidFill>
                  <a:schemeClr val="accent4"/>
                </a:solidFill>
              </a:rPr>
              <a:t>tromboembolisk</a:t>
            </a:r>
            <a:r>
              <a:rPr lang="sv-SE" sz="1600" dirty="0">
                <a:solidFill>
                  <a:schemeClr val="accent4"/>
                </a:solidFill>
              </a:rPr>
              <a:t> komplikation. </a:t>
            </a:r>
            <a:r>
              <a:rPr lang="sv-SE" sz="1000" dirty="0">
                <a:solidFill>
                  <a:schemeClr val="tx1">
                    <a:lumMod val="50000"/>
                    <a:lumOff val="50000"/>
                  </a:schemeClr>
                </a:solidFill>
              </a:rPr>
              <a:t>FLM K10 C69a </a:t>
            </a:r>
          </a:p>
          <a:p>
            <a:pPr marL="0" indent="0">
              <a:lnSpc>
                <a:spcPct val="100000"/>
              </a:lnSpc>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84112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43943"/>
            <a:ext cx="10997485" cy="6201178"/>
          </a:xfrm>
        </p:spPr>
        <p:txBody>
          <a:bodyPr>
            <a:normAutofit/>
          </a:bodyPr>
          <a:lstStyle/>
          <a:p>
            <a:pPr marL="0" indent="0">
              <a:buNone/>
            </a:pPr>
            <a:r>
              <a:rPr lang="sv-SE" sz="1600" dirty="0"/>
              <a:t>Fall 8 – Julia, 25 år </a:t>
            </a:r>
          </a:p>
          <a:p>
            <a:pPr marL="0" indent="0">
              <a:buNone/>
            </a:pPr>
            <a:r>
              <a:rPr lang="sv-SE" sz="1600" dirty="0"/>
              <a:t>Det är normal progress av förlossningen. Du bedömer att Julia fått </a:t>
            </a:r>
            <a:r>
              <a:rPr lang="sv-SE" sz="1600" dirty="0" err="1"/>
              <a:t>chorionamnionit</a:t>
            </a:r>
            <a:r>
              <a:rPr lang="sv-SE" sz="1600" dirty="0"/>
              <a:t> och sätter in behandling med </a:t>
            </a:r>
            <a:r>
              <a:rPr lang="sv-SE" sz="1600" dirty="0" err="1"/>
              <a:t>paracetamol</a:t>
            </a:r>
            <a:r>
              <a:rPr lang="sv-SE" sz="1600" dirty="0"/>
              <a:t> intravenöst samt </a:t>
            </a:r>
            <a:r>
              <a:rPr lang="sv-SE" sz="1600" dirty="0" err="1"/>
              <a:t>inj</a:t>
            </a:r>
            <a:r>
              <a:rPr lang="sv-SE" sz="1600" dirty="0"/>
              <a:t> </a:t>
            </a:r>
            <a:r>
              <a:rPr lang="sv-SE" sz="1600" dirty="0" err="1"/>
              <a:t>Cefotaxim</a:t>
            </a:r>
            <a:r>
              <a:rPr lang="sv-SE" sz="1600" dirty="0"/>
              <a:t> 1gx4. Febern sjunker och barnets basalfrekvens normaliseras. Strax därefter vill Julia krysta och huvudet skymtar i vulva. </a:t>
            </a:r>
          </a:p>
          <a:p>
            <a:pPr marL="0" indent="0">
              <a:buNone/>
            </a:pPr>
            <a:endParaRPr lang="sv-SE" sz="1600" dirty="0"/>
          </a:p>
          <a:p>
            <a:pPr marL="0" indent="0">
              <a:buNone/>
            </a:pPr>
            <a:r>
              <a:rPr lang="sv-SE" sz="1600" dirty="0"/>
              <a:t>Fråga 8:9 (1p) </a:t>
            </a:r>
            <a:br>
              <a:rPr lang="sv-SE" sz="1600" dirty="0"/>
            </a:br>
            <a:r>
              <a:rPr lang="sv-SE" sz="1600" dirty="0"/>
              <a:t>Vilka förebyggande åtgärder kan barnmorskan nu vidta i utdrivningsskedet för att undvika förlossningsbristning? </a:t>
            </a: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1625397712"/>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lnSpc>
                <a:spcPct val="100000"/>
              </a:lnSpc>
              <a:buNone/>
            </a:pPr>
            <a:r>
              <a:rPr lang="sv-SE" sz="1600" b="1" dirty="0"/>
              <a:t>Fall 1, Axel 55 år </a:t>
            </a:r>
          </a:p>
          <a:p>
            <a:pPr marL="0" indent="0">
              <a:lnSpc>
                <a:spcPct val="100000"/>
              </a:lnSpc>
              <a:buNone/>
            </a:pPr>
            <a:r>
              <a:rPr lang="sv-SE" sz="1200" dirty="0">
                <a:solidFill>
                  <a:schemeClr val="tx1">
                    <a:lumMod val="50000"/>
                    <a:lumOff val="50000"/>
                  </a:schemeClr>
                </a:solidFill>
              </a:rPr>
              <a:t>Axel, 55 år, inkommer till Infektionsakuten en dag i januari månad </a:t>
            </a:r>
            <a:r>
              <a:rPr lang="sv-SE" sz="1200" dirty="0" err="1">
                <a:solidFill>
                  <a:schemeClr val="tx1">
                    <a:lumMod val="50000"/>
                    <a:lumOff val="50000"/>
                  </a:schemeClr>
                </a:solidFill>
              </a:rPr>
              <a:t>pga</a:t>
            </a:r>
            <a:r>
              <a:rPr lang="sv-SE" sz="1200" dirty="0">
                <a:solidFill>
                  <a:schemeClr val="tx1">
                    <a:lumMod val="50000"/>
                    <a:lumOff val="50000"/>
                  </a:schemeClr>
                </a:solidFill>
              </a:rPr>
              <a:t> luftvägssymtom sedan 5 dagar. I triageringen berättar han att han har insjuknat med feber, hosta, huvudvärk och lös avföring. Pat väger 120 kg, behandlas för hypertoni och har en tablettbehandlad typ 2 diabetes. </a:t>
            </a:r>
            <a:br>
              <a:rPr lang="sv-SE" sz="1200" dirty="0">
                <a:solidFill>
                  <a:schemeClr val="tx1">
                    <a:lumMod val="50000"/>
                    <a:lumOff val="50000"/>
                  </a:schemeClr>
                </a:solidFill>
              </a:rPr>
            </a:br>
            <a:r>
              <a:rPr lang="sv-SE" sz="1200" dirty="0">
                <a:solidFill>
                  <a:schemeClr val="tx1">
                    <a:lumMod val="50000"/>
                    <a:lumOff val="50000"/>
                  </a:schemeClr>
                </a:solidFill>
              </a:rPr>
              <a:t>Vitalparametrar vid triagering: adekvat men trött och tagen (RLS1), feber 39,2 grader, hjärtfrekvens 110/min, blodtryck 120/80, andningsfrekvens 24/min, </a:t>
            </a:r>
            <a:r>
              <a:rPr lang="sv-SE" sz="1200" dirty="0" err="1">
                <a:solidFill>
                  <a:schemeClr val="tx1">
                    <a:lumMod val="50000"/>
                    <a:lumOff val="50000"/>
                  </a:schemeClr>
                </a:solidFill>
              </a:rPr>
              <a:t>saturation</a:t>
            </a:r>
            <a:r>
              <a:rPr lang="sv-SE" sz="1200" dirty="0">
                <a:solidFill>
                  <a:schemeClr val="tx1">
                    <a:lumMod val="50000"/>
                    <a:lumOff val="50000"/>
                  </a:schemeClr>
                </a:solidFill>
              </a:rPr>
              <a:t> på luft vid ankomst 82%. </a:t>
            </a:r>
          </a:p>
          <a:p>
            <a:pPr marL="0" indent="0">
              <a:lnSpc>
                <a:spcPct val="100000"/>
              </a:lnSpc>
              <a:buNone/>
            </a:pPr>
            <a:r>
              <a:rPr lang="sv-SE" sz="1200" dirty="0">
                <a:solidFill>
                  <a:schemeClr val="tx1">
                    <a:lumMod val="50000"/>
                    <a:lumOff val="50000"/>
                  </a:schemeClr>
                </a:solidFill>
              </a:rPr>
              <a:t>Du går nu in till patienten och tar naturligtvis en noggrann anamnes, men med tanke på patientens luftvägssymtom vill du särskilt fokusera på detta. </a:t>
            </a:r>
            <a:br>
              <a:rPr lang="sv-SE" sz="1200" dirty="0">
                <a:solidFill>
                  <a:schemeClr val="tx1">
                    <a:lumMod val="50000"/>
                    <a:lumOff val="50000"/>
                  </a:schemeClr>
                </a:solidFill>
              </a:rPr>
            </a:br>
            <a:r>
              <a:rPr lang="sv-SE" sz="1200" dirty="0">
                <a:solidFill>
                  <a:schemeClr val="tx1">
                    <a:lumMod val="50000"/>
                    <a:lumOff val="50000"/>
                  </a:schemeClr>
                </a:solidFill>
              </a:rPr>
              <a:t>Axel berättar att han för 5 dagar sedan insjuknade relativt hastigt med feber, tendens till frossbrytningar och muskelvärk, och fick därefter en tilltagande rethosta som debuterade under första dygnet och lite senare lös avföring ca 5 gånger/dygn. Axel har inte känt sig andfådd i vila men märkt att han blivit andfådd och </a:t>
            </a:r>
            <a:r>
              <a:rPr lang="sv-SE" sz="1200" dirty="0" err="1">
                <a:solidFill>
                  <a:schemeClr val="tx1">
                    <a:lumMod val="50000"/>
                    <a:lumOff val="50000"/>
                  </a:schemeClr>
                </a:solidFill>
              </a:rPr>
              <a:t>snabbandad</a:t>
            </a:r>
            <a:r>
              <a:rPr lang="sv-SE" sz="1200" dirty="0">
                <a:solidFill>
                  <a:schemeClr val="tx1">
                    <a:lumMod val="50000"/>
                    <a:lumOff val="50000"/>
                  </a:schemeClr>
                </a:solidFill>
              </a:rPr>
              <a:t> vid trappgång i hemmet. Han beskriver viss bröstsmärta, delvis korrelerat till hostan. Axel berättar att han deltog på en stor företagskonferens, med hemkomst 5 dagar innan insjuknandet, men har för övrigt inte varit utomlands, och förnekar djur- eller fågelkontakter. Han är inte Covid-19-, pneumokock- eller influensavaccinerad och röker inte. </a:t>
            </a:r>
          </a:p>
          <a:p>
            <a:pPr marL="0" indent="0">
              <a:buNone/>
            </a:pPr>
            <a:r>
              <a:rPr lang="sv-SE" sz="1200" dirty="0">
                <a:solidFill>
                  <a:schemeClr val="tx1">
                    <a:lumMod val="50000"/>
                    <a:lumOff val="50000"/>
                  </a:schemeClr>
                </a:solidFill>
              </a:rPr>
              <a:t>I status noterar du utbredda sekretbiljud över lungfälten. Andningen är nu lugnare och med 6 liter syrgas på grimma har Axel 93% </a:t>
            </a:r>
            <a:r>
              <a:rPr lang="sv-SE" sz="1200" dirty="0" err="1">
                <a:solidFill>
                  <a:schemeClr val="tx1">
                    <a:lumMod val="50000"/>
                    <a:lumOff val="50000"/>
                  </a:schemeClr>
                </a:solidFill>
              </a:rPr>
              <a:t>saturation</a:t>
            </a:r>
            <a:r>
              <a:rPr lang="sv-SE" sz="1200" dirty="0">
                <a:solidFill>
                  <a:schemeClr val="tx1">
                    <a:lumMod val="50000"/>
                    <a:lumOff val="50000"/>
                  </a:schemeClr>
                </a:solidFill>
              </a:rPr>
              <a:t> och hans puls är nu 92/min. Status avseende neurologi, hjärta, blodtryck, buk och hud utfaller </a:t>
            </a:r>
            <a:r>
              <a:rPr lang="sv-SE" sz="1200" dirty="0" err="1">
                <a:solidFill>
                  <a:schemeClr val="tx1">
                    <a:lumMod val="50000"/>
                    <a:lumOff val="50000"/>
                  </a:schemeClr>
                </a:solidFill>
              </a:rPr>
              <a:t>ua</a:t>
            </a:r>
            <a:r>
              <a:rPr lang="sv-SE" sz="1200" dirty="0">
                <a:solidFill>
                  <a:schemeClr val="tx1">
                    <a:lumMod val="50000"/>
                    <a:lumOff val="50000"/>
                  </a:schemeClr>
                </a:solidFill>
              </a:rPr>
              <a:t>. Enligt lokal rutin har antigentest för Covid-19 tagits, vilket utfaller positivt. </a:t>
            </a:r>
            <a:br>
              <a:rPr lang="sv-SE" sz="1200" dirty="0">
                <a:solidFill>
                  <a:schemeClr val="tx1">
                    <a:lumMod val="50000"/>
                    <a:lumOff val="50000"/>
                  </a:schemeClr>
                </a:solidFill>
              </a:rPr>
            </a:br>
            <a:r>
              <a:rPr lang="sv-SE" sz="1200" i="1" dirty="0">
                <a:solidFill>
                  <a:schemeClr val="tx1">
                    <a:lumMod val="50000"/>
                    <a:lumOff val="50000"/>
                  </a:schemeClr>
                </a:solidFill>
              </a:rPr>
              <a:t>Provtagningen visar LPK 6 (3,5-8,8 x109/L) med viss </a:t>
            </a:r>
            <a:r>
              <a:rPr lang="sv-SE" sz="1200" i="1" dirty="0" err="1">
                <a:solidFill>
                  <a:schemeClr val="tx1">
                    <a:lumMod val="50000"/>
                    <a:lumOff val="50000"/>
                  </a:schemeClr>
                </a:solidFill>
              </a:rPr>
              <a:t>lymfocytopeni</a:t>
            </a:r>
            <a:r>
              <a:rPr lang="sv-SE" sz="1200" i="1" dirty="0">
                <a:solidFill>
                  <a:schemeClr val="tx1">
                    <a:lumMod val="50000"/>
                    <a:lumOff val="50000"/>
                  </a:schemeClr>
                </a:solidFill>
              </a:rPr>
              <a:t> (0,7; 1,1-3,5 x109/L ), CRP 120 (&lt;5 mg/L), </a:t>
            </a:r>
            <a:r>
              <a:rPr lang="sv-SE" sz="1200" i="1" dirty="0" err="1">
                <a:solidFill>
                  <a:schemeClr val="tx1">
                    <a:lumMod val="50000"/>
                    <a:lumOff val="50000"/>
                  </a:schemeClr>
                </a:solidFill>
              </a:rPr>
              <a:t>procalcitonin</a:t>
            </a:r>
            <a:r>
              <a:rPr lang="sv-SE" sz="1200" i="1" dirty="0">
                <a:solidFill>
                  <a:schemeClr val="tx1">
                    <a:lumMod val="50000"/>
                    <a:lumOff val="50000"/>
                  </a:schemeClr>
                </a:solidFill>
              </a:rPr>
              <a:t> 0,20 (&lt;0,05 </a:t>
            </a:r>
            <a:r>
              <a:rPr lang="el-GR" sz="1200" i="1" dirty="0">
                <a:solidFill>
                  <a:schemeClr val="tx1">
                    <a:lumMod val="50000"/>
                    <a:lumOff val="50000"/>
                  </a:schemeClr>
                </a:solidFill>
              </a:rPr>
              <a:t>μ</a:t>
            </a:r>
            <a:r>
              <a:rPr lang="sv-SE" sz="1200" i="1" dirty="0">
                <a:solidFill>
                  <a:schemeClr val="tx1">
                    <a:lumMod val="50000"/>
                    <a:lumOff val="50000"/>
                  </a:schemeClr>
                </a:solidFill>
              </a:rPr>
              <a:t>g/L). Lätt </a:t>
            </a:r>
            <a:r>
              <a:rPr lang="sv-SE" sz="1200" i="1" dirty="0" err="1">
                <a:solidFill>
                  <a:schemeClr val="tx1">
                    <a:lumMod val="50000"/>
                    <a:lumOff val="50000"/>
                  </a:schemeClr>
                </a:solidFill>
              </a:rPr>
              <a:t>hyponatremi</a:t>
            </a:r>
            <a:r>
              <a:rPr lang="sv-SE" sz="1200" i="1" dirty="0">
                <a:solidFill>
                  <a:schemeClr val="tx1">
                    <a:lumMod val="50000"/>
                    <a:lumOff val="50000"/>
                  </a:schemeClr>
                </a:solidFill>
              </a:rPr>
              <a:t>/-</a:t>
            </a:r>
            <a:r>
              <a:rPr lang="sv-SE" sz="1200" i="1" dirty="0" err="1">
                <a:solidFill>
                  <a:schemeClr val="tx1">
                    <a:lumMod val="50000"/>
                    <a:lumOff val="50000"/>
                  </a:schemeClr>
                </a:solidFill>
              </a:rPr>
              <a:t>kalemi</a:t>
            </a:r>
            <a:r>
              <a:rPr lang="sv-SE" sz="1200" i="1" dirty="0">
                <a:solidFill>
                  <a:schemeClr val="tx1">
                    <a:lumMod val="50000"/>
                    <a:lumOff val="50000"/>
                  </a:schemeClr>
                </a:solidFill>
              </a:rPr>
              <a:t>. </a:t>
            </a:r>
            <a:r>
              <a:rPr lang="sv-SE" sz="1200" i="1" dirty="0" err="1">
                <a:solidFill>
                  <a:schemeClr val="tx1">
                    <a:lumMod val="50000"/>
                    <a:lumOff val="50000"/>
                  </a:schemeClr>
                </a:solidFill>
              </a:rPr>
              <a:t>Kreatinin</a:t>
            </a:r>
            <a:r>
              <a:rPr lang="sv-SE" sz="1200" i="1" dirty="0">
                <a:solidFill>
                  <a:schemeClr val="tx1">
                    <a:lumMod val="50000"/>
                    <a:lumOff val="50000"/>
                  </a:schemeClr>
                </a:solidFill>
              </a:rPr>
              <a:t> och leverstatus </a:t>
            </a:r>
            <a:r>
              <a:rPr lang="sv-SE" sz="1200" i="1" dirty="0" err="1">
                <a:solidFill>
                  <a:schemeClr val="tx1">
                    <a:lumMod val="50000"/>
                    <a:lumOff val="50000"/>
                  </a:schemeClr>
                </a:solidFill>
              </a:rPr>
              <a:t>ua</a:t>
            </a:r>
            <a:r>
              <a:rPr lang="sv-SE" sz="1200" i="1" dirty="0">
                <a:solidFill>
                  <a:schemeClr val="tx1">
                    <a:lumMod val="50000"/>
                    <a:lumOff val="50000"/>
                  </a:schemeClr>
                </a:solidFill>
              </a:rPr>
              <a:t> men LD 7,1 (1,9-4,2 </a:t>
            </a:r>
            <a:r>
              <a:rPr lang="el-GR" sz="1200" i="1" dirty="0">
                <a:solidFill>
                  <a:schemeClr val="tx1">
                    <a:lumMod val="50000"/>
                    <a:lumOff val="50000"/>
                  </a:schemeClr>
                </a:solidFill>
              </a:rPr>
              <a:t>μ</a:t>
            </a:r>
            <a:r>
              <a:rPr lang="sv-SE" sz="1200" i="1" dirty="0">
                <a:solidFill>
                  <a:schemeClr val="tx1">
                    <a:lumMod val="50000"/>
                    <a:lumOff val="50000"/>
                  </a:schemeClr>
                </a:solidFill>
              </a:rPr>
              <a:t>kat/L). D-</a:t>
            </a:r>
            <a:r>
              <a:rPr lang="sv-SE" sz="1200" i="1" dirty="0" err="1">
                <a:solidFill>
                  <a:schemeClr val="tx1">
                    <a:lumMod val="50000"/>
                    <a:lumOff val="50000"/>
                  </a:schemeClr>
                </a:solidFill>
              </a:rPr>
              <a:t>dimer</a:t>
            </a:r>
            <a:r>
              <a:rPr lang="sv-SE" sz="1200" i="1" dirty="0">
                <a:solidFill>
                  <a:schemeClr val="tx1">
                    <a:lumMod val="50000"/>
                    <a:lumOff val="50000"/>
                  </a:schemeClr>
                </a:solidFill>
              </a:rPr>
              <a:t> 0,85 (&lt;0,75 mg/L). Il-6 55 (&lt;7 </a:t>
            </a:r>
            <a:r>
              <a:rPr lang="sv-SE" sz="1200" i="1" dirty="0" err="1">
                <a:solidFill>
                  <a:schemeClr val="tx1">
                    <a:lumMod val="50000"/>
                    <a:lumOff val="50000"/>
                  </a:schemeClr>
                </a:solidFill>
              </a:rPr>
              <a:t>ng</a:t>
            </a:r>
            <a:r>
              <a:rPr lang="sv-SE" sz="1200" i="1" dirty="0">
                <a:solidFill>
                  <a:schemeClr val="tx1">
                    <a:lumMod val="50000"/>
                    <a:lumOff val="50000"/>
                  </a:schemeClr>
                </a:solidFill>
              </a:rPr>
              <a:t>/L). </a:t>
            </a:r>
            <a:r>
              <a:rPr lang="sv-SE" sz="1200" i="1" dirty="0" err="1">
                <a:solidFill>
                  <a:schemeClr val="tx1">
                    <a:lumMod val="50000"/>
                    <a:lumOff val="50000"/>
                  </a:schemeClr>
                </a:solidFill>
              </a:rPr>
              <a:t>Ferritin</a:t>
            </a:r>
            <a:r>
              <a:rPr lang="sv-SE" sz="1200" i="1" dirty="0">
                <a:solidFill>
                  <a:schemeClr val="tx1">
                    <a:lumMod val="50000"/>
                    <a:lumOff val="50000"/>
                  </a:schemeClr>
                </a:solidFill>
              </a:rPr>
              <a:t> 620 (30-400 </a:t>
            </a:r>
            <a:r>
              <a:rPr lang="el-GR" sz="1200" i="1" dirty="0">
                <a:solidFill>
                  <a:schemeClr val="tx1">
                    <a:lumMod val="50000"/>
                    <a:lumOff val="50000"/>
                  </a:schemeClr>
                </a:solidFill>
              </a:rPr>
              <a:t>μ</a:t>
            </a:r>
            <a:r>
              <a:rPr lang="sv-SE" sz="1200" i="1" dirty="0">
                <a:solidFill>
                  <a:schemeClr val="tx1">
                    <a:lumMod val="50000"/>
                    <a:lumOff val="50000"/>
                  </a:schemeClr>
                </a:solidFill>
              </a:rPr>
              <a:t>g/L). Covid-19 PCR tas och utfaller positivt, vilket konfirmerar diagnosen. Du ordinerar även blododlingar samt odlingar från </a:t>
            </a:r>
            <a:r>
              <a:rPr lang="sv-SE" sz="1200" i="1" dirty="0" err="1">
                <a:solidFill>
                  <a:schemeClr val="tx1">
                    <a:lumMod val="50000"/>
                    <a:lumOff val="50000"/>
                  </a:schemeClr>
                </a:solidFill>
              </a:rPr>
              <a:t>sputum</a:t>
            </a:r>
            <a:r>
              <a:rPr lang="sv-SE" sz="1200" i="1" dirty="0">
                <a:solidFill>
                  <a:schemeClr val="tx1">
                    <a:lumMod val="50000"/>
                    <a:lumOff val="50000"/>
                  </a:schemeClr>
                </a:solidFill>
              </a:rPr>
              <a:t> eller </a:t>
            </a:r>
            <a:r>
              <a:rPr lang="sv-SE" sz="1200" i="1" dirty="0" err="1">
                <a:solidFill>
                  <a:schemeClr val="tx1">
                    <a:lumMod val="50000"/>
                    <a:lumOff val="50000"/>
                  </a:schemeClr>
                </a:solidFill>
              </a:rPr>
              <a:t>nasopharynx</a:t>
            </a:r>
            <a:r>
              <a:rPr lang="sv-SE" sz="1200" i="1" dirty="0">
                <a:solidFill>
                  <a:schemeClr val="tx1">
                    <a:lumMod val="50000"/>
                    <a:lumOff val="50000"/>
                  </a:schemeClr>
                </a:solidFill>
              </a:rPr>
              <a:t>.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Axel har en CRP-stegring i nivå som ofta ses vid Covid-19 men </a:t>
            </a:r>
            <a:r>
              <a:rPr lang="sv-SE" sz="1200" i="1" dirty="0" err="1">
                <a:solidFill>
                  <a:schemeClr val="tx1">
                    <a:lumMod val="50000"/>
                    <a:lumOff val="50000"/>
                  </a:schemeClr>
                </a:solidFill>
              </a:rPr>
              <a:t>procalcitonin</a:t>
            </a:r>
            <a:r>
              <a:rPr lang="sv-SE" sz="1200" i="1" dirty="0">
                <a:solidFill>
                  <a:schemeClr val="tx1">
                    <a:lumMod val="50000"/>
                    <a:lumOff val="50000"/>
                  </a:schemeClr>
                </a:solidFill>
              </a:rPr>
              <a:t> är lågt, vilket talar emot bakteriell sekundärinfektion. </a:t>
            </a:r>
            <a:r>
              <a:rPr lang="sv-SE" sz="1200" i="1" dirty="0" err="1">
                <a:solidFill>
                  <a:schemeClr val="tx1">
                    <a:lumMod val="50000"/>
                    <a:lumOff val="50000"/>
                  </a:schemeClr>
                </a:solidFill>
              </a:rPr>
              <a:t>Lymfocytopeni</a:t>
            </a:r>
            <a:r>
              <a:rPr lang="sv-SE" sz="1200" i="1" dirty="0">
                <a:solidFill>
                  <a:schemeClr val="tx1">
                    <a:lumMod val="50000"/>
                    <a:lumOff val="50000"/>
                  </a:schemeClr>
                </a:solidFill>
              </a:rPr>
              <a:t> ses ofta vid Covid-19 och är av viss prognostisk betydelse. D-</a:t>
            </a:r>
            <a:r>
              <a:rPr lang="sv-SE" sz="1200" i="1" dirty="0" err="1">
                <a:solidFill>
                  <a:schemeClr val="tx1">
                    <a:lumMod val="50000"/>
                    <a:lumOff val="50000"/>
                  </a:schemeClr>
                </a:solidFill>
              </a:rPr>
              <a:t>dimer</a:t>
            </a:r>
            <a:r>
              <a:rPr lang="sv-SE" sz="1200" i="1" dirty="0">
                <a:solidFill>
                  <a:schemeClr val="tx1">
                    <a:lumMod val="50000"/>
                    <a:lumOff val="50000"/>
                  </a:schemeClr>
                </a:solidFill>
              </a:rPr>
              <a:t> är lätt förhöjt och är sannolikt orsakat av inflammationen, då nivån är låg talar detta ej för </a:t>
            </a:r>
            <a:r>
              <a:rPr lang="sv-SE" sz="1200" i="1" dirty="0" err="1">
                <a:solidFill>
                  <a:schemeClr val="tx1">
                    <a:lumMod val="50000"/>
                    <a:lumOff val="50000"/>
                  </a:schemeClr>
                </a:solidFill>
              </a:rPr>
              <a:t>tromboembolisk</a:t>
            </a:r>
            <a:r>
              <a:rPr lang="sv-SE" sz="1200" i="1" dirty="0">
                <a:solidFill>
                  <a:schemeClr val="tx1">
                    <a:lumMod val="50000"/>
                    <a:lumOff val="50000"/>
                  </a:schemeClr>
                </a:solidFill>
              </a:rPr>
              <a:t> komplikation. I övrigt måttligt förhöjt Il-6/</a:t>
            </a:r>
            <a:r>
              <a:rPr lang="sv-SE" sz="1200" i="1" dirty="0" err="1">
                <a:solidFill>
                  <a:schemeClr val="tx1">
                    <a:lumMod val="50000"/>
                    <a:lumOff val="50000"/>
                  </a:schemeClr>
                </a:solidFill>
              </a:rPr>
              <a:t>ferritin</a:t>
            </a:r>
            <a:r>
              <a:rPr lang="sv-SE" sz="1200" i="1" dirty="0">
                <a:solidFill>
                  <a:schemeClr val="tx1">
                    <a:lumMod val="50000"/>
                    <a:lumOff val="50000"/>
                  </a:schemeClr>
                </a:solidFill>
              </a:rPr>
              <a:t>/LD. </a:t>
            </a:r>
            <a:endParaRPr lang="sv-SE" sz="1200" dirty="0">
              <a:solidFill>
                <a:schemeClr val="tx1">
                  <a:lumMod val="50000"/>
                  <a:lumOff val="50000"/>
                </a:schemeClr>
              </a:solidFill>
            </a:endParaRPr>
          </a:p>
          <a:p>
            <a:pPr marL="0" indent="0">
              <a:buNone/>
            </a:pPr>
            <a:r>
              <a:rPr lang="sv-SE" sz="1600" dirty="0"/>
              <a:t>Du planerar nu att lägga in Axel och rapporterar honom till sjuksköterska på infektionsavdelningen. </a:t>
            </a:r>
          </a:p>
          <a:p>
            <a:pPr marL="0" indent="0">
              <a:buNone/>
            </a:pPr>
            <a:br>
              <a:rPr lang="sv-SE" sz="1600" b="1" dirty="0"/>
            </a:br>
            <a:r>
              <a:rPr lang="sv-SE" sz="1600" b="1" dirty="0"/>
              <a:t>Fråga 1:6 (2 p) </a:t>
            </a:r>
            <a:r>
              <a:rPr lang="sv-SE" sz="1600" dirty="0"/>
              <a:t>Vilka fortsatta åtgärder, undersökningar och provtagningar att utföras inom det närmaste dygnet ordinerar och beställer du? </a:t>
            </a:r>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438206966"/>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lnSpc>
                <a:spcPct val="100000"/>
              </a:lnSpc>
              <a:buNone/>
            </a:pPr>
            <a:r>
              <a:rPr lang="sv-SE" sz="1600" b="1" dirty="0"/>
              <a:t>Fall 1, Axel 55 år </a:t>
            </a:r>
          </a:p>
          <a:p>
            <a:pPr marL="0" indent="0">
              <a:lnSpc>
                <a:spcPct val="100000"/>
              </a:lnSpc>
              <a:buNone/>
            </a:pPr>
            <a:r>
              <a:rPr lang="sv-SE" sz="1200" dirty="0">
                <a:solidFill>
                  <a:schemeClr val="tx1">
                    <a:lumMod val="50000"/>
                    <a:lumOff val="50000"/>
                  </a:schemeClr>
                </a:solidFill>
              </a:rPr>
              <a:t>Axel, 55 år, inkommer till Infektionsakuten en dag i januari månad </a:t>
            </a:r>
            <a:r>
              <a:rPr lang="sv-SE" sz="1200" dirty="0" err="1">
                <a:solidFill>
                  <a:schemeClr val="tx1">
                    <a:lumMod val="50000"/>
                    <a:lumOff val="50000"/>
                  </a:schemeClr>
                </a:solidFill>
              </a:rPr>
              <a:t>pga</a:t>
            </a:r>
            <a:r>
              <a:rPr lang="sv-SE" sz="1200" dirty="0">
                <a:solidFill>
                  <a:schemeClr val="tx1">
                    <a:lumMod val="50000"/>
                    <a:lumOff val="50000"/>
                  </a:schemeClr>
                </a:solidFill>
              </a:rPr>
              <a:t> luftvägssymtom sedan 5 dagar. I triageringen berättar han att han har insjuknat med feber, hosta, huvudvärk och lös avföring. Pat väger 120 kg, behandlas för hypertoni och har en tablettbehandlad typ 2 diabetes. </a:t>
            </a:r>
            <a:br>
              <a:rPr lang="sv-SE" sz="1200" dirty="0">
                <a:solidFill>
                  <a:schemeClr val="tx1">
                    <a:lumMod val="50000"/>
                    <a:lumOff val="50000"/>
                  </a:schemeClr>
                </a:solidFill>
              </a:rPr>
            </a:br>
            <a:r>
              <a:rPr lang="sv-SE" sz="1200" dirty="0">
                <a:solidFill>
                  <a:schemeClr val="tx1">
                    <a:lumMod val="50000"/>
                    <a:lumOff val="50000"/>
                  </a:schemeClr>
                </a:solidFill>
              </a:rPr>
              <a:t>Vitalparametrar vid triagering: adekvat men trött och tagen (RLS1), feber 39,2 grader, hjärtfrekvens 110/min, blodtryck 120/80, andningsfrekvens 24/min, </a:t>
            </a:r>
            <a:r>
              <a:rPr lang="sv-SE" sz="1200" dirty="0" err="1">
                <a:solidFill>
                  <a:schemeClr val="tx1">
                    <a:lumMod val="50000"/>
                    <a:lumOff val="50000"/>
                  </a:schemeClr>
                </a:solidFill>
              </a:rPr>
              <a:t>saturation</a:t>
            </a:r>
            <a:r>
              <a:rPr lang="sv-SE" sz="1200" dirty="0">
                <a:solidFill>
                  <a:schemeClr val="tx1">
                    <a:lumMod val="50000"/>
                    <a:lumOff val="50000"/>
                  </a:schemeClr>
                </a:solidFill>
              </a:rPr>
              <a:t> på luft vid ankomst 82%. </a:t>
            </a:r>
          </a:p>
          <a:p>
            <a:pPr marL="0" indent="0">
              <a:lnSpc>
                <a:spcPct val="100000"/>
              </a:lnSpc>
              <a:buNone/>
            </a:pPr>
            <a:r>
              <a:rPr lang="sv-SE" sz="1200" dirty="0">
                <a:solidFill>
                  <a:schemeClr val="tx1">
                    <a:lumMod val="50000"/>
                    <a:lumOff val="50000"/>
                  </a:schemeClr>
                </a:solidFill>
              </a:rPr>
              <a:t>Du går nu in till patienten och tar naturligtvis en noggrann anamnes, men med tanke på patientens luftvägssymtom vill du särskilt fokusera på detta. </a:t>
            </a:r>
            <a:br>
              <a:rPr lang="sv-SE" sz="1200" dirty="0">
                <a:solidFill>
                  <a:schemeClr val="tx1">
                    <a:lumMod val="50000"/>
                    <a:lumOff val="50000"/>
                  </a:schemeClr>
                </a:solidFill>
              </a:rPr>
            </a:br>
            <a:r>
              <a:rPr lang="sv-SE" sz="1200" dirty="0">
                <a:solidFill>
                  <a:schemeClr val="tx1">
                    <a:lumMod val="50000"/>
                    <a:lumOff val="50000"/>
                  </a:schemeClr>
                </a:solidFill>
              </a:rPr>
              <a:t>Axel berättar att han för 5 dagar sedan insjuknade relativt hastigt med feber, tendens till frossbrytningar och muskelvärk, och fick därefter en tilltagande rethosta som debuterade under första dygnet och lite senare lös avföring ca 5 gånger/dygn. Axel har inte känt sig andfådd i vila men märkt att han blivit andfådd och </a:t>
            </a:r>
            <a:r>
              <a:rPr lang="sv-SE" sz="1200" dirty="0" err="1">
                <a:solidFill>
                  <a:schemeClr val="tx1">
                    <a:lumMod val="50000"/>
                    <a:lumOff val="50000"/>
                  </a:schemeClr>
                </a:solidFill>
              </a:rPr>
              <a:t>snabbandad</a:t>
            </a:r>
            <a:r>
              <a:rPr lang="sv-SE" sz="1200" dirty="0">
                <a:solidFill>
                  <a:schemeClr val="tx1">
                    <a:lumMod val="50000"/>
                    <a:lumOff val="50000"/>
                  </a:schemeClr>
                </a:solidFill>
              </a:rPr>
              <a:t> vid trappgång i hemmet. Han beskriver viss bröstsmärta, delvis korrelerat till hostan. Axel berättar att han deltog på en stor företagskonferens, med hemkomst 5 dagar innan insjuknandet, men har för övrigt inte varit utomlands, och förnekar djur- eller fågelkontakter. Han är inte Covid-19-, pneumokock- eller influensavaccinerad och röker inte. </a:t>
            </a:r>
          </a:p>
          <a:p>
            <a:pPr marL="0" indent="0">
              <a:buNone/>
            </a:pPr>
            <a:r>
              <a:rPr lang="sv-SE" sz="1200" dirty="0">
                <a:solidFill>
                  <a:schemeClr val="tx1">
                    <a:lumMod val="50000"/>
                    <a:lumOff val="50000"/>
                  </a:schemeClr>
                </a:solidFill>
              </a:rPr>
              <a:t>I status noterar du utbredda sekretbiljud över lungfälten. Andningen är nu lugnare och med 6 liter syrgas på grimma har Axel 93% </a:t>
            </a:r>
            <a:r>
              <a:rPr lang="sv-SE" sz="1200" dirty="0" err="1">
                <a:solidFill>
                  <a:schemeClr val="tx1">
                    <a:lumMod val="50000"/>
                    <a:lumOff val="50000"/>
                  </a:schemeClr>
                </a:solidFill>
              </a:rPr>
              <a:t>saturation</a:t>
            </a:r>
            <a:r>
              <a:rPr lang="sv-SE" sz="1200" dirty="0">
                <a:solidFill>
                  <a:schemeClr val="tx1">
                    <a:lumMod val="50000"/>
                    <a:lumOff val="50000"/>
                  </a:schemeClr>
                </a:solidFill>
              </a:rPr>
              <a:t> och hans puls är nu 92/min. Status avseende neurologi, hjärta, blodtryck, buk och hud utfaller </a:t>
            </a:r>
            <a:r>
              <a:rPr lang="sv-SE" sz="1200" dirty="0" err="1">
                <a:solidFill>
                  <a:schemeClr val="tx1">
                    <a:lumMod val="50000"/>
                    <a:lumOff val="50000"/>
                  </a:schemeClr>
                </a:solidFill>
              </a:rPr>
              <a:t>ua</a:t>
            </a:r>
            <a:r>
              <a:rPr lang="sv-SE" sz="1200" dirty="0">
                <a:solidFill>
                  <a:schemeClr val="tx1">
                    <a:lumMod val="50000"/>
                    <a:lumOff val="50000"/>
                  </a:schemeClr>
                </a:solidFill>
              </a:rPr>
              <a:t>. Enligt lokal rutin har antigentest för Covid-19 tagits, vilket utfaller positivt. </a:t>
            </a:r>
            <a:br>
              <a:rPr lang="sv-SE" sz="1200" dirty="0">
                <a:solidFill>
                  <a:schemeClr val="tx1">
                    <a:lumMod val="50000"/>
                    <a:lumOff val="50000"/>
                  </a:schemeClr>
                </a:solidFill>
              </a:rPr>
            </a:br>
            <a:r>
              <a:rPr lang="sv-SE" sz="1200" i="1" dirty="0">
                <a:solidFill>
                  <a:schemeClr val="tx1">
                    <a:lumMod val="50000"/>
                    <a:lumOff val="50000"/>
                  </a:schemeClr>
                </a:solidFill>
              </a:rPr>
              <a:t>Provtagningen visar LPK 6 (3,5-8,8 x109/L) med viss </a:t>
            </a:r>
            <a:r>
              <a:rPr lang="sv-SE" sz="1200" i="1" dirty="0" err="1">
                <a:solidFill>
                  <a:schemeClr val="tx1">
                    <a:lumMod val="50000"/>
                    <a:lumOff val="50000"/>
                  </a:schemeClr>
                </a:solidFill>
              </a:rPr>
              <a:t>lymfocytopeni</a:t>
            </a:r>
            <a:r>
              <a:rPr lang="sv-SE" sz="1200" i="1" dirty="0">
                <a:solidFill>
                  <a:schemeClr val="tx1">
                    <a:lumMod val="50000"/>
                    <a:lumOff val="50000"/>
                  </a:schemeClr>
                </a:solidFill>
              </a:rPr>
              <a:t> (0,7; 1,1-3,5 x109/L ), CRP 120 (&lt;5 mg/L), </a:t>
            </a:r>
            <a:r>
              <a:rPr lang="sv-SE" sz="1200" i="1" dirty="0" err="1">
                <a:solidFill>
                  <a:schemeClr val="tx1">
                    <a:lumMod val="50000"/>
                    <a:lumOff val="50000"/>
                  </a:schemeClr>
                </a:solidFill>
              </a:rPr>
              <a:t>procalcitonin</a:t>
            </a:r>
            <a:r>
              <a:rPr lang="sv-SE" sz="1200" i="1" dirty="0">
                <a:solidFill>
                  <a:schemeClr val="tx1">
                    <a:lumMod val="50000"/>
                    <a:lumOff val="50000"/>
                  </a:schemeClr>
                </a:solidFill>
              </a:rPr>
              <a:t> 0,20 (&lt;0,05 </a:t>
            </a:r>
            <a:r>
              <a:rPr lang="el-GR" sz="1200" i="1" dirty="0">
                <a:solidFill>
                  <a:schemeClr val="tx1">
                    <a:lumMod val="50000"/>
                    <a:lumOff val="50000"/>
                  </a:schemeClr>
                </a:solidFill>
              </a:rPr>
              <a:t>μ</a:t>
            </a:r>
            <a:r>
              <a:rPr lang="sv-SE" sz="1200" i="1" dirty="0">
                <a:solidFill>
                  <a:schemeClr val="tx1">
                    <a:lumMod val="50000"/>
                    <a:lumOff val="50000"/>
                  </a:schemeClr>
                </a:solidFill>
              </a:rPr>
              <a:t>g/L). Lätt </a:t>
            </a:r>
            <a:r>
              <a:rPr lang="sv-SE" sz="1200" i="1" dirty="0" err="1">
                <a:solidFill>
                  <a:schemeClr val="tx1">
                    <a:lumMod val="50000"/>
                    <a:lumOff val="50000"/>
                  </a:schemeClr>
                </a:solidFill>
              </a:rPr>
              <a:t>hyponatremi</a:t>
            </a:r>
            <a:r>
              <a:rPr lang="sv-SE" sz="1200" i="1" dirty="0">
                <a:solidFill>
                  <a:schemeClr val="tx1">
                    <a:lumMod val="50000"/>
                    <a:lumOff val="50000"/>
                  </a:schemeClr>
                </a:solidFill>
              </a:rPr>
              <a:t>/-</a:t>
            </a:r>
            <a:r>
              <a:rPr lang="sv-SE" sz="1200" i="1" dirty="0" err="1">
                <a:solidFill>
                  <a:schemeClr val="tx1">
                    <a:lumMod val="50000"/>
                    <a:lumOff val="50000"/>
                  </a:schemeClr>
                </a:solidFill>
              </a:rPr>
              <a:t>kalemi</a:t>
            </a:r>
            <a:r>
              <a:rPr lang="sv-SE" sz="1200" i="1" dirty="0">
                <a:solidFill>
                  <a:schemeClr val="tx1">
                    <a:lumMod val="50000"/>
                    <a:lumOff val="50000"/>
                  </a:schemeClr>
                </a:solidFill>
              </a:rPr>
              <a:t>. </a:t>
            </a:r>
            <a:r>
              <a:rPr lang="sv-SE" sz="1200" i="1" dirty="0" err="1">
                <a:solidFill>
                  <a:schemeClr val="tx1">
                    <a:lumMod val="50000"/>
                    <a:lumOff val="50000"/>
                  </a:schemeClr>
                </a:solidFill>
              </a:rPr>
              <a:t>Kreatinin</a:t>
            </a:r>
            <a:r>
              <a:rPr lang="sv-SE" sz="1200" i="1" dirty="0">
                <a:solidFill>
                  <a:schemeClr val="tx1">
                    <a:lumMod val="50000"/>
                    <a:lumOff val="50000"/>
                  </a:schemeClr>
                </a:solidFill>
              </a:rPr>
              <a:t> och leverstatus </a:t>
            </a:r>
            <a:r>
              <a:rPr lang="sv-SE" sz="1200" i="1" dirty="0" err="1">
                <a:solidFill>
                  <a:schemeClr val="tx1">
                    <a:lumMod val="50000"/>
                    <a:lumOff val="50000"/>
                  </a:schemeClr>
                </a:solidFill>
              </a:rPr>
              <a:t>ua</a:t>
            </a:r>
            <a:r>
              <a:rPr lang="sv-SE" sz="1200" i="1" dirty="0">
                <a:solidFill>
                  <a:schemeClr val="tx1">
                    <a:lumMod val="50000"/>
                    <a:lumOff val="50000"/>
                  </a:schemeClr>
                </a:solidFill>
              </a:rPr>
              <a:t> men LD 7,1 (1,9-4,2 </a:t>
            </a:r>
            <a:r>
              <a:rPr lang="el-GR" sz="1200" i="1" dirty="0">
                <a:solidFill>
                  <a:schemeClr val="tx1">
                    <a:lumMod val="50000"/>
                    <a:lumOff val="50000"/>
                  </a:schemeClr>
                </a:solidFill>
              </a:rPr>
              <a:t>μ</a:t>
            </a:r>
            <a:r>
              <a:rPr lang="sv-SE" sz="1200" i="1" dirty="0">
                <a:solidFill>
                  <a:schemeClr val="tx1">
                    <a:lumMod val="50000"/>
                    <a:lumOff val="50000"/>
                  </a:schemeClr>
                </a:solidFill>
              </a:rPr>
              <a:t>kat/L). D-</a:t>
            </a:r>
            <a:r>
              <a:rPr lang="sv-SE" sz="1200" i="1" dirty="0" err="1">
                <a:solidFill>
                  <a:schemeClr val="tx1">
                    <a:lumMod val="50000"/>
                    <a:lumOff val="50000"/>
                  </a:schemeClr>
                </a:solidFill>
              </a:rPr>
              <a:t>dimer</a:t>
            </a:r>
            <a:r>
              <a:rPr lang="sv-SE" sz="1200" i="1" dirty="0">
                <a:solidFill>
                  <a:schemeClr val="tx1">
                    <a:lumMod val="50000"/>
                    <a:lumOff val="50000"/>
                  </a:schemeClr>
                </a:solidFill>
              </a:rPr>
              <a:t> 0,85 (&lt;0,75 mg/L). Il-6 55 (&lt;7 </a:t>
            </a:r>
            <a:r>
              <a:rPr lang="sv-SE" sz="1200" i="1" dirty="0" err="1">
                <a:solidFill>
                  <a:schemeClr val="tx1">
                    <a:lumMod val="50000"/>
                    <a:lumOff val="50000"/>
                  </a:schemeClr>
                </a:solidFill>
              </a:rPr>
              <a:t>ng</a:t>
            </a:r>
            <a:r>
              <a:rPr lang="sv-SE" sz="1200" i="1" dirty="0">
                <a:solidFill>
                  <a:schemeClr val="tx1">
                    <a:lumMod val="50000"/>
                    <a:lumOff val="50000"/>
                  </a:schemeClr>
                </a:solidFill>
              </a:rPr>
              <a:t>/L). </a:t>
            </a:r>
            <a:r>
              <a:rPr lang="sv-SE" sz="1200" i="1" dirty="0" err="1">
                <a:solidFill>
                  <a:schemeClr val="tx1">
                    <a:lumMod val="50000"/>
                    <a:lumOff val="50000"/>
                  </a:schemeClr>
                </a:solidFill>
              </a:rPr>
              <a:t>Ferritin</a:t>
            </a:r>
            <a:r>
              <a:rPr lang="sv-SE" sz="1200" i="1" dirty="0">
                <a:solidFill>
                  <a:schemeClr val="tx1">
                    <a:lumMod val="50000"/>
                    <a:lumOff val="50000"/>
                  </a:schemeClr>
                </a:solidFill>
              </a:rPr>
              <a:t> 620 (30-400 </a:t>
            </a:r>
            <a:r>
              <a:rPr lang="el-GR" sz="1200" i="1" dirty="0">
                <a:solidFill>
                  <a:schemeClr val="tx1">
                    <a:lumMod val="50000"/>
                    <a:lumOff val="50000"/>
                  </a:schemeClr>
                </a:solidFill>
              </a:rPr>
              <a:t>μ</a:t>
            </a:r>
            <a:r>
              <a:rPr lang="sv-SE" sz="1200" i="1" dirty="0">
                <a:solidFill>
                  <a:schemeClr val="tx1">
                    <a:lumMod val="50000"/>
                    <a:lumOff val="50000"/>
                  </a:schemeClr>
                </a:solidFill>
              </a:rPr>
              <a:t>g/L). Covid-19 PCR tas och utfaller positivt, vilket konfirmerar diagnosen. Du ordinerar även blododlingar samt odlingar från </a:t>
            </a:r>
            <a:r>
              <a:rPr lang="sv-SE" sz="1200" i="1" dirty="0" err="1">
                <a:solidFill>
                  <a:schemeClr val="tx1">
                    <a:lumMod val="50000"/>
                    <a:lumOff val="50000"/>
                  </a:schemeClr>
                </a:solidFill>
              </a:rPr>
              <a:t>sputum</a:t>
            </a:r>
            <a:r>
              <a:rPr lang="sv-SE" sz="1200" i="1" dirty="0">
                <a:solidFill>
                  <a:schemeClr val="tx1">
                    <a:lumMod val="50000"/>
                    <a:lumOff val="50000"/>
                  </a:schemeClr>
                </a:solidFill>
              </a:rPr>
              <a:t> eller </a:t>
            </a:r>
            <a:r>
              <a:rPr lang="sv-SE" sz="1200" i="1" dirty="0" err="1">
                <a:solidFill>
                  <a:schemeClr val="tx1">
                    <a:lumMod val="50000"/>
                    <a:lumOff val="50000"/>
                  </a:schemeClr>
                </a:solidFill>
              </a:rPr>
              <a:t>nasopharynx</a:t>
            </a:r>
            <a:r>
              <a:rPr lang="sv-SE" sz="1200" i="1" dirty="0">
                <a:solidFill>
                  <a:schemeClr val="tx1">
                    <a:lumMod val="50000"/>
                    <a:lumOff val="50000"/>
                  </a:schemeClr>
                </a:solidFill>
              </a:rPr>
              <a:t>.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Axel har en CRP-stegring i nivå som ofta ses vid Covid-19 men </a:t>
            </a:r>
            <a:r>
              <a:rPr lang="sv-SE" sz="1200" i="1" dirty="0" err="1">
                <a:solidFill>
                  <a:schemeClr val="tx1">
                    <a:lumMod val="50000"/>
                    <a:lumOff val="50000"/>
                  </a:schemeClr>
                </a:solidFill>
              </a:rPr>
              <a:t>procalcitonin</a:t>
            </a:r>
            <a:r>
              <a:rPr lang="sv-SE" sz="1200" i="1" dirty="0">
                <a:solidFill>
                  <a:schemeClr val="tx1">
                    <a:lumMod val="50000"/>
                    <a:lumOff val="50000"/>
                  </a:schemeClr>
                </a:solidFill>
              </a:rPr>
              <a:t> är lågt, vilket talar emot bakteriell sekundärinfektion. </a:t>
            </a:r>
            <a:r>
              <a:rPr lang="sv-SE" sz="1200" i="1" dirty="0" err="1">
                <a:solidFill>
                  <a:schemeClr val="tx1">
                    <a:lumMod val="50000"/>
                    <a:lumOff val="50000"/>
                  </a:schemeClr>
                </a:solidFill>
              </a:rPr>
              <a:t>Lymfocytopeni</a:t>
            </a:r>
            <a:r>
              <a:rPr lang="sv-SE" sz="1200" i="1" dirty="0">
                <a:solidFill>
                  <a:schemeClr val="tx1">
                    <a:lumMod val="50000"/>
                    <a:lumOff val="50000"/>
                  </a:schemeClr>
                </a:solidFill>
              </a:rPr>
              <a:t> ses ofta vid Covid-19 och är av viss prognostisk betydelse. D-</a:t>
            </a:r>
            <a:r>
              <a:rPr lang="sv-SE" sz="1200" i="1" dirty="0" err="1">
                <a:solidFill>
                  <a:schemeClr val="tx1">
                    <a:lumMod val="50000"/>
                    <a:lumOff val="50000"/>
                  </a:schemeClr>
                </a:solidFill>
              </a:rPr>
              <a:t>dimer</a:t>
            </a:r>
            <a:r>
              <a:rPr lang="sv-SE" sz="1200" i="1" dirty="0">
                <a:solidFill>
                  <a:schemeClr val="tx1">
                    <a:lumMod val="50000"/>
                    <a:lumOff val="50000"/>
                  </a:schemeClr>
                </a:solidFill>
              </a:rPr>
              <a:t> är lätt förhöjt och är sannolikt orsakat av inflammationen, då nivån är låg talar detta ej för </a:t>
            </a:r>
            <a:r>
              <a:rPr lang="sv-SE" sz="1200" i="1" dirty="0" err="1">
                <a:solidFill>
                  <a:schemeClr val="tx1">
                    <a:lumMod val="50000"/>
                    <a:lumOff val="50000"/>
                  </a:schemeClr>
                </a:solidFill>
              </a:rPr>
              <a:t>tromboembolisk</a:t>
            </a:r>
            <a:r>
              <a:rPr lang="sv-SE" sz="1200" i="1" dirty="0">
                <a:solidFill>
                  <a:schemeClr val="tx1">
                    <a:lumMod val="50000"/>
                    <a:lumOff val="50000"/>
                  </a:schemeClr>
                </a:solidFill>
              </a:rPr>
              <a:t> komplikation. I övrigt måttligt förhöjt Il-6/</a:t>
            </a:r>
            <a:r>
              <a:rPr lang="sv-SE" sz="1200" i="1" dirty="0" err="1">
                <a:solidFill>
                  <a:schemeClr val="tx1">
                    <a:lumMod val="50000"/>
                    <a:lumOff val="50000"/>
                  </a:schemeClr>
                </a:solidFill>
              </a:rPr>
              <a:t>ferritin</a:t>
            </a:r>
            <a:r>
              <a:rPr lang="sv-SE" sz="1200" i="1" dirty="0">
                <a:solidFill>
                  <a:schemeClr val="tx1">
                    <a:lumMod val="50000"/>
                    <a:lumOff val="50000"/>
                  </a:schemeClr>
                </a:solidFill>
              </a:rPr>
              <a:t>/LD. </a:t>
            </a:r>
            <a:endParaRPr lang="sv-SE" sz="1200" dirty="0">
              <a:solidFill>
                <a:schemeClr val="tx1">
                  <a:lumMod val="50000"/>
                  <a:lumOff val="50000"/>
                </a:schemeClr>
              </a:solidFill>
            </a:endParaRPr>
          </a:p>
          <a:p>
            <a:pPr marL="0" indent="0">
              <a:buNone/>
            </a:pPr>
            <a:r>
              <a:rPr lang="sv-SE" sz="1600" dirty="0"/>
              <a:t>Du planerar nu att lägga in Axel och rapporterar honom till sjuksköterska på infektionsavdelningen. </a:t>
            </a:r>
          </a:p>
          <a:p>
            <a:pPr marL="0" indent="0">
              <a:buNone/>
            </a:pPr>
            <a:br>
              <a:rPr lang="sv-SE" sz="1600" b="1" dirty="0"/>
            </a:br>
            <a:r>
              <a:rPr lang="sv-SE" sz="1600" b="1" dirty="0"/>
              <a:t>Fråga 1:6 (2 p) </a:t>
            </a:r>
            <a:r>
              <a:rPr lang="sv-SE" sz="1600" dirty="0"/>
              <a:t>Vilka fortsatta åtgärder, undersökningar och provtagningar att utföras inom det närmaste dygnet ordinerar och beställer du? </a:t>
            </a:r>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Axel skall vårdas på isoleringsrum, NEWS-kontroller, vätskemätning, titrera syrgasbehovet utifrån </a:t>
            </a:r>
            <a:r>
              <a:rPr lang="sv-SE" sz="1600" dirty="0" err="1">
                <a:solidFill>
                  <a:schemeClr val="accent4"/>
                </a:solidFill>
              </a:rPr>
              <a:t>målsaturation</a:t>
            </a:r>
            <a:r>
              <a:rPr lang="sv-SE" sz="1600" dirty="0">
                <a:solidFill>
                  <a:schemeClr val="accent4"/>
                </a:solidFill>
              </a:rPr>
              <a:t> (92-96%). Nya prover nästa dag (blod- och </a:t>
            </a:r>
            <a:r>
              <a:rPr lang="sv-SE" sz="1600" dirty="0" err="1">
                <a:solidFill>
                  <a:schemeClr val="accent4"/>
                </a:solidFill>
              </a:rPr>
              <a:t>el.status</a:t>
            </a:r>
            <a:r>
              <a:rPr lang="sv-SE" sz="1600" dirty="0">
                <a:solidFill>
                  <a:schemeClr val="accent4"/>
                </a:solidFill>
              </a:rPr>
              <a:t>, CRP/</a:t>
            </a:r>
            <a:r>
              <a:rPr lang="sv-SE" sz="1600" dirty="0" err="1">
                <a:solidFill>
                  <a:schemeClr val="accent4"/>
                </a:solidFill>
              </a:rPr>
              <a:t>procalcitonin</a:t>
            </a:r>
            <a:r>
              <a:rPr lang="sv-SE" sz="1600" dirty="0">
                <a:solidFill>
                  <a:schemeClr val="accent4"/>
                </a:solidFill>
              </a:rPr>
              <a:t>, D-</a:t>
            </a:r>
            <a:r>
              <a:rPr lang="sv-SE" sz="1600" dirty="0" err="1">
                <a:solidFill>
                  <a:schemeClr val="accent4"/>
                </a:solidFill>
              </a:rPr>
              <a:t>dimer</a:t>
            </a:r>
            <a:r>
              <a:rPr lang="sv-SE" sz="1600" dirty="0">
                <a:solidFill>
                  <a:schemeClr val="accent4"/>
                </a:solidFill>
              </a:rPr>
              <a:t>, </a:t>
            </a:r>
            <a:r>
              <a:rPr lang="sv-SE" sz="1600" dirty="0" err="1">
                <a:solidFill>
                  <a:schemeClr val="accent4"/>
                </a:solidFill>
              </a:rPr>
              <a:t>ev</a:t>
            </a:r>
            <a:r>
              <a:rPr lang="sv-SE" sz="1600" dirty="0">
                <a:solidFill>
                  <a:schemeClr val="accent4"/>
                </a:solidFill>
              </a:rPr>
              <a:t> LD/</a:t>
            </a:r>
            <a:r>
              <a:rPr lang="sv-SE" sz="1600" dirty="0" err="1">
                <a:solidFill>
                  <a:schemeClr val="accent4"/>
                </a:solidFill>
              </a:rPr>
              <a:t>ferritin</a:t>
            </a:r>
            <a:r>
              <a:rPr lang="sv-SE" sz="1600" dirty="0">
                <a:solidFill>
                  <a:schemeClr val="accent4"/>
                </a:solidFill>
              </a:rPr>
              <a:t>/Il-6). Lungröntgen/DT-thorax kan övervägas men inte klart indicerat. </a:t>
            </a:r>
            <a:br>
              <a:rPr lang="sv-SE" sz="1600" dirty="0">
                <a:solidFill>
                  <a:schemeClr val="accent4"/>
                </a:solidFill>
              </a:rPr>
            </a:br>
            <a:r>
              <a:rPr lang="sv-SE" sz="1000" dirty="0">
                <a:solidFill>
                  <a:schemeClr val="tx1">
                    <a:lumMod val="50000"/>
                    <a:lumOff val="50000"/>
                  </a:schemeClr>
                </a:solidFill>
              </a:rPr>
              <a:t>FLM K10 B41, C69a </a:t>
            </a:r>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950037656"/>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lnSpc>
                <a:spcPct val="100000"/>
              </a:lnSpc>
              <a:buNone/>
            </a:pPr>
            <a:r>
              <a:rPr lang="sv-SE" sz="1600" b="1" dirty="0"/>
              <a:t>Fall 1, Axel 55 år </a:t>
            </a:r>
          </a:p>
          <a:p>
            <a:pPr marL="0" indent="0">
              <a:lnSpc>
                <a:spcPct val="100000"/>
              </a:lnSpc>
              <a:buNone/>
            </a:pPr>
            <a:r>
              <a:rPr lang="sv-SE" sz="1200" dirty="0">
                <a:solidFill>
                  <a:schemeClr val="tx1">
                    <a:lumMod val="50000"/>
                    <a:lumOff val="50000"/>
                  </a:schemeClr>
                </a:solidFill>
              </a:rPr>
              <a:t>Axel, 55 år, inkommer till Infektionsakuten en dag i januari månad </a:t>
            </a:r>
            <a:r>
              <a:rPr lang="sv-SE" sz="1200" dirty="0" err="1">
                <a:solidFill>
                  <a:schemeClr val="tx1">
                    <a:lumMod val="50000"/>
                    <a:lumOff val="50000"/>
                  </a:schemeClr>
                </a:solidFill>
              </a:rPr>
              <a:t>pga</a:t>
            </a:r>
            <a:r>
              <a:rPr lang="sv-SE" sz="1200" dirty="0">
                <a:solidFill>
                  <a:schemeClr val="tx1">
                    <a:lumMod val="50000"/>
                    <a:lumOff val="50000"/>
                  </a:schemeClr>
                </a:solidFill>
              </a:rPr>
              <a:t> luftvägssymtom sedan 5 dagar. I triageringen berättar han att han har insjuknat med feber, hosta, huvudvärk och lös avföring. Pat väger 120 kg, behandlas för hypertoni och har en tablettbehandlad typ 2 diabetes. </a:t>
            </a:r>
            <a:br>
              <a:rPr lang="sv-SE" sz="1200" dirty="0">
                <a:solidFill>
                  <a:schemeClr val="tx1">
                    <a:lumMod val="50000"/>
                    <a:lumOff val="50000"/>
                  </a:schemeClr>
                </a:solidFill>
              </a:rPr>
            </a:br>
            <a:r>
              <a:rPr lang="sv-SE" sz="1200" dirty="0">
                <a:solidFill>
                  <a:schemeClr val="tx1">
                    <a:lumMod val="50000"/>
                    <a:lumOff val="50000"/>
                  </a:schemeClr>
                </a:solidFill>
              </a:rPr>
              <a:t>Vitalparametrar vid triagering: adekvat men trött och tagen (RLS1), feber 39,2 grader, hjärtfrekvens 110/min, blodtryck 120/80, andningsfrekvens 24/min, </a:t>
            </a:r>
            <a:r>
              <a:rPr lang="sv-SE" sz="1200" dirty="0" err="1">
                <a:solidFill>
                  <a:schemeClr val="tx1">
                    <a:lumMod val="50000"/>
                    <a:lumOff val="50000"/>
                  </a:schemeClr>
                </a:solidFill>
              </a:rPr>
              <a:t>saturation</a:t>
            </a:r>
            <a:r>
              <a:rPr lang="sv-SE" sz="1200" dirty="0">
                <a:solidFill>
                  <a:schemeClr val="tx1">
                    <a:lumMod val="50000"/>
                    <a:lumOff val="50000"/>
                  </a:schemeClr>
                </a:solidFill>
              </a:rPr>
              <a:t> på luft vid ankomst 82%. </a:t>
            </a:r>
          </a:p>
          <a:p>
            <a:pPr marL="0" indent="0">
              <a:lnSpc>
                <a:spcPct val="100000"/>
              </a:lnSpc>
              <a:buNone/>
            </a:pPr>
            <a:r>
              <a:rPr lang="sv-SE" sz="1200" dirty="0">
                <a:solidFill>
                  <a:schemeClr val="tx1">
                    <a:lumMod val="50000"/>
                    <a:lumOff val="50000"/>
                  </a:schemeClr>
                </a:solidFill>
              </a:rPr>
              <a:t>Du går nu in till patienten och tar naturligtvis en noggrann anamnes, men med tanke på patientens luftvägssymtom vill du särskilt fokusera på detta. </a:t>
            </a:r>
            <a:br>
              <a:rPr lang="sv-SE" sz="1200" dirty="0">
                <a:solidFill>
                  <a:schemeClr val="tx1">
                    <a:lumMod val="50000"/>
                    <a:lumOff val="50000"/>
                  </a:schemeClr>
                </a:solidFill>
              </a:rPr>
            </a:br>
            <a:r>
              <a:rPr lang="sv-SE" sz="1200" dirty="0">
                <a:solidFill>
                  <a:schemeClr val="tx1">
                    <a:lumMod val="50000"/>
                    <a:lumOff val="50000"/>
                  </a:schemeClr>
                </a:solidFill>
              </a:rPr>
              <a:t>Axel berättar att han för 5 dagar sedan insjuknade relativt hastigt med feber, tendens till frossbrytningar och muskelvärk, och fick därefter en tilltagande rethosta som debuterade under första dygnet och lite senare lös avföring ca 5 gånger/dygn. Axel har inte känt sig andfådd i vila men märkt att han blivit andfådd och </a:t>
            </a:r>
            <a:r>
              <a:rPr lang="sv-SE" sz="1200" dirty="0" err="1">
                <a:solidFill>
                  <a:schemeClr val="tx1">
                    <a:lumMod val="50000"/>
                    <a:lumOff val="50000"/>
                  </a:schemeClr>
                </a:solidFill>
              </a:rPr>
              <a:t>snabbandad</a:t>
            </a:r>
            <a:r>
              <a:rPr lang="sv-SE" sz="1200" dirty="0">
                <a:solidFill>
                  <a:schemeClr val="tx1">
                    <a:lumMod val="50000"/>
                    <a:lumOff val="50000"/>
                  </a:schemeClr>
                </a:solidFill>
              </a:rPr>
              <a:t> vid trappgång i hemmet. Han beskriver viss bröstsmärta, delvis korrelerat till hostan. Axel berättar att han deltog på en stor företagskonferens, med hemkomst 5 dagar innan insjuknandet, men har för övrigt inte varit utomlands, och förnekar djur- eller fågelkontakter. Han är inte Covid-19-, pneumokock- eller influensavaccinerad och röker inte. </a:t>
            </a:r>
          </a:p>
          <a:p>
            <a:pPr marL="0" indent="0">
              <a:buNone/>
            </a:pPr>
            <a:r>
              <a:rPr lang="sv-SE" sz="1200" dirty="0">
                <a:solidFill>
                  <a:schemeClr val="tx1">
                    <a:lumMod val="50000"/>
                    <a:lumOff val="50000"/>
                  </a:schemeClr>
                </a:solidFill>
              </a:rPr>
              <a:t>I status noterar du utbredda sekretbiljud över lungfälten. Andningen är nu lugnare och med 6 liter syrgas på grimma har Axel 93% </a:t>
            </a:r>
            <a:r>
              <a:rPr lang="sv-SE" sz="1200" dirty="0" err="1">
                <a:solidFill>
                  <a:schemeClr val="tx1">
                    <a:lumMod val="50000"/>
                    <a:lumOff val="50000"/>
                  </a:schemeClr>
                </a:solidFill>
              </a:rPr>
              <a:t>saturation</a:t>
            </a:r>
            <a:r>
              <a:rPr lang="sv-SE" sz="1200" dirty="0">
                <a:solidFill>
                  <a:schemeClr val="tx1">
                    <a:lumMod val="50000"/>
                    <a:lumOff val="50000"/>
                  </a:schemeClr>
                </a:solidFill>
              </a:rPr>
              <a:t> och hans puls är nu 92/min. Status avseende neurologi, hjärta, blodtryck, buk och hud utfaller </a:t>
            </a:r>
            <a:r>
              <a:rPr lang="sv-SE" sz="1200" dirty="0" err="1">
                <a:solidFill>
                  <a:schemeClr val="tx1">
                    <a:lumMod val="50000"/>
                    <a:lumOff val="50000"/>
                  </a:schemeClr>
                </a:solidFill>
              </a:rPr>
              <a:t>ua</a:t>
            </a:r>
            <a:r>
              <a:rPr lang="sv-SE" sz="1200" dirty="0">
                <a:solidFill>
                  <a:schemeClr val="tx1">
                    <a:lumMod val="50000"/>
                    <a:lumOff val="50000"/>
                  </a:schemeClr>
                </a:solidFill>
              </a:rPr>
              <a:t>. Enligt lokal rutin har antigentest för Covid-19 tagits, vilket utfaller positivt. </a:t>
            </a:r>
            <a:br>
              <a:rPr lang="sv-SE" sz="1200" dirty="0">
                <a:solidFill>
                  <a:schemeClr val="tx1">
                    <a:lumMod val="50000"/>
                    <a:lumOff val="50000"/>
                  </a:schemeClr>
                </a:solidFill>
              </a:rPr>
            </a:br>
            <a:r>
              <a:rPr lang="sv-SE" sz="1200" i="1" dirty="0">
                <a:solidFill>
                  <a:schemeClr val="tx1">
                    <a:lumMod val="50000"/>
                    <a:lumOff val="50000"/>
                  </a:schemeClr>
                </a:solidFill>
              </a:rPr>
              <a:t>Provtagningen visar LPK 6 (3,5-8,8 x109/L) med viss </a:t>
            </a:r>
            <a:r>
              <a:rPr lang="sv-SE" sz="1200" i="1" dirty="0" err="1">
                <a:solidFill>
                  <a:schemeClr val="tx1">
                    <a:lumMod val="50000"/>
                    <a:lumOff val="50000"/>
                  </a:schemeClr>
                </a:solidFill>
              </a:rPr>
              <a:t>lymfocytopeni</a:t>
            </a:r>
            <a:r>
              <a:rPr lang="sv-SE" sz="1200" i="1" dirty="0">
                <a:solidFill>
                  <a:schemeClr val="tx1">
                    <a:lumMod val="50000"/>
                    <a:lumOff val="50000"/>
                  </a:schemeClr>
                </a:solidFill>
              </a:rPr>
              <a:t> (0,7; 1,1-3,5 x109/L ), CRP 120 (&lt;5 mg/L), </a:t>
            </a:r>
            <a:r>
              <a:rPr lang="sv-SE" sz="1200" i="1" dirty="0" err="1">
                <a:solidFill>
                  <a:schemeClr val="tx1">
                    <a:lumMod val="50000"/>
                    <a:lumOff val="50000"/>
                  </a:schemeClr>
                </a:solidFill>
              </a:rPr>
              <a:t>procalcitonin</a:t>
            </a:r>
            <a:r>
              <a:rPr lang="sv-SE" sz="1200" i="1" dirty="0">
                <a:solidFill>
                  <a:schemeClr val="tx1">
                    <a:lumMod val="50000"/>
                    <a:lumOff val="50000"/>
                  </a:schemeClr>
                </a:solidFill>
              </a:rPr>
              <a:t> 0,20 (&lt;0,05 </a:t>
            </a:r>
            <a:r>
              <a:rPr lang="el-GR" sz="1200" i="1" dirty="0">
                <a:solidFill>
                  <a:schemeClr val="tx1">
                    <a:lumMod val="50000"/>
                    <a:lumOff val="50000"/>
                  </a:schemeClr>
                </a:solidFill>
              </a:rPr>
              <a:t>μ</a:t>
            </a:r>
            <a:r>
              <a:rPr lang="sv-SE" sz="1200" i="1" dirty="0">
                <a:solidFill>
                  <a:schemeClr val="tx1">
                    <a:lumMod val="50000"/>
                    <a:lumOff val="50000"/>
                  </a:schemeClr>
                </a:solidFill>
              </a:rPr>
              <a:t>g/L). Lätt </a:t>
            </a:r>
            <a:r>
              <a:rPr lang="sv-SE" sz="1200" i="1" dirty="0" err="1">
                <a:solidFill>
                  <a:schemeClr val="tx1">
                    <a:lumMod val="50000"/>
                    <a:lumOff val="50000"/>
                  </a:schemeClr>
                </a:solidFill>
              </a:rPr>
              <a:t>hyponatremi</a:t>
            </a:r>
            <a:r>
              <a:rPr lang="sv-SE" sz="1200" i="1" dirty="0">
                <a:solidFill>
                  <a:schemeClr val="tx1">
                    <a:lumMod val="50000"/>
                    <a:lumOff val="50000"/>
                  </a:schemeClr>
                </a:solidFill>
              </a:rPr>
              <a:t>/-</a:t>
            </a:r>
            <a:r>
              <a:rPr lang="sv-SE" sz="1200" i="1" dirty="0" err="1">
                <a:solidFill>
                  <a:schemeClr val="tx1">
                    <a:lumMod val="50000"/>
                    <a:lumOff val="50000"/>
                  </a:schemeClr>
                </a:solidFill>
              </a:rPr>
              <a:t>kalemi</a:t>
            </a:r>
            <a:r>
              <a:rPr lang="sv-SE" sz="1200" i="1" dirty="0">
                <a:solidFill>
                  <a:schemeClr val="tx1">
                    <a:lumMod val="50000"/>
                    <a:lumOff val="50000"/>
                  </a:schemeClr>
                </a:solidFill>
              </a:rPr>
              <a:t>. </a:t>
            </a:r>
            <a:r>
              <a:rPr lang="sv-SE" sz="1200" i="1" dirty="0" err="1">
                <a:solidFill>
                  <a:schemeClr val="tx1">
                    <a:lumMod val="50000"/>
                    <a:lumOff val="50000"/>
                  </a:schemeClr>
                </a:solidFill>
              </a:rPr>
              <a:t>Kreatinin</a:t>
            </a:r>
            <a:r>
              <a:rPr lang="sv-SE" sz="1200" i="1" dirty="0">
                <a:solidFill>
                  <a:schemeClr val="tx1">
                    <a:lumMod val="50000"/>
                    <a:lumOff val="50000"/>
                  </a:schemeClr>
                </a:solidFill>
              </a:rPr>
              <a:t> och leverstatus </a:t>
            </a:r>
            <a:r>
              <a:rPr lang="sv-SE" sz="1200" i="1" dirty="0" err="1">
                <a:solidFill>
                  <a:schemeClr val="tx1">
                    <a:lumMod val="50000"/>
                    <a:lumOff val="50000"/>
                  </a:schemeClr>
                </a:solidFill>
              </a:rPr>
              <a:t>ua</a:t>
            </a:r>
            <a:r>
              <a:rPr lang="sv-SE" sz="1200" i="1" dirty="0">
                <a:solidFill>
                  <a:schemeClr val="tx1">
                    <a:lumMod val="50000"/>
                    <a:lumOff val="50000"/>
                  </a:schemeClr>
                </a:solidFill>
              </a:rPr>
              <a:t> men LD 7,1 (1,9-4,2 </a:t>
            </a:r>
            <a:r>
              <a:rPr lang="el-GR" sz="1200" i="1" dirty="0">
                <a:solidFill>
                  <a:schemeClr val="tx1">
                    <a:lumMod val="50000"/>
                    <a:lumOff val="50000"/>
                  </a:schemeClr>
                </a:solidFill>
              </a:rPr>
              <a:t>μ</a:t>
            </a:r>
            <a:r>
              <a:rPr lang="sv-SE" sz="1200" i="1" dirty="0">
                <a:solidFill>
                  <a:schemeClr val="tx1">
                    <a:lumMod val="50000"/>
                    <a:lumOff val="50000"/>
                  </a:schemeClr>
                </a:solidFill>
              </a:rPr>
              <a:t>kat/L). D-</a:t>
            </a:r>
            <a:r>
              <a:rPr lang="sv-SE" sz="1200" i="1" dirty="0" err="1">
                <a:solidFill>
                  <a:schemeClr val="tx1">
                    <a:lumMod val="50000"/>
                    <a:lumOff val="50000"/>
                  </a:schemeClr>
                </a:solidFill>
              </a:rPr>
              <a:t>dimer</a:t>
            </a:r>
            <a:r>
              <a:rPr lang="sv-SE" sz="1200" i="1" dirty="0">
                <a:solidFill>
                  <a:schemeClr val="tx1">
                    <a:lumMod val="50000"/>
                    <a:lumOff val="50000"/>
                  </a:schemeClr>
                </a:solidFill>
              </a:rPr>
              <a:t> 0,85 (&lt;0,75 mg/L). Il-6 55 (&lt;7 </a:t>
            </a:r>
            <a:r>
              <a:rPr lang="sv-SE" sz="1200" i="1" dirty="0" err="1">
                <a:solidFill>
                  <a:schemeClr val="tx1">
                    <a:lumMod val="50000"/>
                    <a:lumOff val="50000"/>
                  </a:schemeClr>
                </a:solidFill>
              </a:rPr>
              <a:t>ng</a:t>
            </a:r>
            <a:r>
              <a:rPr lang="sv-SE" sz="1200" i="1" dirty="0">
                <a:solidFill>
                  <a:schemeClr val="tx1">
                    <a:lumMod val="50000"/>
                    <a:lumOff val="50000"/>
                  </a:schemeClr>
                </a:solidFill>
              </a:rPr>
              <a:t>/L). </a:t>
            </a:r>
            <a:r>
              <a:rPr lang="sv-SE" sz="1200" i="1" dirty="0" err="1">
                <a:solidFill>
                  <a:schemeClr val="tx1">
                    <a:lumMod val="50000"/>
                    <a:lumOff val="50000"/>
                  </a:schemeClr>
                </a:solidFill>
              </a:rPr>
              <a:t>Ferritin</a:t>
            </a:r>
            <a:r>
              <a:rPr lang="sv-SE" sz="1200" i="1" dirty="0">
                <a:solidFill>
                  <a:schemeClr val="tx1">
                    <a:lumMod val="50000"/>
                    <a:lumOff val="50000"/>
                  </a:schemeClr>
                </a:solidFill>
              </a:rPr>
              <a:t> 620 (30-400 </a:t>
            </a:r>
            <a:r>
              <a:rPr lang="el-GR" sz="1200" i="1" dirty="0">
                <a:solidFill>
                  <a:schemeClr val="tx1">
                    <a:lumMod val="50000"/>
                    <a:lumOff val="50000"/>
                  </a:schemeClr>
                </a:solidFill>
              </a:rPr>
              <a:t>μ</a:t>
            </a:r>
            <a:r>
              <a:rPr lang="sv-SE" sz="1200" i="1" dirty="0">
                <a:solidFill>
                  <a:schemeClr val="tx1">
                    <a:lumMod val="50000"/>
                    <a:lumOff val="50000"/>
                  </a:schemeClr>
                </a:solidFill>
              </a:rPr>
              <a:t>g/L). Covid-19 PCR tas och utfaller positivt, vilket konfirmerar diagnosen. Du ordinerar även blododlingar samt odlingar från </a:t>
            </a:r>
            <a:r>
              <a:rPr lang="sv-SE" sz="1200" i="1" dirty="0" err="1">
                <a:solidFill>
                  <a:schemeClr val="tx1">
                    <a:lumMod val="50000"/>
                    <a:lumOff val="50000"/>
                  </a:schemeClr>
                </a:solidFill>
              </a:rPr>
              <a:t>sputum</a:t>
            </a:r>
            <a:r>
              <a:rPr lang="sv-SE" sz="1200" i="1" dirty="0">
                <a:solidFill>
                  <a:schemeClr val="tx1">
                    <a:lumMod val="50000"/>
                    <a:lumOff val="50000"/>
                  </a:schemeClr>
                </a:solidFill>
              </a:rPr>
              <a:t> eller </a:t>
            </a:r>
            <a:r>
              <a:rPr lang="sv-SE" sz="1200" i="1" dirty="0" err="1">
                <a:solidFill>
                  <a:schemeClr val="tx1">
                    <a:lumMod val="50000"/>
                    <a:lumOff val="50000"/>
                  </a:schemeClr>
                </a:solidFill>
              </a:rPr>
              <a:t>nasopharynx</a:t>
            </a:r>
            <a:r>
              <a:rPr lang="sv-SE" sz="1200" i="1" dirty="0">
                <a:solidFill>
                  <a:schemeClr val="tx1">
                    <a:lumMod val="50000"/>
                    <a:lumOff val="50000"/>
                  </a:schemeClr>
                </a:solidFill>
              </a:rPr>
              <a:t>.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Axel har en CRP-stegring i nivå som ofta ses vid Covid-19 men </a:t>
            </a:r>
            <a:r>
              <a:rPr lang="sv-SE" sz="1200" i="1" dirty="0" err="1">
                <a:solidFill>
                  <a:schemeClr val="tx1">
                    <a:lumMod val="50000"/>
                    <a:lumOff val="50000"/>
                  </a:schemeClr>
                </a:solidFill>
              </a:rPr>
              <a:t>procalcitonin</a:t>
            </a:r>
            <a:r>
              <a:rPr lang="sv-SE" sz="1200" i="1" dirty="0">
                <a:solidFill>
                  <a:schemeClr val="tx1">
                    <a:lumMod val="50000"/>
                    <a:lumOff val="50000"/>
                  </a:schemeClr>
                </a:solidFill>
              </a:rPr>
              <a:t> är lågt, vilket talar emot bakteriell sekundärinfektion. </a:t>
            </a:r>
            <a:r>
              <a:rPr lang="sv-SE" sz="1200" i="1" dirty="0" err="1">
                <a:solidFill>
                  <a:schemeClr val="tx1">
                    <a:lumMod val="50000"/>
                    <a:lumOff val="50000"/>
                  </a:schemeClr>
                </a:solidFill>
              </a:rPr>
              <a:t>Lymfocytopeni</a:t>
            </a:r>
            <a:r>
              <a:rPr lang="sv-SE" sz="1200" i="1" dirty="0">
                <a:solidFill>
                  <a:schemeClr val="tx1">
                    <a:lumMod val="50000"/>
                    <a:lumOff val="50000"/>
                  </a:schemeClr>
                </a:solidFill>
              </a:rPr>
              <a:t> ses ofta vid Covid-19 och är av viss prognostisk betydelse. D-</a:t>
            </a:r>
            <a:r>
              <a:rPr lang="sv-SE" sz="1200" i="1" dirty="0" err="1">
                <a:solidFill>
                  <a:schemeClr val="tx1">
                    <a:lumMod val="50000"/>
                    <a:lumOff val="50000"/>
                  </a:schemeClr>
                </a:solidFill>
              </a:rPr>
              <a:t>dimer</a:t>
            </a:r>
            <a:r>
              <a:rPr lang="sv-SE" sz="1200" i="1" dirty="0">
                <a:solidFill>
                  <a:schemeClr val="tx1">
                    <a:lumMod val="50000"/>
                    <a:lumOff val="50000"/>
                  </a:schemeClr>
                </a:solidFill>
              </a:rPr>
              <a:t> är lätt förhöjt och är sannolikt orsakat av inflammationen, då nivån är låg talar detta ej för </a:t>
            </a:r>
            <a:r>
              <a:rPr lang="sv-SE" sz="1200" i="1" dirty="0" err="1">
                <a:solidFill>
                  <a:schemeClr val="tx1">
                    <a:lumMod val="50000"/>
                    <a:lumOff val="50000"/>
                  </a:schemeClr>
                </a:solidFill>
              </a:rPr>
              <a:t>tromboembolisk</a:t>
            </a:r>
            <a:r>
              <a:rPr lang="sv-SE" sz="1200" i="1" dirty="0">
                <a:solidFill>
                  <a:schemeClr val="tx1">
                    <a:lumMod val="50000"/>
                    <a:lumOff val="50000"/>
                  </a:schemeClr>
                </a:solidFill>
              </a:rPr>
              <a:t> komplikation. I övrigt måttligt förhöjt Il-6/</a:t>
            </a:r>
            <a:r>
              <a:rPr lang="sv-SE" sz="1200" i="1" dirty="0" err="1">
                <a:solidFill>
                  <a:schemeClr val="tx1">
                    <a:lumMod val="50000"/>
                    <a:lumOff val="50000"/>
                  </a:schemeClr>
                </a:solidFill>
              </a:rPr>
              <a:t>ferritin</a:t>
            </a:r>
            <a:r>
              <a:rPr lang="sv-SE" sz="1200" i="1" dirty="0">
                <a:solidFill>
                  <a:schemeClr val="tx1">
                    <a:lumMod val="50000"/>
                    <a:lumOff val="50000"/>
                  </a:schemeClr>
                </a:solidFill>
              </a:rPr>
              <a:t>/LD. </a:t>
            </a:r>
            <a:endParaRPr lang="sv-SE" sz="1200" dirty="0">
              <a:solidFill>
                <a:schemeClr val="tx1">
                  <a:lumMod val="50000"/>
                  <a:lumOff val="50000"/>
                </a:schemeClr>
              </a:solidFill>
            </a:endParaRPr>
          </a:p>
          <a:p>
            <a:pPr marL="0" indent="0">
              <a:buNone/>
            </a:pPr>
            <a:r>
              <a:rPr lang="sv-SE" sz="1600" dirty="0"/>
              <a:t>Du planerar nu att lägga in Axel och rapporterar honom till sjuksköterska på infektionsavdelningen. </a:t>
            </a:r>
          </a:p>
          <a:p>
            <a:pPr marL="0" indent="0">
              <a:buNone/>
            </a:pPr>
            <a:br>
              <a:rPr lang="sv-SE" sz="1600" b="1" dirty="0"/>
            </a:br>
            <a:r>
              <a:rPr lang="sv-SE" sz="1600" b="1" dirty="0"/>
              <a:t>Fråga 1:7 (3 p) </a:t>
            </a:r>
            <a:r>
              <a:rPr lang="sv-SE" sz="1600" dirty="0"/>
              <a:t>Vilka specifika läkemedelsordinationer gör du och föreligger indikation för antibiotikabehandling? Motivera! </a:t>
            </a:r>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10127624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lnSpc>
                <a:spcPct val="100000"/>
              </a:lnSpc>
              <a:buNone/>
            </a:pPr>
            <a:r>
              <a:rPr lang="sv-SE" sz="1600" b="1" dirty="0"/>
              <a:t>Fall 1, Axel 55 år </a:t>
            </a:r>
          </a:p>
          <a:p>
            <a:pPr marL="0" indent="0">
              <a:lnSpc>
                <a:spcPct val="100000"/>
              </a:lnSpc>
              <a:buNone/>
            </a:pPr>
            <a:r>
              <a:rPr lang="sv-SE" sz="1200" dirty="0">
                <a:solidFill>
                  <a:schemeClr val="tx1">
                    <a:lumMod val="50000"/>
                    <a:lumOff val="50000"/>
                  </a:schemeClr>
                </a:solidFill>
              </a:rPr>
              <a:t>Axel, 55 år, inkommer till Infektionsakuten en dag i januari månad </a:t>
            </a:r>
            <a:r>
              <a:rPr lang="sv-SE" sz="1200" dirty="0" err="1">
                <a:solidFill>
                  <a:schemeClr val="tx1">
                    <a:lumMod val="50000"/>
                    <a:lumOff val="50000"/>
                  </a:schemeClr>
                </a:solidFill>
              </a:rPr>
              <a:t>pga</a:t>
            </a:r>
            <a:r>
              <a:rPr lang="sv-SE" sz="1200" dirty="0">
                <a:solidFill>
                  <a:schemeClr val="tx1">
                    <a:lumMod val="50000"/>
                    <a:lumOff val="50000"/>
                  </a:schemeClr>
                </a:solidFill>
              </a:rPr>
              <a:t> luftvägssymtom sedan 5 dagar. I triageringen berättar han att han har insjuknat med feber, hosta, huvudvärk och lös avföring. Pat väger 120 kg, behandlas för hypertoni och har en tablettbehandlad typ 2 diabetes. </a:t>
            </a:r>
            <a:br>
              <a:rPr lang="sv-SE" sz="1200" dirty="0">
                <a:solidFill>
                  <a:schemeClr val="tx1">
                    <a:lumMod val="50000"/>
                    <a:lumOff val="50000"/>
                  </a:schemeClr>
                </a:solidFill>
              </a:rPr>
            </a:br>
            <a:r>
              <a:rPr lang="sv-SE" sz="1200" dirty="0">
                <a:solidFill>
                  <a:schemeClr val="tx1">
                    <a:lumMod val="50000"/>
                    <a:lumOff val="50000"/>
                  </a:schemeClr>
                </a:solidFill>
              </a:rPr>
              <a:t>Vitalparametrar vid triagering: adekvat men trött och tagen (RLS1), feber 39,2 grader, hjärtfrekvens 110/min, blodtryck 120/80, andningsfrekvens 24/min, </a:t>
            </a:r>
            <a:r>
              <a:rPr lang="sv-SE" sz="1200" dirty="0" err="1">
                <a:solidFill>
                  <a:schemeClr val="tx1">
                    <a:lumMod val="50000"/>
                    <a:lumOff val="50000"/>
                  </a:schemeClr>
                </a:solidFill>
              </a:rPr>
              <a:t>saturation</a:t>
            </a:r>
            <a:r>
              <a:rPr lang="sv-SE" sz="1200" dirty="0">
                <a:solidFill>
                  <a:schemeClr val="tx1">
                    <a:lumMod val="50000"/>
                    <a:lumOff val="50000"/>
                  </a:schemeClr>
                </a:solidFill>
              </a:rPr>
              <a:t> på luft vid ankomst 82%. </a:t>
            </a:r>
          </a:p>
          <a:p>
            <a:pPr marL="0" indent="0">
              <a:lnSpc>
                <a:spcPct val="100000"/>
              </a:lnSpc>
              <a:buNone/>
            </a:pPr>
            <a:r>
              <a:rPr lang="sv-SE" sz="1200" dirty="0">
                <a:solidFill>
                  <a:schemeClr val="tx1">
                    <a:lumMod val="50000"/>
                    <a:lumOff val="50000"/>
                  </a:schemeClr>
                </a:solidFill>
              </a:rPr>
              <a:t>Du går nu in till patienten och tar naturligtvis en noggrann anamnes, men med tanke på patientens luftvägssymtom vill du särskilt fokusera på detta. </a:t>
            </a:r>
            <a:br>
              <a:rPr lang="sv-SE" sz="1200" dirty="0">
                <a:solidFill>
                  <a:schemeClr val="tx1">
                    <a:lumMod val="50000"/>
                    <a:lumOff val="50000"/>
                  </a:schemeClr>
                </a:solidFill>
              </a:rPr>
            </a:br>
            <a:r>
              <a:rPr lang="sv-SE" sz="1200" dirty="0">
                <a:solidFill>
                  <a:schemeClr val="tx1">
                    <a:lumMod val="50000"/>
                    <a:lumOff val="50000"/>
                  </a:schemeClr>
                </a:solidFill>
              </a:rPr>
              <a:t>Axel berättar att han för 5 dagar sedan insjuknade relativt hastigt med feber, tendens till frossbrytningar och muskelvärk, och fick därefter en tilltagande rethosta som debuterade under första dygnet och lite senare lös avföring ca 5 gånger/dygn. Axel har inte känt sig andfådd i vila men märkt att han blivit andfådd och </a:t>
            </a:r>
            <a:r>
              <a:rPr lang="sv-SE" sz="1200" dirty="0" err="1">
                <a:solidFill>
                  <a:schemeClr val="tx1">
                    <a:lumMod val="50000"/>
                    <a:lumOff val="50000"/>
                  </a:schemeClr>
                </a:solidFill>
              </a:rPr>
              <a:t>snabbandad</a:t>
            </a:r>
            <a:r>
              <a:rPr lang="sv-SE" sz="1200" dirty="0">
                <a:solidFill>
                  <a:schemeClr val="tx1">
                    <a:lumMod val="50000"/>
                    <a:lumOff val="50000"/>
                  </a:schemeClr>
                </a:solidFill>
              </a:rPr>
              <a:t> vid trappgång i hemmet. Han beskriver viss bröstsmärta, delvis korrelerat till hostan. Axel berättar att han deltog på en stor företagskonferens, med hemkomst 5 dagar innan insjuknandet, men har för övrigt inte varit utomlands, och förnekar djur- eller fågelkontakter. Han är inte Covid-19-, pneumokock- eller influensavaccinerad och röker inte. </a:t>
            </a:r>
          </a:p>
          <a:p>
            <a:pPr marL="0" indent="0">
              <a:buNone/>
            </a:pPr>
            <a:r>
              <a:rPr lang="sv-SE" sz="1200" dirty="0">
                <a:solidFill>
                  <a:schemeClr val="tx1">
                    <a:lumMod val="50000"/>
                    <a:lumOff val="50000"/>
                  </a:schemeClr>
                </a:solidFill>
              </a:rPr>
              <a:t>I status noterar du utbredda sekretbiljud över lungfälten. Andningen är nu lugnare och med 6 liter syrgas på grimma har Axel 93% </a:t>
            </a:r>
            <a:r>
              <a:rPr lang="sv-SE" sz="1200" dirty="0" err="1">
                <a:solidFill>
                  <a:schemeClr val="tx1">
                    <a:lumMod val="50000"/>
                    <a:lumOff val="50000"/>
                  </a:schemeClr>
                </a:solidFill>
              </a:rPr>
              <a:t>saturation</a:t>
            </a:r>
            <a:r>
              <a:rPr lang="sv-SE" sz="1200" dirty="0">
                <a:solidFill>
                  <a:schemeClr val="tx1">
                    <a:lumMod val="50000"/>
                    <a:lumOff val="50000"/>
                  </a:schemeClr>
                </a:solidFill>
              </a:rPr>
              <a:t> och hans puls är nu 92/min. Status avseende neurologi, hjärta, blodtryck, buk och hud utfaller </a:t>
            </a:r>
            <a:r>
              <a:rPr lang="sv-SE" sz="1200" dirty="0" err="1">
                <a:solidFill>
                  <a:schemeClr val="tx1">
                    <a:lumMod val="50000"/>
                    <a:lumOff val="50000"/>
                  </a:schemeClr>
                </a:solidFill>
              </a:rPr>
              <a:t>ua</a:t>
            </a:r>
            <a:r>
              <a:rPr lang="sv-SE" sz="1200" dirty="0">
                <a:solidFill>
                  <a:schemeClr val="tx1">
                    <a:lumMod val="50000"/>
                    <a:lumOff val="50000"/>
                  </a:schemeClr>
                </a:solidFill>
              </a:rPr>
              <a:t>. Enligt lokal rutin har antigentest för Covid-19 tagits, vilket utfaller positivt. </a:t>
            </a:r>
            <a:br>
              <a:rPr lang="sv-SE" sz="1200" dirty="0">
                <a:solidFill>
                  <a:schemeClr val="tx1">
                    <a:lumMod val="50000"/>
                    <a:lumOff val="50000"/>
                  </a:schemeClr>
                </a:solidFill>
              </a:rPr>
            </a:br>
            <a:r>
              <a:rPr lang="sv-SE" sz="1200" i="1" dirty="0">
                <a:solidFill>
                  <a:schemeClr val="tx1">
                    <a:lumMod val="50000"/>
                    <a:lumOff val="50000"/>
                  </a:schemeClr>
                </a:solidFill>
              </a:rPr>
              <a:t>Provtagningen visar LPK 6 (3,5-8,8 x109/L) med viss </a:t>
            </a:r>
            <a:r>
              <a:rPr lang="sv-SE" sz="1200" i="1" dirty="0" err="1">
                <a:solidFill>
                  <a:schemeClr val="tx1">
                    <a:lumMod val="50000"/>
                    <a:lumOff val="50000"/>
                  </a:schemeClr>
                </a:solidFill>
              </a:rPr>
              <a:t>lymfocytopeni</a:t>
            </a:r>
            <a:r>
              <a:rPr lang="sv-SE" sz="1200" i="1" dirty="0">
                <a:solidFill>
                  <a:schemeClr val="tx1">
                    <a:lumMod val="50000"/>
                    <a:lumOff val="50000"/>
                  </a:schemeClr>
                </a:solidFill>
              </a:rPr>
              <a:t> (0,7; 1,1-3,5 x109/L ), CRP 120 (&lt;5 mg/L), </a:t>
            </a:r>
            <a:r>
              <a:rPr lang="sv-SE" sz="1200" i="1" dirty="0" err="1">
                <a:solidFill>
                  <a:schemeClr val="tx1">
                    <a:lumMod val="50000"/>
                    <a:lumOff val="50000"/>
                  </a:schemeClr>
                </a:solidFill>
              </a:rPr>
              <a:t>procalcitonin</a:t>
            </a:r>
            <a:r>
              <a:rPr lang="sv-SE" sz="1200" i="1" dirty="0">
                <a:solidFill>
                  <a:schemeClr val="tx1">
                    <a:lumMod val="50000"/>
                    <a:lumOff val="50000"/>
                  </a:schemeClr>
                </a:solidFill>
              </a:rPr>
              <a:t> 0,20 (&lt;0,05 </a:t>
            </a:r>
            <a:r>
              <a:rPr lang="el-GR" sz="1200" i="1" dirty="0">
                <a:solidFill>
                  <a:schemeClr val="tx1">
                    <a:lumMod val="50000"/>
                    <a:lumOff val="50000"/>
                  </a:schemeClr>
                </a:solidFill>
              </a:rPr>
              <a:t>μ</a:t>
            </a:r>
            <a:r>
              <a:rPr lang="sv-SE" sz="1200" i="1" dirty="0">
                <a:solidFill>
                  <a:schemeClr val="tx1">
                    <a:lumMod val="50000"/>
                    <a:lumOff val="50000"/>
                  </a:schemeClr>
                </a:solidFill>
              </a:rPr>
              <a:t>g/L). Lätt </a:t>
            </a:r>
            <a:r>
              <a:rPr lang="sv-SE" sz="1200" i="1" dirty="0" err="1">
                <a:solidFill>
                  <a:schemeClr val="tx1">
                    <a:lumMod val="50000"/>
                    <a:lumOff val="50000"/>
                  </a:schemeClr>
                </a:solidFill>
              </a:rPr>
              <a:t>hyponatremi</a:t>
            </a:r>
            <a:r>
              <a:rPr lang="sv-SE" sz="1200" i="1" dirty="0">
                <a:solidFill>
                  <a:schemeClr val="tx1">
                    <a:lumMod val="50000"/>
                    <a:lumOff val="50000"/>
                  </a:schemeClr>
                </a:solidFill>
              </a:rPr>
              <a:t>/-</a:t>
            </a:r>
            <a:r>
              <a:rPr lang="sv-SE" sz="1200" i="1" dirty="0" err="1">
                <a:solidFill>
                  <a:schemeClr val="tx1">
                    <a:lumMod val="50000"/>
                    <a:lumOff val="50000"/>
                  </a:schemeClr>
                </a:solidFill>
              </a:rPr>
              <a:t>kalemi</a:t>
            </a:r>
            <a:r>
              <a:rPr lang="sv-SE" sz="1200" i="1" dirty="0">
                <a:solidFill>
                  <a:schemeClr val="tx1">
                    <a:lumMod val="50000"/>
                    <a:lumOff val="50000"/>
                  </a:schemeClr>
                </a:solidFill>
              </a:rPr>
              <a:t>. </a:t>
            </a:r>
            <a:r>
              <a:rPr lang="sv-SE" sz="1200" i="1" dirty="0" err="1">
                <a:solidFill>
                  <a:schemeClr val="tx1">
                    <a:lumMod val="50000"/>
                    <a:lumOff val="50000"/>
                  </a:schemeClr>
                </a:solidFill>
              </a:rPr>
              <a:t>Kreatinin</a:t>
            </a:r>
            <a:r>
              <a:rPr lang="sv-SE" sz="1200" i="1" dirty="0">
                <a:solidFill>
                  <a:schemeClr val="tx1">
                    <a:lumMod val="50000"/>
                    <a:lumOff val="50000"/>
                  </a:schemeClr>
                </a:solidFill>
              </a:rPr>
              <a:t> och leverstatus </a:t>
            </a:r>
            <a:r>
              <a:rPr lang="sv-SE" sz="1200" i="1" dirty="0" err="1">
                <a:solidFill>
                  <a:schemeClr val="tx1">
                    <a:lumMod val="50000"/>
                    <a:lumOff val="50000"/>
                  </a:schemeClr>
                </a:solidFill>
              </a:rPr>
              <a:t>ua</a:t>
            </a:r>
            <a:r>
              <a:rPr lang="sv-SE" sz="1200" i="1" dirty="0">
                <a:solidFill>
                  <a:schemeClr val="tx1">
                    <a:lumMod val="50000"/>
                    <a:lumOff val="50000"/>
                  </a:schemeClr>
                </a:solidFill>
              </a:rPr>
              <a:t> men LD 7,1 (1,9-4,2 </a:t>
            </a:r>
            <a:r>
              <a:rPr lang="el-GR" sz="1200" i="1" dirty="0">
                <a:solidFill>
                  <a:schemeClr val="tx1">
                    <a:lumMod val="50000"/>
                    <a:lumOff val="50000"/>
                  </a:schemeClr>
                </a:solidFill>
              </a:rPr>
              <a:t>μ</a:t>
            </a:r>
            <a:r>
              <a:rPr lang="sv-SE" sz="1200" i="1" dirty="0">
                <a:solidFill>
                  <a:schemeClr val="tx1">
                    <a:lumMod val="50000"/>
                    <a:lumOff val="50000"/>
                  </a:schemeClr>
                </a:solidFill>
              </a:rPr>
              <a:t>kat/L). D-</a:t>
            </a:r>
            <a:r>
              <a:rPr lang="sv-SE" sz="1200" i="1" dirty="0" err="1">
                <a:solidFill>
                  <a:schemeClr val="tx1">
                    <a:lumMod val="50000"/>
                    <a:lumOff val="50000"/>
                  </a:schemeClr>
                </a:solidFill>
              </a:rPr>
              <a:t>dimer</a:t>
            </a:r>
            <a:r>
              <a:rPr lang="sv-SE" sz="1200" i="1" dirty="0">
                <a:solidFill>
                  <a:schemeClr val="tx1">
                    <a:lumMod val="50000"/>
                    <a:lumOff val="50000"/>
                  </a:schemeClr>
                </a:solidFill>
              </a:rPr>
              <a:t> 0,85 (&lt;0,75 mg/L). Il-6 55 (&lt;7 </a:t>
            </a:r>
            <a:r>
              <a:rPr lang="sv-SE" sz="1200" i="1" dirty="0" err="1">
                <a:solidFill>
                  <a:schemeClr val="tx1">
                    <a:lumMod val="50000"/>
                    <a:lumOff val="50000"/>
                  </a:schemeClr>
                </a:solidFill>
              </a:rPr>
              <a:t>ng</a:t>
            </a:r>
            <a:r>
              <a:rPr lang="sv-SE" sz="1200" i="1" dirty="0">
                <a:solidFill>
                  <a:schemeClr val="tx1">
                    <a:lumMod val="50000"/>
                    <a:lumOff val="50000"/>
                  </a:schemeClr>
                </a:solidFill>
              </a:rPr>
              <a:t>/L). </a:t>
            </a:r>
            <a:r>
              <a:rPr lang="sv-SE" sz="1200" i="1" dirty="0" err="1">
                <a:solidFill>
                  <a:schemeClr val="tx1">
                    <a:lumMod val="50000"/>
                    <a:lumOff val="50000"/>
                  </a:schemeClr>
                </a:solidFill>
              </a:rPr>
              <a:t>Ferritin</a:t>
            </a:r>
            <a:r>
              <a:rPr lang="sv-SE" sz="1200" i="1" dirty="0">
                <a:solidFill>
                  <a:schemeClr val="tx1">
                    <a:lumMod val="50000"/>
                    <a:lumOff val="50000"/>
                  </a:schemeClr>
                </a:solidFill>
              </a:rPr>
              <a:t> 620 (30-400 </a:t>
            </a:r>
            <a:r>
              <a:rPr lang="el-GR" sz="1200" i="1" dirty="0">
                <a:solidFill>
                  <a:schemeClr val="tx1">
                    <a:lumMod val="50000"/>
                    <a:lumOff val="50000"/>
                  </a:schemeClr>
                </a:solidFill>
              </a:rPr>
              <a:t>μ</a:t>
            </a:r>
            <a:r>
              <a:rPr lang="sv-SE" sz="1200" i="1" dirty="0">
                <a:solidFill>
                  <a:schemeClr val="tx1">
                    <a:lumMod val="50000"/>
                    <a:lumOff val="50000"/>
                  </a:schemeClr>
                </a:solidFill>
              </a:rPr>
              <a:t>g/L). Covid-19 PCR tas och utfaller positivt, vilket konfirmerar diagnosen. Du ordinerar även blododlingar samt odlingar från </a:t>
            </a:r>
            <a:r>
              <a:rPr lang="sv-SE" sz="1200" i="1" dirty="0" err="1">
                <a:solidFill>
                  <a:schemeClr val="tx1">
                    <a:lumMod val="50000"/>
                    <a:lumOff val="50000"/>
                  </a:schemeClr>
                </a:solidFill>
              </a:rPr>
              <a:t>sputum</a:t>
            </a:r>
            <a:r>
              <a:rPr lang="sv-SE" sz="1200" i="1" dirty="0">
                <a:solidFill>
                  <a:schemeClr val="tx1">
                    <a:lumMod val="50000"/>
                    <a:lumOff val="50000"/>
                  </a:schemeClr>
                </a:solidFill>
              </a:rPr>
              <a:t> eller </a:t>
            </a:r>
            <a:r>
              <a:rPr lang="sv-SE" sz="1200" i="1" dirty="0" err="1">
                <a:solidFill>
                  <a:schemeClr val="tx1">
                    <a:lumMod val="50000"/>
                    <a:lumOff val="50000"/>
                  </a:schemeClr>
                </a:solidFill>
              </a:rPr>
              <a:t>nasopharynx</a:t>
            </a:r>
            <a:r>
              <a:rPr lang="sv-SE" sz="1200" i="1" dirty="0">
                <a:solidFill>
                  <a:schemeClr val="tx1">
                    <a:lumMod val="50000"/>
                    <a:lumOff val="50000"/>
                  </a:schemeClr>
                </a:solidFill>
              </a:rPr>
              <a:t>.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Axel har en CRP-stegring i nivå som ofta ses vid Covid-19 men </a:t>
            </a:r>
            <a:r>
              <a:rPr lang="sv-SE" sz="1200" i="1" dirty="0" err="1">
                <a:solidFill>
                  <a:schemeClr val="tx1">
                    <a:lumMod val="50000"/>
                    <a:lumOff val="50000"/>
                  </a:schemeClr>
                </a:solidFill>
              </a:rPr>
              <a:t>procalcitonin</a:t>
            </a:r>
            <a:r>
              <a:rPr lang="sv-SE" sz="1200" i="1" dirty="0">
                <a:solidFill>
                  <a:schemeClr val="tx1">
                    <a:lumMod val="50000"/>
                    <a:lumOff val="50000"/>
                  </a:schemeClr>
                </a:solidFill>
              </a:rPr>
              <a:t> är lågt, vilket talar emot bakteriell sekundärinfektion. </a:t>
            </a:r>
            <a:r>
              <a:rPr lang="sv-SE" sz="1200" i="1" dirty="0" err="1">
                <a:solidFill>
                  <a:schemeClr val="tx1">
                    <a:lumMod val="50000"/>
                    <a:lumOff val="50000"/>
                  </a:schemeClr>
                </a:solidFill>
              </a:rPr>
              <a:t>Lymfocytopeni</a:t>
            </a:r>
            <a:r>
              <a:rPr lang="sv-SE" sz="1200" i="1" dirty="0">
                <a:solidFill>
                  <a:schemeClr val="tx1">
                    <a:lumMod val="50000"/>
                    <a:lumOff val="50000"/>
                  </a:schemeClr>
                </a:solidFill>
              </a:rPr>
              <a:t> ses ofta vid Covid-19 och är av viss prognostisk betydelse. D-</a:t>
            </a:r>
            <a:r>
              <a:rPr lang="sv-SE" sz="1200" i="1" dirty="0" err="1">
                <a:solidFill>
                  <a:schemeClr val="tx1">
                    <a:lumMod val="50000"/>
                    <a:lumOff val="50000"/>
                  </a:schemeClr>
                </a:solidFill>
              </a:rPr>
              <a:t>dimer</a:t>
            </a:r>
            <a:r>
              <a:rPr lang="sv-SE" sz="1200" i="1" dirty="0">
                <a:solidFill>
                  <a:schemeClr val="tx1">
                    <a:lumMod val="50000"/>
                    <a:lumOff val="50000"/>
                  </a:schemeClr>
                </a:solidFill>
              </a:rPr>
              <a:t> är lätt förhöjt och är sannolikt orsakat av inflammationen, då nivån är låg talar detta ej för </a:t>
            </a:r>
            <a:r>
              <a:rPr lang="sv-SE" sz="1200" i="1" dirty="0" err="1">
                <a:solidFill>
                  <a:schemeClr val="tx1">
                    <a:lumMod val="50000"/>
                    <a:lumOff val="50000"/>
                  </a:schemeClr>
                </a:solidFill>
              </a:rPr>
              <a:t>tromboembolisk</a:t>
            </a:r>
            <a:r>
              <a:rPr lang="sv-SE" sz="1200" i="1" dirty="0">
                <a:solidFill>
                  <a:schemeClr val="tx1">
                    <a:lumMod val="50000"/>
                    <a:lumOff val="50000"/>
                  </a:schemeClr>
                </a:solidFill>
              </a:rPr>
              <a:t> komplikation. I övrigt måttligt förhöjt Il-6/</a:t>
            </a:r>
            <a:r>
              <a:rPr lang="sv-SE" sz="1200" i="1" dirty="0" err="1">
                <a:solidFill>
                  <a:schemeClr val="tx1">
                    <a:lumMod val="50000"/>
                    <a:lumOff val="50000"/>
                  </a:schemeClr>
                </a:solidFill>
              </a:rPr>
              <a:t>ferritin</a:t>
            </a:r>
            <a:r>
              <a:rPr lang="sv-SE" sz="1200" i="1" dirty="0">
                <a:solidFill>
                  <a:schemeClr val="tx1">
                    <a:lumMod val="50000"/>
                    <a:lumOff val="50000"/>
                  </a:schemeClr>
                </a:solidFill>
              </a:rPr>
              <a:t>/LD. </a:t>
            </a:r>
            <a:endParaRPr lang="sv-SE" sz="1200" dirty="0">
              <a:solidFill>
                <a:schemeClr val="tx1">
                  <a:lumMod val="50000"/>
                  <a:lumOff val="50000"/>
                </a:schemeClr>
              </a:solidFill>
            </a:endParaRPr>
          </a:p>
          <a:p>
            <a:pPr marL="0" indent="0">
              <a:buNone/>
            </a:pPr>
            <a:r>
              <a:rPr lang="sv-SE" sz="1600" dirty="0"/>
              <a:t>Du planerar nu att lägga in Axel och rapporterar honom till sjuksköterska på infektionsavdelningen. </a:t>
            </a:r>
          </a:p>
          <a:p>
            <a:pPr marL="0" indent="0">
              <a:buNone/>
            </a:pPr>
            <a:br>
              <a:rPr lang="sv-SE" sz="1600" b="1" dirty="0"/>
            </a:br>
            <a:r>
              <a:rPr lang="sv-SE" sz="1600" b="1" dirty="0"/>
              <a:t>Fråga 1:7 (3 p) </a:t>
            </a:r>
            <a:r>
              <a:rPr lang="sv-SE" sz="1600" dirty="0"/>
              <a:t>Vilka specifika läkemedelsordinationer gör du och föreligger indikation för antibiotikabehandling? Motivera! </a:t>
            </a:r>
          </a:p>
          <a:p>
            <a:pPr marL="0" indent="0">
              <a:buNone/>
            </a:pPr>
            <a:r>
              <a:rPr lang="sv-SE" sz="1600" dirty="0">
                <a:solidFill>
                  <a:schemeClr val="accent4"/>
                </a:solidFill>
              </a:rPr>
              <a:t>Svarsförslag: Lågt </a:t>
            </a:r>
            <a:r>
              <a:rPr lang="sv-SE" sz="1600" dirty="0" err="1">
                <a:solidFill>
                  <a:schemeClr val="accent4"/>
                </a:solidFill>
              </a:rPr>
              <a:t>procalcitonin</a:t>
            </a:r>
            <a:r>
              <a:rPr lang="sv-SE" sz="1600" dirty="0">
                <a:solidFill>
                  <a:schemeClr val="accent4"/>
                </a:solidFill>
              </a:rPr>
              <a:t> och medelsvår sjukdomsbild – avvakta med antibiotikabehandling, bakteriell sekundärinfektion mindre sannolikt. Trombosprofylax. Kortisonterapi (betametason alt. dexametason) indicerat </a:t>
            </a:r>
            <a:r>
              <a:rPr lang="sv-SE" sz="1600" dirty="0" err="1">
                <a:solidFill>
                  <a:schemeClr val="accent4"/>
                </a:solidFill>
              </a:rPr>
              <a:t>pga</a:t>
            </a:r>
            <a:r>
              <a:rPr lang="sv-SE" sz="1600" dirty="0">
                <a:solidFill>
                  <a:schemeClr val="accent4"/>
                </a:solidFill>
              </a:rPr>
              <a:t> syrgasbehovet. Remdesivir (antiviral behandling) också indicerat (&lt;7 dagars sjukdomsduration samt riskfaktorer). </a:t>
            </a:r>
          </a:p>
          <a:p>
            <a:pPr marL="0" indent="0">
              <a:buNone/>
            </a:pPr>
            <a:r>
              <a:rPr lang="sv-SE" sz="1200" dirty="0">
                <a:solidFill>
                  <a:schemeClr val="accent3"/>
                </a:solidFill>
              </a:rPr>
              <a:t>Kommentar: om någon student nämner monoklonala antikroppar i detta fall är det inte fel enligt vårt nationella vårdprogram, men det saknas info om Axel är </a:t>
            </a:r>
            <a:r>
              <a:rPr lang="sv-SE" sz="1200" dirty="0" err="1">
                <a:solidFill>
                  <a:schemeClr val="accent3"/>
                </a:solidFill>
              </a:rPr>
              <a:t>seronegativ</a:t>
            </a:r>
            <a:r>
              <a:rPr lang="sv-SE" sz="1200" dirty="0">
                <a:solidFill>
                  <a:schemeClr val="accent3"/>
                </a:solidFill>
              </a:rPr>
              <a:t> eller ej vilket är ett krav för behandling. I övrigt har Axel betydande riskfaktorer för svår sjukdom dvs utveckling mot kritisk sjukdom/risk för död (obesitas, DM, manligt kön, &gt;50 år, redan svårt sjuk i covid där utbredningen av infiltrat på röntgen också skulle vara prognostisk hjälp). </a:t>
            </a:r>
            <a:r>
              <a:rPr lang="sv-SE" sz="1000" dirty="0">
                <a:solidFill>
                  <a:schemeClr val="tx1">
                    <a:lumMod val="50000"/>
                    <a:lumOff val="50000"/>
                  </a:schemeClr>
                </a:solidFill>
              </a:rPr>
              <a:t>FLM K10 C69a </a:t>
            </a:r>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981374550"/>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lnSpc>
                <a:spcPct val="100000"/>
              </a:lnSpc>
              <a:buNone/>
            </a:pPr>
            <a:r>
              <a:rPr lang="sv-SE" sz="1600" b="1" dirty="0"/>
              <a:t>Fall 1, Axel 55 år </a:t>
            </a:r>
          </a:p>
          <a:p>
            <a:pPr marL="0" indent="0">
              <a:buNone/>
            </a:pPr>
            <a:r>
              <a:rPr lang="sv-SE" sz="1600" dirty="0"/>
              <a:t>Axel rapporteras till avdelningen och du berättar att han skall vårdas på isoleringsrum. Du ordinerar regelbundna NEWS-kontroller och titrering av syrgasbehov liksom vätskemätning. Du ordinerar nya prover till nästa dag (blod- och </a:t>
            </a:r>
            <a:r>
              <a:rPr lang="sv-SE" sz="1600" dirty="0" err="1"/>
              <a:t>el.status</a:t>
            </a:r>
            <a:r>
              <a:rPr lang="sv-SE" sz="1600" dirty="0"/>
              <a:t>, CRP/</a:t>
            </a:r>
            <a:r>
              <a:rPr lang="sv-SE" sz="1600" dirty="0" err="1"/>
              <a:t>procalcitonin</a:t>
            </a:r>
            <a:r>
              <a:rPr lang="sv-SE" sz="1600" dirty="0"/>
              <a:t>, D-</a:t>
            </a:r>
            <a:r>
              <a:rPr lang="sv-SE" sz="1600" dirty="0" err="1"/>
              <a:t>dimer</a:t>
            </a:r>
            <a:r>
              <a:rPr lang="sv-SE" sz="1600" dirty="0"/>
              <a:t>, </a:t>
            </a:r>
            <a:r>
              <a:rPr lang="sv-SE" sz="1600" dirty="0" err="1"/>
              <a:t>ev</a:t>
            </a:r>
            <a:r>
              <a:rPr lang="sv-SE" sz="1600" dirty="0"/>
              <a:t> LD/</a:t>
            </a:r>
            <a:r>
              <a:rPr lang="sv-SE" sz="1600" dirty="0" err="1"/>
              <a:t>ferritin</a:t>
            </a:r>
            <a:r>
              <a:rPr lang="sv-SE" sz="1600" dirty="0"/>
              <a:t>/Il-6). Du meddelar att antibiotika ej är indicerat (lågt </a:t>
            </a:r>
            <a:r>
              <a:rPr lang="sv-SE" sz="1600" dirty="0" err="1"/>
              <a:t>procalcitonin</a:t>
            </a:r>
            <a:r>
              <a:rPr lang="sv-SE" sz="1600" dirty="0"/>
              <a:t> och sekundär infektion är ovanligt vid covid-19 i samband med inläggning) men att kortison (betametason/dexametason) och trombosprofylax är ordinerat. Även Remdesivir är ordinerat då Axel har kort sjukdomsduration (&lt;7 dagar) samt flertal riskfaktorer. </a:t>
            </a:r>
          </a:p>
          <a:p>
            <a:pPr marL="0" indent="0">
              <a:buNone/>
            </a:pPr>
            <a:r>
              <a:rPr lang="sv-SE" sz="1600" dirty="0"/>
              <a:t>Du beställer också en lungröntgen som Axel får göra på vägen upp till avdelningen. </a:t>
            </a:r>
          </a:p>
          <a:p>
            <a:pPr marL="0" indent="0">
              <a:buNone/>
            </a:pPr>
            <a:r>
              <a:rPr lang="sv-SE" sz="1600" b="1" dirty="0"/>
              <a:t>Fråga 1:8 (3 p) </a:t>
            </a:r>
            <a:r>
              <a:rPr lang="sv-SE" sz="1600" dirty="0"/>
              <a:t>Vad kallas de tre olika stadierna vid Covid-19? Beskriv de tre olika stadierna i sjukdomsförloppet ur både kliniskt (symtom, tecken) och </a:t>
            </a:r>
            <a:r>
              <a:rPr lang="sv-SE" sz="1600" dirty="0" err="1"/>
              <a:t>patofysiologiskt</a:t>
            </a:r>
            <a:r>
              <a:rPr lang="sv-SE" sz="1600" dirty="0"/>
              <a:t> (på cellnivå) perspektiv. </a:t>
            </a:r>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434662042"/>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lnSpc>
                <a:spcPct val="100000"/>
              </a:lnSpc>
              <a:buNone/>
            </a:pPr>
            <a:r>
              <a:rPr lang="sv-SE" sz="1600" b="1" dirty="0"/>
              <a:t>Fall 1, Axel 55 år </a:t>
            </a:r>
          </a:p>
          <a:p>
            <a:pPr marL="0" indent="0">
              <a:buNone/>
            </a:pPr>
            <a:r>
              <a:rPr lang="sv-SE" sz="1600" dirty="0"/>
              <a:t>Axel rapporteras till avdelningen och du berättar att han skall vårdas på isoleringsrum. Du ordinerar regelbundna NEWS-kontroller och titrering av syrgasbehov liksom vätskemätning. Du ordinerar nya prover till nästa dag (blod- och </a:t>
            </a:r>
            <a:r>
              <a:rPr lang="sv-SE" sz="1600" dirty="0" err="1"/>
              <a:t>el.status</a:t>
            </a:r>
            <a:r>
              <a:rPr lang="sv-SE" sz="1600" dirty="0"/>
              <a:t>, CRP/</a:t>
            </a:r>
            <a:r>
              <a:rPr lang="sv-SE" sz="1600" dirty="0" err="1"/>
              <a:t>procalcitonin</a:t>
            </a:r>
            <a:r>
              <a:rPr lang="sv-SE" sz="1600" dirty="0"/>
              <a:t>, D-</a:t>
            </a:r>
            <a:r>
              <a:rPr lang="sv-SE" sz="1600" dirty="0" err="1"/>
              <a:t>dimer</a:t>
            </a:r>
            <a:r>
              <a:rPr lang="sv-SE" sz="1600" dirty="0"/>
              <a:t>, </a:t>
            </a:r>
            <a:r>
              <a:rPr lang="sv-SE" sz="1600" dirty="0" err="1"/>
              <a:t>ev</a:t>
            </a:r>
            <a:r>
              <a:rPr lang="sv-SE" sz="1600" dirty="0"/>
              <a:t> LD/</a:t>
            </a:r>
            <a:r>
              <a:rPr lang="sv-SE" sz="1600" dirty="0" err="1"/>
              <a:t>ferritin</a:t>
            </a:r>
            <a:r>
              <a:rPr lang="sv-SE" sz="1600" dirty="0"/>
              <a:t>/Il-6). Du meddelar att antibiotika ej är indicerat (lågt </a:t>
            </a:r>
            <a:r>
              <a:rPr lang="sv-SE" sz="1600" dirty="0" err="1"/>
              <a:t>procalcitonin</a:t>
            </a:r>
            <a:r>
              <a:rPr lang="sv-SE" sz="1600" dirty="0"/>
              <a:t> och sekundär infektion är ovanligt vid covid-19 i samband med inläggning) men att kortison (betametason/dexametason) och trombosprofylax är ordinerat. Även Remdesivir är ordinerat då Axel har kort sjukdomsduration (&lt;7 dagar) samt flertal riskfaktorer. </a:t>
            </a:r>
          </a:p>
          <a:p>
            <a:pPr marL="0" indent="0">
              <a:buNone/>
            </a:pPr>
            <a:r>
              <a:rPr lang="sv-SE" sz="1600" dirty="0"/>
              <a:t>Du beställer också en lungröntgen som Axel får göra på vägen upp till avdelningen. </a:t>
            </a:r>
          </a:p>
          <a:p>
            <a:pPr marL="0" indent="0">
              <a:buNone/>
            </a:pPr>
            <a:r>
              <a:rPr lang="sv-SE" sz="1600" b="1" dirty="0"/>
              <a:t>Fråga 1:8 (3 p) </a:t>
            </a:r>
            <a:r>
              <a:rPr lang="sv-SE" sz="1600" dirty="0"/>
              <a:t>Vad kallas de tre olika stadierna vid Covid-19? Beskriv de tre olika stadierna i sjukdomsförloppet ur både kliniskt (symtom, tecken) och </a:t>
            </a:r>
            <a:r>
              <a:rPr lang="sv-SE" sz="1600" dirty="0" err="1"/>
              <a:t>patofysiologiskt</a:t>
            </a:r>
            <a:r>
              <a:rPr lang="sv-SE" sz="1600" dirty="0"/>
              <a:t> (på cellnivå) perspektiv. </a:t>
            </a:r>
          </a:p>
          <a:p>
            <a:pPr marL="0" indent="0">
              <a:buNone/>
            </a:pPr>
            <a:endParaRPr lang="sv-SE" sz="1600" dirty="0"/>
          </a:p>
          <a:p>
            <a:pPr marL="0" indent="0">
              <a:buNone/>
            </a:pPr>
            <a:r>
              <a:rPr lang="sv-SE" sz="1600" dirty="0">
                <a:solidFill>
                  <a:schemeClr val="accent4"/>
                </a:solidFill>
              </a:rPr>
              <a:t>Svarsförslag: Viral, </a:t>
            </a:r>
            <a:r>
              <a:rPr lang="sv-SE" sz="1600" dirty="0" err="1">
                <a:solidFill>
                  <a:schemeClr val="accent4"/>
                </a:solidFill>
              </a:rPr>
              <a:t>pulmonell</a:t>
            </a:r>
            <a:r>
              <a:rPr lang="sv-SE" sz="1600" dirty="0">
                <a:solidFill>
                  <a:schemeClr val="accent4"/>
                </a:solidFill>
              </a:rPr>
              <a:t>- och hyperinflammatorisk fas. </a:t>
            </a:r>
          </a:p>
          <a:p>
            <a:pPr marL="0" indent="0">
              <a:buNone/>
            </a:pPr>
            <a:r>
              <a:rPr lang="sv-SE" sz="1600" dirty="0">
                <a:solidFill>
                  <a:schemeClr val="accent4"/>
                </a:solidFill>
              </a:rPr>
              <a:t>Viral fas: Spike-ytprotein =&gt; ACE2-receptorn på luftvägsepitelceller, ”</a:t>
            </a:r>
            <a:r>
              <a:rPr lang="sv-SE" sz="1600" dirty="0" err="1">
                <a:solidFill>
                  <a:schemeClr val="accent4"/>
                </a:solidFill>
              </a:rPr>
              <a:t>high</a:t>
            </a:r>
            <a:r>
              <a:rPr lang="sv-SE" sz="1600" dirty="0">
                <a:solidFill>
                  <a:schemeClr val="accent4"/>
                </a:solidFill>
              </a:rPr>
              <a:t>-jackar” värdcellens maskineri för </a:t>
            </a:r>
            <a:r>
              <a:rPr lang="sv-SE" sz="1600" dirty="0" err="1">
                <a:solidFill>
                  <a:schemeClr val="accent4"/>
                </a:solidFill>
              </a:rPr>
              <a:t>virusreplikation</a:t>
            </a:r>
            <a:r>
              <a:rPr lang="sv-SE" sz="1600" dirty="0">
                <a:solidFill>
                  <a:schemeClr val="accent4"/>
                </a:solidFill>
              </a:rPr>
              <a:t>. Inflammationssignaler sänds ut av de infekterade cellerna. Milda symtom såsom feber, katarrala besvär ses. Mild/måttlig påverkan på inflammatoriska prover såsom CRP, </a:t>
            </a:r>
            <a:r>
              <a:rPr lang="sv-SE" sz="1600" dirty="0" err="1">
                <a:solidFill>
                  <a:schemeClr val="accent4"/>
                </a:solidFill>
              </a:rPr>
              <a:t>ferritin</a:t>
            </a:r>
            <a:r>
              <a:rPr lang="sv-SE" sz="1600" dirty="0">
                <a:solidFill>
                  <a:schemeClr val="accent4"/>
                </a:solidFill>
              </a:rPr>
              <a:t>, LD, Il-6 och D-</a:t>
            </a:r>
            <a:r>
              <a:rPr lang="sv-SE" sz="1600" dirty="0" err="1">
                <a:solidFill>
                  <a:schemeClr val="accent4"/>
                </a:solidFill>
              </a:rPr>
              <a:t>dimer</a:t>
            </a:r>
            <a:r>
              <a:rPr lang="sv-SE" sz="1600" dirty="0">
                <a:solidFill>
                  <a:schemeClr val="accent4"/>
                </a:solidFill>
              </a:rPr>
              <a:t>. </a:t>
            </a:r>
          </a:p>
          <a:p>
            <a:pPr marL="0" indent="0">
              <a:buNone/>
            </a:pPr>
            <a:r>
              <a:rPr lang="sv-SE" sz="1600" dirty="0" err="1">
                <a:solidFill>
                  <a:schemeClr val="accent4"/>
                </a:solidFill>
              </a:rPr>
              <a:t>Pulmonell</a:t>
            </a:r>
            <a:r>
              <a:rPr lang="sv-SE" sz="1600" dirty="0">
                <a:solidFill>
                  <a:schemeClr val="accent4"/>
                </a:solidFill>
              </a:rPr>
              <a:t> fas: Värdförsvaret tilltar med ökad inflammation i lungvävnaden (epitel-endotelbarriären skadas, ökad invandring av immunförsvarets cellinjer </a:t>
            </a:r>
            <a:r>
              <a:rPr lang="sv-SE" sz="1600" dirty="0" err="1">
                <a:solidFill>
                  <a:schemeClr val="accent4"/>
                </a:solidFill>
              </a:rPr>
              <a:t>etc</a:t>
            </a:r>
            <a:r>
              <a:rPr lang="sv-SE" sz="1600" dirty="0">
                <a:solidFill>
                  <a:schemeClr val="accent4"/>
                </a:solidFill>
              </a:rPr>
              <a:t>). </a:t>
            </a:r>
            <a:r>
              <a:rPr lang="sv-SE" sz="1600" dirty="0" err="1">
                <a:solidFill>
                  <a:schemeClr val="accent4"/>
                </a:solidFill>
              </a:rPr>
              <a:t>Takypné</a:t>
            </a:r>
            <a:r>
              <a:rPr lang="sv-SE" sz="1600" dirty="0">
                <a:solidFill>
                  <a:schemeClr val="accent4"/>
                </a:solidFill>
              </a:rPr>
              <a:t>, </a:t>
            </a:r>
            <a:r>
              <a:rPr lang="sv-SE" sz="1600" dirty="0" err="1">
                <a:solidFill>
                  <a:schemeClr val="accent4"/>
                </a:solidFill>
              </a:rPr>
              <a:t>hypoxi</a:t>
            </a:r>
            <a:r>
              <a:rPr lang="sv-SE" sz="1600" dirty="0">
                <a:solidFill>
                  <a:schemeClr val="accent4"/>
                </a:solidFill>
              </a:rPr>
              <a:t> uppstår och patologisk lungradiologi ses. Tilltagande påverkan på inflammationsprover, men </a:t>
            </a:r>
            <a:r>
              <a:rPr lang="sv-SE" sz="1600" dirty="0" err="1">
                <a:solidFill>
                  <a:schemeClr val="accent4"/>
                </a:solidFill>
              </a:rPr>
              <a:t>procalcitonin</a:t>
            </a:r>
            <a:r>
              <a:rPr lang="sv-SE" sz="1600" dirty="0">
                <a:solidFill>
                  <a:schemeClr val="accent4"/>
                </a:solidFill>
              </a:rPr>
              <a:t> vanligen lågt. </a:t>
            </a:r>
          </a:p>
          <a:p>
            <a:pPr marL="0" indent="0">
              <a:buNone/>
            </a:pPr>
            <a:r>
              <a:rPr lang="sv-SE" sz="1600" dirty="0">
                <a:solidFill>
                  <a:schemeClr val="accent4"/>
                </a:solidFill>
              </a:rPr>
              <a:t>Hyperinflammatorisk fas: Kraftfullt inflammatoriskt svar som vanligen ger upphov till ARDS, men även SIRS/chock och multiorgansvikt ses. </a:t>
            </a:r>
          </a:p>
          <a:p>
            <a:pPr marL="0" indent="0">
              <a:buNone/>
            </a:pPr>
            <a:endParaRPr lang="sv-SE" sz="1600" dirty="0">
              <a:solidFill>
                <a:schemeClr val="accent4"/>
              </a:solidFill>
            </a:endParaRPr>
          </a:p>
          <a:p>
            <a:pPr marL="0" indent="0">
              <a:buNone/>
            </a:pPr>
            <a:r>
              <a:rPr lang="sv-SE" sz="1000" dirty="0">
                <a:solidFill>
                  <a:schemeClr val="tx1">
                    <a:lumMod val="50000"/>
                    <a:lumOff val="50000"/>
                  </a:schemeClr>
                </a:solidFill>
              </a:rPr>
              <a:t>FLM K10 C69a </a:t>
            </a:r>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703347392"/>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lnSpc>
                <a:spcPct val="100000"/>
              </a:lnSpc>
              <a:buNone/>
            </a:pPr>
            <a:r>
              <a:rPr lang="sv-SE" sz="1600" b="1" dirty="0"/>
              <a:t>Fall 1, Axel 55 år </a:t>
            </a:r>
          </a:p>
          <a:p>
            <a:pPr marL="0" indent="0">
              <a:buNone/>
            </a:pPr>
            <a:r>
              <a:rPr lang="sv-SE" sz="1600" dirty="0"/>
              <a:t>Axel är nu på dag 9 och han har fått ett kraftigt tilltagande syrgasbehov, behandlas i HFNO, påtaglig stegring av inflammationsmarkörerna och han undrar om ”det inte finns några fler mediciner han kan få för att snabbare bli bättre”. Han behandlas redan med dexametason sedan 4 dagar, remdesivir och har trombosprofylax. </a:t>
            </a:r>
          </a:p>
          <a:p>
            <a:pPr marL="0" indent="0">
              <a:buNone/>
            </a:pPr>
            <a:r>
              <a:rPr lang="sv-SE" sz="1600" b="1" dirty="0"/>
              <a:t>Fråga 1:9 (2 p) </a:t>
            </a:r>
            <a:r>
              <a:rPr lang="sv-SE" sz="1600" dirty="0"/>
              <a:t>Nämn ytterligare två farmakologiska behandlingsmöjligheter vid Covid-19, med olika angreppspunkt, och deras respektive verkningsmekanismer. </a:t>
            </a:r>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249192813"/>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lnSpc>
                <a:spcPct val="100000"/>
              </a:lnSpc>
              <a:buNone/>
            </a:pPr>
            <a:r>
              <a:rPr lang="sv-SE" sz="1600" b="1" dirty="0"/>
              <a:t>Fall 1, Axel 55 år </a:t>
            </a:r>
          </a:p>
          <a:p>
            <a:pPr marL="0" indent="0">
              <a:buNone/>
            </a:pPr>
            <a:r>
              <a:rPr lang="sv-SE" sz="1600" dirty="0"/>
              <a:t>Axel är nu på dag 9 och han har fått ett kraftigt tilltagande syrgasbehov, behandlas i HFNO, påtaglig stegring av inflammationsmarkörerna och han undrar om ”det inte finns några fler mediciner han kan få för att snabbare bli bättre”. Han behandlas redan med dexametason sedan 4 dagar, remdesivir och har trombosprofylax. </a:t>
            </a:r>
          </a:p>
          <a:p>
            <a:pPr marL="0" indent="0">
              <a:buNone/>
            </a:pPr>
            <a:r>
              <a:rPr lang="sv-SE" sz="1600" b="1" dirty="0"/>
              <a:t>Fråga 1:9 (2 p) </a:t>
            </a:r>
            <a:r>
              <a:rPr lang="sv-SE" sz="1600" dirty="0"/>
              <a:t>Nämn ytterligare två farmakologiska behandlingsmöjligheter vid Covid-19, med olika angreppspunkt, och deras respektive verkningsmekanismer. </a:t>
            </a:r>
          </a:p>
          <a:p>
            <a:pPr marL="0" indent="0">
              <a:buNone/>
            </a:pPr>
            <a:br>
              <a:rPr lang="sv-SE" sz="1600" dirty="0"/>
            </a:br>
            <a:r>
              <a:rPr lang="sv-SE" sz="1600" dirty="0">
                <a:solidFill>
                  <a:schemeClr val="accent4"/>
                </a:solidFill>
              </a:rPr>
              <a:t>Svarsförslag:</a:t>
            </a:r>
            <a:br>
              <a:rPr lang="sv-SE" sz="1600" dirty="0">
                <a:solidFill>
                  <a:schemeClr val="accent4"/>
                </a:solidFill>
              </a:rPr>
            </a:br>
            <a:r>
              <a:rPr lang="sv-SE" sz="1600" dirty="0">
                <a:solidFill>
                  <a:schemeClr val="accent4"/>
                </a:solidFill>
              </a:rPr>
              <a:t>Il-6 receptor-hämmare eller JAK-hämmare – Il-6-receptorhämningen respektive </a:t>
            </a:r>
            <a:r>
              <a:rPr lang="sv-SE" sz="1600" dirty="0" err="1">
                <a:solidFill>
                  <a:schemeClr val="accent4"/>
                </a:solidFill>
              </a:rPr>
              <a:t>januskinashämningen</a:t>
            </a:r>
            <a:r>
              <a:rPr lang="sv-SE" sz="1600" dirty="0">
                <a:solidFill>
                  <a:schemeClr val="accent4"/>
                </a:solidFill>
              </a:rPr>
              <a:t> bromsar det inflammatoriska svaret. </a:t>
            </a:r>
          </a:p>
          <a:p>
            <a:pPr marL="0" indent="0">
              <a:buNone/>
            </a:pPr>
            <a:r>
              <a:rPr lang="sv-SE" sz="1600" dirty="0">
                <a:solidFill>
                  <a:schemeClr val="accent4"/>
                </a:solidFill>
              </a:rPr>
              <a:t>Antivirala monoklonala antikroppar - Binder till och neutraliserar </a:t>
            </a:r>
            <a:r>
              <a:rPr lang="sv-SE" sz="1600" dirty="0" err="1">
                <a:solidFill>
                  <a:schemeClr val="accent4"/>
                </a:solidFill>
              </a:rPr>
              <a:t>viabelt</a:t>
            </a:r>
            <a:r>
              <a:rPr lang="sv-SE" sz="1600" dirty="0">
                <a:solidFill>
                  <a:schemeClr val="accent4"/>
                </a:solidFill>
              </a:rPr>
              <a:t> virus. </a:t>
            </a:r>
          </a:p>
          <a:p>
            <a:pPr marL="0" indent="0">
              <a:buNone/>
            </a:pPr>
            <a:endParaRPr lang="sv-SE" sz="1600" dirty="0">
              <a:solidFill>
                <a:schemeClr val="accent4"/>
              </a:solidFill>
            </a:endParaRPr>
          </a:p>
          <a:p>
            <a:pPr marL="0" indent="0">
              <a:buNone/>
            </a:pPr>
            <a:r>
              <a:rPr lang="sv-SE" sz="1000" dirty="0">
                <a:solidFill>
                  <a:schemeClr val="tx1">
                    <a:lumMod val="50000"/>
                    <a:lumOff val="50000"/>
                  </a:schemeClr>
                </a:solidFill>
              </a:rPr>
              <a:t>FLM K10 C69a </a:t>
            </a:r>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73997449"/>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lnSpc>
                <a:spcPct val="100000"/>
              </a:lnSpc>
              <a:buNone/>
            </a:pPr>
            <a:r>
              <a:rPr lang="sv-SE" sz="1600" b="1" dirty="0"/>
              <a:t>Fall 1, Axel 55 år </a:t>
            </a:r>
          </a:p>
          <a:p>
            <a:pPr marL="0" indent="0">
              <a:buNone/>
            </a:pPr>
            <a:r>
              <a:rPr lang="sv-SE" sz="1600" dirty="0"/>
              <a:t>Patienten fick behandling med det IL-6-receptorhämmande läkemedlet tocilizumab (</a:t>
            </a:r>
            <a:r>
              <a:rPr lang="sv-SE" sz="1600" dirty="0" err="1"/>
              <a:t>RoActemra</a:t>
            </a:r>
            <a:r>
              <a:rPr lang="sv-SE" sz="1600" dirty="0"/>
              <a:t>®). Detta läkemedel är ursprungligen utvecklat för diagnoser inom vuxen- och barnreumatologin där det idag har flera indikationer. </a:t>
            </a:r>
          </a:p>
          <a:p>
            <a:pPr marL="0" indent="0">
              <a:buNone/>
            </a:pPr>
            <a:endParaRPr lang="sv-SE" sz="1600" dirty="0"/>
          </a:p>
          <a:p>
            <a:pPr marL="0" indent="0">
              <a:buNone/>
            </a:pPr>
            <a:r>
              <a:rPr lang="sv-SE" sz="1600" b="1" dirty="0"/>
              <a:t>Fråga 1:10 (2 p) </a:t>
            </a:r>
            <a:r>
              <a:rPr lang="sv-SE" sz="1600" dirty="0"/>
              <a:t>Nämn minst 2 av dessa diagnoser. </a:t>
            </a:r>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120534603"/>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lnSpc>
                <a:spcPct val="100000"/>
              </a:lnSpc>
              <a:buNone/>
            </a:pPr>
            <a:r>
              <a:rPr lang="sv-SE" sz="1600" b="1" dirty="0"/>
              <a:t>Fall 1, Axel 55 år </a:t>
            </a:r>
          </a:p>
          <a:p>
            <a:pPr marL="0" indent="0">
              <a:buNone/>
            </a:pPr>
            <a:r>
              <a:rPr lang="sv-SE" sz="1600" dirty="0"/>
              <a:t>Patienten fick behandling med det IL-6-receptorhämmande läkemedlet tocilizumab (</a:t>
            </a:r>
            <a:r>
              <a:rPr lang="sv-SE" sz="1600" dirty="0" err="1"/>
              <a:t>RoActemra</a:t>
            </a:r>
            <a:r>
              <a:rPr lang="sv-SE" sz="1600" dirty="0"/>
              <a:t>®). Detta läkemedel är ursprungligen utvecklat för diagnoser inom vuxen- och barnreumatologin där det idag har flera indikationer. </a:t>
            </a:r>
          </a:p>
          <a:p>
            <a:pPr marL="0" indent="0">
              <a:buNone/>
            </a:pPr>
            <a:endParaRPr lang="sv-SE" sz="1600" dirty="0"/>
          </a:p>
          <a:p>
            <a:pPr marL="0" indent="0">
              <a:buNone/>
            </a:pPr>
            <a:r>
              <a:rPr lang="sv-SE" sz="1600" b="1" dirty="0"/>
              <a:t>Fråga 1:10 (2 p) </a:t>
            </a:r>
            <a:r>
              <a:rPr lang="sv-SE" sz="1600" dirty="0"/>
              <a:t>Nämn minst 2 av dessa diagnoser. </a:t>
            </a:r>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err="1">
                <a:solidFill>
                  <a:schemeClr val="accent4"/>
                </a:solidFill>
              </a:rPr>
              <a:t>Reumatoid</a:t>
            </a:r>
            <a:r>
              <a:rPr lang="sv-SE" sz="1600" dirty="0">
                <a:solidFill>
                  <a:schemeClr val="accent4"/>
                </a:solidFill>
              </a:rPr>
              <a:t> artrit, </a:t>
            </a:r>
            <a:r>
              <a:rPr lang="sv-SE" sz="1600" dirty="0" err="1">
                <a:solidFill>
                  <a:schemeClr val="accent4"/>
                </a:solidFill>
              </a:rPr>
              <a:t>Jättecellsarterit</a:t>
            </a:r>
            <a:r>
              <a:rPr lang="sv-SE" sz="1600" dirty="0">
                <a:solidFill>
                  <a:schemeClr val="accent4"/>
                </a:solidFill>
              </a:rPr>
              <a:t> (</a:t>
            </a:r>
            <a:r>
              <a:rPr lang="sv-SE" sz="1600" dirty="0" err="1">
                <a:solidFill>
                  <a:schemeClr val="accent4"/>
                </a:solidFill>
              </a:rPr>
              <a:t>temporalisarterit</a:t>
            </a:r>
            <a:r>
              <a:rPr lang="sv-SE" sz="1600" dirty="0">
                <a:solidFill>
                  <a:schemeClr val="accent4"/>
                </a:solidFill>
              </a:rPr>
              <a:t>) och systemisk juvenil idiopatisk artrit (</a:t>
            </a:r>
            <a:r>
              <a:rPr lang="sv-SE" sz="1600" dirty="0" err="1">
                <a:solidFill>
                  <a:schemeClr val="accent4"/>
                </a:solidFill>
              </a:rPr>
              <a:t>Still’s</a:t>
            </a:r>
            <a:r>
              <a:rPr lang="sv-SE" sz="1600" dirty="0">
                <a:solidFill>
                  <a:schemeClr val="accent4"/>
                </a:solidFill>
              </a:rPr>
              <a:t> </a:t>
            </a:r>
            <a:r>
              <a:rPr lang="sv-SE" sz="1600" dirty="0" err="1">
                <a:solidFill>
                  <a:schemeClr val="accent4"/>
                </a:solidFill>
              </a:rPr>
              <a:t>disease</a:t>
            </a:r>
            <a:r>
              <a:rPr lang="sv-SE" sz="1600" dirty="0">
                <a:solidFill>
                  <a:schemeClr val="accent4"/>
                </a:solidFill>
              </a:rPr>
              <a:t>). </a:t>
            </a:r>
          </a:p>
          <a:p>
            <a:pPr marL="0" indent="0">
              <a:buNone/>
            </a:pPr>
            <a:endParaRPr lang="sv-SE" sz="1600" dirty="0"/>
          </a:p>
          <a:p>
            <a:pPr marL="0" indent="0">
              <a:buNone/>
            </a:pPr>
            <a:r>
              <a:rPr lang="sv-SE" sz="1000" dirty="0">
                <a:solidFill>
                  <a:schemeClr val="tx1">
                    <a:lumMod val="50000"/>
                    <a:lumOff val="50000"/>
                  </a:schemeClr>
                </a:solidFill>
              </a:rPr>
              <a:t>FLM: 10, 11, 55, 79 </a:t>
            </a:r>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942684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643943"/>
            <a:ext cx="10997485" cy="6201178"/>
          </a:xfrm>
        </p:spPr>
        <p:txBody>
          <a:bodyPr>
            <a:normAutofit/>
          </a:bodyPr>
          <a:lstStyle/>
          <a:p>
            <a:pPr marL="0" indent="0">
              <a:buNone/>
            </a:pPr>
            <a:r>
              <a:rPr lang="sv-SE" sz="1600" dirty="0"/>
              <a:t>Fall 8 – Julia, 25 år </a:t>
            </a:r>
          </a:p>
          <a:p>
            <a:pPr marL="0" indent="0">
              <a:buNone/>
            </a:pPr>
            <a:r>
              <a:rPr lang="sv-SE" sz="1600" dirty="0"/>
              <a:t>Det är normal progress av förlossningen. Du bedömer att Julia fått </a:t>
            </a:r>
            <a:r>
              <a:rPr lang="sv-SE" sz="1600" dirty="0" err="1"/>
              <a:t>chorionamnionit</a:t>
            </a:r>
            <a:r>
              <a:rPr lang="sv-SE" sz="1600" dirty="0"/>
              <a:t> och sätter in behandling med </a:t>
            </a:r>
            <a:r>
              <a:rPr lang="sv-SE" sz="1600" dirty="0" err="1"/>
              <a:t>paracetamol</a:t>
            </a:r>
            <a:r>
              <a:rPr lang="sv-SE" sz="1600" dirty="0"/>
              <a:t> intravenöst samt </a:t>
            </a:r>
            <a:r>
              <a:rPr lang="sv-SE" sz="1600" dirty="0" err="1"/>
              <a:t>inj</a:t>
            </a:r>
            <a:r>
              <a:rPr lang="sv-SE" sz="1600" dirty="0"/>
              <a:t> </a:t>
            </a:r>
            <a:r>
              <a:rPr lang="sv-SE" sz="1600" dirty="0" err="1"/>
              <a:t>Cefotaxim</a:t>
            </a:r>
            <a:r>
              <a:rPr lang="sv-SE" sz="1600" dirty="0"/>
              <a:t> 1gx4. Febern sjunker och barnets basalfrekvens normaliseras. Strax därefter vill Julia krysta och huvudet skymtar i vulva. </a:t>
            </a:r>
          </a:p>
          <a:p>
            <a:pPr marL="0" indent="0">
              <a:buNone/>
            </a:pPr>
            <a:endParaRPr lang="sv-SE" sz="1600" dirty="0"/>
          </a:p>
          <a:p>
            <a:pPr marL="0" indent="0">
              <a:buNone/>
            </a:pPr>
            <a:r>
              <a:rPr lang="sv-SE" sz="1600" dirty="0"/>
              <a:t>Fråga 8:9 (1p) </a:t>
            </a:r>
            <a:br>
              <a:rPr lang="sv-SE" sz="1600" dirty="0"/>
            </a:br>
            <a:r>
              <a:rPr lang="sv-SE" sz="1600" dirty="0"/>
              <a:t>Vilka förebyggande åtgärder kan barnmorskan nu vidta i utdrivningsskedet för att undvika förlossningsbristning? </a:t>
            </a:r>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Aktivt </a:t>
            </a:r>
            <a:r>
              <a:rPr lang="sv-SE" sz="1600" dirty="0" err="1">
                <a:solidFill>
                  <a:schemeClr val="accent4"/>
                </a:solidFill>
              </a:rPr>
              <a:t>perinealskydd</a:t>
            </a:r>
            <a:r>
              <a:rPr lang="sv-SE" sz="1600" dirty="0">
                <a:solidFill>
                  <a:schemeClr val="accent4"/>
                </a:solidFill>
              </a:rPr>
              <a:t> (en hand på </a:t>
            </a:r>
            <a:r>
              <a:rPr lang="sv-SE" sz="1600" dirty="0" err="1">
                <a:solidFill>
                  <a:schemeClr val="accent4"/>
                </a:solidFill>
              </a:rPr>
              <a:t>perineum</a:t>
            </a:r>
            <a:r>
              <a:rPr lang="sv-SE" sz="1600" dirty="0">
                <a:solidFill>
                  <a:schemeClr val="accent4"/>
                </a:solidFill>
              </a:rPr>
              <a:t> med tryck, den andra handen på barnets huvud), god överblick över mellangården, våtvarma handdukar mot </a:t>
            </a:r>
            <a:r>
              <a:rPr lang="sv-SE" sz="1600" dirty="0" err="1">
                <a:solidFill>
                  <a:schemeClr val="accent4"/>
                </a:solidFill>
              </a:rPr>
              <a:t>perineum</a:t>
            </a:r>
            <a:r>
              <a:rPr lang="sv-SE" sz="1600" dirty="0">
                <a:solidFill>
                  <a:schemeClr val="accent4"/>
                </a:solidFill>
              </a:rPr>
              <a:t>, långsamt </a:t>
            </a:r>
            <a:r>
              <a:rPr lang="sv-SE" sz="1600" dirty="0" err="1">
                <a:solidFill>
                  <a:schemeClr val="accent4"/>
                </a:solidFill>
              </a:rPr>
              <a:t>oforcerat</a:t>
            </a:r>
            <a:r>
              <a:rPr lang="sv-SE" sz="1600" dirty="0">
                <a:solidFill>
                  <a:schemeClr val="accent4"/>
                </a:solidFill>
              </a:rPr>
              <a:t> framfödande, god kommunikation med kvinnan. </a:t>
            </a:r>
          </a:p>
          <a:p>
            <a:pPr marL="0" indent="0">
              <a:buNone/>
            </a:pPr>
            <a:endParaRPr lang="sv-SE" sz="1600" dirty="0"/>
          </a:p>
          <a:p>
            <a:pPr marL="0" indent="0">
              <a:buNone/>
            </a:pPr>
            <a:r>
              <a:rPr lang="sv-SE" sz="1600" dirty="0">
                <a:solidFill>
                  <a:schemeClr val="accent1"/>
                </a:solidFill>
              </a:rPr>
              <a:t>Slut på fall 8!</a:t>
            </a:r>
          </a:p>
        </p:txBody>
      </p:sp>
    </p:spTree>
    <p:extLst>
      <p:ext uri="{BB962C8B-B14F-4D97-AF65-F5344CB8AC3E}">
        <p14:creationId xmlns:p14="http://schemas.microsoft.com/office/powerpoint/2010/main" val="265700339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lnSpc>
                <a:spcPct val="100000"/>
              </a:lnSpc>
              <a:buNone/>
            </a:pPr>
            <a:r>
              <a:rPr lang="sv-SE" sz="1600" b="1" dirty="0"/>
              <a:t>Fall 1, Axel 55 år </a:t>
            </a:r>
          </a:p>
          <a:p>
            <a:pPr marL="0" indent="0">
              <a:buNone/>
            </a:pPr>
            <a:r>
              <a:rPr lang="sv-SE" sz="1600" dirty="0"/>
              <a:t>Tocilizumab är ett så kallat biologiskt läkemedel, en humaniserad </a:t>
            </a:r>
            <a:r>
              <a:rPr lang="sv-SE" sz="1600" dirty="0" err="1"/>
              <a:t>IgG</a:t>
            </a:r>
            <a:r>
              <a:rPr lang="sv-SE" sz="1600" dirty="0"/>
              <a:t>-antikropp som binder till såväl membranbundna som lösliga IL-6-receptorer. Tocilizumab har således både humana och icke-humana beståndsdelar. </a:t>
            </a:r>
          </a:p>
          <a:p>
            <a:pPr marL="0" indent="0">
              <a:buNone/>
            </a:pPr>
            <a:endParaRPr lang="sv-SE" sz="1600" b="1" dirty="0"/>
          </a:p>
          <a:p>
            <a:pPr marL="0" indent="0">
              <a:buNone/>
            </a:pPr>
            <a:r>
              <a:rPr lang="sv-SE" sz="1600" b="1" dirty="0"/>
              <a:t>Fråga 1:11 (1 p) </a:t>
            </a:r>
            <a:r>
              <a:rPr lang="sv-SE" sz="1600" dirty="0"/>
              <a:t>Utifrån nomenklaturen och tocilizumabs slutändelse ”</a:t>
            </a:r>
            <a:r>
              <a:rPr lang="sv-SE" sz="1600" dirty="0" err="1"/>
              <a:t>zumab</a:t>
            </a:r>
            <a:r>
              <a:rPr lang="sv-SE" sz="1600" dirty="0"/>
              <a:t>”, hur stor andel av antikroppen är icke-human? </a:t>
            </a:r>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354719287"/>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lnSpc>
                <a:spcPct val="100000"/>
              </a:lnSpc>
              <a:buNone/>
            </a:pPr>
            <a:r>
              <a:rPr lang="sv-SE" sz="1600" b="1" dirty="0"/>
              <a:t>Fall 1, Axel 55 år </a:t>
            </a:r>
          </a:p>
          <a:p>
            <a:pPr marL="0" indent="0">
              <a:buNone/>
            </a:pPr>
            <a:r>
              <a:rPr lang="sv-SE" sz="1600" dirty="0"/>
              <a:t>Tocilizumab är ett så kallat biologiskt läkemedel, en humaniserad </a:t>
            </a:r>
            <a:r>
              <a:rPr lang="sv-SE" sz="1600" dirty="0" err="1"/>
              <a:t>IgG</a:t>
            </a:r>
            <a:r>
              <a:rPr lang="sv-SE" sz="1600" dirty="0"/>
              <a:t>-antikropp som binder till såväl membranbundna som lösliga IL-6-receptorer. Tocilizumab har således både humana och icke-humana beståndsdelar. </a:t>
            </a:r>
          </a:p>
          <a:p>
            <a:pPr marL="0" indent="0">
              <a:buNone/>
            </a:pPr>
            <a:endParaRPr lang="sv-SE" sz="1600" b="1" dirty="0"/>
          </a:p>
          <a:p>
            <a:pPr marL="0" indent="0">
              <a:buNone/>
            </a:pPr>
            <a:r>
              <a:rPr lang="sv-SE" sz="1600" b="1" dirty="0"/>
              <a:t>Fråga 1:11 (1 p) </a:t>
            </a:r>
            <a:r>
              <a:rPr lang="sv-SE" sz="1600" dirty="0"/>
              <a:t>Utifrån nomenklaturen och tocilizumabs slutändelse ”</a:t>
            </a:r>
            <a:r>
              <a:rPr lang="sv-SE" sz="1600" dirty="0" err="1"/>
              <a:t>zumab</a:t>
            </a:r>
            <a:r>
              <a:rPr lang="sv-SE" sz="1600" dirty="0"/>
              <a:t>”, hur stor andel av antikroppen är icke-human? </a:t>
            </a:r>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En humaniserad antikropp består av ca 90% humant material och resterande 10% är icke-humant. Detta till skillnad från en chimär antikropp, exv. </a:t>
            </a:r>
            <a:r>
              <a:rPr lang="sv-SE" sz="1600" dirty="0" err="1">
                <a:solidFill>
                  <a:schemeClr val="accent4"/>
                </a:solidFill>
              </a:rPr>
              <a:t>rituximab</a:t>
            </a:r>
            <a:r>
              <a:rPr lang="sv-SE" sz="1600" dirty="0">
                <a:solidFill>
                  <a:schemeClr val="accent4"/>
                </a:solidFill>
              </a:rPr>
              <a:t> (75% humant/25% icke-humant), och human, exv. </a:t>
            </a:r>
            <a:r>
              <a:rPr lang="sv-SE" sz="1600" dirty="0" err="1">
                <a:solidFill>
                  <a:schemeClr val="accent4"/>
                </a:solidFill>
              </a:rPr>
              <a:t>adalimumab</a:t>
            </a:r>
            <a:r>
              <a:rPr lang="sv-SE" sz="1600" dirty="0">
                <a:solidFill>
                  <a:schemeClr val="accent4"/>
                </a:solidFill>
              </a:rPr>
              <a:t> (100% humant). </a:t>
            </a:r>
          </a:p>
          <a:p>
            <a:pPr marL="0" indent="0">
              <a:buNone/>
            </a:pPr>
            <a:endParaRPr lang="sv-SE" sz="1600" dirty="0">
              <a:solidFill>
                <a:schemeClr val="accent4"/>
              </a:solidFill>
            </a:endParaRPr>
          </a:p>
          <a:p>
            <a:pPr marL="0" indent="0">
              <a:buNone/>
            </a:pPr>
            <a:r>
              <a:rPr lang="sv-SE" sz="1000" dirty="0">
                <a:solidFill>
                  <a:schemeClr val="tx1">
                    <a:lumMod val="50000"/>
                    <a:lumOff val="50000"/>
                  </a:schemeClr>
                </a:solidFill>
              </a:rPr>
              <a:t>FLM: 10, 55, 79 </a:t>
            </a:r>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961853296"/>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lnSpc>
                <a:spcPct val="100000"/>
              </a:lnSpc>
              <a:buNone/>
            </a:pPr>
            <a:r>
              <a:rPr lang="sv-SE" sz="1600" b="1" dirty="0"/>
              <a:t>Fall 1, Axel 55 år </a:t>
            </a:r>
          </a:p>
          <a:p>
            <a:pPr marL="0" indent="0">
              <a:buNone/>
            </a:pPr>
            <a:r>
              <a:rPr lang="sv-SE" sz="1600" dirty="0"/>
              <a:t>Inom specialiteter som exv. reumatologi, gastroenterologi, dermatologi och neurologi har introduktionen av biologiska läkemedel i början av 2000-talet revolutionerat vården och det kliniska omhändertagandet av patienter. Detta har bidragit till många positiva effekter för patienterna, t.ex. ökad livskvalité, minskad inflammation, mindre kortisonrelaterade biverkningar, minskat behov av reumakirurgi, m.m. Långvarigt bruk av vissa biologiska läkemedel har emellertid gett upphov till två huvudsakliga biverkningar. </a:t>
            </a:r>
          </a:p>
          <a:p>
            <a:pPr marL="0" indent="0">
              <a:buNone/>
            </a:pPr>
            <a:endParaRPr lang="sv-SE" sz="1600" b="1" dirty="0"/>
          </a:p>
          <a:p>
            <a:pPr marL="0" indent="0">
              <a:buNone/>
            </a:pPr>
            <a:r>
              <a:rPr lang="sv-SE" sz="1600" b="1" dirty="0"/>
              <a:t>Fråga 1:12 (2 p) </a:t>
            </a:r>
            <a:r>
              <a:rPr lang="sv-SE" sz="1600" dirty="0"/>
              <a:t>Vilka är dessa biverkningar och vad är den bakomliggande orsaken? </a:t>
            </a:r>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012815289"/>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lnSpc>
                <a:spcPct val="100000"/>
              </a:lnSpc>
              <a:buNone/>
            </a:pPr>
            <a:r>
              <a:rPr lang="sv-SE" sz="1600" b="1" dirty="0"/>
              <a:t>Fall 1, Axel 55 år </a:t>
            </a:r>
          </a:p>
          <a:p>
            <a:pPr marL="0" indent="0">
              <a:buNone/>
            </a:pPr>
            <a:r>
              <a:rPr lang="sv-SE" sz="1600" dirty="0"/>
              <a:t>Inom specialiteter som exv. reumatologi, gastroenterologi, dermatologi och neurologi har introduktionen av biologiska läkemedel i början av 2000-talet revolutionerat vården och det kliniska omhändertagandet av patienter. Detta har bidragit till många positiva effekter för patienterna, t.ex. ökad livskvalité, minskad inflammation, mindre kortisonrelaterade biverkningar, minskat behov av reumakirurgi, m.m. Långvarigt bruk av vissa biologiska läkemedel har emellertid gett upphov till två huvudsakliga biverkningar. </a:t>
            </a:r>
          </a:p>
          <a:p>
            <a:pPr marL="0" indent="0">
              <a:buNone/>
            </a:pPr>
            <a:endParaRPr lang="sv-SE" sz="1600" b="1" dirty="0"/>
          </a:p>
          <a:p>
            <a:pPr marL="0" indent="0">
              <a:buNone/>
            </a:pPr>
            <a:r>
              <a:rPr lang="sv-SE" sz="1600" b="1" dirty="0"/>
              <a:t>Fråga 1:12 (2 p) </a:t>
            </a:r>
            <a:r>
              <a:rPr lang="sv-SE" sz="1600" dirty="0"/>
              <a:t>Vilka är dessa biverkningar och vad är den bakomliggande orsaken? </a:t>
            </a:r>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De vanligaste biverkningarna vid långvarig användning av biologiska läkemedel är: (1) avtagande effekt, och (2) allergiska reaktioner. Bägge biverkningarna orsakas av antikroppsbildning mot de främmande (icke-humana) beståndsdelarna av antikropparna. Dessa antikroppar kallas med ett samlingsnamn ”anti-</a:t>
            </a:r>
            <a:r>
              <a:rPr lang="sv-SE" sz="1600" dirty="0" err="1">
                <a:solidFill>
                  <a:schemeClr val="accent4"/>
                </a:solidFill>
              </a:rPr>
              <a:t>drug</a:t>
            </a:r>
            <a:r>
              <a:rPr lang="sv-SE" sz="1600" dirty="0">
                <a:solidFill>
                  <a:schemeClr val="accent4"/>
                </a:solidFill>
              </a:rPr>
              <a:t> </a:t>
            </a:r>
            <a:r>
              <a:rPr lang="sv-SE" sz="1600" dirty="0" err="1">
                <a:solidFill>
                  <a:schemeClr val="accent4"/>
                </a:solidFill>
              </a:rPr>
              <a:t>antibodies</a:t>
            </a:r>
            <a:r>
              <a:rPr lang="sv-SE" sz="1600" dirty="0">
                <a:solidFill>
                  <a:schemeClr val="accent4"/>
                </a:solidFill>
              </a:rPr>
              <a:t>” (ADA). </a:t>
            </a:r>
          </a:p>
          <a:p>
            <a:pPr marL="0" indent="0">
              <a:buNone/>
            </a:pPr>
            <a:endParaRPr lang="sv-SE" sz="1600" dirty="0"/>
          </a:p>
          <a:p>
            <a:pPr marL="0" indent="0">
              <a:buNone/>
            </a:pPr>
            <a:r>
              <a:rPr lang="sv-SE" sz="1000" dirty="0">
                <a:solidFill>
                  <a:schemeClr val="tx1">
                    <a:lumMod val="50000"/>
                    <a:lumOff val="50000"/>
                  </a:schemeClr>
                </a:solidFill>
              </a:rPr>
              <a:t>FLM: 37, 79 </a:t>
            </a:r>
          </a:p>
          <a:p>
            <a:pPr marL="0" indent="0">
              <a:buNone/>
            </a:pPr>
            <a:endParaRPr lang="sv-SE" sz="1600" b="1" dirty="0"/>
          </a:p>
          <a:p>
            <a:pPr marL="0" indent="0">
              <a:buNone/>
            </a:pPr>
            <a:r>
              <a:rPr lang="sv-SE" sz="1600" b="1" dirty="0">
                <a:solidFill>
                  <a:schemeClr val="accent1"/>
                </a:solidFill>
              </a:rPr>
              <a:t>Slut på fall 1!</a:t>
            </a:r>
            <a:endParaRPr lang="sv-SE" sz="1600" dirty="0">
              <a:solidFill>
                <a:schemeClr val="accent1"/>
              </a:solidFill>
            </a:endParaRPr>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815410147"/>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endParaRPr lang="sv-SE" sz="1600" dirty="0"/>
          </a:p>
          <a:p>
            <a:pPr marL="0" indent="0">
              <a:buNone/>
            </a:pPr>
            <a:r>
              <a:rPr lang="sv-SE" sz="1600" dirty="0"/>
              <a:t>Göran, 62 år kommer den 6/6 med ambulans till akuten i Motala, där du tjänstgör som medicinjour. I triagen har man uppmätt följande vitalparametrar: RLS 1-2, Andningsfrekvens: 25/min, Perifer </a:t>
            </a:r>
            <a:r>
              <a:rPr lang="sv-SE" sz="1600" dirty="0" err="1"/>
              <a:t>saturation</a:t>
            </a:r>
            <a:r>
              <a:rPr lang="sv-SE" sz="1600" dirty="0"/>
              <a:t> 92% på luft, </a:t>
            </a:r>
            <a:r>
              <a:rPr lang="sv-SE" sz="1600" dirty="0" err="1"/>
              <a:t>Bltr</a:t>
            </a:r>
            <a:r>
              <a:rPr lang="sv-SE" sz="1600" dirty="0"/>
              <a:t>.: 105/65 </a:t>
            </a:r>
            <a:r>
              <a:rPr lang="sv-SE" sz="1600" dirty="0" err="1"/>
              <a:t>mmHg</a:t>
            </a:r>
            <a:r>
              <a:rPr lang="sv-SE" sz="1600" dirty="0"/>
              <a:t>, Puls: 125/min., Temp. 39,5° C. </a:t>
            </a:r>
          </a:p>
          <a:p>
            <a:pPr marL="0" indent="0">
              <a:buNone/>
            </a:pPr>
            <a:r>
              <a:rPr lang="sv-SE" sz="1600" dirty="0"/>
              <a:t>Sköterskan som tagit emot patienten ber dig gå in direkt, och säger ”Han är ju vaken, men väldigt trött och ”seg”. Han säger att han haft frossa så att han skakat av och till sedan i går” </a:t>
            </a:r>
            <a:br>
              <a:rPr lang="sv-SE" sz="1600" dirty="0"/>
            </a:br>
            <a:br>
              <a:rPr lang="sv-SE" sz="1600" dirty="0"/>
            </a:br>
            <a:r>
              <a:rPr lang="sv-SE" sz="1600" b="1" dirty="0"/>
              <a:t>Fråga 5:1 (2p) </a:t>
            </a:r>
            <a:r>
              <a:rPr lang="sv-SE" sz="1600" dirty="0"/>
              <a:t>Finner du något av det du hittills fått veta alarmerade? Vad i sådana fall, motivera? </a:t>
            </a:r>
            <a:br>
              <a:rPr lang="sv-SE" sz="1600" dirty="0"/>
            </a:br>
            <a:br>
              <a:rPr lang="sv-SE" sz="1600" dirty="0"/>
            </a:b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04838898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endParaRPr lang="sv-SE" sz="1600" dirty="0"/>
          </a:p>
          <a:p>
            <a:pPr marL="0" indent="0">
              <a:buNone/>
            </a:pPr>
            <a:r>
              <a:rPr lang="sv-SE" sz="1600" dirty="0"/>
              <a:t>Göran, 62 år kommer den 6/6 med ambulans till akuten i Motala, där du tjänstgör som medicinjour. I triagen har man uppmätt följande vitalparametrar: RLS 1-2, Andningsfrekvens: 25/min, Perifer </a:t>
            </a:r>
            <a:r>
              <a:rPr lang="sv-SE" sz="1600" dirty="0" err="1"/>
              <a:t>saturation</a:t>
            </a:r>
            <a:r>
              <a:rPr lang="sv-SE" sz="1600" dirty="0"/>
              <a:t> 92% på luft, </a:t>
            </a:r>
            <a:r>
              <a:rPr lang="sv-SE" sz="1600" dirty="0" err="1"/>
              <a:t>Bltr</a:t>
            </a:r>
            <a:r>
              <a:rPr lang="sv-SE" sz="1600" dirty="0"/>
              <a:t>.: 105/65 </a:t>
            </a:r>
            <a:r>
              <a:rPr lang="sv-SE" sz="1600" dirty="0" err="1"/>
              <a:t>mmHg</a:t>
            </a:r>
            <a:r>
              <a:rPr lang="sv-SE" sz="1600" dirty="0"/>
              <a:t>, Puls: 125/min., Temp. 39,5° C. </a:t>
            </a:r>
          </a:p>
          <a:p>
            <a:pPr marL="0" indent="0">
              <a:buNone/>
            </a:pPr>
            <a:r>
              <a:rPr lang="sv-SE" sz="1600" dirty="0"/>
              <a:t>Sköterskan som tagit emot patienten ber dig gå in direkt, och säger ”Han är ju vaken, men väldigt trött och ”seg”. Han säger att han haft frossa så att han skakat av och till sedan i går” </a:t>
            </a:r>
            <a:br>
              <a:rPr lang="sv-SE" sz="1600" dirty="0"/>
            </a:br>
            <a:br>
              <a:rPr lang="sv-SE" sz="1600" dirty="0"/>
            </a:br>
            <a:r>
              <a:rPr lang="sv-SE" sz="1600" b="1" dirty="0"/>
              <a:t>Fråga 5:1 (2p) </a:t>
            </a:r>
            <a:r>
              <a:rPr lang="sv-SE" sz="1600" dirty="0"/>
              <a:t>Finner du något av det du hittills fått veta alarmerade? Vad i sådana fall, motivera?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Patientens vitalparametrar klassar patienten som Orange i RETTS triageringssystem, vilket varnar för att detta är en patient med ett potentiellt livshotande tillstånd som behöver omedelbart omhändertagande. Organpåverkan (andningsfrekvens, sänkt </a:t>
            </a:r>
            <a:r>
              <a:rPr lang="sv-SE" sz="1600" dirty="0" err="1">
                <a:solidFill>
                  <a:schemeClr val="accent4"/>
                </a:solidFill>
              </a:rPr>
              <a:t>saturation</a:t>
            </a:r>
            <a:r>
              <a:rPr lang="sv-SE" sz="1600" dirty="0">
                <a:solidFill>
                  <a:schemeClr val="accent4"/>
                </a:solidFill>
              </a:rPr>
              <a:t> =lungpåverkan, lågt blodtryck och takykardi =</a:t>
            </a:r>
            <a:r>
              <a:rPr lang="sv-SE" sz="1600" dirty="0" err="1">
                <a:solidFill>
                  <a:schemeClr val="accent4"/>
                </a:solidFill>
              </a:rPr>
              <a:t>cirkulatorisk</a:t>
            </a:r>
            <a:r>
              <a:rPr lang="sv-SE" sz="1600" dirty="0">
                <a:solidFill>
                  <a:schemeClr val="accent4"/>
                </a:solidFill>
              </a:rPr>
              <a:t> påverkan, påverkat medvetande = CNS-påverkan) och misstanke om infektion (anamnes på regelrätt frossa och feber) leder tankarna till sepsis. </a:t>
            </a:r>
            <a:br>
              <a:rPr lang="sv-SE" sz="1600" dirty="0">
                <a:solidFill>
                  <a:schemeClr val="accent4"/>
                </a:solidFill>
              </a:rPr>
            </a:br>
            <a:br>
              <a:rPr lang="sv-SE" sz="1600" dirty="0">
                <a:solidFill>
                  <a:schemeClr val="accent4"/>
                </a:solidFill>
              </a:rPr>
            </a:br>
            <a:r>
              <a:rPr lang="sv-SE" sz="1000" dirty="0">
                <a:solidFill>
                  <a:schemeClr val="tx1">
                    <a:lumMod val="50000"/>
                    <a:lumOff val="50000"/>
                  </a:schemeClr>
                </a:solidFill>
              </a:rPr>
              <a:t>FLM K10 C69, C70 </a:t>
            </a:r>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380275879"/>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endParaRPr lang="sv-SE" sz="1600" dirty="0"/>
          </a:p>
          <a:p>
            <a:pPr marL="0" indent="0">
              <a:buNone/>
            </a:pPr>
            <a:r>
              <a:rPr lang="sv-SE" sz="1600" dirty="0"/>
              <a:t>Göran, 62 år kommer den 6/6 med ambulans till akuten i Motala, där du tjänstgör som medicinjour. I triagen har man uppmätt följande vitalparametrar: RLS 1-2, Andningsfrekvens: 25/min, Perifer </a:t>
            </a:r>
            <a:r>
              <a:rPr lang="sv-SE" sz="1600" dirty="0" err="1"/>
              <a:t>saturation</a:t>
            </a:r>
            <a:r>
              <a:rPr lang="sv-SE" sz="1600" dirty="0"/>
              <a:t> 92% på luft, </a:t>
            </a:r>
            <a:r>
              <a:rPr lang="sv-SE" sz="1600" dirty="0" err="1"/>
              <a:t>Bltr</a:t>
            </a:r>
            <a:r>
              <a:rPr lang="sv-SE" sz="1600" dirty="0"/>
              <a:t>.: 105/65 </a:t>
            </a:r>
            <a:r>
              <a:rPr lang="sv-SE" sz="1600" dirty="0" err="1"/>
              <a:t>mmHg</a:t>
            </a:r>
            <a:r>
              <a:rPr lang="sv-SE" sz="1600" dirty="0"/>
              <a:t>, Puls: 125/min., Temp. 39,5° C. </a:t>
            </a:r>
          </a:p>
          <a:p>
            <a:pPr marL="0" indent="0">
              <a:buNone/>
            </a:pPr>
            <a:r>
              <a:rPr lang="sv-SE" sz="1600" dirty="0"/>
              <a:t>Sköterskan som tagit emot patienten ber dig gå in direkt, och säger ”Han är ju vaken, men väldigt trött och ”seg”. Han säger att han haft frossa så att han skakat av och till sedan i går” </a:t>
            </a:r>
            <a:br>
              <a:rPr lang="sv-SE" sz="1600" dirty="0"/>
            </a:br>
            <a:br>
              <a:rPr lang="sv-SE" sz="1600" dirty="0"/>
            </a:br>
            <a:r>
              <a:rPr lang="sv-SE" sz="1600" b="1" dirty="0"/>
              <a:t>Fråga 5:2 (2 p) </a:t>
            </a:r>
            <a:r>
              <a:rPr lang="sv-SE" sz="1600" dirty="0"/>
              <a:t>Förutom att fördjupa anamnes och ordinera provtagning, vilka akuta åtgärder vidtar du? (Provtagning och anamnes ingår alltså inte i frågan) </a:t>
            </a:r>
            <a:br>
              <a:rPr lang="sv-SE" sz="1600" dirty="0"/>
            </a:br>
            <a:br>
              <a:rPr lang="sv-SE" sz="1600" dirty="0"/>
            </a:b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751849425"/>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endParaRPr lang="sv-SE" sz="1600" dirty="0"/>
          </a:p>
          <a:p>
            <a:pPr marL="0" indent="0">
              <a:buNone/>
            </a:pPr>
            <a:r>
              <a:rPr lang="sv-SE" sz="1600" dirty="0"/>
              <a:t>Göran, 62 år kommer den 6/6 med ambulans till akuten i Motala, där du tjänstgör som medicinjour. I triagen har man uppmätt följande vitalparametrar: RLS 1-2, Andningsfrekvens: 25/min, Perifer </a:t>
            </a:r>
            <a:r>
              <a:rPr lang="sv-SE" sz="1600" dirty="0" err="1"/>
              <a:t>saturation</a:t>
            </a:r>
            <a:r>
              <a:rPr lang="sv-SE" sz="1600" dirty="0"/>
              <a:t> 92% på luft, </a:t>
            </a:r>
            <a:r>
              <a:rPr lang="sv-SE" sz="1600" dirty="0" err="1"/>
              <a:t>Bltr</a:t>
            </a:r>
            <a:r>
              <a:rPr lang="sv-SE" sz="1600" dirty="0"/>
              <a:t>.: 105/65 </a:t>
            </a:r>
            <a:r>
              <a:rPr lang="sv-SE" sz="1600" dirty="0" err="1"/>
              <a:t>mmHg</a:t>
            </a:r>
            <a:r>
              <a:rPr lang="sv-SE" sz="1600" dirty="0"/>
              <a:t>, Puls: 125/min., Temp. 39,5° C. </a:t>
            </a:r>
          </a:p>
          <a:p>
            <a:pPr marL="0" indent="0">
              <a:buNone/>
            </a:pPr>
            <a:r>
              <a:rPr lang="sv-SE" sz="1600" dirty="0"/>
              <a:t>Sköterskan som tagit emot patienten ber dig gå in direkt, och säger ”Han är ju vaken, men väldigt trött och ”seg”. Han säger att han haft frossa så att han skakat av och till sedan i går” </a:t>
            </a:r>
            <a:br>
              <a:rPr lang="sv-SE" sz="1600" dirty="0"/>
            </a:br>
            <a:br>
              <a:rPr lang="sv-SE" sz="1600" dirty="0"/>
            </a:br>
            <a:r>
              <a:rPr lang="sv-SE" sz="1600" b="1" dirty="0"/>
              <a:t>Fråga 5:2 (2 p) </a:t>
            </a:r>
            <a:r>
              <a:rPr lang="sv-SE" sz="1600" dirty="0"/>
              <a:t>Förutom att fördjupa anamnes och ordinera provtagning, vilka akuta åtgärder vidtar du? (Provtagning och anamnes ingår alltså inte i frågan)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Du ser till att stabilisera patientens vitala funktioner genom att ge syrgas (med mål om minst 93% </a:t>
            </a:r>
            <a:r>
              <a:rPr lang="sv-SE" sz="1600" dirty="0" err="1">
                <a:solidFill>
                  <a:schemeClr val="accent4"/>
                </a:solidFill>
              </a:rPr>
              <a:t>saturation</a:t>
            </a:r>
            <a:r>
              <a:rPr lang="sv-SE" sz="1600" dirty="0">
                <a:solidFill>
                  <a:schemeClr val="accent4"/>
                </a:solidFill>
              </a:rPr>
              <a:t>) och ordinerar två ordentliga infarter och påbörjar behandling med intravenös vätska (t ex </a:t>
            </a:r>
            <a:r>
              <a:rPr lang="sv-SE" sz="1600" dirty="0" err="1">
                <a:solidFill>
                  <a:schemeClr val="accent4"/>
                </a:solidFill>
              </a:rPr>
              <a:t>Ringeracetat</a:t>
            </a:r>
            <a:r>
              <a:rPr lang="sv-SE" sz="1600" dirty="0">
                <a:solidFill>
                  <a:schemeClr val="accent4"/>
                </a:solidFill>
              </a:rPr>
              <a:t>) med behandlingsmål MAP≥65 </a:t>
            </a:r>
            <a:r>
              <a:rPr lang="sv-SE" sz="1600" dirty="0" err="1">
                <a:solidFill>
                  <a:schemeClr val="accent4"/>
                </a:solidFill>
              </a:rPr>
              <a:t>mmHg</a:t>
            </a:r>
            <a:r>
              <a:rPr lang="sv-SE" sz="1600" dirty="0">
                <a:solidFill>
                  <a:schemeClr val="accent4"/>
                </a:solidFill>
              </a:rPr>
              <a:t>. </a:t>
            </a:r>
            <a:br>
              <a:rPr lang="sv-SE" sz="1600" dirty="0"/>
            </a:br>
            <a:br>
              <a:rPr lang="sv-SE" sz="1600" dirty="0"/>
            </a:br>
            <a:br>
              <a:rPr lang="sv-SE" sz="1600" dirty="0"/>
            </a:br>
            <a:r>
              <a:rPr lang="sv-SE" sz="1000" dirty="0">
                <a:solidFill>
                  <a:schemeClr val="tx1">
                    <a:lumMod val="50000"/>
                    <a:lumOff val="50000"/>
                  </a:schemeClr>
                </a:solidFill>
              </a:rPr>
              <a:t>FLM K10 C69, C70 </a:t>
            </a:r>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236406688"/>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endParaRPr lang="sv-SE" sz="1600" dirty="0"/>
          </a:p>
          <a:p>
            <a:pPr marL="0" indent="0">
              <a:buNone/>
            </a:pPr>
            <a:r>
              <a:rPr lang="sv-SE" sz="1200" i="1" dirty="0">
                <a:solidFill>
                  <a:schemeClr val="tx1">
                    <a:lumMod val="50000"/>
                    <a:lumOff val="50000"/>
                  </a:schemeClr>
                </a:solidFill>
              </a:rPr>
              <a:t>Göran, 62 år kommer den 6/6 med ambulans till akuten i Motala, där du tjänstgör som medicinjour. I triagen har man uppmätt följande vitalparametrar: RLS 1-2, Andningsfrekvens: 25/min, Perifer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92% på luft, </a:t>
            </a:r>
            <a:r>
              <a:rPr lang="sv-SE" sz="1200" i="1" dirty="0" err="1">
                <a:solidFill>
                  <a:schemeClr val="tx1">
                    <a:lumMod val="50000"/>
                    <a:lumOff val="50000"/>
                  </a:schemeClr>
                </a:solidFill>
              </a:rPr>
              <a:t>Bltr</a:t>
            </a:r>
            <a:r>
              <a:rPr lang="sv-SE" sz="1200" i="1" dirty="0">
                <a:solidFill>
                  <a:schemeClr val="tx1">
                    <a:lumMod val="50000"/>
                    <a:lumOff val="50000"/>
                  </a:schemeClr>
                </a:solidFill>
              </a:rPr>
              <a:t>.: 105/65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125/min., Temp. 39,5° C. </a:t>
            </a:r>
          </a:p>
          <a:p>
            <a:pPr marL="0" indent="0">
              <a:buNone/>
            </a:pPr>
            <a:r>
              <a:rPr lang="sv-SE" sz="1200" i="1" dirty="0">
                <a:solidFill>
                  <a:schemeClr val="tx1">
                    <a:lumMod val="50000"/>
                    <a:lumOff val="50000"/>
                  </a:schemeClr>
                </a:solidFill>
              </a:rPr>
              <a:t>Sköterskan som tagit emot patienten ber dig gå in direkt, och säger ”Han är ju vaken, men väldigt trött och ”seg”. Han säger att han haft frossa så att han skakat av och till sedan i går” </a:t>
            </a:r>
            <a:br>
              <a:rPr lang="sv-SE" sz="1600" dirty="0"/>
            </a:br>
            <a:br>
              <a:rPr lang="sv-SE" sz="1400" dirty="0"/>
            </a:br>
            <a:r>
              <a:rPr lang="sv-SE" sz="1400" dirty="0"/>
              <a:t>När du ser Göran ligger han på britsen, skakar och skallrar tänder, och säger: ”Precis så här började allt ihop i går eftermiddag. Sen fick jag hög feber och kräktes en gång. Idag känner jag mig helt slut..”. Du misstänker naturligtvis sepsis. När Göran försetts med 2 infarter, syrgas på grimma och en halv liter Ringer-acetat gått in, vilket stabiliserat vitalparmetrarna, piggnar han också till lite och kan ge en bättre anamnes. Han berättar att han medicinerar för högt blodtryck med </a:t>
            </a:r>
            <a:r>
              <a:rPr lang="sv-SE" sz="1400" dirty="0" err="1"/>
              <a:t>Enalapril</a:t>
            </a:r>
            <a:r>
              <a:rPr lang="sv-SE" sz="1400" dirty="0"/>
              <a:t> </a:t>
            </a:r>
            <a:r>
              <a:rPr lang="sv-SE" sz="1400" dirty="0" err="1"/>
              <a:t>comp</a:t>
            </a:r>
            <a:r>
              <a:rPr lang="sv-SE" sz="1400" dirty="0"/>
              <a:t> (</a:t>
            </a:r>
            <a:r>
              <a:rPr lang="sv-SE" sz="1400" dirty="0" err="1"/>
              <a:t>Enalapril</a:t>
            </a:r>
            <a:r>
              <a:rPr lang="sv-SE" sz="1400" dirty="0"/>
              <a:t> kombinerad med </a:t>
            </a:r>
            <a:r>
              <a:rPr lang="sv-SE" sz="1400" dirty="0" err="1"/>
              <a:t>hydroklortiazid</a:t>
            </a:r>
            <a:r>
              <a:rPr lang="sv-SE" sz="1400" dirty="0"/>
              <a:t>) och </a:t>
            </a:r>
            <a:r>
              <a:rPr lang="sv-SE" sz="1400" dirty="0" err="1"/>
              <a:t>Amlopidin</a:t>
            </a:r>
            <a:r>
              <a:rPr lang="sv-SE" sz="1400" dirty="0"/>
              <a:t>, men betraktar sig som tämligen frisk i vanliga fall. Han är fullvaccinerad mot covid-19. Han röker inte, men medger att alkoholanvändningen nog ökat. Det blir ”ett par öl och en whisky”, 3-4 kvällar/vecka. Han förnekar huvudvärk, hosta, buksmärtor eller diarréer och har inte sett något sår eller hudförändring. Han har lite ont i sitt högra knä men säger: ”..det brukar jag ha av och till, så det är inget nytt.” På en direkt fråga tycker han att han fått kasta vatten lite mer frekvent sista dagarna. Ingen i omgivningen är sjuk på något liknande sätt. </a:t>
            </a:r>
          </a:p>
          <a:p>
            <a:pPr marL="0" indent="0">
              <a:buNone/>
            </a:pPr>
            <a:r>
              <a:rPr lang="sv-SE" sz="1400" dirty="0"/>
              <a:t>När du undersöker Göran så finner du följande: CNS: RLS 1, Ingen nackstyvhet. Mun och svalg: </a:t>
            </a:r>
            <a:r>
              <a:rPr lang="sv-SE" sz="1400" dirty="0" err="1"/>
              <a:t>Ua</a:t>
            </a:r>
            <a:r>
              <a:rPr lang="sv-SE" sz="1400" dirty="0"/>
              <a:t>., Hjärta: </a:t>
            </a:r>
            <a:r>
              <a:rPr lang="sv-SE" sz="1400" dirty="0" err="1"/>
              <a:t>Ua</a:t>
            </a:r>
            <a:r>
              <a:rPr lang="sv-SE" sz="1400" dirty="0"/>
              <a:t>., Lungor: Diskreta rassel basalt bilat på lungorna. Buk: Mjuk och oöm, lätt </a:t>
            </a:r>
            <a:r>
              <a:rPr lang="sv-SE" sz="1400" dirty="0" err="1"/>
              <a:t>dunköm</a:t>
            </a:r>
            <a:r>
              <a:rPr lang="sv-SE" sz="1400" dirty="0"/>
              <a:t> </a:t>
            </a:r>
            <a:r>
              <a:rPr lang="sv-SE" sz="1400" dirty="0" err="1"/>
              <a:t>vä</a:t>
            </a:r>
            <a:r>
              <a:rPr lang="sv-SE" sz="1400" dirty="0"/>
              <a:t> flank. Hudkostymen inspekteras </a:t>
            </a:r>
            <a:r>
              <a:rPr lang="sv-SE" sz="1400" dirty="0" err="1"/>
              <a:t>ua</a:t>
            </a:r>
            <a:r>
              <a:rPr lang="sv-SE" sz="1400" dirty="0"/>
              <a:t>. </a:t>
            </a:r>
            <a:r>
              <a:rPr lang="sv-SE" sz="1400" dirty="0" err="1"/>
              <a:t>Lymkörtlar</a:t>
            </a:r>
            <a:r>
              <a:rPr lang="sv-SE" sz="1400" dirty="0"/>
              <a:t>: </a:t>
            </a:r>
            <a:r>
              <a:rPr lang="sv-SE" sz="1400" dirty="0" err="1"/>
              <a:t>Ua</a:t>
            </a:r>
            <a:r>
              <a:rPr lang="sv-SE" sz="1400" dirty="0"/>
              <a:t>., Ledstatus: </a:t>
            </a:r>
            <a:r>
              <a:rPr lang="sv-SE" sz="1400" dirty="0" err="1"/>
              <a:t>Ua</a:t>
            </a:r>
            <a:r>
              <a:rPr lang="sv-SE" sz="1400" dirty="0"/>
              <a:t>, inklusive höger knä. </a:t>
            </a:r>
          </a:p>
          <a:p>
            <a:pPr marL="0" indent="0">
              <a:buNone/>
            </a:pPr>
            <a:r>
              <a:rPr lang="sv-SE" sz="1400" dirty="0"/>
              <a:t>Sköterskan har odlat från blod, urin och </a:t>
            </a:r>
            <a:r>
              <a:rPr lang="sv-SE" sz="1400" dirty="0" err="1"/>
              <a:t>nasopharynx</a:t>
            </a:r>
            <a:r>
              <a:rPr lang="sv-SE" sz="1400" dirty="0"/>
              <a:t> och du vill nu starta antibiotikabehandling. </a:t>
            </a:r>
            <a:br>
              <a:rPr lang="sv-SE" sz="1600" dirty="0"/>
            </a:br>
            <a:br>
              <a:rPr lang="sv-SE" sz="1600" dirty="0"/>
            </a:br>
            <a:r>
              <a:rPr lang="sv-SE" sz="1600" b="1" dirty="0"/>
              <a:t>Fråga 5:3 (1p) </a:t>
            </a:r>
            <a:r>
              <a:rPr lang="sv-SE" sz="1600" dirty="0"/>
              <a:t>Vilket/vilka infektionsfokus se du som mest troligt/troliga i Görans fall? Motivera ditt svar. </a:t>
            </a:r>
            <a:br>
              <a:rPr lang="sv-SE" sz="1600" dirty="0"/>
            </a:br>
            <a:br>
              <a:rPr lang="sv-SE" sz="1600" dirty="0"/>
            </a:b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363257088"/>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endParaRPr lang="sv-SE" sz="1600" dirty="0"/>
          </a:p>
          <a:p>
            <a:pPr marL="0" indent="0">
              <a:buNone/>
            </a:pPr>
            <a:r>
              <a:rPr lang="sv-SE" sz="1200" i="1" dirty="0">
                <a:solidFill>
                  <a:schemeClr val="tx1">
                    <a:lumMod val="50000"/>
                    <a:lumOff val="50000"/>
                  </a:schemeClr>
                </a:solidFill>
              </a:rPr>
              <a:t>Göran, 62 år kommer den 6/6 med ambulans till akuten i Motala, där du tjänstgör som medicinjour. I triagen har man uppmätt följande vitalparametrar: RLS 1-2, Andningsfrekvens: 25/min, Perifer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92% på luft, </a:t>
            </a:r>
            <a:r>
              <a:rPr lang="sv-SE" sz="1200" i="1" dirty="0" err="1">
                <a:solidFill>
                  <a:schemeClr val="tx1">
                    <a:lumMod val="50000"/>
                    <a:lumOff val="50000"/>
                  </a:schemeClr>
                </a:solidFill>
              </a:rPr>
              <a:t>Bltr</a:t>
            </a:r>
            <a:r>
              <a:rPr lang="sv-SE" sz="1200" i="1" dirty="0">
                <a:solidFill>
                  <a:schemeClr val="tx1">
                    <a:lumMod val="50000"/>
                    <a:lumOff val="50000"/>
                  </a:schemeClr>
                </a:solidFill>
              </a:rPr>
              <a:t>.: 105/65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125/min., Temp. 39,5° C. </a:t>
            </a:r>
          </a:p>
          <a:p>
            <a:pPr marL="0" indent="0">
              <a:buNone/>
            </a:pPr>
            <a:r>
              <a:rPr lang="sv-SE" sz="1200" i="1" dirty="0">
                <a:solidFill>
                  <a:schemeClr val="tx1">
                    <a:lumMod val="50000"/>
                    <a:lumOff val="50000"/>
                  </a:schemeClr>
                </a:solidFill>
              </a:rPr>
              <a:t>Sköterskan som tagit emot patienten ber dig gå in direkt, och säger ”Han är ju vaken, men väldigt trött och ”seg”. Han säger att han haft frossa så att han skakat av och till sedan i går” </a:t>
            </a:r>
            <a:br>
              <a:rPr lang="sv-SE" sz="1600" dirty="0"/>
            </a:br>
            <a:br>
              <a:rPr lang="sv-SE" sz="1600" dirty="0"/>
            </a:br>
            <a:r>
              <a:rPr lang="sv-SE" sz="1400" dirty="0"/>
              <a:t>När du ser Göran ligger han på britsen, skakar och skallrar tänder, och säger: ”Precis så här började allt ihop i går eftermiddag. Sen fick jag hög feber och kräktes en gång. Idag känner jag mig helt slut..”. Du misstänker naturligtvis sepsis. När Göran försetts med 2 infarter, syrgas på grimma och en halv liter Ringer-acetat gått in, vilket stabiliserat vitalparmetrarna, piggnar han också till lite och kan ge en bättre anamnes. Han berättar att han medicinerar för högt blodtryck med </a:t>
            </a:r>
            <a:r>
              <a:rPr lang="sv-SE" sz="1400" dirty="0" err="1"/>
              <a:t>Enalapril</a:t>
            </a:r>
            <a:r>
              <a:rPr lang="sv-SE" sz="1400" dirty="0"/>
              <a:t> </a:t>
            </a:r>
            <a:r>
              <a:rPr lang="sv-SE" sz="1400" dirty="0" err="1"/>
              <a:t>comp</a:t>
            </a:r>
            <a:r>
              <a:rPr lang="sv-SE" sz="1400" dirty="0"/>
              <a:t> (</a:t>
            </a:r>
            <a:r>
              <a:rPr lang="sv-SE" sz="1400" dirty="0" err="1"/>
              <a:t>Enalapril</a:t>
            </a:r>
            <a:r>
              <a:rPr lang="sv-SE" sz="1400" dirty="0"/>
              <a:t> kombinerad med </a:t>
            </a:r>
            <a:r>
              <a:rPr lang="sv-SE" sz="1400" dirty="0" err="1"/>
              <a:t>hydroklortiazid</a:t>
            </a:r>
            <a:r>
              <a:rPr lang="sv-SE" sz="1400" dirty="0"/>
              <a:t>) och </a:t>
            </a:r>
            <a:r>
              <a:rPr lang="sv-SE" sz="1400" dirty="0" err="1"/>
              <a:t>Amlopidin</a:t>
            </a:r>
            <a:r>
              <a:rPr lang="sv-SE" sz="1400" dirty="0"/>
              <a:t>, men betraktar sig som tämligen frisk i vanliga fall. Han är fullvaccinerad mot covid-19. Han röker inte, men medger att alkoholanvändningen nog ökat. Det blir ”ett par öl och en whisky”, 3-4 kvällar/vecka. Han förnekar huvudvärk, hosta, buksmärtor eller diarréer och har inte sett något sår eller hudförändring. Han har lite ont i sitt högra knä men säger: ”..det brukar jag ha av och till, så det är inget nytt.” På en direkt fråga tycker han att han fått kasta vatten lite mer frekvent sista dagarna. Ingen i omgivningen är sjuk på något liknande sätt. </a:t>
            </a:r>
          </a:p>
          <a:p>
            <a:pPr marL="0" indent="0">
              <a:buNone/>
            </a:pPr>
            <a:r>
              <a:rPr lang="sv-SE" sz="1400" dirty="0"/>
              <a:t>När du undersöker Göran så finner du följande: CNS: RLS 1, Ingen nackstyvhet. Mun och svalg: </a:t>
            </a:r>
            <a:r>
              <a:rPr lang="sv-SE" sz="1400" dirty="0" err="1"/>
              <a:t>Ua</a:t>
            </a:r>
            <a:r>
              <a:rPr lang="sv-SE" sz="1400" dirty="0"/>
              <a:t>., Hjärta: </a:t>
            </a:r>
            <a:r>
              <a:rPr lang="sv-SE" sz="1400" dirty="0" err="1"/>
              <a:t>Ua</a:t>
            </a:r>
            <a:r>
              <a:rPr lang="sv-SE" sz="1400" dirty="0"/>
              <a:t>., Lungor: Diskreta rassel basalt bilat på lungorna. Buk: Mjuk och oöm, lätt </a:t>
            </a:r>
            <a:r>
              <a:rPr lang="sv-SE" sz="1400" dirty="0" err="1"/>
              <a:t>dunköm</a:t>
            </a:r>
            <a:r>
              <a:rPr lang="sv-SE" sz="1400" dirty="0"/>
              <a:t> </a:t>
            </a:r>
            <a:r>
              <a:rPr lang="sv-SE" sz="1400" dirty="0" err="1"/>
              <a:t>vä</a:t>
            </a:r>
            <a:r>
              <a:rPr lang="sv-SE" sz="1400" dirty="0"/>
              <a:t> flank. Hudkostymen inspekteras </a:t>
            </a:r>
            <a:r>
              <a:rPr lang="sv-SE" sz="1400" dirty="0" err="1"/>
              <a:t>ua</a:t>
            </a:r>
            <a:r>
              <a:rPr lang="sv-SE" sz="1400" dirty="0"/>
              <a:t>. </a:t>
            </a:r>
            <a:r>
              <a:rPr lang="sv-SE" sz="1400" dirty="0" err="1"/>
              <a:t>Lymkörtlar</a:t>
            </a:r>
            <a:r>
              <a:rPr lang="sv-SE" sz="1400" dirty="0"/>
              <a:t>: </a:t>
            </a:r>
            <a:r>
              <a:rPr lang="sv-SE" sz="1400" dirty="0" err="1"/>
              <a:t>Ua</a:t>
            </a:r>
            <a:r>
              <a:rPr lang="sv-SE" sz="1400" dirty="0"/>
              <a:t>., Ledstatus: </a:t>
            </a:r>
            <a:r>
              <a:rPr lang="sv-SE" sz="1400" dirty="0" err="1"/>
              <a:t>Ua</a:t>
            </a:r>
            <a:r>
              <a:rPr lang="sv-SE" sz="1400" dirty="0"/>
              <a:t>, inklusive höger knä. </a:t>
            </a:r>
          </a:p>
          <a:p>
            <a:pPr marL="0" indent="0">
              <a:buNone/>
            </a:pPr>
            <a:r>
              <a:rPr lang="sv-SE" sz="1400" dirty="0"/>
              <a:t>Sköterskan har odlat från blod, urin och </a:t>
            </a:r>
            <a:r>
              <a:rPr lang="sv-SE" sz="1400" dirty="0" err="1"/>
              <a:t>nasopharynx</a:t>
            </a:r>
            <a:r>
              <a:rPr lang="sv-SE" sz="1400" dirty="0"/>
              <a:t> och du vill nu starta antibiotikabehandling. </a:t>
            </a:r>
            <a:br>
              <a:rPr lang="sv-SE" sz="1400" dirty="0"/>
            </a:br>
            <a:br>
              <a:rPr lang="sv-SE" sz="1400" dirty="0"/>
            </a:br>
            <a:r>
              <a:rPr lang="sv-SE" sz="1600" b="1" dirty="0"/>
              <a:t>Fråga 5:3 (1p) </a:t>
            </a:r>
            <a:r>
              <a:rPr lang="sv-SE" sz="1600" dirty="0"/>
              <a:t>Vilket/vilka infektionsfokus se du som mest troligt/troliga i Görans fall? Motivera ditt svar.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Utifrån Görans anamnes (frekvent vattenkastning) och dina fynd i status (biljud/rassel vid lungauskultation, dunkömhet vänster flank) misstänker du i första hand pneumoni eller urinvägsinfektion som fokus för Görans sepsis. </a:t>
            </a:r>
          </a:p>
          <a:p>
            <a:pPr marL="0" indent="0">
              <a:buNone/>
            </a:pPr>
            <a:r>
              <a:rPr lang="sv-SE" sz="1000" dirty="0">
                <a:solidFill>
                  <a:schemeClr val="tx1">
                    <a:lumMod val="50000"/>
                    <a:lumOff val="50000"/>
                  </a:schemeClr>
                </a:solidFill>
              </a:rPr>
              <a:t>FLM K10 C69, 70 </a:t>
            </a:r>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778472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rmAutofit/>
          </a:bodyPr>
          <a:lstStyle/>
          <a:p>
            <a:pPr marL="0" indent="0">
              <a:buNone/>
            </a:pPr>
            <a:r>
              <a:rPr lang="sv-SE" sz="1600" b="1" dirty="0"/>
              <a:t>Fall 2, Laila 20 år </a:t>
            </a:r>
            <a:endParaRPr lang="sv-SE" sz="1600" dirty="0"/>
          </a:p>
          <a:p>
            <a:pPr marL="0" indent="0">
              <a:buNone/>
            </a:pPr>
            <a:r>
              <a:rPr lang="sv-SE" sz="1600" dirty="0"/>
              <a:t>Laila, 20 år söker akutmottagningen mitt i natten på grund av plötsligt insättande kraftiga buksmärtor och vaginal blödning. Du blir i egenskap av </a:t>
            </a:r>
            <a:r>
              <a:rPr lang="sv-SE" sz="1600" dirty="0" err="1"/>
              <a:t>gynjour</a:t>
            </a:r>
            <a:r>
              <a:rPr lang="sv-SE" sz="1600" dirty="0"/>
              <a:t> tillkallad då akutläkaren, som inte har undersökt Laila utan enbart sett patienten som hastigast på grund av en stor arbetsbörda på akuten, misstänker gynekologisk åkomma och ber dig ta hand om fallet omedelbart. Sjuksköterskan rapporterar till dig innan du går in till Laila att temperaturen är 37,9°, pulsen är runt 110 och blodtrycket är 100/60. Kapillärt Hb på 110 g/l. </a:t>
            </a:r>
            <a:r>
              <a:rPr lang="sv-SE" sz="1600" dirty="0" err="1"/>
              <a:t>Urinstix</a:t>
            </a:r>
            <a:r>
              <a:rPr lang="sv-SE" sz="1600" dirty="0"/>
              <a:t> visar 3+ </a:t>
            </a:r>
            <a:r>
              <a:rPr lang="sv-SE" sz="1600" dirty="0" err="1"/>
              <a:t>erytrocyter</a:t>
            </a:r>
            <a:r>
              <a:rPr lang="sv-SE" sz="1600" dirty="0"/>
              <a:t> och 1+ leukocyter. U-</a:t>
            </a:r>
            <a:r>
              <a:rPr lang="sv-SE" sz="1600" dirty="0" err="1"/>
              <a:t>hCG</a:t>
            </a:r>
            <a:r>
              <a:rPr lang="sv-SE" sz="1600" dirty="0"/>
              <a:t> svagt positivt. </a:t>
            </a:r>
          </a:p>
          <a:p>
            <a:pPr marL="0" indent="0">
              <a:buNone/>
            </a:pPr>
            <a:endParaRPr lang="sv-SE" sz="1600" b="1" dirty="0"/>
          </a:p>
          <a:p>
            <a:pPr marL="0" indent="0">
              <a:buNone/>
            </a:pPr>
            <a:r>
              <a:rPr lang="sv-SE" sz="1600" b="1" dirty="0"/>
              <a:t>Fråga 2:1 (2p) </a:t>
            </a:r>
            <a:r>
              <a:rPr lang="sv-SE" sz="1600" dirty="0"/>
              <a:t>Beskriv kortfattat vad du kliniskt avser göra när du träffar patienten. </a:t>
            </a:r>
            <a:br>
              <a:rPr lang="sv-SE" sz="1600" dirty="0"/>
            </a:br>
            <a:endParaRPr lang="sv-SE" sz="1600" dirty="0"/>
          </a:p>
        </p:txBody>
      </p:sp>
    </p:spTree>
    <p:extLst>
      <p:ext uri="{BB962C8B-B14F-4D97-AF65-F5344CB8AC3E}">
        <p14:creationId xmlns:p14="http://schemas.microsoft.com/office/powerpoint/2010/main" val="1586902829"/>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endParaRPr lang="sv-SE" sz="1600" dirty="0"/>
          </a:p>
          <a:p>
            <a:pPr marL="0" indent="0">
              <a:buNone/>
            </a:pPr>
            <a:r>
              <a:rPr lang="sv-SE" sz="1200" i="1" dirty="0">
                <a:solidFill>
                  <a:schemeClr val="tx1">
                    <a:lumMod val="50000"/>
                    <a:lumOff val="50000"/>
                  </a:schemeClr>
                </a:solidFill>
              </a:rPr>
              <a:t>Göran, 62 år kommer den 6/6 med ambulans till akuten i Motala, där du tjänstgör som medicinjour. I triagen har man uppmätt följande vitalparametrar: RLS 1-2, Andningsfrekvens: 25/min, Perifer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92% på luft, </a:t>
            </a:r>
            <a:r>
              <a:rPr lang="sv-SE" sz="1200" i="1" dirty="0" err="1">
                <a:solidFill>
                  <a:schemeClr val="tx1">
                    <a:lumMod val="50000"/>
                    <a:lumOff val="50000"/>
                  </a:schemeClr>
                </a:solidFill>
              </a:rPr>
              <a:t>Bltr</a:t>
            </a:r>
            <a:r>
              <a:rPr lang="sv-SE" sz="1200" i="1" dirty="0">
                <a:solidFill>
                  <a:schemeClr val="tx1">
                    <a:lumMod val="50000"/>
                    <a:lumOff val="50000"/>
                  </a:schemeClr>
                </a:solidFill>
              </a:rPr>
              <a:t>.: 105/65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125/min., Temp. 39,5° C. </a:t>
            </a:r>
          </a:p>
          <a:p>
            <a:pPr marL="0" indent="0">
              <a:buNone/>
            </a:pPr>
            <a:r>
              <a:rPr lang="sv-SE" sz="1200" i="1" dirty="0">
                <a:solidFill>
                  <a:schemeClr val="tx1">
                    <a:lumMod val="50000"/>
                    <a:lumOff val="50000"/>
                  </a:schemeClr>
                </a:solidFill>
              </a:rPr>
              <a:t>Sköterskan som tagit emot patienten ber dig gå in direkt, och säger ”Han är ju vaken, men väldigt trött och ”seg”. Han säger att han haft frossa så att han skakat av och till sedan i går” </a:t>
            </a:r>
            <a:br>
              <a:rPr lang="sv-SE" sz="1600" dirty="0"/>
            </a:br>
            <a:br>
              <a:rPr lang="sv-SE" sz="1600" dirty="0"/>
            </a:br>
            <a:r>
              <a:rPr lang="sv-SE" sz="1400" dirty="0"/>
              <a:t>När du ser Göran ligger han på britsen, skakar och skallrar tänder, och säger: ”Precis så här började allt ihop i går eftermiddag. Sen fick jag hög feber och kräktes en gång. Idag känner jag mig helt slut..”. Du misstänker naturligtvis sepsis. När Göran försetts med 2 infarter, syrgas på grimma och en halv liter Ringer-acetat gått in, vilket stabiliserat vitalparmetrarna, piggnar han också till lite och kan ge en bättre anamnes. Han berättar att han medicinerar för högt blodtryck med </a:t>
            </a:r>
            <a:r>
              <a:rPr lang="sv-SE" sz="1400" dirty="0" err="1"/>
              <a:t>Enalapril</a:t>
            </a:r>
            <a:r>
              <a:rPr lang="sv-SE" sz="1400" dirty="0"/>
              <a:t> </a:t>
            </a:r>
            <a:r>
              <a:rPr lang="sv-SE" sz="1400" dirty="0" err="1"/>
              <a:t>comp</a:t>
            </a:r>
            <a:r>
              <a:rPr lang="sv-SE" sz="1400" dirty="0"/>
              <a:t> (</a:t>
            </a:r>
            <a:r>
              <a:rPr lang="sv-SE" sz="1400" dirty="0" err="1"/>
              <a:t>Enalapril</a:t>
            </a:r>
            <a:r>
              <a:rPr lang="sv-SE" sz="1400" dirty="0"/>
              <a:t> kombinerad med </a:t>
            </a:r>
            <a:r>
              <a:rPr lang="sv-SE" sz="1400" dirty="0" err="1"/>
              <a:t>hydroklortiazid</a:t>
            </a:r>
            <a:r>
              <a:rPr lang="sv-SE" sz="1400" dirty="0"/>
              <a:t>) och </a:t>
            </a:r>
            <a:r>
              <a:rPr lang="sv-SE" sz="1400" dirty="0" err="1"/>
              <a:t>Amlopidin</a:t>
            </a:r>
            <a:r>
              <a:rPr lang="sv-SE" sz="1400" dirty="0"/>
              <a:t>, men betraktar sig som tämligen frisk i vanliga fall. Han är fullvaccinerad mot covid-19. Han röker inte, men medger att alkoholanvändningen nog ökat. Det blir ”ett par öl och en whisky”, 3-4 kvällar/vecka. Han förnekar huvudvärk, hosta, buksmärtor eller diarréer och har inte sett något sår eller hudförändring. Han har lite ont i sitt högra knä men säger: ”..det brukar jag ha av och till, så det är inget nytt.” På en direkt fråga tycker han att han fått kasta vatten lite mer frekvent sista dagarna. Ingen i omgivningen är sjuk på något liknande sätt. </a:t>
            </a:r>
          </a:p>
          <a:p>
            <a:pPr marL="0" indent="0">
              <a:buNone/>
            </a:pPr>
            <a:r>
              <a:rPr lang="sv-SE" sz="1400" dirty="0"/>
              <a:t>När du undersöker Göran så finner du följande: CNS: RLS 1, Ingen nackstyvhet. Mun och svalg: </a:t>
            </a:r>
            <a:r>
              <a:rPr lang="sv-SE" sz="1400" dirty="0" err="1"/>
              <a:t>Ua</a:t>
            </a:r>
            <a:r>
              <a:rPr lang="sv-SE" sz="1400" dirty="0"/>
              <a:t>., Hjärta: </a:t>
            </a:r>
            <a:r>
              <a:rPr lang="sv-SE" sz="1400" dirty="0" err="1"/>
              <a:t>Ua</a:t>
            </a:r>
            <a:r>
              <a:rPr lang="sv-SE" sz="1400" dirty="0"/>
              <a:t>., Lungor: Diskreta rassel basalt bilat på lungorna. Buk: Mjuk och oöm, lätt </a:t>
            </a:r>
            <a:r>
              <a:rPr lang="sv-SE" sz="1400" dirty="0" err="1"/>
              <a:t>dunköm</a:t>
            </a:r>
            <a:r>
              <a:rPr lang="sv-SE" sz="1400" dirty="0"/>
              <a:t> </a:t>
            </a:r>
            <a:r>
              <a:rPr lang="sv-SE" sz="1400" dirty="0" err="1"/>
              <a:t>vä</a:t>
            </a:r>
            <a:r>
              <a:rPr lang="sv-SE" sz="1400" dirty="0"/>
              <a:t> flank. Hudkostymen inspekteras </a:t>
            </a:r>
            <a:r>
              <a:rPr lang="sv-SE" sz="1400" dirty="0" err="1"/>
              <a:t>ua</a:t>
            </a:r>
            <a:r>
              <a:rPr lang="sv-SE" sz="1400" dirty="0"/>
              <a:t>. </a:t>
            </a:r>
            <a:r>
              <a:rPr lang="sv-SE" sz="1400" dirty="0" err="1"/>
              <a:t>Lymkörtlar</a:t>
            </a:r>
            <a:r>
              <a:rPr lang="sv-SE" sz="1400" dirty="0"/>
              <a:t>: </a:t>
            </a:r>
            <a:r>
              <a:rPr lang="sv-SE" sz="1400" dirty="0" err="1"/>
              <a:t>Ua</a:t>
            </a:r>
            <a:r>
              <a:rPr lang="sv-SE" sz="1400" dirty="0"/>
              <a:t>., Ledstatus: </a:t>
            </a:r>
            <a:r>
              <a:rPr lang="sv-SE" sz="1400" dirty="0" err="1"/>
              <a:t>Ua</a:t>
            </a:r>
            <a:r>
              <a:rPr lang="sv-SE" sz="1400" dirty="0"/>
              <a:t>, inklusive höger knä. </a:t>
            </a:r>
          </a:p>
          <a:p>
            <a:pPr marL="0" indent="0">
              <a:buNone/>
            </a:pPr>
            <a:r>
              <a:rPr lang="sv-SE" sz="1400" dirty="0"/>
              <a:t>Sköterskan har odlat från blod, urin och </a:t>
            </a:r>
            <a:r>
              <a:rPr lang="sv-SE" sz="1400" dirty="0" err="1"/>
              <a:t>nasopharynx</a:t>
            </a:r>
            <a:r>
              <a:rPr lang="sv-SE" sz="1400" dirty="0"/>
              <a:t> och du vill nu starta antibiotikabehandling. </a:t>
            </a:r>
            <a:br>
              <a:rPr lang="sv-SE" sz="1400" dirty="0"/>
            </a:br>
            <a:br>
              <a:rPr lang="sv-SE" sz="1600" dirty="0"/>
            </a:br>
            <a:r>
              <a:rPr lang="sv-SE" sz="1600" b="1" dirty="0"/>
              <a:t>Fråga 5:4 (2p) </a:t>
            </a:r>
            <a:r>
              <a:rPr lang="sv-SE" sz="1600" dirty="0"/>
              <a:t>Vilket/vilka antibiotika väljer du att behandla Göran med? – Motivera utifrån ditt svar på fråga 3 och vilka bakterier du avser att täcka in med ditt antibiotikaval. </a:t>
            </a:r>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567094045"/>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endParaRPr lang="sv-SE" sz="1600" dirty="0"/>
          </a:p>
          <a:p>
            <a:pPr marL="0" indent="0">
              <a:buNone/>
            </a:pPr>
            <a:r>
              <a:rPr lang="sv-SE" sz="1200" i="1" dirty="0">
                <a:solidFill>
                  <a:schemeClr val="tx1">
                    <a:lumMod val="50000"/>
                    <a:lumOff val="50000"/>
                  </a:schemeClr>
                </a:solidFill>
              </a:rPr>
              <a:t>Göran, 62 år kommer den 6/6 med ambulans till akuten i Motala, där du tjänstgör som medicinjour. I triagen har man uppmätt följande vitalparametrar: RLS 1-2, Andningsfrekvens: 25/min, Perifer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92% på luft, </a:t>
            </a:r>
            <a:r>
              <a:rPr lang="sv-SE" sz="1200" i="1" dirty="0" err="1">
                <a:solidFill>
                  <a:schemeClr val="tx1">
                    <a:lumMod val="50000"/>
                    <a:lumOff val="50000"/>
                  </a:schemeClr>
                </a:solidFill>
              </a:rPr>
              <a:t>Bltr</a:t>
            </a:r>
            <a:r>
              <a:rPr lang="sv-SE" sz="1200" i="1" dirty="0">
                <a:solidFill>
                  <a:schemeClr val="tx1">
                    <a:lumMod val="50000"/>
                    <a:lumOff val="50000"/>
                  </a:schemeClr>
                </a:solidFill>
              </a:rPr>
              <a:t>.: 105/65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125/min., Temp. 39,5° C. </a:t>
            </a:r>
          </a:p>
          <a:p>
            <a:pPr marL="0" indent="0">
              <a:buNone/>
            </a:pPr>
            <a:r>
              <a:rPr lang="sv-SE" sz="1200" i="1" dirty="0">
                <a:solidFill>
                  <a:schemeClr val="tx1">
                    <a:lumMod val="50000"/>
                    <a:lumOff val="50000"/>
                  </a:schemeClr>
                </a:solidFill>
              </a:rPr>
              <a:t>Sköterskan som tagit emot patienten ber dig gå in direkt, och säger ”Han är ju vaken, men väldigt trött och ”seg”. Han säger att han haft frossa så att han skakat av och till sedan i går” </a:t>
            </a:r>
            <a:br>
              <a:rPr lang="sv-SE" sz="1600" dirty="0"/>
            </a:br>
            <a:br>
              <a:rPr lang="sv-SE" sz="1600" dirty="0"/>
            </a:br>
            <a:r>
              <a:rPr lang="sv-SE" sz="1400" dirty="0"/>
              <a:t>När du ser Göran ligger han på britsen, skakar och skallrar tänder, och säger: ”Precis så här började allt ihop i går eftermiddag. Sen fick jag hög feber och kräktes en gång. Idag känner jag mig helt slut..”. Du misstänker naturligtvis sepsis. När Göran försetts med 2 infarter, syrgas på grimma och en halv liter Ringer-acetat gått in, vilket stabiliserat vitalparmetrarna, piggnar han också till lite och kan ge en bättre anamnes. Han berättar att han medicinerar för högt blodtryck med </a:t>
            </a:r>
            <a:r>
              <a:rPr lang="sv-SE" sz="1400" dirty="0" err="1"/>
              <a:t>Enalapril</a:t>
            </a:r>
            <a:r>
              <a:rPr lang="sv-SE" sz="1400" dirty="0"/>
              <a:t> </a:t>
            </a:r>
            <a:r>
              <a:rPr lang="sv-SE" sz="1400" dirty="0" err="1"/>
              <a:t>comp</a:t>
            </a:r>
            <a:r>
              <a:rPr lang="sv-SE" sz="1400" dirty="0"/>
              <a:t> (</a:t>
            </a:r>
            <a:r>
              <a:rPr lang="sv-SE" sz="1400" dirty="0" err="1"/>
              <a:t>Enalapril</a:t>
            </a:r>
            <a:r>
              <a:rPr lang="sv-SE" sz="1400" dirty="0"/>
              <a:t> kombinerad med </a:t>
            </a:r>
            <a:r>
              <a:rPr lang="sv-SE" sz="1400" dirty="0" err="1"/>
              <a:t>hydroklortiazid</a:t>
            </a:r>
            <a:r>
              <a:rPr lang="sv-SE" sz="1400" dirty="0"/>
              <a:t>) och </a:t>
            </a:r>
            <a:r>
              <a:rPr lang="sv-SE" sz="1400" dirty="0" err="1"/>
              <a:t>Amlopidin</a:t>
            </a:r>
            <a:r>
              <a:rPr lang="sv-SE" sz="1400" dirty="0"/>
              <a:t>, men betraktar sig som tämligen frisk i vanliga fall. Han är fullvaccinerad mot covid-19. Han röker inte, men medger att alkoholanvändningen nog ökat. Det blir ”ett par öl och en whisky”, 3-4 kvällar/vecka. Han förnekar huvudvärk, hosta, buksmärtor eller diarréer och har inte sett något sår eller hudförändring. Han har lite ont i sitt högra knä men säger: ”..det brukar jag ha av och till, så det är inget nytt.” På en direkt fråga tycker han att han fått kasta vatten lite mer frekvent sista dagarna. Ingen i omgivningen är sjuk på något liknande sätt. </a:t>
            </a:r>
          </a:p>
          <a:p>
            <a:pPr marL="0" indent="0">
              <a:buNone/>
            </a:pPr>
            <a:r>
              <a:rPr lang="sv-SE" sz="1400" dirty="0"/>
              <a:t>När du undersöker Göran så finner du följande: CNS: RLS 1, Ingen nackstyvhet. Mun och svalg: </a:t>
            </a:r>
            <a:r>
              <a:rPr lang="sv-SE" sz="1400" dirty="0" err="1"/>
              <a:t>Ua</a:t>
            </a:r>
            <a:r>
              <a:rPr lang="sv-SE" sz="1400" dirty="0"/>
              <a:t>., Hjärta: </a:t>
            </a:r>
            <a:r>
              <a:rPr lang="sv-SE" sz="1400" dirty="0" err="1"/>
              <a:t>Ua</a:t>
            </a:r>
            <a:r>
              <a:rPr lang="sv-SE" sz="1400" dirty="0"/>
              <a:t>., Lungor: Diskreta rassel basalt bilat på lungorna. Buk: Mjuk och oöm, lätt </a:t>
            </a:r>
            <a:r>
              <a:rPr lang="sv-SE" sz="1400" dirty="0" err="1"/>
              <a:t>dunköm</a:t>
            </a:r>
            <a:r>
              <a:rPr lang="sv-SE" sz="1400" dirty="0"/>
              <a:t> </a:t>
            </a:r>
            <a:r>
              <a:rPr lang="sv-SE" sz="1400" dirty="0" err="1"/>
              <a:t>vä</a:t>
            </a:r>
            <a:r>
              <a:rPr lang="sv-SE" sz="1400" dirty="0"/>
              <a:t> flank. Hudkostymen inspekteras </a:t>
            </a:r>
            <a:r>
              <a:rPr lang="sv-SE" sz="1400" dirty="0" err="1"/>
              <a:t>ua</a:t>
            </a:r>
            <a:r>
              <a:rPr lang="sv-SE" sz="1400" dirty="0"/>
              <a:t>. </a:t>
            </a:r>
            <a:r>
              <a:rPr lang="sv-SE" sz="1400" dirty="0" err="1"/>
              <a:t>Lymkörtlar</a:t>
            </a:r>
            <a:r>
              <a:rPr lang="sv-SE" sz="1400" dirty="0"/>
              <a:t>: </a:t>
            </a:r>
            <a:r>
              <a:rPr lang="sv-SE" sz="1400" dirty="0" err="1"/>
              <a:t>Ua</a:t>
            </a:r>
            <a:r>
              <a:rPr lang="sv-SE" sz="1400" dirty="0"/>
              <a:t>., Ledstatus: </a:t>
            </a:r>
            <a:r>
              <a:rPr lang="sv-SE" sz="1400" dirty="0" err="1"/>
              <a:t>Ua</a:t>
            </a:r>
            <a:r>
              <a:rPr lang="sv-SE" sz="1400" dirty="0"/>
              <a:t>, inklusive höger knä. </a:t>
            </a:r>
          </a:p>
          <a:p>
            <a:pPr marL="0" indent="0">
              <a:buNone/>
            </a:pPr>
            <a:r>
              <a:rPr lang="sv-SE" sz="1400" dirty="0"/>
              <a:t>Sköterskan har odlat från blod, urin och </a:t>
            </a:r>
            <a:r>
              <a:rPr lang="sv-SE" sz="1400" dirty="0" err="1"/>
              <a:t>nasopharynx</a:t>
            </a:r>
            <a:r>
              <a:rPr lang="sv-SE" sz="1400" dirty="0"/>
              <a:t> och du vill nu starta antibiotikabehandling. </a:t>
            </a:r>
            <a:br>
              <a:rPr lang="sv-SE" sz="1400" dirty="0"/>
            </a:br>
            <a:br>
              <a:rPr lang="sv-SE" sz="1600" dirty="0"/>
            </a:br>
            <a:r>
              <a:rPr lang="sv-SE" sz="1600" b="1" dirty="0"/>
              <a:t>Fråga 5:4 (2p) </a:t>
            </a:r>
            <a:r>
              <a:rPr lang="sv-SE" sz="1600" dirty="0"/>
              <a:t>Vilket/vilka antibiotika väljer du att behandla Göran med? – Motivera utifrån ditt svar på fråga 3 och vilka bakterier du avser att täcka in med ditt antibiotikaval. </a:t>
            </a:r>
            <a:br>
              <a:rPr lang="sv-SE" sz="1600" dirty="0"/>
            </a:br>
            <a:br>
              <a:rPr lang="sv-SE" sz="1600" dirty="0">
                <a:solidFill>
                  <a:schemeClr val="accent4"/>
                </a:solidFill>
              </a:rPr>
            </a:b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42278672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endParaRPr lang="sv-SE" sz="1600" dirty="0"/>
          </a:p>
          <a:p>
            <a:pPr marL="0" indent="0">
              <a:buNone/>
            </a:pPr>
            <a:r>
              <a:rPr lang="sv-SE" sz="1200" i="1" dirty="0">
                <a:solidFill>
                  <a:schemeClr val="tx1">
                    <a:lumMod val="50000"/>
                    <a:lumOff val="50000"/>
                  </a:schemeClr>
                </a:solidFill>
              </a:rPr>
              <a:t>Göran, 62 år kommer den 6/6 med ambulans till akuten i Motala, där du tjänstgör som medicinjour. I triagen har man uppmätt följande vitalparametrar: RLS 1-2, Andningsfrekvens: 25/min, Perifer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92% på luft, </a:t>
            </a:r>
            <a:r>
              <a:rPr lang="sv-SE" sz="1200" i="1" dirty="0" err="1">
                <a:solidFill>
                  <a:schemeClr val="tx1">
                    <a:lumMod val="50000"/>
                    <a:lumOff val="50000"/>
                  </a:schemeClr>
                </a:solidFill>
              </a:rPr>
              <a:t>Bltr</a:t>
            </a:r>
            <a:r>
              <a:rPr lang="sv-SE" sz="1200" i="1" dirty="0">
                <a:solidFill>
                  <a:schemeClr val="tx1">
                    <a:lumMod val="50000"/>
                    <a:lumOff val="50000"/>
                  </a:schemeClr>
                </a:solidFill>
              </a:rPr>
              <a:t>.: 105/65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125/min., Temp. 39,5° C. </a:t>
            </a:r>
          </a:p>
          <a:p>
            <a:pPr marL="0" indent="0">
              <a:buNone/>
            </a:pPr>
            <a:r>
              <a:rPr lang="sv-SE" sz="1200" i="1" dirty="0">
                <a:solidFill>
                  <a:schemeClr val="tx1">
                    <a:lumMod val="50000"/>
                    <a:lumOff val="50000"/>
                  </a:schemeClr>
                </a:solidFill>
              </a:rPr>
              <a:t>Sköterskan som tagit emot patienten ber dig gå in direkt, och säger ”Han är ju vaken, men väldigt trött och ”seg”. Han säger att han haft frossa så att han skakat av och till sedan i går” </a:t>
            </a:r>
            <a:br>
              <a:rPr lang="sv-SE" sz="1600" dirty="0"/>
            </a:br>
            <a:br>
              <a:rPr lang="sv-SE" sz="1600" dirty="0"/>
            </a:br>
            <a:r>
              <a:rPr lang="sv-SE" sz="1400" dirty="0"/>
              <a:t>När du ser Göran ligger han på britsen, skakar och skallrar tänder, och säger: ”Precis så här började allt ihop i går eftermiddag. Sen fick jag hög feber och kräktes en gång. Idag känner jag mig helt slut..”. Du misstänker naturligtvis sepsis. När Göran försetts med 2 infarter, syrgas på grimma och en halv liter Ringer-acetat gått in, vilket stabiliserat vitalparmetrarna, piggnar han också till lite och kan ge en bättre anamnes. Han berättar att han medicinerar för högt blodtryck med </a:t>
            </a:r>
            <a:r>
              <a:rPr lang="sv-SE" sz="1400" dirty="0" err="1"/>
              <a:t>Enalapril</a:t>
            </a:r>
            <a:r>
              <a:rPr lang="sv-SE" sz="1400" dirty="0"/>
              <a:t> </a:t>
            </a:r>
            <a:r>
              <a:rPr lang="sv-SE" sz="1400" dirty="0" err="1"/>
              <a:t>comp</a:t>
            </a:r>
            <a:r>
              <a:rPr lang="sv-SE" sz="1400" dirty="0"/>
              <a:t> (</a:t>
            </a:r>
            <a:r>
              <a:rPr lang="sv-SE" sz="1400" dirty="0" err="1"/>
              <a:t>Enalapril</a:t>
            </a:r>
            <a:r>
              <a:rPr lang="sv-SE" sz="1400" dirty="0"/>
              <a:t> kombinerad med </a:t>
            </a:r>
            <a:r>
              <a:rPr lang="sv-SE" sz="1400" dirty="0" err="1"/>
              <a:t>hydroklortiazid</a:t>
            </a:r>
            <a:r>
              <a:rPr lang="sv-SE" sz="1400" dirty="0"/>
              <a:t>) och </a:t>
            </a:r>
            <a:r>
              <a:rPr lang="sv-SE" sz="1400" dirty="0" err="1"/>
              <a:t>Amlopidin</a:t>
            </a:r>
            <a:r>
              <a:rPr lang="sv-SE" sz="1400" dirty="0"/>
              <a:t>, men betraktar sig som tämligen frisk i vanliga fall. Han är fullvaccinerad mot covid-19. Han röker inte, men medger att alkoholanvändningen nog ökat. Det blir ”ett par öl och en whisky”, 3-4 kvällar/vecka. Han förnekar huvudvärk, hosta, buksmärtor eller diarréer och har inte sett något sår eller hudförändring. Han har lite ont i sitt högra knä men säger: ”..det brukar jag ha av och till, så det är inget nytt.” På en direkt fråga tycker han att han fått kasta vatten lite mer frekvent sista dagarna. Ingen i omgivningen är sjuk på något liknande sätt. </a:t>
            </a:r>
          </a:p>
          <a:p>
            <a:pPr marL="0" indent="0">
              <a:buNone/>
            </a:pPr>
            <a:r>
              <a:rPr lang="sv-SE" sz="1400" dirty="0"/>
              <a:t>När du undersöker Göran så finner du följande: CNS: RLS 1, Ingen nackstyvhet. Mun och svalg: </a:t>
            </a:r>
            <a:r>
              <a:rPr lang="sv-SE" sz="1400" dirty="0" err="1"/>
              <a:t>Ua</a:t>
            </a:r>
            <a:r>
              <a:rPr lang="sv-SE" sz="1400" dirty="0"/>
              <a:t>., Hjärta: </a:t>
            </a:r>
            <a:r>
              <a:rPr lang="sv-SE" sz="1400" dirty="0" err="1"/>
              <a:t>Ua</a:t>
            </a:r>
            <a:r>
              <a:rPr lang="sv-SE" sz="1400" dirty="0"/>
              <a:t>., Lungor: Diskreta rassel basalt bilat på lungorna. Buk: Mjuk och oöm, lätt </a:t>
            </a:r>
            <a:r>
              <a:rPr lang="sv-SE" sz="1400" dirty="0" err="1"/>
              <a:t>dunköm</a:t>
            </a:r>
            <a:r>
              <a:rPr lang="sv-SE" sz="1400" dirty="0"/>
              <a:t> </a:t>
            </a:r>
            <a:r>
              <a:rPr lang="sv-SE" sz="1400" dirty="0" err="1"/>
              <a:t>vä</a:t>
            </a:r>
            <a:r>
              <a:rPr lang="sv-SE" sz="1400" dirty="0"/>
              <a:t> flank. Hudkostymen inspekteras </a:t>
            </a:r>
            <a:r>
              <a:rPr lang="sv-SE" sz="1400" dirty="0" err="1"/>
              <a:t>ua</a:t>
            </a:r>
            <a:r>
              <a:rPr lang="sv-SE" sz="1400" dirty="0"/>
              <a:t>. </a:t>
            </a:r>
            <a:r>
              <a:rPr lang="sv-SE" sz="1400" dirty="0" err="1"/>
              <a:t>Lymkörtlar</a:t>
            </a:r>
            <a:r>
              <a:rPr lang="sv-SE" sz="1400" dirty="0"/>
              <a:t>: </a:t>
            </a:r>
            <a:r>
              <a:rPr lang="sv-SE" sz="1400" dirty="0" err="1"/>
              <a:t>Ua</a:t>
            </a:r>
            <a:r>
              <a:rPr lang="sv-SE" sz="1400" dirty="0"/>
              <a:t>., Ledstatus: </a:t>
            </a:r>
            <a:r>
              <a:rPr lang="sv-SE" sz="1400" dirty="0" err="1"/>
              <a:t>Ua</a:t>
            </a:r>
            <a:r>
              <a:rPr lang="sv-SE" sz="1400" dirty="0"/>
              <a:t>, inklusive höger knä. </a:t>
            </a:r>
          </a:p>
          <a:p>
            <a:pPr marL="0" indent="0">
              <a:buNone/>
            </a:pPr>
            <a:r>
              <a:rPr lang="sv-SE" sz="1400" dirty="0"/>
              <a:t>Sköterskan har odlat från blod, urin och </a:t>
            </a:r>
            <a:r>
              <a:rPr lang="sv-SE" sz="1400" dirty="0" err="1"/>
              <a:t>nasopharynx</a:t>
            </a:r>
            <a:r>
              <a:rPr lang="sv-SE" sz="1400" dirty="0"/>
              <a:t> och du vill nu starta antibiotikabehandling. </a:t>
            </a:r>
            <a:br>
              <a:rPr lang="sv-SE" sz="1400" dirty="0"/>
            </a:br>
            <a:br>
              <a:rPr lang="sv-SE" sz="1600" dirty="0"/>
            </a:br>
            <a:r>
              <a:rPr lang="sv-SE" sz="1600" b="1" dirty="0"/>
              <a:t>Fråga 5:4 (2p) </a:t>
            </a:r>
            <a:r>
              <a:rPr lang="sv-SE" sz="1600" dirty="0"/>
              <a:t>Vilket/vilka antibiotika väljer du att behandla Göran med? – Motivera utifrån ditt svar på fråga 3 och vilka bakterier du avser att täcka in med ditt antibiotikaval. </a:t>
            </a:r>
            <a:br>
              <a:rPr lang="sv-SE" sz="1600" dirty="0"/>
            </a:br>
            <a:br>
              <a:rPr lang="sv-SE" sz="1600" dirty="0">
                <a:solidFill>
                  <a:schemeClr val="accent4"/>
                </a:solidFill>
              </a:rPr>
            </a:br>
            <a:r>
              <a:rPr lang="sv-SE" sz="1600" dirty="0">
                <a:solidFill>
                  <a:schemeClr val="accent4"/>
                </a:solidFill>
              </a:rPr>
              <a:t>Svarsförslag: </a:t>
            </a:r>
            <a:br>
              <a:rPr lang="sv-SE" sz="1600" dirty="0">
                <a:solidFill>
                  <a:schemeClr val="accent4"/>
                </a:solidFill>
              </a:rPr>
            </a:br>
            <a:r>
              <a:rPr lang="sv-SE" sz="1600" dirty="0">
                <a:solidFill>
                  <a:schemeClr val="accent4"/>
                </a:solidFill>
              </a:rPr>
              <a:t>Då du vill täcka in det som är vanligast och farligast vid infektioner i både urin- och luftvägar (</a:t>
            </a:r>
            <a:r>
              <a:rPr lang="sv-SE" sz="1600" i="1" dirty="0">
                <a:solidFill>
                  <a:schemeClr val="accent4"/>
                </a:solidFill>
              </a:rPr>
              <a:t>E. </a:t>
            </a:r>
            <a:r>
              <a:rPr lang="sv-SE" sz="1600" i="1" dirty="0" err="1">
                <a:solidFill>
                  <a:schemeClr val="accent4"/>
                </a:solidFill>
              </a:rPr>
              <a:t>coli</a:t>
            </a:r>
            <a:r>
              <a:rPr lang="sv-SE" sz="1600" i="1" dirty="0">
                <a:solidFill>
                  <a:schemeClr val="accent4"/>
                </a:solidFill>
              </a:rPr>
              <a:t> </a:t>
            </a:r>
            <a:r>
              <a:rPr lang="sv-SE" sz="1600" dirty="0">
                <a:solidFill>
                  <a:schemeClr val="accent4"/>
                </a:solidFill>
              </a:rPr>
              <a:t>och andra </a:t>
            </a:r>
            <a:r>
              <a:rPr lang="sv-SE" sz="1600" dirty="0" err="1">
                <a:solidFill>
                  <a:schemeClr val="accent4"/>
                </a:solidFill>
              </a:rPr>
              <a:t>enterobacterales</a:t>
            </a:r>
            <a:r>
              <a:rPr lang="sv-SE" sz="1600" dirty="0">
                <a:solidFill>
                  <a:schemeClr val="accent4"/>
                </a:solidFill>
              </a:rPr>
              <a:t> samt pneumokocker), och anamnesen inte ger misstanke om atypisk genes till pneumoni eller riskfaktorer för resistens väljer du att starta behandlingen med </a:t>
            </a:r>
            <a:r>
              <a:rPr lang="sv-SE" sz="1600" dirty="0" err="1">
                <a:solidFill>
                  <a:schemeClr val="accent4"/>
                </a:solidFill>
              </a:rPr>
              <a:t>cefotaxim</a:t>
            </a:r>
            <a:r>
              <a:rPr lang="sv-SE" sz="1600" dirty="0">
                <a:solidFill>
                  <a:schemeClr val="accent4"/>
                </a:solidFill>
              </a:rPr>
              <a:t>. </a:t>
            </a:r>
            <a:r>
              <a:rPr lang="sv-SE" sz="1600" dirty="0" err="1">
                <a:solidFill>
                  <a:schemeClr val="accent4"/>
                </a:solidFill>
              </a:rPr>
              <a:t>Piperacillin</a:t>
            </a:r>
            <a:r>
              <a:rPr lang="sv-SE" sz="1600" dirty="0">
                <a:solidFill>
                  <a:schemeClr val="accent4"/>
                </a:solidFill>
              </a:rPr>
              <a:t>/</a:t>
            </a:r>
            <a:r>
              <a:rPr lang="sv-SE" sz="1600" dirty="0" err="1">
                <a:solidFill>
                  <a:schemeClr val="accent4"/>
                </a:solidFill>
              </a:rPr>
              <a:t>tazobactam</a:t>
            </a:r>
            <a:r>
              <a:rPr lang="sv-SE" sz="1600" dirty="0">
                <a:solidFill>
                  <a:schemeClr val="accent4"/>
                </a:solidFill>
              </a:rPr>
              <a:t> är ett annat alternativ som är möjligt. </a:t>
            </a:r>
          </a:p>
          <a:p>
            <a:pPr marL="0" indent="0">
              <a:buNone/>
            </a:pPr>
            <a:br>
              <a:rPr lang="sv-SE" sz="1600" dirty="0"/>
            </a:br>
            <a:endParaRPr lang="sv-SE" sz="1600" dirty="0"/>
          </a:p>
          <a:p>
            <a:pPr marL="0" indent="0">
              <a:buNone/>
            </a:pPr>
            <a:r>
              <a:rPr lang="sv-SE" sz="1000" dirty="0">
                <a:solidFill>
                  <a:schemeClr val="tx1">
                    <a:lumMod val="50000"/>
                    <a:lumOff val="50000"/>
                  </a:schemeClr>
                </a:solidFill>
              </a:rPr>
              <a:t>FLM K10 B42, C66, C94 </a:t>
            </a:r>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254188923"/>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endParaRPr lang="sv-SE" sz="1600" dirty="0"/>
          </a:p>
          <a:p>
            <a:pPr marL="0" indent="0">
              <a:buNone/>
            </a:pPr>
            <a:r>
              <a:rPr lang="sv-SE" sz="1200" i="1" dirty="0">
                <a:solidFill>
                  <a:schemeClr val="tx1">
                    <a:lumMod val="50000"/>
                    <a:lumOff val="50000"/>
                  </a:schemeClr>
                </a:solidFill>
              </a:rPr>
              <a:t>Göran, 62 år kommer den 6/6 med ambulans till akuten i Motala, där du tjänstgör som medicinjour. I triagen har man uppmätt följande vitalparametrar: RLS 1-2, Andningsfrekvens: 25/min, Perifer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92% på luft, </a:t>
            </a:r>
            <a:r>
              <a:rPr lang="sv-SE" sz="1200" i="1" dirty="0" err="1">
                <a:solidFill>
                  <a:schemeClr val="tx1">
                    <a:lumMod val="50000"/>
                    <a:lumOff val="50000"/>
                  </a:schemeClr>
                </a:solidFill>
              </a:rPr>
              <a:t>Bltr</a:t>
            </a:r>
            <a:r>
              <a:rPr lang="sv-SE" sz="1200" i="1" dirty="0">
                <a:solidFill>
                  <a:schemeClr val="tx1">
                    <a:lumMod val="50000"/>
                    <a:lumOff val="50000"/>
                  </a:schemeClr>
                </a:solidFill>
              </a:rPr>
              <a:t>.: 105/65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125/min., Temp. 39,5° C. Sköterskan som tagit emot patienten ber dig gå in direkt, och säger ”Han är ju vaken, men väldigt trött och ”seg”. Han säger att han haft frossa så att han skakat av och till sedan i går” </a:t>
            </a:r>
            <a:br>
              <a:rPr lang="sv-SE" sz="1600" dirty="0"/>
            </a:br>
            <a:br>
              <a:rPr lang="sv-SE" sz="1400" i="1" dirty="0">
                <a:solidFill>
                  <a:schemeClr val="tx1">
                    <a:lumMod val="50000"/>
                    <a:lumOff val="50000"/>
                  </a:schemeClr>
                </a:solidFill>
              </a:rPr>
            </a:br>
            <a:r>
              <a:rPr lang="sv-SE" sz="1200" i="1" dirty="0">
                <a:solidFill>
                  <a:schemeClr val="tx1">
                    <a:lumMod val="50000"/>
                    <a:lumOff val="50000"/>
                  </a:schemeClr>
                </a:solidFill>
              </a:rPr>
              <a:t>När du ser Göran ligger han på britsen, skakar och skallrar tänder, och säger: ”Precis så här började allt ihop i går eftermiddag. Sen fick jag hög feber och kräktes en gång. Idag känner jag mig helt slut..”. Du misstänker naturligtvis sepsis. När Göran försetts med 2 infarter, syrgas på grimma och en halv liter Ringer-acetat gått in, vilket stabiliserat vitalparmetrarna, piggnar han också till lite och kan ge en bättre anamnes. Han berättar att han medicinerar för högt blodtryck med </a:t>
            </a:r>
            <a:r>
              <a:rPr lang="sv-SE" sz="1200" i="1" dirty="0" err="1">
                <a:solidFill>
                  <a:schemeClr val="tx1">
                    <a:lumMod val="50000"/>
                    <a:lumOff val="50000"/>
                  </a:schemeClr>
                </a:solidFill>
              </a:rPr>
              <a:t>Enalapril</a:t>
            </a:r>
            <a:r>
              <a:rPr lang="sv-SE" sz="1200" i="1" dirty="0">
                <a:solidFill>
                  <a:schemeClr val="tx1">
                    <a:lumMod val="50000"/>
                    <a:lumOff val="50000"/>
                  </a:schemeClr>
                </a:solidFill>
              </a:rPr>
              <a:t> </a:t>
            </a:r>
            <a:r>
              <a:rPr lang="sv-SE" sz="1200" i="1" dirty="0" err="1">
                <a:solidFill>
                  <a:schemeClr val="tx1">
                    <a:lumMod val="50000"/>
                    <a:lumOff val="50000"/>
                  </a:schemeClr>
                </a:solidFill>
              </a:rPr>
              <a:t>comp</a:t>
            </a:r>
            <a:r>
              <a:rPr lang="sv-SE" sz="1200" i="1" dirty="0">
                <a:solidFill>
                  <a:schemeClr val="tx1">
                    <a:lumMod val="50000"/>
                    <a:lumOff val="50000"/>
                  </a:schemeClr>
                </a:solidFill>
              </a:rPr>
              <a:t> (</a:t>
            </a:r>
            <a:r>
              <a:rPr lang="sv-SE" sz="1200" i="1" dirty="0" err="1">
                <a:solidFill>
                  <a:schemeClr val="tx1">
                    <a:lumMod val="50000"/>
                    <a:lumOff val="50000"/>
                  </a:schemeClr>
                </a:solidFill>
              </a:rPr>
              <a:t>Enalapril</a:t>
            </a:r>
            <a:r>
              <a:rPr lang="sv-SE" sz="1200" i="1" dirty="0">
                <a:solidFill>
                  <a:schemeClr val="tx1">
                    <a:lumMod val="50000"/>
                    <a:lumOff val="50000"/>
                  </a:schemeClr>
                </a:solidFill>
              </a:rPr>
              <a:t> kombinerad med </a:t>
            </a:r>
            <a:r>
              <a:rPr lang="sv-SE" sz="1200" i="1" dirty="0" err="1">
                <a:solidFill>
                  <a:schemeClr val="tx1">
                    <a:lumMod val="50000"/>
                    <a:lumOff val="50000"/>
                  </a:schemeClr>
                </a:solidFill>
              </a:rPr>
              <a:t>hydroklortiazid</a:t>
            </a:r>
            <a:r>
              <a:rPr lang="sv-SE" sz="1200" i="1" dirty="0">
                <a:solidFill>
                  <a:schemeClr val="tx1">
                    <a:lumMod val="50000"/>
                    <a:lumOff val="50000"/>
                  </a:schemeClr>
                </a:solidFill>
              </a:rPr>
              <a:t>) och </a:t>
            </a:r>
            <a:r>
              <a:rPr lang="sv-SE" sz="1200" i="1" dirty="0" err="1">
                <a:solidFill>
                  <a:schemeClr val="tx1">
                    <a:lumMod val="50000"/>
                    <a:lumOff val="50000"/>
                  </a:schemeClr>
                </a:solidFill>
              </a:rPr>
              <a:t>Amlopidin</a:t>
            </a:r>
            <a:r>
              <a:rPr lang="sv-SE" sz="1200" i="1" dirty="0">
                <a:solidFill>
                  <a:schemeClr val="tx1">
                    <a:lumMod val="50000"/>
                    <a:lumOff val="50000"/>
                  </a:schemeClr>
                </a:solidFill>
              </a:rPr>
              <a:t>, men betraktar sig som tämligen frisk i vanliga fall. Han är fullvaccinerad mot covid-19. Han röker inte, men medger att alkoholanvändningen nog ökat. Det blir ”ett par öl och en whisky”, 3-4 kvällar/vecka. Han förnekar huvudvärk, hosta, buksmärtor eller diarréer och har inte sett något sår eller hudförändring. Han har lite ont i sitt högra knä men säger: ”..det brukar jag ha av och till, så det är inget nytt.” På en direkt fråga tycker han att han fått kasta vatten lite mer frekvent sista dagarna. Ingen i omgivningen är sjuk på något liknande sätt. </a:t>
            </a:r>
          </a:p>
          <a:p>
            <a:pPr marL="0" indent="0">
              <a:buNone/>
            </a:pPr>
            <a:r>
              <a:rPr lang="sv-SE" sz="1200" i="1" dirty="0">
                <a:solidFill>
                  <a:schemeClr val="tx1">
                    <a:lumMod val="50000"/>
                    <a:lumOff val="50000"/>
                  </a:schemeClr>
                </a:solidFill>
              </a:rPr>
              <a:t>När du undersöker Göran så finner du följande: CNS: RLS 1, Ingen nackstyvhet. Mun och svalg: </a:t>
            </a:r>
            <a:r>
              <a:rPr lang="sv-SE" sz="1200" i="1" dirty="0" err="1">
                <a:solidFill>
                  <a:schemeClr val="tx1">
                    <a:lumMod val="50000"/>
                    <a:lumOff val="50000"/>
                  </a:schemeClr>
                </a:solidFill>
              </a:rPr>
              <a:t>Ua</a:t>
            </a:r>
            <a:r>
              <a:rPr lang="sv-SE" sz="1200" i="1" dirty="0">
                <a:solidFill>
                  <a:schemeClr val="tx1">
                    <a:lumMod val="50000"/>
                    <a:lumOff val="50000"/>
                  </a:schemeClr>
                </a:solidFill>
              </a:rPr>
              <a:t>., Hjärta: </a:t>
            </a:r>
            <a:r>
              <a:rPr lang="sv-SE" sz="1200" i="1" dirty="0" err="1">
                <a:solidFill>
                  <a:schemeClr val="tx1">
                    <a:lumMod val="50000"/>
                    <a:lumOff val="50000"/>
                  </a:schemeClr>
                </a:solidFill>
              </a:rPr>
              <a:t>Ua</a:t>
            </a:r>
            <a:r>
              <a:rPr lang="sv-SE" sz="1200" i="1" dirty="0">
                <a:solidFill>
                  <a:schemeClr val="tx1">
                    <a:lumMod val="50000"/>
                    <a:lumOff val="50000"/>
                  </a:schemeClr>
                </a:solidFill>
              </a:rPr>
              <a:t>., Lungor: Diskreta rassel basalt bilat på lungorna. Buk: Mjuk och oöm, lätt </a:t>
            </a:r>
            <a:r>
              <a:rPr lang="sv-SE" sz="1200" i="1" dirty="0" err="1">
                <a:solidFill>
                  <a:schemeClr val="tx1">
                    <a:lumMod val="50000"/>
                    <a:lumOff val="50000"/>
                  </a:schemeClr>
                </a:solidFill>
              </a:rPr>
              <a:t>dunköm</a:t>
            </a:r>
            <a:r>
              <a:rPr lang="sv-SE" sz="1200" i="1" dirty="0">
                <a:solidFill>
                  <a:schemeClr val="tx1">
                    <a:lumMod val="50000"/>
                    <a:lumOff val="50000"/>
                  </a:schemeClr>
                </a:solidFill>
              </a:rPr>
              <a:t> </a:t>
            </a:r>
            <a:r>
              <a:rPr lang="sv-SE" sz="1200" i="1" dirty="0" err="1">
                <a:solidFill>
                  <a:schemeClr val="tx1">
                    <a:lumMod val="50000"/>
                    <a:lumOff val="50000"/>
                  </a:schemeClr>
                </a:solidFill>
              </a:rPr>
              <a:t>vä</a:t>
            </a:r>
            <a:r>
              <a:rPr lang="sv-SE" sz="1200" i="1" dirty="0">
                <a:solidFill>
                  <a:schemeClr val="tx1">
                    <a:lumMod val="50000"/>
                    <a:lumOff val="50000"/>
                  </a:schemeClr>
                </a:solidFill>
              </a:rPr>
              <a:t> flank. Hudkostymen inspekteras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r>
              <a:rPr lang="sv-SE" sz="1200" i="1" dirty="0" err="1">
                <a:solidFill>
                  <a:schemeClr val="tx1">
                    <a:lumMod val="50000"/>
                    <a:lumOff val="50000"/>
                  </a:schemeClr>
                </a:solidFill>
              </a:rPr>
              <a:t>Lymkörtlar</a:t>
            </a:r>
            <a:r>
              <a:rPr lang="sv-SE" sz="1200" i="1" dirty="0">
                <a:solidFill>
                  <a:schemeClr val="tx1">
                    <a:lumMod val="50000"/>
                    <a:lumOff val="50000"/>
                  </a:schemeClr>
                </a:solidFill>
              </a:rPr>
              <a:t>: </a:t>
            </a:r>
            <a:r>
              <a:rPr lang="sv-SE" sz="1200" i="1" dirty="0" err="1">
                <a:solidFill>
                  <a:schemeClr val="tx1">
                    <a:lumMod val="50000"/>
                    <a:lumOff val="50000"/>
                  </a:schemeClr>
                </a:solidFill>
              </a:rPr>
              <a:t>Ua</a:t>
            </a:r>
            <a:r>
              <a:rPr lang="sv-SE" sz="1200" i="1" dirty="0">
                <a:solidFill>
                  <a:schemeClr val="tx1">
                    <a:lumMod val="50000"/>
                    <a:lumOff val="50000"/>
                  </a:schemeClr>
                </a:solidFill>
              </a:rPr>
              <a:t>., Ledstatus: </a:t>
            </a:r>
            <a:r>
              <a:rPr lang="sv-SE" sz="1200" i="1" dirty="0" err="1">
                <a:solidFill>
                  <a:schemeClr val="tx1">
                    <a:lumMod val="50000"/>
                    <a:lumOff val="50000"/>
                  </a:schemeClr>
                </a:solidFill>
              </a:rPr>
              <a:t>Ua</a:t>
            </a:r>
            <a:r>
              <a:rPr lang="sv-SE" sz="1200" i="1" dirty="0">
                <a:solidFill>
                  <a:schemeClr val="tx1">
                    <a:lumMod val="50000"/>
                    <a:lumOff val="50000"/>
                  </a:schemeClr>
                </a:solidFill>
              </a:rPr>
              <a:t>, inklusive höger knä. Sköterskan har odlat från blod, urin och </a:t>
            </a:r>
            <a:r>
              <a:rPr lang="sv-SE" sz="1200" i="1" dirty="0" err="1">
                <a:solidFill>
                  <a:schemeClr val="tx1">
                    <a:lumMod val="50000"/>
                    <a:lumOff val="50000"/>
                  </a:schemeClr>
                </a:solidFill>
              </a:rPr>
              <a:t>nasopharynx</a:t>
            </a:r>
            <a:r>
              <a:rPr lang="sv-SE" sz="1200" i="1" dirty="0">
                <a:solidFill>
                  <a:schemeClr val="tx1">
                    <a:lumMod val="50000"/>
                    <a:lumOff val="50000"/>
                  </a:schemeClr>
                </a:solidFill>
              </a:rPr>
              <a:t> och du vill nu starta antibiotikabehandling. </a:t>
            </a:r>
            <a:br>
              <a:rPr lang="sv-SE" sz="1400" dirty="0"/>
            </a:br>
            <a:br>
              <a:rPr lang="sv-SE" sz="1400" dirty="0"/>
            </a:br>
            <a:r>
              <a:rPr lang="sv-SE" sz="1400" dirty="0"/>
              <a:t>Du misstänker i första hand att Görans sepsis utgår från lungorna eller urinvägarna och väjer att starta med en dos av 2 gram </a:t>
            </a:r>
            <a:r>
              <a:rPr lang="sv-SE" sz="1400" dirty="0" err="1"/>
              <a:t>Cefotaxim</a:t>
            </a:r>
            <a:r>
              <a:rPr lang="sv-SE" sz="1400" dirty="0"/>
              <a:t> för att täcka in pneumokocker och </a:t>
            </a:r>
            <a:r>
              <a:rPr lang="sv-SE" sz="1400" i="1" dirty="0"/>
              <a:t>E. </a:t>
            </a:r>
            <a:r>
              <a:rPr lang="sv-SE" sz="1400" i="1" dirty="0" err="1"/>
              <a:t>coli</a:t>
            </a:r>
            <a:r>
              <a:rPr lang="sv-SE" sz="1400" i="1" dirty="0"/>
              <a:t> </a:t>
            </a:r>
            <a:r>
              <a:rPr lang="sv-SE" sz="1400" dirty="0"/>
              <a:t>i första hand. Svar på orienterande kemiska analyser har nu anlänt (se tabell). Ny kontroll av vitalparametrar efter att 500 ml </a:t>
            </a:r>
            <a:r>
              <a:rPr lang="sv-SE" sz="1400" dirty="0" err="1"/>
              <a:t>Ringeracetat</a:t>
            </a:r>
            <a:r>
              <a:rPr lang="sv-SE" sz="1400" dirty="0"/>
              <a:t> administrerats visar: RLS 1, Andningsfrekvens: 20/min, Perifer </a:t>
            </a:r>
            <a:r>
              <a:rPr lang="sv-SE" sz="1400" dirty="0" err="1"/>
              <a:t>saturation</a:t>
            </a:r>
            <a:r>
              <a:rPr lang="sv-SE" sz="1400" dirty="0"/>
              <a:t> 96% på 2 l O2, </a:t>
            </a:r>
            <a:r>
              <a:rPr lang="sv-SE" sz="1400" dirty="0" err="1"/>
              <a:t>Bltr</a:t>
            </a:r>
            <a:r>
              <a:rPr lang="sv-SE" sz="1400" dirty="0"/>
              <a:t>.: 108/60 </a:t>
            </a:r>
            <a:r>
              <a:rPr lang="sv-SE" sz="1400" dirty="0" err="1"/>
              <a:t>mmHg</a:t>
            </a:r>
            <a:r>
              <a:rPr lang="sv-SE" sz="1400" dirty="0"/>
              <a:t>, Puls: 95/min., Temp. 38,8° C. </a:t>
            </a:r>
          </a:p>
          <a:p>
            <a:pPr marL="0" indent="0">
              <a:buNone/>
            </a:pPr>
            <a:r>
              <a:rPr lang="sv-SE" sz="1400" dirty="0"/>
              <a:t>Du tycker att detta styrker din misstanke om sepsis, och planerar att lägga in </a:t>
            </a:r>
            <a:br>
              <a:rPr lang="sv-SE" sz="1400" dirty="0"/>
            </a:br>
            <a:r>
              <a:rPr lang="sv-SE" sz="1400" dirty="0"/>
              <a:t>Göran på en intermediärvårdsplats. Du beställer en </a:t>
            </a:r>
            <a:r>
              <a:rPr lang="sv-SE" sz="1400" dirty="0" err="1"/>
              <a:t>rtg</a:t>
            </a:r>
            <a:r>
              <a:rPr lang="sv-SE" sz="1400" dirty="0"/>
              <a:t> </a:t>
            </a:r>
            <a:r>
              <a:rPr lang="sv-SE" sz="1400" dirty="0" err="1"/>
              <a:t>pulm</a:t>
            </a:r>
            <a:r>
              <a:rPr lang="sv-SE" sz="1400" dirty="0"/>
              <a:t> att utföras inom det </a:t>
            </a:r>
            <a:br>
              <a:rPr lang="sv-SE" sz="1400" dirty="0"/>
            </a:br>
            <a:r>
              <a:rPr lang="sv-SE" sz="1400" dirty="0"/>
              <a:t>närmaste dygnet. </a:t>
            </a:r>
          </a:p>
          <a:p>
            <a:pPr marL="0" indent="0">
              <a:buNone/>
            </a:pPr>
            <a:r>
              <a:rPr lang="sv-SE" sz="1400" b="1" dirty="0"/>
              <a:t>Fråga 5:5 (4p) </a:t>
            </a:r>
            <a:r>
              <a:rPr lang="sv-SE" sz="1400" dirty="0"/>
              <a:t>Beskriv de bakomliggande </a:t>
            </a:r>
            <a:r>
              <a:rPr lang="sv-SE" sz="1400" dirty="0" err="1"/>
              <a:t>patofysiologiska</a:t>
            </a:r>
            <a:r>
              <a:rPr lang="sv-SE" sz="1400" dirty="0"/>
              <a:t> mekanismerna till </a:t>
            </a:r>
            <a:br>
              <a:rPr lang="sv-SE" sz="1400" dirty="0"/>
            </a:br>
            <a:r>
              <a:rPr lang="sv-SE" sz="1400" dirty="0"/>
              <a:t>sepsis på cell- och </a:t>
            </a:r>
            <a:r>
              <a:rPr lang="sv-SE" sz="1400" dirty="0" err="1"/>
              <a:t>organnivå</a:t>
            </a:r>
            <a:r>
              <a:rPr lang="sv-SE" sz="1400" dirty="0"/>
              <a:t>. </a:t>
            </a:r>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BB24C433-87EC-3C46-BB66-D245A6F19616}"/>
              </a:ext>
            </a:extLst>
          </p:cNvPr>
          <p:cNvPicPr>
            <a:picLocks noChangeAspect="1"/>
          </p:cNvPicPr>
          <p:nvPr/>
        </p:nvPicPr>
        <p:blipFill>
          <a:blip r:embed="rId2"/>
          <a:stretch>
            <a:fillRect/>
          </a:stretch>
        </p:blipFill>
        <p:spPr>
          <a:xfrm>
            <a:off x="7307473" y="4339988"/>
            <a:ext cx="4566931" cy="2397836"/>
          </a:xfrm>
          <a:prstGeom prst="rect">
            <a:avLst/>
          </a:prstGeom>
        </p:spPr>
      </p:pic>
    </p:spTree>
    <p:extLst>
      <p:ext uri="{BB962C8B-B14F-4D97-AF65-F5344CB8AC3E}">
        <p14:creationId xmlns:p14="http://schemas.microsoft.com/office/powerpoint/2010/main" val="14205178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br>
              <a:rPr lang="sv-SE" sz="1400" dirty="0"/>
            </a:br>
            <a:br>
              <a:rPr lang="sv-SE" sz="1400" dirty="0"/>
            </a:br>
            <a:r>
              <a:rPr lang="sv-SE" sz="1400" dirty="0"/>
              <a:t>Du misstänker i första hand att Görans sepsis utgår från lungorna eller urinvägarna och väjer att starta med en dos av 2 gram </a:t>
            </a:r>
            <a:r>
              <a:rPr lang="sv-SE" sz="1400" dirty="0" err="1"/>
              <a:t>Cefotaxim</a:t>
            </a:r>
            <a:r>
              <a:rPr lang="sv-SE" sz="1400" dirty="0"/>
              <a:t> för att täcka in pneumokocker och </a:t>
            </a:r>
            <a:r>
              <a:rPr lang="sv-SE" sz="1400" i="1" dirty="0"/>
              <a:t>E. </a:t>
            </a:r>
            <a:r>
              <a:rPr lang="sv-SE" sz="1400" i="1" dirty="0" err="1"/>
              <a:t>coli</a:t>
            </a:r>
            <a:r>
              <a:rPr lang="sv-SE" sz="1400" i="1" dirty="0"/>
              <a:t> </a:t>
            </a:r>
            <a:r>
              <a:rPr lang="sv-SE" sz="1400" dirty="0"/>
              <a:t>i första hand. Svar på orienterande kemiska analyser har nu anlänt (se tabell). Ny kontroll av vitalparametrar efter att 500 ml </a:t>
            </a:r>
            <a:r>
              <a:rPr lang="sv-SE" sz="1400" dirty="0" err="1"/>
              <a:t>Ringeracetat</a:t>
            </a:r>
            <a:r>
              <a:rPr lang="sv-SE" sz="1400" dirty="0"/>
              <a:t> administrerats visar: RLS 1, Andningsfrekvens: 20/min, Perifer </a:t>
            </a:r>
            <a:r>
              <a:rPr lang="sv-SE" sz="1400" dirty="0" err="1"/>
              <a:t>saturation</a:t>
            </a:r>
            <a:r>
              <a:rPr lang="sv-SE" sz="1400" dirty="0"/>
              <a:t> 96% på 2 l O2, </a:t>
            </a:r>
            <a:r>
              <a:rPr lang="sv-SE" sz="1400" dirty="0" err="1"/>
              <a:t>Bltr</a:t>
            </a:r>
            <a:r>
              <a:rPr lang="sv-SE" sz="1400" dirty="0"/>
              <a:t>.: 108/60 </a:t>
            </a:r>
            <a:r>
              <a:rPr lang="sv-SE" sz="1400" dirty="0" err="1"/>
              <a:t>mmHg</a:t>
            </a:r>
            <a:r>
              <a:rPr lang="sv-SE" sz="1400" dirty="0"/>
              <a:t>, Puls: 95/min., Temp. 38,8° C. </a:t>
            </a:r>
          </a:p>
          <a:p>
            <a:pPr marL="0" indent="0">
              <a:buNone/>
            </a:pPr>
            <a:r>
              <a:rPr lang="sv-SE" sz="1400" dirty="0"/>
              <a:t>Du tycker att detta styrker din misstanke om sepsis, och planerar att lägga in </a:t>
            </a:r>
            <a:br>
              <a:rPr lang="sv-SE" sz="1400" dirty="0"/>
            </a:br>
            <a:r>
              <a:rPr lang="sv-SE" sz="1400" dirty="0"/>
              <a:t>Göran på en intermediärvårdsplats. Du beställer en </a:t>
            </a:r>
            <a:r>
              <a:rPr lang="sv-SE" sz="1400" dirty="0" err="1"/>
              <a:t>rtg</a:t>
            </a:r>
            <a:r>
              <a:rPr lang="sv-SE" sz="1400" dirty="0"/>
              <a:t> </a:t>
            </a:r>
            <a:r>
              <a:rPr lang="sv-SE" sz="1400" dirty="0" err="1"/>
              <a:t>pulm</a:t>
            </a:r>
            <a:r>
              <a:rPr lang="sv-SE" sz="1400" dirty="0"/>
              <a:t> att utföras inom det </a:t>
            </a:r>
            <a:br>
              <a:rPr lang="sv-SE" sz="1400" dirty="0"/>
            </a:br>
            <a:r>
              <a:rPr lang="sv-SE" sz="1400" dirty="0"/>
              <a:t>närmaste dygnet. </a:t>
            </a:r>
          </a:p>
          <a:p>
            <a:pPr marL="0" indent="0">
              <a:buNone/>
            </a:pPr>
            <a:r>
              <a:rPr lang="sv-SE" sz="1400" b="1" dirty="0"/>
              <a:t>Fråga 5:5 (4p) </a:t>
            </a:r>
            <a:r>
              <a:rPr lang="sv-SE" sz="1400" dirty="0"/>
              <a:t>Beskriv de bakomliggande </a:t>
            </a:r>
            <a:r>
              <a:rPr lang="sv-SE" sz="1400" dirty="0" err="1"/>
              <a:t>patofysiologiska</a:t>
            </a:r>
            <a:r>
              <a:rPr lang="sv-SE" sz="1400" dirty="0"/>
              <a:t> mekanismerna till </a:t>
            </a:r>
            <a:br>
              <a:rPr lang="sv-SE" sz="1400" dirty="0"/>
            </a:br>
            <a:r>
              <a:rPr lang="sv-SE" sz="1400" dirty="0"/>
              <a:t>sepsis på cell- och </a:t>
            </a:r>
            <a:r>
              <a:rPr lang="sv-SE" sz="1400" dirty="0" err="1"/>
              <a:t>organnivå</a:t>
            </a:r>
            <a:r>
              <a:rPr lang="sv-SE" sz="1400" dirty="0"/>
              <a:t>. </a:t>
            </a:r>
          </a:p>
          <a:p>
            <a:pPr marL="0" indent="0">
              <a:buNone/>
            </a:pPr>
            <a:endParaRPr lang="sv-SE" sz="1600" dirty="0">
              <a:solidFill>
                <a:schemeClr val="accent4"/>
              </a:solidFill>
            </a:endParaRPr>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Bakterier som kommer in i kroppen aktiverar vårt medfödda immunförsvar (</a:t>
            </a:r>
            <a:r>
              <a:rPr lang="sv-SE" sz="1600" dirty="0" err="1">
                <a:solidFill>
                  <a:schemeClr val="accent4"/>
                </a:solidFill>
              </a:rPr>
              <a:t>neutrofiler</a:t>
            </a:r>
            <a:r>
              <a:rPr lang="sv-SE" sz="1600" dirty="0">
                <a:solidFill>
                  <a:schemeClr val="accent4"/>
                </a:solidFill>
              </a:rPr>
              <a:t> och makrofager). Detta leder till en ökad produktion och frisättning av inflammatoriska cytokiner (tex TNF-alfa, IL-1 och IL-6) som bl.a. bidrar till </a:t>
            </a:r>
            <a:r>
              <a:rPr lang="sv-SE" sz="1600" dirty="0" err="1">
                <a:solidFill>
                  <a:schemeClr val="accent4"/>
                </a:solidFill>
              </a:rPr>
              <a:t>vasodilatation</a:t>
            </a:r>
            <a:r>
              <a:rPr lang="sv-SE" sz="1600" dirty="0">
                <a:solidFill>
                  <a:schemeClr val="accent4"/>
                </a:solidFill>
              </a:rPr>
              <a:t>. De aktiverade </a:t>
            </a:r>
            <a:r>
              <a:rPr lang="sv-SE" sz="1600" dirty="0" err="1">
                <a:solidFill>
                  <a:schemeClr val="accent4"/>
                </a:solidFill>
              </a:rPr>
              <a:t>neutrofilerna</a:t>
            </a:r>
            <a:r>
              <a:rPr lang="sv-SE" sz="1600" dirty="0">
                <a:solidFill>
                  <a:schemeClr val="accent4"/>
                </a:solidFill>
              </a:rPr>
              <a:t> börjar rulla mot kärlväggen och </a:t>
            </a:r>
            <a:r>
              <a:rPr lang="sv-SE" sz="1600" dirty="0" err="1">
                <a:solidFill>
                  <a:schemeClr val="accent4"/>
                </a:solidFill>
              </a:rPr>
              <a:t>adhererar</a:t>
            </a:r>
            <a:r>
              <a:rPr lang="sv-SE" sz="1600" dirty="0">
                <a:solidFill>
                  <a:schemeClr val="accent4"/>
                </a:solidFill>
              </a:rPr>
              <a:t>, vilket leder till en ökad kärlpermeabilitet. Detta leder till vävnadsödem. Bakterietoxiner och inflammationen bidrar till vävnadsskada som ytterligare underhåller inflammationen. Vävnadsskadan aktiverar komplementsystemet, som bidrar både till bakterieavdödning (via MAC och </a:t>
            </a:r>
            <a:r>
              <a:rPr lang="sv-SE" sz="1600" dirty="0" err="1">
                <a:solidFill>
                  <a:schemeClr val="accent4"/>
                </a:solidFill>
              </a:rPr>
              <a:t>opsonisering</a:t>
            </a:r>
            <a:r>
              <a:rPr lang="sv-SE" sz="1600" dirty="0">
                <a:solidFill>
                  <a:schemeClr val="accent4"/>
                </a:solidFill>
              </a:rPr>
              <a:t>) och </a:t>
            </a:r>
            <a:r>
              <a:rPr lang="sv-SE" sz="1600" dirty="0" err="1">
                <a:solidFill>
                  <a:schemeClr val="accent4"/>
                </a:solidFill>
              </a:rPr>
              <a:t>kemotaxi</a:t>
            </a:r>
            <a:r>
              <a:rPr lang="sv-SE" sz="1600" dirty="0">
                <a:solidFill>
                  <a:schemeClr val="accent4"/>
                </a:solidFill>
              </a:rPr>
              <a:t>. Vävnadsskadan bidrar också till en aktivering av koagulationssystemet, vilket kan ge </a:t>
            </a:r>
            <a:r>
              <a:rPr lang="sv-SE" sz="1600" dirty="0" err="1">
                <a:solidFill>
                  <a:schemeClr val="accent4"/>
                </a:solidFill>
              </a:rPr>
              <a:t>mikrotrombotisering</a:t>
            </a:r>
            <a:r>
              <a:rPr lang="sv-SE" sz="1600" dirty="0">
                <a:solidFill>
                  <a:schemeClr val="accent4"/>
                </a:solidFill>
              </a:rPr>
              <a:t> och i svåra fall DIC. </a:t>
            </a:r>
          </a:p>
          <a:p>
            <a:pPr marL="0" indent="0">
              <a:buNone/>
            </a:pPr>
            <a:r>
              <a:rPr lang="sv-SE" sz="1600" dirty="0" err="1">
                <a:solidFill>
                  <a:schemeClr val="accent4"/>
                </a:solidFill>
              </a:rPr>
              <a:t>Hypovolemi</a:t>
            </a:r>
            <a:r>
              <a:rPr lang="sv-SE" sz="1600" dirty="0">
                <a:solidFill>
                  <a:schemeClr val="accent4"/>
                </a:solidFill>
              </a:rPr>
              <a:t>, </a:t>
            </a:r>
            <a:r>
              <a:rPr lang="sv-SE" sz="1600" dirty="0" err="1">
                <a:solidFill>
                  <a:schemeClr val="accent4"/>
                </a:solidFill>
              </a:rPr>
              <a:t>hypotension</a:t>
            </a:r>
            <a:r>
              <a:rPr lang="sv-SE" sz="1600" dirty="0">
                <a:solidFill>
                  <a:schemeClr val="accent4"/>
                </a:solidFill>
              </a:rPr>
              <a:t>, </a:t>
            </a:r>
            <a:r>
              <a:rPr lang="sv-SE" sz="1600" dirty="0" err="1">
                <a:solidFill>
                  <a:schemeClr val="accent4"/>
                </a:solidFill>
              </a:rPr>
              <a:t>mikrotrombotisering</a:t>
            </a:r>
            <a:r>
              <a:rPr lang="sv-SE" sz="1600" dirty="0">
                <a:solidFill>
                  <a:schemeClr val="accent4"/>
                </a:solidFill>
              </a:rPr>
              <a:t> och </a:t>
            </a:r>
            <a:r>
              <a:rPr lang="sv-SE" sz="1600" dirty="0" err="1">
                <a:solidFill>
                  <a:schemeClr val="accent4"/>
                </a:solidFill>
              </a:rPr>
              <a:t>kardiell</a:t>
            </a:r>
            <a:r>
              <a:rPr lang="sv-SE" sz="1600" dirty="0">
                <a:solidFill>
                  <a:schemeClr val="accent4"/>
                </a:solidFill>
              </a:rPr>
              <a:t> påverkan (ses ibland) bidrar till </a:t>
            </a:r>
            <a:r>
              <a:rPr lang="sv-SE" sz="1600" dirty="0" err="1">
                <a:solidFill>
                  <a:schemeClr val="accent4"/>
                </a:solidFill>
              </a:rPr>
              <a:t>hypoperfusion</a:t>
            </a:r>
            <a:r>
              <a:rPr lang="sv-SE" sz="1600" dirty="0">
                <a:solidFill>
                  <a:schemeClr val="accent4"/>
                </a:solidFill>
              </a:rPr>
              <a:t>. Vävnadsödem (både i lungan och i ”mottagande” organ” försvårar gasutbyte. Detta bidrar till en anaerob metabolism och laktatproduktion. </a:t>
            </a:r>
            <a:r>
              <a:rPr lang="sv-SE" sz="1600" dirty="0" err="1">
                <a:solidFill>
                  <a:schemeClr val="accent4"/>
                </a:solidFill>
              </a:rPr>
              <a:t>Vävnadshypoxi</a:t>
            </a:r>
            <a:r>
              <a:rPr lang="sv-SE" sz="1600" dirty="0">
                <a:solidFill>
                  <a:schemeClr val="accent4"/>
                </a:solidFill>
              </a:rPr>
              <a:t>, tillsammans med bakterietoxiner och inflammatoriska </a:t>
            </a:r>
            <a:r>
              <a:rPr lang="sv-SE" sz="1600" dirty="0" err="1">
                <a:solidFill>
                  <a:schemeClr val="accent4"/>
                </a:solidFill>
              </a:rPr>
              <a:t>mediatorer</a:t>
            </a:r>
            <a:r>
              <a:rPr lang="sv-SE" sz="1600" dirty="0">
                <a:solidFill>
                  <a:schemeClr val="accent4"/>
                </a:solidFill>
              </a:rPr>
              <a:t> ger upphov till organdysfunktion/organskador. </a:t>
            </a:r>
          </a:p>
          <a:p>
            <a:pPr marL="0" indent="0">
              <a:buNone/>
            </a:pPr>
            <a:br>
              <a:rPr lang="sv-SE" sz="1000" dirty="0">
                <a:solidFill>
                  <a:schemeClr val="tx1">
                    <a:lumMod val="50000"/>
                    <a:lumOff val="50000"/>
                  </a:schemeClr>
                </a:solidFill>
              </a:rPr>
            </a:br>
            <a:br>
              <a:rPr lang="sv-SE" sz="1000" dirty="0">
                <a:solidFill>
                  <a:schemeClr val="tx1">
                    <a:lumMod val="50000"/>
                    <a:lumOff val="50000"/>
                  </a:schemeClr>
                </a:solidFill>
              </a:rPr>
            </a:br>
            <a:br>
              <a:rPr lang="sv-SE" sz="1000" dirty="0">
                <a:solidFill>
                  <a:schemeClr val="tx1">
                    <a:lumMod val="50000"/>
                    <a:lumOff val="50000"/>
                  </a:schemeClr>
                </a:solidFill>
              </a:rPr>
            </a:br>
            <a:r>
              <a:rPr lang="sv-SE" sz="1000" dirty="0">
                <a:solidFill>
                  <a:schemeClr val="tx1">
                    <a:lumMod val="50000"/>
                    <a:lumOff val="50000"/>
                  </a:schemeClr>
                </a:solidFill>
              </a:rPr>
              <a:t>FLM K10 B36 </a:t>
            </a:r>
          </a:p>
          <a:p>
            <a:pPr marL="0" indent="0">
              <a:buNone/>
            </a:pPr>
            <a:endParaRPr lang="sv-SE" sz="14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930758463"/>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br>
              <a:rPr lang="sv-SE" sz="1600" dirty="0"/>
            </a:br>
            <a:r>
              <a:rPr lang="sv-SE" sz="1200" i="1" dirty="0">
                <a:solidFill>
                  <a:schemeClr val="tx1">
                    <a:lumMod val="50000"/>
                    <a:lumOff val="50000"/>
                  </a:schemeClr>
                </a:solidFill>
              </a:rPr>
              <a:t>(…)När du undersöker Göran så finner du följande: CNS: RLS 1, Ingen nackstyvhet. Mun och svalg: </a:t>
            </a:r>
            <a:r>
              <a:rPr lang="sv-SE" sz="1200" i="1" dirty="0" err="1">
                <a:solidFill>
                  <a:schemeClr val="tx1">
                    <a:lumMod val="50000"/>
                    <a:lumOff val="50000"/>
                  </a:schemeClr>
                </a:solidFill>
              </a:rPr>
              <a:t>Ua</a:t>
            </a:r>
            <a:r>
              <a:rPr lang="sv-SE" sz="1200" i="1" dirty="0">
                <a:solidFill>
                  <a:schemeClr val="tx1">
                    <a:lumMod val="50000"/>
                    <a:lumOff val="50000"/>
                  </a:schemeClr>
                </a:solidFill>
              </a:rPr>
              <a:t>., Hjärta: </a:t>
            </a:r>
            <a:r>
              <a:rPr lang="sv-SE" sz="1200" i="1" dirty="0" err="1">
                <a:solidFill>
                  <a:schemeClr val="tx1">
                    <a:lumMod val="50000"/>
                    <a:lumOff val="50000"/>
                  </a:schemeClr>
                </a:solidFill>
              </a:rPr>
              <a:t>Ua</a:t>
            </a:r>
            <a:r>
              <a:rPr lang="sv-SE" sz="1200" i="1" dirty="0">
                <a:solidFill>
                  <a:schemeClr val="tx1">
                    <a:lumMod val="50000"/>
                    <a:lumOff val="50000"/>
                  </a:schemeClr>
                </a:solidFill>
              </a:rPr>
              <a:t>., Lungor: Diskreta rassel basalt bilat på lungorna. Buk: Mjuk och oöm, lätt </a:t>
            </a:r>
            <a:r>
              <a:rPr lang="sv-SE" sz="1200" i="1" dirty="0" err="1">
                <a:solidFill>
                  <a:schemeClr val="tx1">
                    <a:lumMod val="50000"/>
                    <a:lumOff val="50000"/>
                  </a:schemeClr>
                </a:solidFill>
              </a:rPr>
              <a:t>dunköm</a:t>
            </a:r>
            <a:r>
              <a:rPr lang="sv-SE" sz="1200" i="1" dirty="0">
                <a:solidFill>
                  <a:schemeClr val="tx1">
                    <a:lumMod val="50000"/>
                    <a:lumOff val="50000"/>
                  </a:schemeClr>
                </a:solidFill>
              </a:rPr>
              <a:t> </a:t>
            </a:r>
            <a:r>
              <a:rPr lang="sv-SE" sz="1200" i="1" dirty="0" err="1">
                <a:solidFill>
                  <a:schemeClr val="tx1">
                    <a:lumMod val="50000"/>
                    <a:lumOff val="50000"/>
                  </a:schemeClr>
                </a:solidFill>
              </a:rPr>
              <a:t>vä</a:t>
            </a:r>
            <a:r>
              <a:rPr lang="sv-SE" sz="1200" i="1" dirty="0">
                <a:solidFill>
                  <a:schemeClr val="tx1">
                    <a:lumMod val="50000"/>
                    <a:lumOff val="50000"/>
                  </a:schemeClr>
                </a:solidFill>
              </a:rPr>
              <a:t> flank. Hudkostymen inspekteras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r>
              <a:rPr lang="sv-SE" sz="1200" i="1" dirty="0" err="1">
                <a:solidFill>
                  <a:schemeClr val="tx1">
                    <a:lumMod val="50000"/>
                    <a:lumOff val="50000"/>
                  </a:schemeClr>
                </a:solidFill>
              </a:rPr>
              <a:t>Lymkörtlar</a:t>
            </a:r>
            <a:r>
              <a:rPr lang="sv-SE" sz="1200" i="1" dirty="0">
                <a:solidFill>
                  <a:schemeClr val="tx1">
                    <a:lumMod val="50000"/>
                    <a:lumOff val="50000"/>
                  </a:schemeClr>
                </a:solidFill>
              </a:rPr>
              <a:t>: </a:t>
            </a:r>
            <a:r>
              <a:rPr lang="sv-SE" sz="1200" i="1" dirty="0" err="1">
                <a:solidFill>
                  <a:schemeClr val="tx1">
                    <a:lumMod val="50000"/>
                    <a:lumOff val="50000"/>
                  </a:schemeClr>
                </a:solidFill>
              </a:rPr>
              <a:t>Ua</a:t>
            </a:r>
            <a:r>
              <a:rPr lang="sv-SE" sz="1200" i="1" dirty="0">
                <a:solidFill>
                  <a:schemeClr val="tx1">
                    <a:lumMod val="50000"/>
                    <a:lumOff val="50000"/>
                  </a:schemeClr>
                </a:solidFill>
              </a:rPr>
              <a:t>., Ledstatus: </a:t>
            </a:r>
            <a:r>
              <a:rPr lang="sv-SE" sz="1200" i="1" dirty="0" err="1">
                <a:solidFill>
                  <a:schemeClr val="tx1">
                    <a:lumMod val="50000"/>
                    <a:lumOff val="50000"/>
                  </a:schemeClr>
                </a:solidFill>
              </a:rPr>
              <a:t>Ua</a:t>
            </a:r>
            <a:r>
              <a:rPr lang="sv-SE" sz="1200" i="1" dirty="0">
                <a:solidFill>
                  <a:schemeClr val="tx1">
                    <a:lumMod val="50000"/>
                    <a:lumOff val="50000"/>
                  </a:schemeClr>
                </a:solidFill>
              </a:rPr>
              <a:t>, inklusive höger knä. </a:t>
            </a:r>
          </a:p>
          <a:p>
            <a:pPr marL="0" indent="0">
              <a:buNone/>
            </a:pPr>
            <a:r>
              <a:rPr lang="sv-SE" sz="1200" i="1" dirty="0">
                <a:solidFill>
                  <a:schemeClr val="tx1">
                    <a:lumMod val="50000"/>
                    <a:lumOff val="50000"/>
                  </a:schemeClr>
                </a:solidFill>
              </a:rPr>
              <a:t>Sköterskan har odlat från blod, urin och </a:t>
            </a:r>
            <a:r>
              <a:rPr lang="sv-SE" sz="1200" i="1" dirty="0" err="1">
                <a:solidFill>
                  <a:schemeClr val="tx1">
                    <a:lumMod val="50000"/>
                    <a:lumOff val="50000"/>
                  </a:schemeClr>
                </a:solidFill>
              </a:rPr>
              <a:t>nasopharynx</a:t>
            </a:r>
            <a:r>
              <a:rPr lang="sv-SE" sz="1200" i="1" dirty="0">
                <a:solidFill>
                  <a:schemeClr val="tx1">
                    <a:lumMod val="50000"/>
                    <a:lumOff val="50000"/>
                  </a:schemeClr>
                </a:solidFill>
              </a:rPr>
              <a:t> och du vill nu starta antibiotikabehandling. </a:t>
            </a:r>
          </a:p>
          <a:p>
            <a:pPr marL="0" indent="0">
              <a:buNone/>
            </a:pPr>
            <a:r>
              <a:rPr lang="sv-SE" sz="1200" i="1" dirty="0">
                <a:solidFill>
                  <a:schemeClr val="tx1">
                    <a:lumMod val="50000"/>
                    <a:lumOff val="50000"/>
                  </a:schemeClr>
                </a:solidFill>
              </a:rPr>
              <a:t>Du misstänker i första hand att Görans sepsis utgår från lungorna eller urinvägarna och väjer att starta med en dos av 2 gram </a:t>
            </a:r>
            <a:r>
              <a:rPr lang="sv-SE" sz="1200" i="1" dirty="0" err="1">
                <a:solidFill>
                  <a:schemeClr val="tx1">
                    <a:lumMod val="50000"/>
                    <a:lumOff val="50000"/>
                  </a:schemeClr>
                </a:solidFill>
              </a:rPr>
              <a:t>Cefotaxim</a:t>
            </a:r>
            <a:r>
              <a:rPr lang="sv-SE" sz="1200" i="1" dirty="0">
                <a:solidFill>
                  <a:schemeClr val="tx1">
                    <a:lumMod val="50000"/>
                    <a:lumOff val="50000"/>
                  </a:schemeClr>
                </a:solidFill>
              </a:rPr>
              <a:t> för att täcka in pneumokocker och E. </a:t>
            </a:r>
            <a:r>
              <a:rPr lang="sv-SE" sz="1200" i="1" dirty="0" err="1">
                <a:solidFill>
                  <a:schemeClr val="tx1">
                    <a:lumMod val="50000"/>
                    <a:lumOff val="50000"/>
                  </a:schemeClr>
                </a:solidFill>
              </a:rPr>
              <a:t>coli</a:t>
            </a:r>
            <a:r>
              <a:rPr lang="sv-SE" sz="1200" i="1" dirty="0">
                <a:solidFill>
                  <a:schemeClr val="tx1">
                    <a:lumMod val="50000"/>
                    <a:lumOff val="50000"/>
                  </a:schemeClr>
                </a:solidFill>
              </a:rPr>
              <a:t> i första hand. Svar på orienterande kemiska analyser har nu anlänt (se tabell). Ny kontroll av vitalparametrar efter att 500 ml </a:t>
            </a:r>
            <a:r>
              <a:rPr lang="sv-SE" sz="1200" i="1" dirty="0" err="1">
                <a:solidFill>
                  <a:schemeClr val="tx1">
                    <a:lumMod val="50000"/>
                    <a:lumOff val="50000"/>
                  </a:schemeClr>
                </a:solidFill>
              </a:rPr>
              <a:t>Ringeracetat</a:t>
            </a:r>
            <a:r>
              <a:rPr lang="sv-SE" sz="1200" i="1" dirty="0">
                <a:solidFill>
                  <a:schemeClr val="tx1">
                    <a:lumMod val="50000"/>
                    <a:lumOff val="50000"/>
                  </a:schemeClr>
                </a:solidFill>
              </a:rPr>
              <a:t> administrerats visar: RLS 1, Andningsfrekvens: 20/min, Perifer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96% på 2 l O2, </a:t>
            </a:r>
            <a:r>
              <a:rPr lang="sv-SE" sz="1200" i="1" dirty="0" err="1">
                <a:solidFill>
                  <a:schemeClr val="tx1">
                    <a:lumMod val="50000"/>
                    <a:lumOff val="50000"/>
                  </a:schemeClr>
                </a:solidFill>
              </a:rPr>
              <a:t>Bltr</a:t>
            </a:r>
            <a:r>
              <a:rPr lang="sv-SE" sz="1200" i="1" dirty="0">
                <a:solidFill>
                  <a:schemeClr val="tx1">
                    <a:lumMod val="50000"/>
                    <a:lumOff val="50000"/>
                  </a:schemeClr>
                </a:solidFill>
              </a:rPr>
              <a:t>.: 108/60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95/min., Temp. 38,8° C. </a:t>
            </a:r>
          </a:p>
          <a:p>
            <a:pPr marL="0" indent="0">
              <a:buNone/>
            </a:pPr>
            <a:r>
              <a:rPr lang="sv-SE" sz="1200" i="1" dirty="0">
                <a:solidFill>
                  <a:schemeClr val="tx1">
                    <a:lumMod val="50000"/>
                    <a:lumOff val="50000"/>
                  </a:schemeClr>
                </a:solidFill>
              </a:rPr>
              <a:t>Du tycker att detta styrker din misstanke om sepsis, och planerar att lägga in Göran på en intermediärvårdsplats. Du beställer en </a:t>
            </a:r>
            <a:r>
              <a:rPr lang="sv-SE" sz="1200" i="1" dirty="0" err="1">
                <a:solidFill>
                  <a:schemeClr val="tx1">
                    <a:lumMod val="50000"/>
                    <a:lumOff val="50000"/>
                  </a:schemeClr>
                </a:solidFill>
              </a:rPr>
              <a:t>rtg</a:t>
            </a:r>
            <a:r>
              <a:rPr lang="sv-SE" sz="1200" i="1" dirty="0">
                <a:solidFill>
                  <a:schemeClr val="tx1">
                    <a:lumMod val="50000"/>
                    <a:lumOff val="50000"/>
                  </a:schemeClr>
                </a:solidFill>
              </a:rPr>
              <a:t> </a:t>
            </a:r>
            <a:r>
              <a:rPr lang="sv-SE" sz="1200" i="1" dirty="0" err="1">
                <a:solidFill>
                  <a:schemeClr val="tx1">
                    <a:lumMod val="50000"/>
                    <a:lumOff val="50000"/>
                  </a:schemeClr>
                </a:solidFill>
              </a:rPr>
              <a:t>pulm</a:t>
            </a:r>
            <a:r>
              <a:rPr lang="sv-SE" sz="1200" i="1" dirty="0">
                <a:solidFill>
                  <a:schemeClr val="tx1">
                    <a:lumMod val="50000"/>
                    <a:lumOff val="50000"/>
                  </a:schemeClr>
                </a:solidFill>
              </a:rPr>
              <a:t> att utföras inom det närmaste dygnet.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b="1" dirty="0"/>
              <a:t>Fråga 5:6 (4p) </a:t>
            </a:r>
            <a:r>
              <a:rPr lang="sv-SE" sz="1600" dirty="0"/>
              <a:t>Beskriv hur du slutför det initiala omhändertagandet av Göran på akuten och lägger upp en strategi för det fortsätta omhändertagandet på avdelning för de 4 närmaste timmarna.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7554E745-02AA-6C05-8530-55DBCBB26B06}"/>
              </a:ext>
            </a:extLst>
          </p:cNvPr>
          <p:cNvPicPr>
            <a:picLocks noChangeAspect="1"/>
          </p:cNvPicPr>
          <p:nvPr/>
        </p:nvPicPr>
        <p:blipFill>
          <a:blip r:embed="rId2"/>
          <a:stretch>
            <a:fillRect/>
          </a:stretch>
        </p:blipFill>
        <p:spPr>
          <a:xfrm>
            <a:off x="2419350" y="3042634"/>
            <a:ext cx="7353300" cy="3429000"/>
          </a:xfrm>
          <a:prstGeom prst="rect">
            <a:avLst/>
          </a:prstGeom>
        </p:spPr>
      </p:pic>
    </p:spTree>
    <p:extLst>
      <p:ext uri="{BB962C8B-B14F-4D97-AF65-F5344CB8AC3E}">
        <p14:creationId xmlns:p14="http://schemas.microsoft.com/office/powerpoint/2010/main" val="2906295859"/>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br>
              <a:rPr lang="sv-SE" sz="1600" dirty="0"/>
            </a:br>
            <a:r>
              <a:rPr lang="sv-SE" sz="1200" i="1" dirty="0">
                <a:solidFill>
                  <a:schemeClr val="tx1">
                    <a:lumMod val="50000"/>
                    <a:lumOff val="50000"/>
                  </a:schemeClr>
                </a:solidFill>
              </a:rPr>
              <a:t>(…)När du undersöker Göran så finner du följande: CNS: RLS 1, Ingen nackstyvhet. Mun och svalg: </a:t>
            </a:r>
            <a:r>
              <a:rPr lang="sv-SE" sz="1200" i="1" dirty="0" err="1">
                <a:solidFill>
                  <a:schemeClr val="tx1">
                    <a:lumMod val="50000"/>
                    <a:lumOff val="50000"/>
                  </a:schemeClr>
                </a:solidFill>
              </a:rPr>
              <a:t>Ua</a:t>
            </a:r>
            <a:r>
              <a:rPr lang="sv-SE" sz="1200" i="1" dirty="0">
                <a:solidFill>
                  <a:schemeClr val="tx1">
                    <a:lumMod val="50000"/>
                    <a:lumOff val="50000"/>
                  </a:schemeClr>
                </a:solidFill>
              </a:rPr>
              <a:t>., Hjärta: </a:t>
            </a:r>
            <a:r>
              <a:rPr lang="sv-SE" sz="1200" i="1" dirty="0" err="1">
                <a:solidFill>
                  <a:schemeClr val="tx1">
                    <a:lumMod val="50000"/>
                    <a:lumOff val="50000"/>
                  </a:schemeClr>
                </a:solidFill>
              </a:rPr>
              <a:t>Ua</a:t>
            </a:r>
            <a:r>
              <a:rPr lang="sv-SE" sz="1200" i="1" dirty="0">
                <a:solidFill>
                  <a:schemeClr val="tx1">
                    <a:lumMod val="50000"/>
                    <a:lumOff val="50000"/>
                  </a:schemeClr>
                </a:solidFill>
              </a:rPr>
              <a:t>., Lungor: Diskreta rassel basalt bilat på lungorna. Buk: Mjuk och oöm, lätt </a:t>
            </a:r>
            <a:r>
              <a:rPr lang="sv-SE" sz="1200" i="1" dirty="0" err="1">
                <a:solidFill>
                  <a:schemeClr val="tx1">
                    <a:lumMod val="50000"/>
                    <a:lumOff val="50000"/>
                  </a:schemeClr>
                </a:solidFill>
              </a:rPr>
              <a:t>dunköm</a:t>
            </a:r>
            <a:r>
              <a:rPr lang="sv-SE" sz="1200" i="1" dirty="0">
                <a:solidFill>
                  <a:schemeClr val="tx1">
                    <a:lumMod val="50000"/>
                    <a:lumOff val="50000"/>
                  </a:schemeClr>
                </a:solidFill>
              </a:rPr>
              <a:t> </a:t>
            </a:r>
            <a:r>
              <a:rPr lang="sv-SE" sz="1200" i="1" dirty="0" err="1">
                <a:solidFill>
                  <a:schemeClr val="tx1">
                    <a:lumMod val="50000"/>
                    <a:lumOff val="50000"/>
                  </a:schemeClr>
                </a:solidFill>
              </a:rPr>
              <a:t>vä</a:t>
            </a:r>
            <a:r>
              <a:rPr lang="sv-SE" sz="1200" i="1" dirty="0">
                <a:solidFill>
                  <a:schemeClr val="tx1">
                    <a:lumMod val="50000"/>
                    <a:lumOff val="50000"/>
                  </a:schemeClr>
                </a:solidFill>
              </a:rPr>
              <a:t> flank. Hudkostymen inspekteras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r>
              <a:rPr lang="sv-SE" sz="1200" i="1" dirty="0" err="1">
                <a:solidFill>
                  <a:schemeClr val="tx1">
                    <a:lumMod val="50000"/>
                    <a:lumOff val="50000"/>
                  </a:schemeClr>
                </a:solidFill>
              </a:rPr>
              <a:t>Lymkörtlar</a:t>
            </a:r>
            <a:r>
              <a:rPr lang="sv-SE" sz="1200" i="1" dirty="0">
                <a:solidFill>
                  <a:schemeClr val="tx1">
                    <a:lumMod val="50000"/>
                    <a:lumOff val="50000"/>
                  </a:schemeClr>
                </a:solidFill>
              </a:rPr>
              <a:t>: </a:t>
            </a:r>
            <a:r>
              <a:rPr lang="sv-SE" sz="1200" i="1" dirty="0" err="1">
                <a:solidFill>
                  <a:schemeClr val="tx1">
                    <a:lumMod val="50000"/>
                    <a:lumOff val="50000"/>
                  </a:schemeClr>
                </a:solidFill>
              </a:rPr>
              <a:t>Ua</a:t>
            </a:r>
            <a:r>
              <a:rPr lang="sv-SE" sz="1200" i="1" dirty="0">
                <a:solidFill>
                  <a:schemeClr val="tx1">
                    <a:lumMod val="50000"/>
                    <a:lumOff val="50000"/>
                  </a:schemeClr>
                </a:solidFill>
              </a:rPr>
              <a:t>., Ledstatus: </a:t>
            </a:r>
            <a:r>
              <a:rPr lang="sv-SE" sz="1200" i="1" dirty="0" err="1">
                <a:solidFill>
                  <a:schemeClr val="tx1">
                    <a:lumMod val="50000"/>
                    <a:lumOff val="50000"/>
                  </a:schemeClr>
                </a:solidFill>
              </a:rPr>
              <a:t>Ua</a:t>
            </a:r>
            <a:r>
              <a:rPr lang="sv-SE" sz="1200" i="1" dirty="0">
                <a:solidFill>
                  <a:schemeClr val="tx1">
                    <a:lumMod val="50000"/>
                    <a:lumOff val="50000"/>
                  </a:schemeClr>
                </a:solidFill>
              </a:rPr>
              <a:t>, inklusive höger knä. </a:t>
            </a:r>
          </a:p>
          <a:p>
            <a:pPr marL="0" indent="0">
              <a:buNone/>
            </a:pPr>
            <a:r>
              <a:rPr lang="sv-SE" sz="1200" i="1" dirty="0">
                <a:solidFill>
                  <a:schemeClr val="tx1">
                    <a:lumMod val="50000"/>
                    <a:lumOff val="50000"/>
                  </a:schemeClr>
                </a:solidFill>
              </a:rPr>
              <a:t>Sköterskan har odlat från blod, urin och </a:t>
            </a:r>
            <a:r>
              <a:rPr lang="sv-SE" sz="1200" i="1" dirty="0" err="1">
                <a:solidFill>
                  <a:schemeClr val="tx1">
                    <a:lumMod val="50000"/>
                    <a:lumOff val="50000"/>
                  </a:schemeClr>
                </a:solidFill>
              </a:rPr>
              <a:t>nasopharynx</a:t>
            </a:r>
            <a:r>
              <a:rPr lang="sv-SE" sz="1200" i="1" dirty="0">
                <a:solidFill>
                  <a:schemeClr val="tx1">
                    <a:lumMod val="50000"/>
                    <a:lumOff val="50000"/>
                  </a:schemeClr>
                </a:solidFill>
              </a:rPr>
              <a:t> och du vill nu starta antibiotikabehandling. </a:t>
            </a:r>
          </a:p>
          <a:p>
            <a:pPr marL="0" indent="0">
              <a:buNone/>
            </a:pPr>
            <a:r>
              <a:rPr lang="sv-SE" sz="1200" i="1" dirty="0">
                <a:solidFill>
                  <a:schemeClr val="tx1">
                    <a:lumMod val="50000"/>
                    <a:lumOff val="50000"/>
                  </a:schemeClr>
                </a:solidFill>
              </a:rPr>
              <a:t>Du misstänker i första hand att Görans sepsis utgår från lungorna eller urinvägarna och väjer att starta med en dos av 2 gram </a:t>
            </a:r>
            <a:r>
              <a:rPr lang="sv-SE" sz="1200" i="1" dirty="0" err="1">
                <a:solidFill>
                  <a:schemeClr val="tx1">
                    <a:lumMod val="50000"/>
                    <a:lumOff val="50000"/>
                  </a:schemeClr>
                </a:solidFill>
              </a:rPr>
              <a:t>Cefotaxim</a:t>
            </a:r>
            <a:r>
              <a:rPr lang="sv-SE" sz="1200" i="1" dirty="0">
                <a:solidFill>
                  <a:schemeClr val="tx1">
                    <a:lumMod val="50000"/>
                    <a:lumOff val="50000"/>
                  </a:schemeClr>
                </a:solidFill>
              </a:rPr>
              <a:t> för att täcka in pneumokocker och E. </a:t>
            </a:r>
            <a:r>
              <a:rPr lang="sv-SE" sz="1200" i="1" dirty="0" err="1">
                <a:solidFill>
                  <a:schemeClr val="tx1">
                    <a:lumMod val="50000"/>
                    <a:lumOff val="50000"/>
                  </a:schemeClr>
                </a:solidFill>
              </a:rPr>
              <a:t>coli</a:t>
            </a:r>
            <a:r>
              <a:rPr lang="sv-SE" sz="1200" i="1" dirty="0">
                <a:solidFill>
                  <a:schemeClr val="tx1">
                    <a:lumMod val="50000"/>
                    <a:lumOff val="50000"/>
                  </a:schemeClr>
                </a:solidFill>
              </a:rPr>
              <a:t> i första hand. Svar på orienterande kemiska analyser har nu anlänt (se tabell). Ny kontroll av vitalparametrar efter att 500 ml </a:t>
            </a:r>
            <a:r>
              <a:rPr lang="sv-SE" sz="1200" i="1" dirty="0" err="1">
                <a:solidFill>
                  <a:schemeClr val="tx1">
                    <a:lumMod val="50000"/>
                    <a:lumOff val="50000"/>
                  </a:schemeClr>
                </a:solidFill>
              </a:rPr>
              <a:t>Ringeracetat</a:t>
            </a:r>
            <a:r>
              <a:rPr lang="sv-SE" sz="1200" i="1" dirty="0">
                <a:solidFill>
                  <a:schemeClr val="tx1">
                    <a:lumMod val="50000"/>
                    <a:lumOff val="50000"/>
                  </a:schemeClr>
                </a:solidFill>
              </a:rPr>
              <a:t> administrerats visar: RLS 1, Andningsfrekvens: 20/min, Perifer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96% på 2 l O2, </a:t>
            </a:r>
            <a:r>
              <a:rPr lang="sv-SE" sz="1200" i="1" dirty="0" err="1">
                <a:solidFill>
                  <a:schemeClr val="tx1">
                    <a:lumMod val="50000"/>
                    <a:lumOff val="50000"/>
                  </a:schemeClr>
                </a:solidFill>
              </a:rPr>
              <a:t>Bltr</a:t>
            </a:r>
            <a:r>
              <a:rPr lang="sv-SE" sz="1200" i="1" dirty="0">
                <a:solidFill>
                  <a:schemeClr val="tx1">
                    <a:lumMod val="50000"/>
                    <a:lumOff val="50000"/>
                  </a:schemeClr>
                </a:solidFill>
              </a:rPr>
              <a:t>.: 108/60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95/min., Temp. 38,8° C. </a:t>
            </a:r>
          </a:p>
          <a:p>
            <a:pPr marL="0" indent="0">
              <a:buNone/>
            </a:pPr>
            <a:r>
              <a:rPr lang="sv-SE" sz="1200" i="1" dirty="0">
                <a:solidFill>
                  <a:schemeClr val="tx1">
                    <a:lumMod val="50000"/>
                    <a:lumOff val="50000"/>
                  </a:schemeClr>
                </a:solidFill>
              </a:rPr>
              <a:t>Du tycker att detta styrker din misstanke om sepsis, och planerar att lägga in Göran på en intermediärvårdsplats. Du beställer en </a:t>
            </a:r>
            <a:r>
              <a:rPr lang="sv-SE" sz="1200" i="1" dirty="0" err="1">
                <a:solidFill>
                  <a:schemeClr val="tx1">
                    <a:lumMod val="50000"/>
                    <a:lumOff val="50000"/>
                  </a:schemeClr>
                </a:solidFill>
              </a:rPr>
              <a:t>rtg</a:t>
            </a:r>
            <a:r>
              <a:rPr lang="sv-SE" sz="1200" i="1" dirty="0">
                <a:solidFill>
                  <a:schemeClr val="tx1">
                    <a:lumMod val="50000"/>
                    <a:lumOff val="50000"/>
                  </a:schemeClr>
                </a:solidFill>
              </a:rPr>
              <a:t> </a:t>
            </a:r>
            <a:r>
              <a:rPr lang="sv-SE" sz="1200" i="1" dirty="0" err="1">
                <a:solidFill>
                  <a:schemeClr val="tx1">
                    <a:lumMod val="50000"/>
                    <a:lumOff val="50000"/>
                  </a:schemeClr>
                </a:solidFill>
              </a:rPr>
              <a:t>pulm</a:t>
            </a:r>
            <a:r>
              <a:rPr lang="sv-SE" sz="1200" i="1" dirty="0">
                <a:solidFill>
                  <a:schemeClr val="tx1">
                    <a:lumMod val="50000"/>
                    <a:lumOff val="50000"/>
                  </a:schemeClr>
                </a:solidFill>
              </a:rPr>
              <a:t> att utföras inom det närmaste dygnet.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b="1" dirty="0"/>
              <a:t>Fråga 5:6 (4p) </a:t>
            </a:r>
            <a:r>
              <a:rPr lang="sv-SE" sz="1600" dirty="0"/>
              <a:t>Beskriv hur du slutför det initiala omhändertagandet av Göran på akuten och lägger upp en strategi för det fortsätta omhändertagandet på avdelning för de 4 närmaste timmarna. </a:t>
            </a:r>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Du kompletterar den initiala handläggningen med att sätta KAD för mätning av </a:t>
            </a:r>
            <a:r>
              <a:rPr lang="sv-SE" sz="1600" dirty="0" err="1">
                <a:solidFill>
                  <a:schemeClr val="accent4"/>
                </a:solidFill>
              </a:rPr>
              <a:t>timdiures</a:t>
            </a:r>
            <a:r>
              <a:rPr lang="sv-SE" sz="1600" dirty="0">
                <a:solidFill>
                  <a:schemeClr val="accent4"/>
                </a:solidFill>
              </a:rPr>
              <a:t> samt tar ett EKG. Patienten behöver fortsatt övervakning med kontroller minst en gång i timmen (NEWS + urinproduktion). Du sätter upp tydliga </a:t>
            </a:r>
            <a:r>
              <a:rPr lang="sv-SE" sz="1600" dirty="0" err="1">
                <a:solidFill>
                  <a:schemeClr val="accent4"/>
                </a:solidFill>
              </a:rPr>
              <a:t>behandlingmål</a:t>
            </a:r>
            <a:r>
              <a:rPr lang="sv-SE" sz="1600" dirty="0">
                <a:solidFill>
                  <a:schemeClr val="accent4"/>
                </a:solidFill>
              </a:rPr>
              <a:t>/larmvärden för att säkerställa att ansvarig läkare kommer att kontaktas om patienten försämras. Laktat skall kontrolleras om inom 2-4 timmar för att värdera behandlingssvaret. Ytterligare vätska ordineras. </a:t>
            </a:r>
          </a:p>
          <a:p>
            <a:pPr marL="0" indent="0">
              <a:buNone/>
            </a:pPr>
            <a:r>
              <a:rPr lang="sv-SE" sz="1600" dirty="0">
                <a:solidFill>
                  <a:schemeClr val="accent4"/>
                </a:solidFill>
              </a:rPr>
              <a:t>Om patienten inte snabbt stabiliseras, samt vid stigande eller oförändrat laktat trots vätskebehandling, kontaktas intensivvårdsläkare för diskussion om fortsatt handläggning. </a:t>
            </a:r>
          </a:p>
          <a:p>
            <a:pPr marL="0" indent="0">
              <a:buNone/>
            </a:pPr>
            <a:r>
              <a:rPr lang="sv-SE" sz="1600" dirty="0">
                <a:solidFill>
                  <a:schemeClr val="accent4"/>
                </a:solidFill>
              </a:rPr>
              <a:t>Med tanke på sepsis med misstanke om urinvägsfokus, dunkömhet över ena njurlogen och stegrat </a:t>
            </a:r>
            <a:r>
              <a:rPr lang="sv-SE" sz="1600" dirty="0" err="1">
                <a:solidFill>
                  <a:schemeClr val="accent4"/>
                </a:solidFill>
              </a:rPr>
              <a:t>kreatinin</a:t>
            </a:r>
            <a:r>
              <a:rPr lang="sv-SE" sz="1600" dirty="0">
                <a:solidFill>
                  <a:schemeClr val="accent4"/>
                </a:solidFill>
              </a:rPr>
              <a:t> tar du ställning till UL/DT buk med frågeställning avstängd pyelit. </a:t>
            </a:r>
          </a:p>
          <a:p>
            <a:pPr marL="0" indent="0">
              <a:buNone/>
            </a:pPr>
            <a:r>
              <a:rPr lang="sv-SE" sz="1000" dirty="0">
                <a:solidFill>
                  <a:schemeClr val="tx1">
                    <a:lumMod val="50000"/>
                    <a:lumOff val="50000"/>
                  </a:schemeClr>
                </a:solidFill>
              </a:rPr>
              <a:t>FLM K10 C69, 70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54842155"/>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br>
              <a:rPr lang="sv-SE" sz="1600" dirty="0"/>
            </a:br>
            <a:r>
              <a:rPr lang="sv-SE" sz="1600" dirty="0"/>
              <a:t>Göran förses med KAD, och du ordinerar initialt kontroll av vitalparametrar var 30 min, och sätter mål för dessa, samt ordinerar ytterligare vätska och </a:t>
            </a:r>
            <a:r>
              <a:rPr lang="sv-SE" sz="1600" dirty="0" err="1"/>
              <a:t>omkontroll</a:t>
            </a:r>
            <a:r>
              <a:rPr lang="sv-SE" sz="1600" dirty="0"/>
              <a:t> av laktat efter 2-4 timmar. Du fortsätter med </a:t>
            </a:r>
            <a:r>
              <a:rPr lang="sv-SE" sz="1600" dirty="0" err="1"/>
              <a:t>cefotaxim</a:t>
            </a:r>
            <a:r>
              <a:rPr lang="sv-SE" sz="1600" dirty="0"/>
              <a:t>, 2 g x 3. På avdelningen stabiliseras Göran ytterligare, </a:t>
            </a:r>
            <a:r>
              <a:rPr lang="sv-SE" sz="1600" dirty="0" err="1"/>
              <a:t>rtg</a:t>
            </a:r>
            <a:r>
              <a:rPr lang="sv-SE" sz="1600" dirty="0"/>
              <a:t> </a:t>
            </a:r>
            <a:r>
              <a:rPr lang="sv-SE" sz="1600" dirty="0" err="1"/>
              <a:t>pulm</a:t>
            </a:r>
            <a:r>
              <a:rPr lang="sv-SE" sz="1600" dirty="0"/>
              <a:t> utfaller </a:t>
            </a:r>
            <a:r>
              <a:rPr lang="sv-SE" sz="1600" dirty="0" err="1"/>
              <a:t>ua</a:t>
            </a:r>
            <a:r>
              <a:rPr lang="sv-SE" sz="1600" dirty="0"/>
              <a:t>, och följande eftermiddag får du svar på blododling med fynd av </a:t>
            </a:r>
            <a:r>
              <a:rPr lang="sv-SE" sz="1600" i="1" dirty="0"/>
              <a:t>E. </a:t>
            </a:r>
            <a:r>
              <a:rPr lang="sv-SE" sz="1600" i="1" dirty="0" err="1"/>
              <a:t>coli</a:t>
            </a:r>
            <a:r>
              <a:rPr lang="sv-SE" sz="1600" i="1" dirty="0"/>
              <a:t> </a:t>
            </a:r>
            <a:r>
              <a:rPr lang="sv-SE" sz="1600" dirty="0"/>
              <a:t>i 4 av 4 flaskor. Samma bakterie växer i urinodlingen. Du bedömer att fokus för Görans infektion är njuren, dvs en </a:t>
            </a:r>
            <a:r>
              <a:rPr lang="sv-SE" sz="1600" dirty="0" err="1"/>
              <a:t>pyelonefrit</a:t>
            </a:r>
            <a:r>
              <a:rPr lang="sv-SE" sz="1600" dirty="0"/>
              <a:t>. </a:t>
            </a:r>
          </a:p>
          <a:p>
            <a:pPr marL="0" indent="0">
              <a:buNone/>
            </a:pPr>
            <a:r>
              <a:rPr lang="sv-SE" sz="1600" dirty="0"/>
              <a:t>Göran filosoferar lite över att en liten bakterie kan göra en stor karl som honom så hemskt sjuk. </a:t>
            </a:r>
          </a:p>
          <a:p>
            <a:pPr marL="0" indent="0">
              <a:buNone/>
            </a:pPr>
            <a:r>
              <a:rPr lang="sv-SE" sz="1600" dirty="0"/>
              <a:t>Det får dig att försöka minnas dina prekliniska kunskaper och du inventerar minnet vad gäller viktiga virulensfaktorer hos just </a:t>
            </a:r>
            <a:r>
              <a:rPr lang="sv-SE" sz="1600" i="1" dirty="0"/>
              <a:t>E. </a:t>
            </a:r>
            <a:r>
              <a:rPr lang="sv-SE" sz="1600" i="1" dirty="0" err="1"/>
              <a:t>coli</a:t>
            </a:r>
            <a:r>
              <a:rPr lang="sv-SE" sz="1600" dirty="0"/>
              <a:t>. </a:t>
            </a:r>
            <a:br>
              <a:rPr lang="sv-SE" sz="1600" dirty="0"/>
            </a:br>
            <a:br>
              <a:rPr lang="sv-SE" sz="1600" dirty="0"/>
            </a:br>
            <a:r>
              <a:rPr lang="sv-SE" sz="1600" b="1" dirty="0"/>
              <a:t>Fråga 5:7 (3p) </a:t>
            </a:r>
            <a:r>
              <a:rPr lang="sv-SE" sz="1600" dirty="0"/>
              <a:t>Ange 3 viktiga virulensfaktorer/ virulensstrategier som </a:t>
            </a:r>
            <a:r>
              <a:rPr lang="sv-SE" sz="1600" i="1" dirty="0"/>
              <a:t>E. </a:t>
            </a:r>
            <a:r>
              <a:rPr lang="sv-SE" sz="1600" i="1" dirty="0" err="1"/>
              <a:t>coli</a:t>
            </a:r>
            <a:r>
              <a:rPr lang="sv-SE" sz="1600" i="1" dirty="0"/>
              <a:t> </a:t>
            </a:r>
            <a:r>
              <a:rPr lang="sv-SE" sz="1600" dirty="0"/>
              <a:t>använder sig av. Beskriv också funktionen för den av dessa virulensfaktorer som du tror är viktigast i Görans fall, dvs vid en uppåtstigande infektion i urinvägarna.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95024721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br>
              <a:rPr lang="sv-SE" sz="1600" dirty="0"/>
            </a:br>
            <a:r>
              <a:rPr lang="sv-SE" sz="1600" dirty="0"/>
              <a:t>Göran förses med KAD, och du ordinerar initialt kontroll av vitalparametrar var 30 min, och sätter mål för dessa, samt ordinerar ytterligare vätska och </a:t>
            </a:r>
            <a:r>
              <a:rPr lang="sv-SE" sz="1600" dirty="0" err="1"/>
              <a:t>omkontroll</a:t>
            </a:r>
            <a:r>
              <a:rPr lang="sv-SE" sz="1600" dirty="0"/>
              <a:t> av laktat efter 2-4 timmar. Du fortsätter med </a:t>
            </a:r>
            <a:r>
              <a:rPr lang="sv-SE" sz="1600" dirty="0" err="1"/>
              <a:t>cefotaxim</a:t>
            </a:r>
            <a:r>
              <a:rPr lang="sv-SE" sz="1600" dirty="0"/>
              <a:t>, 2 g x 3. På avdelningen stabiliseras Göran ytterligare, </a:t>
            </a:r>
            <a:r>
              <a:rPr lang="sv-SE" sz="1600" dirty="0" err="1"/>
              <a:t>rtg</a:t>
            </a:r>
            <a:r>
              <a:rPr lang="sv-SE" sz="1600" dirty="0"/>
              <a:t> </a:t>
            </a:r>
            <a:r>
              <a:rPr lang="sv-SE" sz="1600" dirty="0" err="1"/>
              <a:t>pulm</a:t>
            </a:r>
            <a:r>
              <a:rPr lang="sv-SE" sz="1600" dirty="0"/>
              <a:t> utfaller </a:t>
            </a:r>
            <a:r>
              <a:rPr lang="sv-SE" sz="1600" dirty="0" err="1"/>
              <a:t>ua</a:t>
            </a:r>
            <a:r>
              <a:rPr lang="sv-SE" sz="1600" dirty="0"/>
              <a:t>, och följande eftermiddag får du svar på blododling med fynd av </a:t>
            </a:r>
            <a:r>
              <a:rPr lang="sv-SE" sz="1600" i="1" dirty="0"/>
              <a:t>E. </a:t>
            </a:r>
            <a:r>
              <a:rPr lang="sv-SE" sz="1600" i="1" dirty="0" err="1"/>
              <a:t>coli</a:t>
            </a:r>
            <a:r>
              <a:rPr lang="sv-SE" sz="1600" i="1" dirty="0"/>
              <a:t> </a:t>
            </a:r>
            <a:r>
              <a:rPr lang="sv-SE" sz="1600" dirty="0"/>
              <a:t>i 4 av 4 flaskor. Samma bakterie växer i urinodlingen. Du bedömer att fokus för Görans infektion är njuren, dvs en </a:t>
            </a:r>
            <a:r>
              <a:rPr lang="sv-SE" sz="1600" dirty="0" err="1"/>
              <a:t>pyelonefrit</a:t>
            </a:r>
            <a:r>
              <a:rPr lang="sv-SE" sz="1600" dirty="0"/>
              <a:t>. </a:t>
            </a:r>
          </a:p>
          <a:p>
            <a:pPr marL="0" indent="0">
              <a:buNone/>
            </a:pPr>
            <a:r>
              <a:rPr lang="sv-SE" sz="1600" dirty="0"/>
              <a:t>Göran filosoferar lite över att en liten bakterie kan göra en stor karl som honom så hemskt sjuk. </a:t>
            </a:r>
          </a:p>
          <a:p>
            <a:pPr marL="0" indent="0">
              <a:buNone/>
            </a:pPr>
            <a:r>
              <a:rPr lang="sv-SE" sz="1600" dirty="0"/>
              <a:t>Det får dig att försöka minnas dina prekliniska kunskaper och du inventerar minnet vad gäller viktiga virulensfaktorer hos just </a:t>
            </a:r>
            <a:r>
              <a:rPr lang="sv-SE" sz="1600" i="1" dirty="0"/>
              <a:t>E. </a:t>
            </a:r>
            <a:r>
              <a:rPr lang="sv-SE" sz="1600" i="1" dirty="0" err="1"/>
              <a:t>coli</a:t>
            </a:r>
            <a:r>
              <a:rPr lang="sv-SE" sz="1600" dirty="0"/>
              <a:t>. </a:t>
            </a:r>
            <a:br>
              <a:rPr lang="sv-SE" sz="1600" dirty="0"/>
            </a:br>
            <a:br>
              <a:rPr lang="sv-SE" sz="1600" dirty="0"/>
            </a:br>
            <a:r>
              <a:rPr lang="sv-SE" sz="1600" b="1" dirty="0"/>
              <a:t>Fråga 5:7 (3p) </a:t>
            </a:r>
            <a:r>
              <a:rPr lang="sv-SE" sz="1600" dirty="0"/>
              <a:t>Ange 3 viktiga virulensfaktorer/ virulensstrategier som </a:t>
            </a:r>
            <a:r>
              <a:rPr lang="sv-SE" sz="1600" i="1" dirty="0"/>
              <a:t>E. </a:t>
            </a:r>
            <a:r>
              <a:rPr lang="sv-SE" sz="1600" i="1" dirty="0" err="1"/>
              <a:t>coli</a:t>
            </a:r>
            <a:r>
              <a:rPr lang="sv-SE" sz="1600" i="1" dirty="0"/>
              <a:t> </a:t>
            </a:r>
            <a:r>
              <a:rPr lang="sv-SE" sz="1600" dirty="0"/>
              <a:t>använder sig av. Beskriv också funktionen för den av dessa virulensfaktorer som du tror är viktigast i Görans fall, dvs vid en uppåtstigande infektion i urinvägarna.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Adhesionsfaktorer (</a:t>
            </a:r>
            <a:r>
              <a:rPr lang="sv-SE" sz="1600" dirty="0" err="1">
                <a:solidFill>
                  <a:schemeClr val="accent4"/>
                </a:solidFill>
              </a:rPr>
              <a:t>adhesiner</a:t>
            </a:r>
            <a:r>
              <a:rPr lang="sv-SE" sz="1600" dirty="0">
                <a:solidFill>
                  <a:schemeClr val="accent4"/>
                </a:solidFill>
              </a:rPr>
              <a:t>, p-</a:t>
            </a:r>
            <a:r>
              <a:rPr lang="sv-SE" sz="1600" dirty="0" err="1">
                <a:solidFill>
                  <a:schemeClr val="accent4"/>
                </a:solidFill>
              </a:rPr>
              <a:t>fimbrier</a:t>
            </a:r>
            <a:r>
              <a:rPr lang="sv-SE" sz="1600" dirty="0">
                <a:solidFill>
                  <a:schemeClr val="accent4"/>
                </a:solidFill>
              </a:rPr>
              <a:t>, typ 1-fimbrier), O-antigen (LPS),K-antigen (kapsel); hämmar </a:t>
            </a:r>
            <a:r>
              <a:rPr lang="sv-SE" sz="1600" dirty="0" err="1">
                <a:solidFill>
                  <a:schemeClr val="accent4"/>
                </a:solidFill>
              </a:rPr>
              <a:t>fagocytos</a:t>
            </a:r>
            <a:r>
              <a:rPr lang="sv-SE" sz="1600" dirty="0">
                <a:solidFill>
                  <a:schemeClr val="accent4"/>
                </a:solidFill>
              </a:rPr>
              <a:t>, </a:t>
            </a:r>
            <a:r>
              <a:rPr lang="sv-SE" sz="1600" dirty="0" err="1">
                <a:solidFill>
                  <a:schemeClr val="accent4"/>
                </a:solidFill>
              </a:rPr>
              <a:t>Hemolysin</a:t>
            </a:r>
            <a:r>
              <a:rPr lang="sv-SE" sz="1600" dirty="0">
                <a:solidFill>
                  <a:schemeClr val="accent4"/>
                </a:solidFill>
              </a:rPr>
              <a:t>; kan ge njurskador, Allmänt membranförstörande </a:t>
            </a:r>
            <a:r>
              <a:rPr lang="sv-SE" sz="1600" dirty="0" err="1">
                <a:solidFill>
                  <a:schemeClr val="accent4"/>
                </a:solidFill>
              </a:rPr>
              <a:t>exotoxiner</a:t>
            </a:r>
            <a:r>
              <a:rPr lang="sv-SE" sz="1600" dirty="0">
                <a:solidFill>
                  <a:schemeClr val="accent4"/>
                </a:solidFill>
              </a:rPr>
              <a:t>, </a:t>
            </a:r>
            <a:r>
              <a:rPr lang="sv-SE" sz="1600" dirty="0" err="1">
                <a:solidFill>
                  <a:schemeClr val="accent4"/>
                </a:solidFill>
              </a:rPr>
              <a:t>Sideroforer</a:t>
            </a:r>
            <a:r>
              <a:rPr lang="sv-SE" sz="1600" dirty="0">
                <a:solidFill>
                  <a:schemeClr val="accent4"/>
                </a:solidFill>
              </a:rPr>
              <a:t>. Den viktigaste i Görans fall är sannolikt p-</a:t>
            </a:r>
            <a:r>
              <a:rPr lang="sv-SE" sz="1600" dirty="0" err="1">
                <a:solidFill>
                  <a:schemeClr val="accent4"/>
                </a:solidFill>
              </a:rPr>
              <a:t>fimbrie</a:t>
            </a:r>
            <a:r>
              <a:rPr lang="sv-SE" sz="1600" dirty="0">
                <a:solidFill>
                  <a:schemeClr val="accent4"/>
                </a:solidFill>
              </a:rPr>
              <a:t>, (</a:t>
            </a:r>
            <a:r>
              <a:rPr lang="sv-SE" sz="1600" dirty="0" err="1">
                <a:solidFill>
                  <a:schemeClr val="accent4"/>
                </a:solidFill>
              </a:rPr>
              <a:t>pyelonefritassocierade</a:t>
            </a:r>
            <a:r>
              <a:rPr lang="sv-SE" sz="1600" dirty="0">
                <a:solidFill>
                  <a:schemeClr val="accent4"/>
                </a:solidFill>
              </a:rPr>
              <a:t> </a:t>
            </a:r>
            <a:r>
              <a:rPr lang="sv-SE" sz="1600" dirty="0" err="1">
                <a:solidFill>
                  <a:schemeClr val="accent4"/>
                </a:solidFill>
              </a:rPr>
              <a:t>pili</a:t>
            </a:r>
            <a:r>
              <a:rPr lang="sv-SE" sz="1600" dirty="0">
                <a:solidFill>
                  <a:schemeClr val="accent4"/>
                </a:solidFill>
              </a:rPr>
              <a:t>) som binder till gal-gal-innehållande </a:t>
            </a:r>
            <a:r>
              <a:rPr lang="sv-SE" sz="1600" dirty="0" err="1">
                <a:solidFill>
                  <a:schemeClr val="accent4"/>
                </a:solidFill>
              </a:rPr>
              <a:t>glykolipid</a:t>
            </a:r>
            <a:r>
              <a:rPr lang="sv-SE" sz="1600" dirty="0">
                <a:solidFill>
                  <a:schemeClr val="accent4"/>
                </a:solidFill>
              </a:rPr>
              <a:t>, främst celler i urinvägs- och blåsepitel och är viktigt hos bakterier som orsakar </a:t>
            </a:r>
            <a:r>
              <a:rPr lang="sv-SE" sz="1600" dirty="0" err="1">
                <a:solidFill>
                  <a:schemeClr val="accent4"/>
                </a:solidFill>
              </a:rPr>
              <a:t>pyelonefrit</a:t>
            </a:r>
            <a:r>
              <a:rPr lang="sv-SE" sz="1600" dirty="0">
                <a:solidFill>
                  <a:schemeClr val="accent4"/>
                </a:solidFill>
              </a:rPr>
              <a:t> (finns hos 90% av isolat som orsakar </a:t>
            </a:r>
            <a:r>
              <a:rPr lang="sv-SE" sz="1600" dirty="0" err="1">
                <a:solidFill>
                  <a:schemeClr val="accent4"/>
                </a:solidFill>
              </a:rPr>
              <a:t>pyelonefrit</a:t>
            </a:r>
            <a:r>
              <a:rPr lang="sv-SE" sz="1600" dirty="0">
                <a:solidFill>
                  <a:schemeClr val="accent4"/>
                </a:solidFill>
              </a:rPr>
              <a:t>, men endast hos 20% av cystitorsakande isolat) </a:t>
            </a:r>
          </a:p>
          <a:p>
            <a:pPr marL="0" indent="0">
              <a:buNone/>
            </a:pPr>
            <a:r>
              <a:rPr lang="sv-SE" sz="1000" dirty="0">
                <a:solidFill>
                  <a:schemeClr val="tx1">
                    <a:lumMod val="50000"/>
                    <a:lumOff val="50000"/>
                  </a:schemeClr>
                </a:solidFill>
              </a:rPr>
              <a:t>FLM K4 C50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48886032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br>
              <a:rPr lang="sv-SE" sz="1600" dirty="0"/>
            </a:br>
            <a:r>
              <a:rPr lang="sv-SE" sz="1200" i="1" dirty="0">
                <a:solidFill>
                  <a:schemeClr val="tx1">
                    <a:lumMod val="50000"/>
                    <a:lumOff val="50000"/>
                  </a:schemeClr>
                </a:solidFill>
              </a:rPr>
              <a:t>Göran förses med KAD, och du ordinerar initialt kontroll av vitalparametrar var 30 min, och sätter mål för dessa, samt ordinerar ytterligare vätska och </a:t>
            </a:r>
            <a:r>
              <a:rPr lang="sv-SE" sz="1200" i="1" dirty="0" err="1">
                <a:solidFill>
                  <a:schemeClr val="tx1">
                    <a:lumMod val="50000"/>
                    <a:lumOff val="50000"/>
                  </a:schemeClr>
                </a:solidFill>
              </a:rPr>
              <a:t>omkontroll</a:t>
            </a:r>
            <a:r>
              <a:rPr lang="sv-SE" sz="1200" i="1" dirty="0">
                <a:solidFill>
                  <a:schemeClr val="tx1">
                    <a:lumMod val="50000"/>
                    <a:lumOff val="50000"/>
                  </a:schemeClr>
                </a:solidFill>
              </a:rPr>
              <a:t> av laktat efter 2-4 timmar. Du fortsätter med </a:t>
            </a:r>
            <a:r>
              <a:rPr lang="sv-SE" sz="1200" i="1" dirty="0" err="1">
                <a:solidFill>
                  <a:schemeClr val="tx1">
                    <a:lumMod val="50000"/>
                    <a:lumOff val="50000"/>
                  </a:schemeClr>
                </a:solidFill>
              </a:rPr>
              <a:t>cefotaxim</a:t>
            </a:r>
            <a:r>
              <a:rPr lang="sv-SE" sz="1200" i="1" dirty="0">
                <a:solidFill>
                  <a:schemeClr val="tx1">
                    <a:lumMod val="50000"/>
                    <a:lumOff val="50000"/>
                  </a:schemeClr>
                </a:solidFill>
              </a:rPr>
              <a:t>, 2 g x 3. På avdelningen stabiliseras Göran ytterligare, </a:t>
            </a:r>
            <a:r>
              <a:rPr lang="sv-SE" sz="1200" i="1" dirty="0" err="1">
                <a:solidFill>
                  <a:schemeClr val="tx1">
                    <a:lumMod val="50000"/>
                    <a:lumOff val="50000"/>
                  </a:schemeClr>
                </a:solidFill>
              </a:rPr>
              <a:t>rtg</a:t>
            </a:r>
            <a:r>
              <a:rPr lang="sv-SE" sz="1200" i="1" dirty="0">
                <a:solidFill>
                  <a:schemeClr val="tx1">
                    <a:lumMod val="50000"/>
                    <a:lumOff val="50000"/>
                  </a:schemeClr>
                </a:solidFill>
              </a:rPr>
              <a:t> </a:t>
            </a:r>
            <a:r>
              <a:rPr lang="sv-SE" sz="1200" i="1" dirty="0" err="1">
                <a:solidFill>
                  <a:schemeClr val="tx1">
                    <a:lumMod val="50000"/>
                    <a:lumOff val="50000"/>
                  </a:schemeClr>
                </a:solidFill>
              </a:rPr>
              <a:t>pulm</a:t>
            </a:r>
            <a:r>
              <a:rPr lang="sv-SE" sz="1200" i="1" dirty="0">
                <a:solidFill>
                  <a:schemeClr val="tx1">
                    <a:lumMod val="50000"/>
                    <a:lumOff val="50000"/>
                  </a:schemeClr>
                </a:solidFill>
              </a:rPr>
              <a:t> utfaller </a:t>
            </a:r>
            <a:r>
              <a:rPr lang="sv-SE" sz="1200" i="1" dirty="0" err="1">
                <a:solidFill>
                  <a:schemeClr val="tx1">
                    <a:lumMod val="50000"/>
                    <a:lumOff val="50000"/>
                  </a:schemeClr>
                </a:solidFill>
              </a:rPr>
              <a:t>ua</a:t>
            </a:r>
            <a:r>
              <a:rPr lang="sv-SE" sz="1200" i="1" dirty="0">
                <a:solidFill>
                  <a:schemeClr val="tx1">
                    <a:lumMod val="50000"/>
                    <a:lumOff val="50000"/>
                  </a:schemeClr>
                </a:solidFill>
              </a:rPr>
              <a:t>, och följande eftermiddag får du svar på blododling med fynd av E. </a:t>
            </a:r>
            <a:r>
              <a:rPr lang="sv-SE" sz="1200" i="1" dirty="0" err="1">
                <a:solidFill>
                  <a:schemeClr val="tx1">
                    <a:lumMod val="50000"/>
                    <a:lumOff val="50000"/>
                  </a:schemeClr>
                </a:solidFill>
              </a:rPr>
              <a:t>coli</a:t>
            </a:r>
            <a:r>
              <a:rPr lang="sv-SE" sz="1200" i="1" dirty="0">
                <a:solidFill>
                  <a:schemeClr val="tx1">
                    <a:lumMod val="50000"/>
                    <a:lumOff val="50000"/>
                  </a:schemeClr>
                </a:solidFill>
              </a:rPr>
              <a:t> i 4 av 4 flaskor. Samma bakterie växer i urinodlingen. Du bedömer att fokus för Görans infektion är njuren, dvs en </a:t>
            </a:r>
            <a:r>
              <a:rPr lang="sv-SE" sz="1200" i="1" dirty="0" err="1">
                <a:solidFill>
                  <a:schemeClr val="tx1">
                    <a:lumMod val="50000"/>
                    <a:lumOff val="50000"/>
                  </a:schemeClr>
                </a:solidFill>
              </a:rPr>
              <a:t>pyelonefrit</a:t>
            </a:r>
            <a:r>
              <a:rPr lang="sv-SE" sz="1200" i="1" dirty="0">
                <a:solidFill>
                  <a:schemeClr val="tx1">
                    <a:lumMod val="50000"/>
                    <a:lumOff val="50000"/>
                  </a:schemeClr>
                </a:solidFill>
              </a:rPr>
              <a:t>. </a:t>
            </a:r>
          </a:p>
          <a:p>
            <a:pPr marL="0" indent="0">
              <a:buNone/>
            </a:pPr>
            <a:r>
              <a:rPr lang="sv-SE" sz="1200" i="1" dirty="0">
                <a:solidFill>
                  <a:schemeClr val="tx1">
                    <a:lumMod val="50000"/>
                    <a:lumOff val="50000"/>
                  </a:schemeClr>
                </a:solidFill>
              </a:rPr>
              <a:t>Göran filosoferar lite över att en liten bakterie kan göra en stor karl som honom så hemskt sjuk. </a:t>
            </a:r>
          </a:p>
          <a:p>
            <a:pPr marL="0" indent="0">
              <a:buNone/>
            </a:pPr>
            <a:r>
              <a:rPr lang="sv-SE" sz="1200" i="1" dirty="0">
                <a:solidFill>
                  <a:schemeClr val="tx1">
                    <a:lumMod val="50000"/>
                    <a:lumOff val="50000"/>
                  </a:schemeClr>
                </a:solidFill>
              </a:rPr>
              <a:t>Det får dig att försöka minnas dina prekliniska kunskaper och du inventerar minnet vad gäller viktiga virulensfaktorer hos just E. </a:t>
            </a:r>
            <a:r>
              <a:rPr lang="sv-SE" sz="1200" i="1" dirty="0" err="1">
                <a:solidFill>
                  <a:schemeClr val="tx1">
                    <a:lumMod val="50000"/>
                    <a:lumOff val="50000"/>
                  </a:schemeClr>
                </a:solidFill>
              </a:rPr>
              <a:t>coli</a:t>
            </a:r>
            <a:r>
              <a:rPr lang="sv-SE" sz="1200" i="1" dirty="0">
                <a:solidFill>
                  <a:schemeClr val="tx1">
                    <a:lumMod val="50000"/>
                    <a:lumOff val="50000"/>
                  </a:schemeClr>
                </a:solidFill>
              </a:rPr>
              <a:t>. </a:t>
            </a:r>
            <a:br>
              <a:rPr lang="sv-SE" sz="1600" dirty="0"/>
            </a:br>
            <a:br>
              <a:rPr lang="sv-SE" sz="1600" dirty="0"/>
            </a:br>
            <a:r>
              <a:rPr lang="sv-SE" sz="1600" dirty="0"/>
              <a:t>Du tänker att p-</a:t>
            </a:r>
            <a:r>
              <a:rPr lang="sv-SE" sz="1600" dirty="0" err="1"/>
              <a:t>fimbrier</a:t>
            </a:r>
            <a:r>
              <a:rPr lang="sv-SE" sz="1600" dirty="0"/>
              <a:t> är den viktigaste virulensmekanismen, då den binder till </a:t>
            </a:r>
            <a:r>
              <a:rPr lang="sv-SE" sz="1600" dirty="0" err="1"/>
              <a:t>uroepitel</a:t>
            </a:r>
            <a:r>
              <a:rPr lang="sv-SE" sz="1600" dirty="0"/>
              <a:t> och underlättar uppåtstigande infektion. </a:t>
            </a:r>
          </a:p>
          <a:p>
            <a:pPr marL="0" indent="0">
              <a:buNone/>
            </a:pPr>
            <a:r>
              <a:rPr lang="sv-SE" sz="1600" dirty="0"/>
              <a:t>Fem dagar har gått sedan Göran lades in och han mår allt bättre. Han har inte haft feber sedan dag 3, CRP sjunker och KAD har kunnat avvecklas. Du planerar att han ska skrivas ut under morgondagen med </a:t>
            </a:r>
            <a:r>
              <a:rPr lang="sv-SE" sz="1600" dirty="0" err="1"/>
              <a:t>Ciprofloxacin</a:t>
            </a:r>
            <a:r>
              <a:rPr lang="sv-SE" sz="1600" dirty="0"/>
              <a:t> </a:t>
            </a:r>
            <a:r>
              <a:rPr lang="sv-SE" sz="1600" dirty="0" err="1"/>
              <a:t>p.o</a:t>
            </a:r>
            <a:r>
              <a:rPr lang="sv-SE" sz="1600" dirty="0"/>
              <a:t>. då </a:t>
            </a:r>
            <a:r>
              <a:rPr lang="sv-SE" sz="1600" i="1" dirty="0"/>
              <a:t>E. </a:t>
            </a:r>
            <a:r>
              <a:rPr lang="sv-SE" sz="1600" i="1" dirty="0" err="1"/>
              <a:t>coli</a:t>
            </a:r>
            <a:r>
              <a:rPr lang="sv-SE" sz="1600" dirty="0"/>
              <a:t>-isolaten är känsliga för detta. Samma kväll får dock Göran feber igen (38,2°C) och när du </a:t>
            </a:r>
            <a:r>
              <a:rPr lang="sv-SE" sz="1600" dirty="0" err="1"/>
              <a:t>rondar</a:t>
            </a:r>
            <a:r>
              <a:rPr lang="sv-SE" sz="1600" dirty="0"/>
              <a:t> dagen därpå så säger Göran: ”Mitt högra knä värker nu så infernaliskt”. I status finner du nu att </a:t>
            </a:r>
            <a:r>
              <a:rPr lang="sv-SE" sz="1600" dirty="0" err="1"/>
              <a:t>cor</a:t>
            </a:r>
            <a:r>
              <a:rPr lang="sv-SE" sz="1600" dirty="0"/>
              <a:t>, </a:t>
            </a:r>
            <a:r>
              <a:rPr lang="sv-SE" sz="1600" dirty="0" err="1"/>
              <a:t>pulm</a:t>
            </a:r>
            <a:r>
              <a:rPr lang="sv-SE" sz="1600" dirty="0"/>
              <a:t> och buk utfaller </a:t>
            </a:r>
            <a:r>
              <a:rPr lang="sv-SE" sz="1600" dirty="0" err="1"/>
              <a:t>ua</a:t>
            </a:r>
            <a:r>
              <a:rPr lang="sv-SE" sz="1600" dirty="0"/>
              <a:t>. (du finner nu ingen dunkömhet), men vid inspektion av höger knä finner du följande: Värmeökad och lätt rodnad med generell svullnad som verkar fylla ut de övre recesserna. Rörelseomfånget är inskränkt med tydlig extensionsdefekt. </a:t>
            </a:r>
          </a:p>
          <a:p>
            <a:pPr marL="0" indent="0">
              <a:buNone/>
            </a:pPr>
            <a:r>
              <a:rPr lang="sv-SE" sz="1600" dirty="0"/>
              <a:t>Du inser att du behöver punktera Görans högerknä för att närmre utreda orsaken till hans </a:t>
            </a:r>
            <a:r>
              <a:rPr lang="sv-SE" sz="1600" dirty="0" err="1"/>
              <a:t>hydrops</a:t>
            </a:r>
            <a:r>
              <a:rPr lang="sv-SE" sz="1600" dirty="0"/>
              <a:t>. </a:t>
            </a:r>
            <a:br>
              <a:rPr lang="sv-SE" sz="1600" dirty="0"/>
            </a:br>
            <a:br>
              <a:rPr lang="sv-SE" sz="1600" dirty="0"/>
            </a:br>
            <a:r>
              <a:rPr lang="sv-SE" sz="1600" b="1" dirty="0"/>
              <a:t>Fråga 5:8 (2p) </a:t>
            </a:r>
            <a:r>
              <a:rPr lang="sv-SE" sz="1600" dirty="0"/>
              <a:t>Vilka relevanta differentialdiagnoser tänker du i första hand på?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4169544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rmAutofit/>
          </a:bodyPr>
          <a:lstStyle/>
          <a:p>
            <a:pPr marL="0" indent="0">
              <a:buNone/>
            </a:pPr>
            <a:r>
              <a:rPr lang="sv-SE" sz="1600" b="1" dirty="0"/>
              <a:t>Fall 2, Laila 20 år </a:t>
            </a:r>
            <a:endParaRPr lang="sv-SE" sz="1600" dirty="0"/>
          </a:p>
          <a:p>
            <a:pPr marL="0" indent="0">
              <a:buNone/>
            </a:pPr>
            <a:r>
              <a:rPr lang="sv-SE" sz="1600" dirty="0"/>
              <a:t>Laila, 20 år söker akutmottagningen mitt i natten på grund av plötsligt insättande kraftiga buksmärtor och vaginal blödning. Du blir i egenskap av </a:t>
            </a:r>
            <a:r>
              <a:rPr lang="sv-SE" sz="1600" dirty="0" err="1"/>
              <a:t>gynjour</a:t>
            </a:r>
            <a:r>
              <a:rPr lang="sv-SE" sz="1600" dirty="0"/>
              <a:t> tillkallad då akutläkaren, som inte har undersökt Laila utan enbart sett patienten som hastigast på grund av en stor arbetsbörda på akuten, misstänker gynekologisk åkomma och ber dig ta hand om fallet omedelbart. Sjuksköterskan rapporterar till dig innan du går in till Laila att temperaturen är 37,9°, pulsen är runt 110 och blodtrycket är 100/60. Kapillärt Hb på 110 g/l. </a:t>
            </a:r>
            <a:r>
              <a:rPr lang="sv-SE" sz="1600" dirty="0" err="1"/>
              <a:t>Urinstix</a:t>
            </a:r>
            <a:r>
              <a:rPr lang="sv-SE" sz="1600" dirty="0"/>
              <a:t> visar 3+ </a:t>
            </a:r>
            <a:r>
              <a:rPr lang="sv-SE" sz="1600" dirty="0" err="1"/>
              <a:t>erytrocyter</a:t>
            </a:r>
            <a:r>
              <a:rPr lang="sv-SE" sz="1600" dirty="0"/>
              <a:t> och 1+ leukocyter. U-</a:t>
            </a:r>
            <a:r>
              <a:rPr lang="sv-SE" sz="1600" dirty="0" err="1"/>
              <a:t>hCG</a:t>
            </a:r>
            <a:r>
              <a:rPr lang="sv-SE" sz="1600" dirty="0"/>
              <a:t> svagt positivt. </a:t>
            </a:r>
          </a:p>
          <a:p>
            <a:pPr marL="0" indent="0">
              <a:buNone/>
            </a:pPr>
            <a:endParaRPr lang="sv-SE" sz="1600" b="1" dirty="0"/>
          </a:p>
          <a:p>
            <a:pPr marL="0" indent="0">
              <a:buNone/>
            </a:pPr>
            <a:r>
              <a:rPr lang="sv-SE" sz="1600" b="1" dirty="0"/>
              <a:t>Fråga 2:1 (2p) </a:t>
            </a:r>
            <a:r>
              <a:rPr lang="sv-SE" sz="1600" dirty="0"/>
              <a:t>Beskriv kortfattat vad du kliniskt avser göra när du träffar patienten. </a:t>
            </a:r>
            <a:br>
              <a:rPr lang="sv-SE" sz="1600" dirty="0"/>
            </a:b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Bedömning av patientens allmäntillstånd för att bedöma allvarlighetsgraden av patientens tillstånd, t.ex. med hjälp av MEWS (</a:t>
            </a:r>
            <a:r>
              <a:rPr lang="sv-SE" sz="1600" dirty="0" err="1">
                <a:solidFill>
                  <a:schemeClr val="accent4"/>
                </a:solidFill>
              </a:rPr>
              <a:t>modified</a:t>
            </a:r>
            <a:r>
              <a:rPr lang="sv-SE" sz="1600" dirty="0">
                <a:solidFill>
                  <a:schemeClr val="accent4"/>
                </a:solidFill>
              </a:rPr>
              <a:t> </a:t>
            </a:r>
            <a:r>
              <a:rPr lang="sv-SE" sz="1600" dirty="0" err="1">
                <a:solidFill>
                  <a:schemeClr val="accent4"/>
                </a:solidFill>
              </a:rPr>
              <a:t>early</a:t>
            </a:r>
            <a:r>
              <a:rPr lang="sv-SE" sz="1600" dirty="0">
                <a:solidFill>
                  <a:schemeClr val="accent4"/>
                </a:solidFill>
              </a:rPr>
              <a:t> </a:t>
            </a:r>
            <a:r>
              <a:rPr lang="sv-SE" sz="1600" dirty="0" err="1">
                <a:solidFill>
                  <a:schemeClr val="accent4"/>
                </a:solidFill>
              </a:rPr>
              <a:t>warning</a:t>
            </a:r>
            <a:r>
              <a:rPr lang="sv-SE" sz="1600" dirty="0">
                <a:solidFill>
                  <a:schemeClr val="accent4"/>
                </a:solidFill>
              </a:rPr>
              <a:t> score) (respirationsfrekvens, puls, systolisk blodtryck, temperatur, CNS påverkan), palperar buken samt sätter perifer iv infart och börjar ge iv vätska, typ Ringer acetat. </a:t>
            </a:r>
          </a:p>
          <a:p>
            <a:pPr marL="0" indent="0">
              <a:buNone/>
            </a:pPr>
            <a:br>
              <a:rPr lang="sv-SE" sz="1600" dirty="0"/>
            </a:br>
            <a:r>
              <a:rPr lang="sv-SE" sz="1000" dirty="0">
                <a:solidFill>
                  <a:schemeClr val="tx1">
                    <a:lumMod val="50000"/>
                    <a:lumOff val="50000"/>
                  </a:schemeClr>
                </a:solidFill>
              </a:rPr>
              <a:t>Lärandemål Kunskap och förståelse. </a:t>
            </a:r>
            <a:br>
              <a:rPr lang="sv-SE" sz="1000" dirty="0">
                <a:solidFill>
                  <a:schemeClr val="tx1">
                    <a:lumMod val="50000"/>
                    <a:lumOff val="50000"/>
                  </a:schemeClr>
                </a:solidFill>
              </a:rPr>
            </a:br>
            <a:r>
              <a:rPr lang="sv-SE" sz="1000" dirty="0">
                <a:solidFill>
                  <a:schemeClr val="tx1">
                    <a:lumMod val="50000"/>
                    <a:lumOff val="50000"/>
                  </a:schemeClr>
                </a:solidFill>
              </a:rPr>
              <a:t>Nivå C: pkt 60. </a:t>
            </a:r>
            <a:br>
              <a:rPr lang="sv-SE" sz="1000" dirty="0">
                <a:solidFill>
                  <a:schemeClr val="tx1">
                    <a:lumMod val="50000"/>
                    <a:lumOff val="50000"/>
                  </a:schemeClr>
                </a:solidFill>
              </a:rPr>
            </a:br>
            <a:r>
              <a:rPr lang="sv-SE" sz="1000" dirty="0">
                <a:solidFill>
                  <a:schemeClr val="tx1">
                    <a:lumMod val="50000"/>
                    <a:lumOff val="50000"/>
                  </a:schemeClr>
                </a:solidFill>
              </a:rPr>
              <a:t>Lärandemål Färdighet och förmåga. </a:t>
            </a:r>
            <a:br>
              <a:rPr lang="sv-SE" sz="1000" dirty="0">
                <a:solidFill>
                  <a:schemeClr val="tx1">
                    <a:lumMod val="50000"/>
                    <a:lumOff val="50000"/>
                  </a:schemeClr>
                </a:solidFill>
              </a:rPr>
            </a:br>
            <a:r>
              <a:rPr lang="sv-SE" sz="1000" dirty="0">
                <a:solidFill>
                  <a:schemeClr val="tx1">
                    <a:lumMod val="50000"/>
                    <a:lumOff val="50000"/>
                  </a:schemeClr>
                </a:solidFill>
              </a:rPr>
              <a:t>Nivå C: pkt 121. </a:t>
            </a:r>
          </a:p>
        </p:txBody>
      </p:sp>
    </p:spTree>
    <p:extLst>
      <p:ext uri="{BB962C8B-B14F-4D97-AF65-F5344CB8AC3E}">
        <p14:creationId xmlns:p14="http://schemas.microsoft.com/office/powerpoint/2010/main" val="855169347"/>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br>
              <a:rPr lang="sv-SE" sz="1600" dirty="0"/>
            </a:br>
            <a:r>
              <a:rPr lang="sv-SE" sz="1200" i="1" dirty="0">
                <a:solidFill>
                  <a:schemeClr val="tx1">
                    <a:lumMod val="50000"/>
                    <a:lumOff val="50000"/>
                  </a:schemeClr>
                </a:solidFill>
              </a:rPr>
              <a:t>Göran förses med KAD, och du ordinerar initialt kontroll av vitalparametrar var 30 min, och sätter mål för dessa, samt ordinerar ytterligare vätska och </a:t>
            </a:r>
            <a:r>
              <a:rPr lang="sv-SE" sz="1200" i="1" dirty="0" err="1">
                <a:solidFill>
                  <a:schemeClr val="tx1">
                    <a:lumMod val="50000"/>
                    <a:lumOff val="50000"/>
                  </a:schemeClr>
                </a:solidFill>
              </a:rPr>
              <a:t>omkontroll</a:t>
            </a:r>
            <a:r>
              <a:rPr lang="sv-SE" sz="1200" i="1" dirty="0">
                <a:solidFill>
                  <a:schemeClr val="tx1">
                    <a:lumMod val="50000"/>
                    <a:lumOff val="50000"/>
                  </a:schemeClr>
                </a:solidFill>
              </a:rPr>
              <a:t> av laktat efter 2-4 timmar. Du fortsätter med </a:t>
            </a:r>
            <a:r>
              <a:rPr lang="sv-SE" sz="1200" i="1" dirty="0" err="1">
                <a:solidFill>
                  <a:schemeClr val="tx1">
                    <a:lumMod val="50000"/>
                    <a:lumOff val="50000"/>
                  </a:schemeClr>
                </a:solidFill>
              </a:rPr>
              <a:t>cefotaxim</a:t>
            </a:r>
            <a:r>
              <a:rPr lang="sv-SE" sz="1200" i="1" dirty="0">
                <a:solidFill>
                  <a:schemeClr val="tx1">
                    <a:lumMod val="50000"/>
                    <a:lumOff val="50000"/>
                  </a:schemeClr>
                </a:solidFill>
              </a:rPr>
              <a:t>, 2 g x 3. På avdelningen stabiliseras Göran ytterligare, </a:t>
            </a:r>
            <a:r>
              <a:rPr lang="sv-SE" sz="1200" i="1" dirty="0" err="1">
                <a:solidFill>
                  <a:schemeClr val="tx1">
                    <a:lumMod val="50000"/>
                    <a:lumOff val="50000"/>
                  </a:schemeClr>
                </a:solidFill>
              </a:rPr>
              <a:t>rtg</a:t>
            </a:r>
            <a:r>
              <a:rPr lang="sv-SE" sz="1200" i="1" dirty="0">
                <a:solidFill>
                  <a:schemeClr val="tx1">
                    <a:lumMod val="50000"/>
                    <a:lumOff val="50000"/>
                  </a:schemeClr>
                </a:solidFill>
              </a:rPr>
              <a:t> </a:t>
            </a:r>
            <a:r>
              <a:rPr lang="sv-SE" sz="1200" i="1" dirty="0" err="1">
                <a:solidFill>
                  <a:schemeClr val="tx1">
                    <a:lumMod val="50000"/>
                    <a:lumOff val="50000"/>
                  </a:schemeClr>
                </a:solidFill>
              </a:rPr>
              <a:t>pulm</a:t>
            </a:r>
            <a:r>
              <a:rPr lang="sv-SE" sz="1200" i="1" dirty="0">
                <a:solidFill>
                  <a:schemeClr val="tx1">
                    <a:lumMod val="50000"/>
                    <a:lumOff val="50000"/>
                  </a:schemeClr>
                </a:solidFill>
              </a:rPr>
              <a:t> utfaller </a:t>
            </a:r>
            <a:r>
              <a:rPr lang="sv-SE" sz="1200" i="1" dirty="0" err="1">
                <a:solidFill>
                  <a:schemeClr val="tx1">
                    <a:lumMod val="50000"/>
                    <a:lumOff val="50000"/>
                  </a:schemeClr>
                </a:solidFill>
              </a:rPr>
              <a:t>ua</a:t>
            </a:r>
            <a:r>
              <a:rPr lang="sv-SE" sz="1200" i="1" dirty="0">
                <a:solidFill>
                  <a:schemeClr val="tx1">
                    <a:lumMod val="50000"/>
                    <a:lumOff val="50000"/>
                  </a:schemeClr>
                </a:solidFill>
              </a:rPr>
              <a:t>, och följande eftermiddag får du svar på blododling med fynd av E. </a:t>
            </a:r>
            <a:r>
              <a:rPr lang="sv-SE" sz="1200" i="1" dirty="0" err="1">
                <a:solidFill>
                  <a:schemeClr val="tx1">
                    <a:lumMod val="50000"/>
                    <a:lumOff val="50000"/>
                  </a:schemeClr>
                </a:solidFill>
              </a:rPr>
              <a:t>coli</a:t>
            </a:r>
            <a:r>
              <a:rPr lang="sv-SE" sz="1200" i="1" dirty="0">
                <a:solidFill>
                  <a:schemeClr val="tx1">
                    <a:lumMod val="50000"/>
                    <a:lumOff val="50000"/>
                  </a:schemeClr>
                </a:solidFill>
              </a:rPr>
              <a:t> i 4 av 4 flaskor. Samma bakterie växer i urinodlingen. Du bedömer att fokus för Görans infektion är njuren, dvs en </a:t>
            </a:r>
            <a:r>
              <a:rPr lang="sv-SE" sz="1200" i="1" dirty="0" err="1">
                <a:solidFill>
                  <a:schemeClr val="tx1">
                    <a:lumMod val="50000"/>
                    <a:lumOff val="50000"/>
                  </a:schemeClr>
                </a:solidFill>
              </a:rPr>
              <a:t>pyelonefrit</a:t>
            </a:r>
            <a:r>
              <a:rPr lang="sv-SE" sz="1200" i="1" dirty="0">
                <a:solidFill>
                  <a:schemeClr val="tx1">
                    <a:lumMod val="50000"/>
                    <a:lumOff val="50000"/>
                  </a:schemeClr>
                </a:solidFill>
              </a:rPr>
              <a:t>. </a:t>
            </a:r>
          </a:p>
          <a:p>
            <a:pPr marL="0" indent="0">
              <a:buNone/>
            </a:pPr>
            <a:r>
              <a:rPr lang="sv-SE" sz="1200" i="1" dirty="0">
                <a:solidFill>
                  <a:schemeClr val="tx1">
                    <a:lumMod val="50000"/>
                    <a:lumOff val="50000"/>
                  </a:schemeClr>
                </a:solidFill>
              </a:rPr>
              <a:t>Göran filosoferar lite över att en liten bakterie kan göra en stor karl som honom så hemskt sjuk. </a:t>
            </a:r>
          </a:p>
          <a:p>
            <a:pPr marL="0" indent="0">
              <a:buNone/>
            </a:pPr>
            <a:r>
              <a:rPr lang="sv-SE" sz="1200" i="1" dirty="0">
                <a:solidFill>
                  <a:schemeClr val="tx1">
                    <a:lumMod val="50000"/>
                    <a:lumOff val="50000"/>
                  </a:schemeClr>
                </a:solidFill>
              </a:rPr>
              <a:t>Det får dig att försöka minnas dina prekliniska kunskaper och du inventerar minnet vad gäller viktiga virulensfaktorer hos just E. </a:t>
            </a:r>
            <a:r>
              <a:rPr lang="sv-SE" sz="1200" i="1" dirty="0" err="1">
                <a:solidFill>
                  <a:schemeClr val="tx1">
                    <a:lumMod val="50000"/>
                    <a:lumOff val="50000"/>
                  </a:schemeClr>
                </a:solidFill>
              </a:rPr>
              <a:t>coli</a:t>
            </a:r>
            <a:r>
              <a:rPr lang="sv-SE" sz="1200" i="1" dirty="0">
                <a:solidFill>
                  <a:schemeClr val="tx1">
                    <a:lumMod val="50000"/>
                    <a:lumOff val="50000"/>
                  </a:schemeClr>
                </a:solidFill>
              </a:rPr>
              <a:t>. </a:t>
            </a:r>
            <a:br>
              <a:rPr lang="sv-SE" sz="1600" dirty="0"/>
            </a:br>
            <a:br>
              <a:rPr lang="sv-SE" sz="1600" dirty="0"/>
            </a:br>
            <a:r>
              <a:rPr lang="sv-SE" sz="1600" dirty="0"/>
              <a:t>Du tänker att p-</a:t>
            </a:r>
            <a:r>
              <a:rPr lang="sv-SE" sz="1600" dirty="0" err="1"/>
              <a:t>fimbrier</a:t>
            </a:r>
            <a:r>
              <a:rPr lang="sv-SE" sz="1600" dirty="0"/>
              <a:t> är den viktigaste virulensmekanismen, då den binder till </a:t>
            </a:r>
            <a:r>
              <a:rPr lang="sv-SE" sz="1600" dirty="0" err="1"/>
              <a:t>uroepitel</a:t>
            </a:r>
            <a:r>
              <a:rPr lang="sv-SE" sz="1600" dirty="0"/>
              <a:t> och underlättar uppåtstigande infektion. </a:t>
            </a:r>
          </a:p>
          <a:p>
            <a:pPr marL="0" indent="0">
              <a:buNone/>
            </a:pPr>
            <a:r>
              <a:rPr lang="sv-SE" sz="1600" dirty="0"/>
              <a:t>Fem dagar har gått sedan Göran lades in och han mår allt bättre. Han har inte haft feber sedan dag 3, CRP sjunker och KAD har kunnat avvecklas. Du planerar att han ska skrivas ut under morgondagen med </a:t>
            </a:r>
            <a:r>
              <a:rPr lang="sv-SE" sz="1600" dirty="0" err="1"/>
              <a:t>Ciprofloxacin</a:t>
            </a:r>
            <a:r>
              <a:rPr lang="sv-SE" sz="1600" dirty="0"/>
              <a:t> </a:t>
            </a:r>
            <a:r>
              <a:rPr lang="sv-SE" sz="1600" dirty="0" err="1"/>
              <a:t>p.o</a:t>
            </a:r>
            <a:r>
              <a:rPr lang="sv-SE" sz="1600" dirty="0"/>
              <a:t>. då </a:t>
            </a:r>
            <a:r>
              <a:rPr lang="sv-SE" sz="1600" i="1" dirty="0"/>
              <a:t>E. </a:t>
            </a:r>
            <a:r>
              <a:rPr lang="sv-SE" sz="1600" i="1" dirty="0" err="1"/>
              <a:t>coli</a:t>
            </a:r>
            <a:r>
              <a:rPr lang="sv-SE" sz="1600" dirty="0"/>
              <a:t>-isolaten är känsliga för detta. Samma kväll får dock Göran feber igen (38,2°C) och när du </a:t>
            </a:r>
            <a:r>
              <a:rPr lang="sv-SE" sz="1600" dirty="0" err="1"/>
              <a:t>rondar</a:t>
            </a:r>
            <a:r>
              <a:rPr lang="sv-SE" sz="1600" dirty="0"/>
              <a:t> dagen därpå så säger Göran: ”Mitt högra knä värker nu så infernaliskt”. I status finner du nu att </a:t>
            </a:r>
            <a:r>
              <a:rPr lang="sv-SE" sz="1600" dirty="0" err="1"/>
              <a:t>cor</a:t>
            </a:r>
            <a:r>
              <a:rPr lang="sv-SE" sz="1600" dirty="0"/>
              <a:t>, </a:t>
            </a:r>
            <a:r>
              <a:rPr lang="sv-SE" sz="1600" dirty="0" err="1"/>
              <a:t>pulm</a:t>
            </a:r>
            <a:r>
              <a:rPr lang="sv-SE" sz="1600" dirty="0"/>
              <a:t> och buk utfaller </a:t>
            </a:r>
            <a:r>
              <a:rPr lang="sv-SE" sz="1600" dirty="0" err="1"/>
              <a:t>ua</a:t>
            </a:r>
            <a:r>
              <a:rPr lang="sv-SE" sz="1600" dirty="0"/>
              <a:t>. (du finner nu ingen dunkömhet), men vid inspektion av höger knä finner du följande: Värmeökad och lätt rodnad med generell svullnad som verkar fylla ut de övre recesserna. Rörelseomfånget är inskränkt med tydlig extensionsdefekt. </a:t>
            </a:r>
          </a:p>
          <a:p>
            <a:pPr marL="0" indent="0">
              <a:buNone/>
            </a:pPr>
            <a:r>
              <a:rPr lang="sv-SE" sz="1600" dirty="0"/>
              <a:t>Du inser att du behöver punktera Görans högerknä för att närmre utreda orsaken till hans </a:t>
            </a:r>
            <a:r>
              <a:rPr lang="sv-SE" sz="1600" dirty="0" err="1"/>
              <a:t>hydrops</a:t>
            </a:r>
            <a:r>
              <a:rPr lang="sv-SE" sz="1600" dirty="0"/>
              <a:t>. </a:t>
            </a:r>
            <a:br>
              <a:rPr lang="sv-SE" sz="1600" dirty="0"/>
            </a:br>
            <a:br>
              <a:rPr lang="sv-SE" sz="1600" dirty="0"/>
            </a:br>
            <a:r>
              <a:rPr lang="sv-SE" sz="1600" b="1" dirty="0"/>
              <a:t>Fråga 5:8 (2p) </a:t>
            </a:r>
            <a:r>
              <a:rPr lang="sv-SE" sz="1600" dirty="0"/>
              <a:t>Vilka relevanta differentialdiagnoser tänker du i första hand på?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Septisk artrit, kristallartrit (gikt), reaktiv artrit </a:t>
            </a:r>
            <a:br>
              <a:rPr lang="sv-SE" sz="1600" dirty="0"/>
            </a:br>
            <a:br>
              <a:rPr lang="sv-SE" sz="1600" dirty="0"/>
            </a:br>
            <a:r>
              <a:rPr lang="sv-SE" sz="1000" dirty="0">
                <a:solidFill>
                  <a:schemeClr val="tx1">
                    <a:lumMod val="50000"/>
                    <a:lumOff val="50000"/>
                  </a:schemeClr>
                </a:solidFill>
              </a:rPr>
              <a:t>FLM K10 A10 C79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300530061"/>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br>
              <a:rPr lang="sv-SE" sz="1600" dirty="0"/>
            </a:br>
            <a:r>
              <a:rPr lang="sv-SE" sz="1200" i="1" dirty="0">
                <a:solidFill>
                  <a:schemeClr val="tx1">
                    <a:lumMod val="50000"/>
                    <a:lumOff val="50000"/>
                  </a:schemeClr>
                </a:solidFill>
              </a:rPr>
              <a:t>Göran förses med KAD, och du ordinerar initialt kontroll av vitalparametrar var 30 min, och sätter mål för dessa, samt ordinerar ytterligare vätska och </a:t>
            </a:r>
            <a:r>
              <a:rPr lang="sv-SE" sz="1200" i="1" dirty="0" err="1">
                <a:solidFill>
                  <a:schemeClr val="tx1">
                    <a:lumMod val="50000"/>
                    <a:lumOff val="50000"/>
                  </a:schemeClr>
                </a:solidFill>
              </a:rPr>
              <a:t>omkontroll</a:t>
            </a:r>
            <a:r>
              <a:rPr lang="sv-SE" sz="1200" i="1" dirty="0">
                <a:solidFill>
                  <a:schemeClr val="tx1">
                    <a:lumMod val="50000"/>
                    <a:lumOff val="50000"/>
                  </a:schemeClr>
                </a:solidFill>
              </a:rPr>
              <a:t> av laktat efter 2-4 timmar. Du fortsätter med </a:t>
            </a:r>
            <a:r>
              <a:rPr lang="sv-SE" sz="1200" i="1" dirty="0" err="1">
                <a:solidFill>
                  <a:schemeClr val="tx1">
                    <a:lumMod val="50000"/>
                    <a:lumOff val="50000"/>
                  </a:schemeClr>
                </a:solidFill>
              </a:rPr>
              <a:t>cefotaxim</a:t>
            </a:r>
            <a:r>
              <a:rPr lang="sv-SE" sz="1200" i="1" dirty="0">
                <a:solidFill>
                  <a:schemeClr val="tx1">
                    <a:lumMod val="50000"/>
                    <a:lumOff val="50000"/>
                  </a:schemeClr>
                </a:solidFill>
              </a:rPr>
              <a:t>, 2 g x 3. På avdelningen stabiliseras Göran ytterligare, </a:t>
            </a:r>
            <a:r>
              <a:rPr lang="sv-SE" sz="1200" i="1" dirty="0" err="1">
                <a:solidFill>
                  <a:schemeClr val="tx1">
                    <a:lumMod val="50000"/>
                    <a:lumOff val="50000"/>
                  </a:schemeClr>
                </a:solidFill>
              </a:rPr>
              <a:t>rtg</a:t>
            </a:r>
            <a:r>
              <a:rPr lang="sv-SE" sz="1200" i="1" dirty="0">
                <a:solidFill>
                  <a:schemeClr val="tx1">
                    <a:lumMod val="50000"/>
                    <a:lumOff val="50000"/>
                  </a:schemeClr>
                </a:solidFill>
              </a:rPr>
              <a:t> </a:t>
            </a:r>
            <a:r>
              <a:rPr lang="sv-SE" sz="1200" i="1" dirty="0" err="1">
                <a:solidFill>
                  <a:schemeClr val="tx1">
                    <a:lumMod val="50000"/>
                    <a:lumOff val="50000"/>
                  </a:schemeClr>
                </a:solidFill>
              </a:rPr>
              <a:t>pulm</a:t>
            </a:r>
            <a:r>
              <a:rPr lang="sv-SE" sz="1200" i="1" dirty="0">
                <a:solidFill>
                  <a:schemeClr val="tx1">
                    <a:lumMod val="50000"/>
                    <a:lumOff val="50000"/>
                  </a:schemeClr>
                </a:solidFill>
              </a:rPr>
              <a:t> utfaller </a:t>
            </a:r>
            <a:r>
              <a:rPr lang="sv-SE" sz="1200" i="1" dirty="0" err="1">
                <a:solidFill>
                  <a:schemeClr val="tx1">
                    <a:lumMod val="50000"/>
                    <a:lumOff val="50000"/>
                  </a:schemeClr>
                </a:solidFill>
              </a:rPr>
              <a:t>ua</a:t>
            </a:r>
            <a:r>
              <a:rPr lang="sv-SE" sz="1200" i="1" dirty="0">
                <a:solidFill>
                  <a:schemeClr val="tx1">
                    <a:lumMod val="50000"/>
                    <a:lumOff val="50000"/>
                  </a:schemeClr>
                </a:solidFill>
              </a:rPr>
              <a:t>, och följande eftermiddag får du svar på blododling med fynd av E. </a:t>
            </a:r>
            <a:r>
              <a:rPr lang="sv-SE" sz="1200" i="1" dirty="0" err="1">
                <a:solidFill>
                  <a:schemeClr val="tx1">
                    <a:lumMod val="50000"/>
                    <a:lumOff val="50000"/>
                  </a:schemeClr>
                </a:solidFill>
              </a:rPr>
              <a:t>coli</a:t>
            </a:r>
            <a:r>
              <a:rPr lang="sv-SE" sz="1200" i="1" dirty="0">
                <a:solidFill>
                  <a:schemeClr val="tx1">
                    <a:lumMod val="50000"/>
                    <a:lumOff val="50000"/>
                  </a:schemeClr>
                </a:solidFill>
              </a:rPr>
              <a:t> i 4 av 4 flaskor. Samma bakterie växer i urinodlingen. Du bedömer att fokus för Görans infektion är njuren, dvs en </a:t>
            </a:r>
            <a:r>
              <a:rPr lang="sv-SE" sz="1200" i="1" dirty="0" err="1">
                <a:solidFill>
                  <a:schemeClr val="tx1">
                    <a:lumMod val="50000"/>
                    <a:lumOff val="50000"/>
                  </a:schemeClr>
                </a:solidFill>
              </a:rPr>
              <a:t>pyelonefrit</a:t>
            </a:r>
            <a:r>
              <a:rPr lang="sv-SE" sz="1200" i="1" dirty="0">
                <a:solidFill>
                  <a:schemeClr val="tx1">
                    <a:lumMod val="50000"/>
                    <a:lumOff val="50000"/>
                  </a:schemeClr>
                </a:solidFill>
              </a:rPr>
              <a:t>. </a:t>
            </a:r>
          </a:p>
          <a:p>
            <a:pPr marL="0" indent="0">
              <a:buNone/>
            </a:pPr>
            <a:r>
              <a:rPr lang="sv-SE" sz="1200" i="1" dirty="0">
                <a:solidFill>
                  <a:schemeClr val="tx1">
                    <a:lumMod val="50000"/>
                    <a:lumOff val="50000"/>
                  </a:schemeClr>
                </a:solidFill>
              </a:rPr>
              <a:t>Göran filosoferar lite över att en liten bakterie kan göra en stor karl som honom så hemskt sjuk. </a:t>
            </a:r>
            <a:br>
              <a:rPr lang="sv-SE" sz="1200" i="1" dirty="0">
                <a:solidFill>
                  <a:schemeClr val="tx1">
                    <a:lumMod val="50000"/>
                    <a:lumOff val="50000"/>
                  </a:schemeClr>
                </a:solidFill>
              </a:rPr>
            </a:br>
            <a:r>
              <a:rPr lang="sv-SE" sz="1200" i="1" dirty="0">
                <a:solidFill>
                  <a:schemeClr val="tx1">
                    <a:lumMod val="50000"/>
                    <a:lumOff val="50000"/>
                  </a:schemeClr>
                </a:solidFill>
              </a:rPr>
              <a:t>Det får dig att försöka minnas dina prekliniska kunskaper och du inventerar minnet vad gäller viktiga virulensfaktorer hos just E. </a:t>
            </a:r>
            <a:r>
              <a:rPr lang="sv-SE" sz="1200" i="1" dirty="0" err="1">
                <a:solidFill>
                  <a:schemeClr val="tx1">
                    <a:lumMod val="50000"/>
                    <a:lumOff val="50000"/>
                  </a:schemeClr>
                </a:solidFill>
              </a:rPr>
              <a:t>coli</a:t>
            </a:r>
            <a:r>
              <a:rPr lang="sv-SE" sz="1200" i="1" dirty="0">
                <a:solidFill>
                  <a:schemeClr val="tx1">
                    <a:lumMod val="50000"/>
                    <a:lumOff val="50000"/>
                  </a:schemeClr>
                </a:solidFill>
              </a:rPr>
              <a:t>.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Du tänker att p-</a:t>
            </a:r>
            <a:r>
              <a:rPr lang="sv-SE" sz="1200" i="1" dirty="0" err="1">
                <a:solidFill>
                  <a:schemeClr val="tx1">
                    <a:lumMod val="50000"/>
                    <a:lumOff val="50000"/>
                  </a:schemeClr>
                </a:solidFill>
              </a:rPr>
              <a:t>fimbrier</a:t>
            </a:r>
            <a:r>
              <a:rPr lang="sv-SE" sz="1200" i="1" dirty="0">
                <a:solidFill>
                  <a:schemeClr val="tx1">
                    <a:lumMod val="50000"/>
                    <a:lumOff val="50000"/>
                  </a:schemeClr>
                </a:solidFill>
              </a:rPr>
              <a:t> är den viktigaste virulensmekanismen, då den binder till </a:t>
            </a:r>
            <a:r>
              <a:rPr lang="sv-SE" sz="1200" i="1" dirty="0" err="1">
                <a:solidFill>
                  <a:schemeClr val="tx1">
                    <a:lumMod val="50000"/>
                    <a:lumOff val="50000"/>
                  </a:schemeClr>
                </a:solidFill>
              </a:rPr>
              <a:t>uroepitel</a:t>
            </a:r>
            <a:r>
              <a:rPr lang="sv-SE" sz="1200" i="1" dirty="0">
                <a:solidFill>
                  <a:schemeClr val="tx1">
                    <a:lumMod val="50000"/>
                    <a:lumOff val="50000"/>
                  </a:schemeClr>
                </a:solidFill>
              </a:rPr>
              <a:t> och underlättar uppåtstigande infektion. </a:t>
            </a:r>
          </a:p>
          <a:p>
            <a:pPr marL="0" indent="0">
              <a:buNone/>
            </a:pPr>
            <a:r>
              <a:rPr lang="sv-SE" sz="1200" i="1" dirty="0">
                <a:solidFill>
                  <a:schemeClr val="tx1">
                    <a:lumMod val="50000"/>
                    <a:lumOff val="50000"/>
                  </a:schemeClr>
                </a:solidFill>
              </a:rPr>
              <a:t>Fem dagar har gått sedan Göran lades in och han mår allt bättre. Han har inte haft feber sedan dag 3, CRP sjunker och KAD har kunnat avvecklas. Du planerar att han ska skrivas ut under morgondagen med </a:t>
            </a:r>
            <a:r>
              <a:rPr lang="sv-SE" sz="1200" i="1" dirty="0" err="1">
                <a:solidFill>
                  <a:schemeClr val="tx1">
                    <a:lumMod val="50000"/>
                    <a:lumOff val="50000"/>
                  </a:schemeClr>
                </a:solidFill>
              </a:rPr>
              <a:t>Ciprofloxacin</a:t>
            </a:r>
            <a:r>
              <a:rPr lang="sv-SE" sz="1200" i="1" dirty="0">
                <a:solidFill>
                  <a:schemeClr val="tx1">
                    <a:lumMod val="50000"/>
                    <a:lumOff val="50000"/>
                  </a:schemeClr>
                </a:solidFill>
              </a:rPr>
              <a:t> </a:t>
            </a:r>
            <a:r>
              <a:rPr lang="sv-SE" sz="1200" i="1" dirty="0" err="1">
                <a:solidFill>
                  <a:schemeClr val="tx1">
                    <a:lumMod val="50000"/>
                    <a:lumOff val="50000"/>
                  </a:schemeClr>
                </a:solidFill>
              </a:rPr>
              <a:t>p.o</a:t>
            </a:r>
            <a:r>
              <a:rPr lang="sv-SE" sz="1200" i="1" dirty="0">
                <a:solidFill>
                  <a:schemeClr val="tx1">
                    <a:lumMod val="50000"/>
                    <a:lumOff val="50000"/>
                  </a:schemeClr>
                </a:solidFill>
              </a:rPr>
              <a:t>. då E. </a:t>
            </a:r>
            <a:r>
              <a:rPr lang="sv-SE" sz="1200" i="1" dirty="0" err="1">
                <a:solidFill>
                  <a:schemeClr val="tx1">
                    <a:lumMod val="50000"/>
                    <a:lumOff val="50000"/>
                  </a:schemeClr>
                </a:solidFill>
              </a:rPr>
              <a:t>coli</a:t>
            </a:r>
            <a:r>
              <a:rPr lang="sv-SE" sz="1200" i="1" dirty="0">
                <a:solidFill>
                  <a:schemeClr val="tx1">
                    <a:lumMod val="50000"/>
                    <a:lumOff val="50000"/>
                  </a:schemeClr>
                </a:solidFill>
              </a:rPr>
              <a:t>-isolaten är känsliga för detta. Samma kväll får dock Göran feber igen (38,2°C) och när du </a:t>
            </a:r>
            <a:r>
              <a:rPr lang="sv-SE" sz="1200" i="1" dirty="0" err="1">
                <a:solidFill>
                  <a:schemeClr val="tx1">
                    <a:lumMod val="50000"/>
                    <a:lumOff val="50000"/>
                  </a:schemeClr>
                </a:solidFill>
              </a:rPr>
              <a:t>rondar</a:t>
            </a:r>
            <a:r>
              <a:rPr lang="sv-SE" sz="1200" i="1" dirty="0">
                <a:solidFill>
                  <a:schemeClr val="tx1">
                    <a:lumMod val="50000"/>
                    <a:lumOff val="50000"/>
                  </a:schemeClr>
                </a:solidFill>
              </a:rPr>
              <a:t> dagen därpå så säger Göran: ”Mitt högra knä värker nu så infernaliskt”. I status finner du nu att </a:t>
            </a:r>
            <a:r>
              <a:rPr lang="sv-SE" sz="1200" i="1" dirty="0" err="1">
                <a:solidFill>
                  <a:schemeClr val="tx1">
                    <a:lumMod val="50000"/>
                    <a:lumOff val="50000"/>
                  </a:schemeClr>
                </a:solidFill>
              </a:rPr>
              <a:t>cor</a:t>
            </a:r>
            <a:r>
              <a:rPr lang="sv-SE" sz="1200" i="1" dirty="0">
                <a:solidFill>
                  <a:schemeClr val="tx1">
                    <a:lumMod val="50000"/>
                    <a:lumOff val="50000"/>
                  </a:schemeClr>
                </a:solidFill>
              </a:rPr>
              <a:t>, </a:t>
            </a:r>
            <a:r>
              <a:rPr lang="sv-SE" sz="1200" i="1" dirty="0" err="1">
                <a:solidFill>
                  <a:schemeClr val="tx1">
                    <a:lumMod val="50000"/>
                    <a:lumOff val="50000"/>
                  </a:schemeClr>
                </a:solidFill>
              </a:rPr>
              <a:t>pulm</a:t>
            </a:r>
            <a:r>
              <a:rPr lang="sv-SE" sz="1200" i="1" dirty="0">
                <a:solidFill>
                  <a:schemeClr val="tx1">
                    <a:lumMod val="50000"/>
                    <a:lumOff val="50000"/>
                  </a:schemeClr>
                </a:solidFill>
              </a:rPr>
              <a:t> och buk utfaller </a:t>
            </a:r>
            <a:r>
              <a:rPr lang="sv-SE" sz="1200" i="1" dirty="0" err="1">
                <a:solidFill>
                  <a:schemeClr val="tx1">
                    <a:lumMod val="50000"/>
                    <a:lumOff val="50000"/>
                  </a:schemeClr>
                </a:solidFill>
              </a:rPr>
              <a:t>ua</a:t>
            </a:r>
            <a:r>
              <a:rPr lang="sv-SE" sz="1200" i="1" dirty="0">
                <a:solidFill>
                  <a:schemeClr val="tx1">
                    <a:lumMod val="50000"/>
                    <a:lumOff val="50000"/>
                  </a:schemeClr>
                </a:solidFill>
              </a:rPr>
              <a:t>. (du finner nu ingen dunkömhet), men vid inspektion av höger knä finner du följande: Värmeökad och lätt rodnad med generell svullnad som verkar fylla ut de övre recesserna. Rörelseomfånget är inskränkt med tydlig extensionsdefekt. </a:t>
            </a:r>
            <a:br>
              <a:rPr lang="sv-SE" sz="1200" i="1" dirty="0">
                <a:solidFill>
                  <a:schemeClr val="tx1">
                    <a:lumMod val="50000"/>
                    <a:lumOff val="50000"/>
                  </a:schemeClr>
                </a:solidFill>
              </a:rPr>
            </a:br>
            <a:r>
              <a:rPr lang="sv-SE" sz="1200" i="1" dirty="0">
                <a:solidFill>
                  <a:schemeClr val="tx1">
                    <a:lumMod val="50000"/>
                    <a:lumOff val="50000"/>
                  </a:schemeClr>
                </a:solidFill>
              </a:rPr>
              <a:t>Du inser att du behöver punktera Görans högerknä för att närmre utreda orsaken till hans </a:t>
            </a:r>
            <a:r>
              <a:rPr lang="sv-SE" sz="1200" i="1" dirty="0" err="1">
                <a:solidFill>
                  <a:schemeClr val="tx1">
                    <a:lumMod val="50000"/>
                    <a:lumOff val="50000"/>
                  </a:schemeClr>
                </a:solidFill>
              </a:rPr>
              <a:t>hydrops</a:t>
            </a:r>
            <a:r>
              <a:rPr lang="sv-SE" sz="1200" i="1" dirty="0">
                <a:solidFill>
                  <a:schemeClr val="tx1">
                    <a:lumMod val="50000"/>
                    <a:lumOff val="50000"/>
                  </a:schemeClr>
                </a:solidFill>
              </a:rPr>
              <a:t>. </a:t>
            </a:r>
            <a:br>
              <a:rPr lang="sv-SE" sz="1600" dirty="0"/>
            </a:br>
            <a:br>
              <a:rPr lang="sv-SE" sz="1600" dirty="0"/>
            </a:br>
            <a:r>
              <a:rPr lang="sv-SE" sz="1600" dirty="0"/>
              <a:t>Efter noggrann steriltvätt punkterar du Görans höger knä med grön nål. Du går in nedom patellas övre laterala kant. Snart tömmer sig rikligt med halmgul ledvätska. </a:t>
            </a:r>
            <a:br>
              <a:rPr lang="sv-SE" sz="1600" dirty="0"/>
            </a:br>
            <a:br>
              <a:rPr lang="sv-SE" sz="1600" dirty="0"/>
            </a:br>
            <a:r>
              <a:rPr lang="sv-SE" sz="1600" b="1" dirty="0"/>
              <a:t>Fråga 5:9 (2p) </a:t>
            </a:r>
            <a:r>
              <a:rPr lang="sv-SE" sz="1600" dirty="0"/>
              <a:t>Vilka ledvätskeanalyser vill du beställa?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923591003"/>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br>
              <a:rPr lang="sv-SE" sz="1600" dirty="0"/>
            </a:br>
            <a:r>
              <a:rPr lang="sv-SE" sz="1200" i="1" dirty="0">
                <a:solidFill>
                  <a:schemeClr val="tx1">
                    <a:lumMod val="50000"/>
                    <a:lumOff val="50000"/>
                  </a:schemeClr>
                </a:solidFill>
              </a:rPr>
              <a:t>Göran förses med KAD, och du ordinerar initialt kontroll av vitalparametrar var 30 min, och sätter mål för dessa, samt ordinerar ytterligare vätska och </a:t>
            </a:r>
            <a:r>
              <a:rPr lang="sv-SE" sz="1200" i="1" dirty="0" err="1">
                <a:solidFill>
                  <a:schemeClr val="tx1">
                    <a:lumMod val="50000"/>
                    <a:lumOff val="50000"/>
                  </a:schemeClr>
                </a:solidFill>
              </a:rPr>
              <a:t>omkontroll</a:t>
            </a:r>
            <a:r>
              <a:rPr lang="sv-SE" sz="1200" i="1" dirty="0">
                <a:solidFill>
                  <a:schemeClr val="tx1">
                    <a:lumMod val="50000"/>
                    <a:lumOff val="50000"/>
                  </a:schemeClr>
                </a:solidFill>
              </a:rPr>
              <a:t> av laktat efter 2-4 timmar. Du fortsätter med </a:t>
            </a:r>
            <a:r>
              <a:rPr lang="sv-SE" sz="1200" i="1" dirty="0" err="1">
                <a:solidFill>
                  <a:schemeClr val="tx1">
                    <a:lumMod val="50000"/>
                    <a:lumOff val="50000"/>
                  </a:schemeClr>
                </a:solidFill>
              </a:rPr>
              <a:t>cefotaxim</a:t>
            </a:r>
            <a:r>
              <a:rPr lang="sv-SE" sz="1200" i="1" dirty="0">
                <a:solidFill>
                  <a:schemeClr val="tx1">
                    <a:lumMod val="50000"/>
                    <a:lumOff val="50000"/>
                  </a:schemeClr>
                </a:solidFill>
              </a:rPr>
              <a:t>, 2 g x 3. På avdelningen stabiliseras Göran ytterligare, </a:t>
            </a:r>
            <a:r>
              <a:rPr lang="sv-SE" sz="1200" i="1" dirty="0" err="1">
                <a:solidFill>
                  <a:schemeClr val="tx1">
                    <a:lumMod val="50000"/>
                    <a:lumOff val="50000"/>
                  </a:schemeClr>
                </a:solidFill>
              </a:rPr>
              <a:t>rtg</a:t>
            </a:r>
            <a:r>
              <a:rPr lang="sv-SE" sz="1200" i="1" dirty="0">
                <a:solidFill>
                  <a:schemeClr val="tx1">
                    <a:lumMod val="50000"/>
                    <a:lumOff val="50000"/>
                  </a:schemeClr>
                </a:solidFill>
              </a:rPr>
              <a:t> </a:t>
            </a:r>
            <a:r>
              <a:rPr lang="sv-SE" sz="1200" i="1" dirty="0" err="1">
                <a:solidFill>
                  <a:schemeClr val="tx1">
                    <a:lumMod val="50000"/>
                    <a:lumOff val="50000"/>
                  </a:schemeClr>
                </a:solidFill>
              </a:rPr>
              <a:t>pulm</a:t>
            </a:r>
            <a:r>
              <a:rPr lang="sv-SE" sz="1200" i="1" dirty="0">
                <a:solidFill>
                  <a:schemeClr val="tx1">
                    <a:lumMod val="50000"/>
                    <a:lumOff val="50000"/>
                  </a:schemeClr>
                </a:solidFill>
              </a:rPr>
              <a:t> utfaller </a:t>
            </a:r>
            <a:r>
              <a:rPr lang="sv-SE" sz="1200" i="1" dirty="0" err="1">
                <a:solidFill>
                  <a:schemeClr val="tx1">
                    <a:lumMod val="50000"/>
                    <a:lumOff val="50000"/>
                  </a:schemeClr>
                </a:solidFill>
              </a:rPr>
              <a:t>ua</a:t>
            </a:r>
            <a:r>
              <a:rPr lang="sv-SE" sz="1200" i="1" dirty="0">
                <a:solidFill>
                  <a:schemeClr val="tx1">
                    <a:lumMod val="50000"/>
                    <a:lumOff val="50000"/>
                  </a:schemeClr>
                </a:solidFill>
              </a:rPr>
              <a:t>, och följande eftermiddag får du svar på blododling med fynd av E. </a:t>
            </a:r>
            <a:r>
              <a:rPr lang="sv-SE" sz="1200" i="1" dirty="0" err="1">
                <a:solidFill>
                  <a:schemeClr val="tx1">
                    <a:lumMod val="50000"/>
                    <a:lumOff val="50000"/>
                  </a:schemeClr>
                </a:solidFill>
              </a:rPr>
              <a:t>coli</a:t>
            </a:r>
            <a:r>
              <a:rPr lang="sv-SE" sz="1200" i="1" dirty="0">
                <a:solidFill>
                  <a:schemeClr val="tx1">
                    <a:lumMod val="50000"/>
                    <a:lumOff val="50000"/>
                  </a:schemeClr>
                </a:solidFill>
              </a:rPr>
              <a:t> i 4 av 4 flaskor. Samma bakterie växer i urinodlingen. Du bedömer att fokus för Görans infektion är njuren, dvs en </a:t>
            </a:r>
            <a:r>
              <a:rPr lang="sv-SE" sz="1200" i="1" dirty="0" err="1">
                <a:solidFill>
                  <a:schemeClr val="tx1">
                    <a:lumMod val="50000"/>
                    <a:lumOff val="50000"/>
                  </a:schemeClr>
                </a:solidFill>
              </a:rPr>
              <a:t>pyelonefrit</a:t>
            </a:r>
            <a:r>
              <a:rPr lang="sv-SE" sz="1200" i="1" dirty="0">
                <a:solidFill>
                  <a:schemeClr val="tx1">
                    <a:lumMod val="50000"/>
                    <a:lumOff val="50000"/>
                  </a:schemeClr>
                </a:solidFill>
              </a:rPr>
              <a:t>. </a:t>
            </a:r>
          </a:p>
          <a:p>
            <a:pPr marL="0" indent="0">
              <a:buNone/>
            </a:pPr>
            <a:r>
              <a:rPr lang="sv-SE" sz="1200" i="1" dirty="0">
                <a:solidFill>
                  <a:schemeClr val="tx1">
                    <a:lumMod val="50000"/>
                    <a:lumOff val="50000"/>
                  </a:schemeClr>
                </a:solidFill>
              </a:rPr>
              <a:t>Göran filosoferar lite över att en liten bakterie kan göra en stor karl som honom så hemskt sjuk. </a:t>
            </a:r>
            <a:br>
              <a:rPr lang="sv-SE" sz="1200" i="1" dirty="0">
                <a:solidFill>
                  <a:schemeClr val="tx1">
                    <a:lumMod val="50000"/>
                    <a:lumOff val="50000"/>
                  </a:schemeClr>
                </a:solidFill>
              </a:rPr>
            </a:br>
            <a:r>
              <a:rPr lang="sv-SE" sz="1200" i="1" dirty="0">
                <a:solidFill>
                  <a:schemeClr val="tx1">
                    <a:lumMod val="50000"/>
                    <a:lumOff val="50000"/>
                  </a:schemeClr>
                </a:solidFill>
              </a:rPr>
              <a:t>Det får dig att försöka minnas dina prekliniska kunskaper och du inventerar minnet vad gäller viktiga virulensfaktorer hos just E. </a:t>
            </a:r>
            <a:r>
              <a:rPr lang="sv-SE" sz="1200" i="1" dirty="0" err="1">
                <a:solidFill>
                  <a:schemeClr val="tx1">
                    <a:lumMod val="50000"/>
                    <a:lumOff val="50000"/>
                  </a:schemeClr>
                </a:solidFill>
              </a:rPr>
              <a:t>coli</a:t>
            </a:r>
            <a:r>
              <a:rPr lang="sv-SE" sz="1200" i="1" dirty="0">
                <a:solidFill>
                  <a:schemeClr val="tx1">
                    <a:lumMod val="50000"/>
                    <a:lumOff val="50000"/>
                  </a:schemeClr>
                </a:solidFill>
              </a:rPr>
              <a:t>.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Du tänker att p-</a:t>
            </a:r>
            <a:r>
              <a:rPr lang="sv-SE" sz="1200" i="1" dirty="0" err="1">
                <a:solidFill>
                  <a:schemeClr val="tx1">
                    <a:lumMod val="50000"/>
                    <a:lumOff val="50000"/>
                  </a:schemeClr>
                </a:solidFill>
              </a:rPr>
              <a:t>fimbrier</a:t>
            </a:r>
            <a:r>
              <a:rPr lang="sv-SE" sz="1200" i="1" dirty="0">
                <a:solidFill>
                  <a:schemeClr val="tx1">
                    <a:lumMod val="50000"/>
                    <a:lumOff val="50000"/>
                  </a:schemeClr>
                </a:solidFill>
              </a:rPr>
              <a:t> är den viktigaste virulensmekanismen, då den binder till </a:t>
            </a:r>
            <a:r>
              <a:rPr lang="sv-SE" sz="1200" i="1" dirty="0" err="1">
                <a:solidFill>
                  <a:schemeClr val="tx1">
                    <a:lumMod val="50000"/>
                    <a:lumOff val="50000"/>
                  </a:schemeClr>
                </a:solidFill>
              </a:rPr>
              <a:t>uroepitel</a:t>
            </a:r>
            <a:r>
              <a:rPr lang="sv-SE" sz="1200" i="1" dirty="0">
                <a:solidFill>
                  <a:schemeClr val="tx1">
                    <a:lumMod val="50000"/>
                    <a:lumOff val="50000"/>
                  </a:schemeClr>
                </a:solidFill>
              </a:rPr>
              <a:t> och underlättar uppåtstigande infektion. </a:t>
            </a:r>
          </a:p>
          <a:p>
            <a:pPr marL="0" indent="0">
              <a:buNone/>
            </a:pPr>
            <a:r>
              <a:rPr lang="sv-SE" sz="1200" i="1" dirty="0">
                <a:solidFill>
                  <a:schemeClr val="tx1">
                    <a:lumMod val="50000"/>
                    <a:lumOff val="50000"/>
                  </a:schemeClr>
                </a:solidFill>
              </a:rPr>
              <a:t>Fem dagar har gått sedan Göran lades in och han mår allt bättre. Han har inte haft feber sedan dag 3, CRP sjunker och KAD har kunnat avvecklas. Du planerar att han ska skrivas ut under morgondagen med </a:t>
            </a:r>
            <a:r>
              <a:rPr lang="sv-SE" sz="1200" i="1" dirty="0" err="1">
                <a:solidFill>
                  <a:schemeClr val="tx1">
                    <a:lumMod val="50000"/>
                    <a:lumOff val="50000"/>
                  </a:schemeClr>
                </a:solidFill>
              </a:rPr>
              <a:t>Ciprofloxacin</a:t>
            </a:r>
            <a:r>
              <a:rPr lang="sv-SE" sz="1200" i="1" dirty="0">
                <a:solidFill>
                  <a:schemeClr val="tx1">
                    <a:lumMod val="50000"/>
                    <a:lumOff val="50000"/>
                  </a:schemeClr>
                </a:solidFill>
              </a:rPr>
              <a:t> </a:t>
            </a:r>
            <a:r>
              <a:rPr lang="sv-SE" sz="1200" i="1" dirty="0" err="1">
                <a:solidFill>
                  <a:schemeClr val="tx1">
                    <a:lumMod val="50000"/>
                    <a:lumOff val="50000"/>
                  </a:schemeClr>
                </a:solidFill>
              </a:rPr>
              <a:t>p.o</a:t>
            </a:r>
            <a:r>
              <a:rPr lang="sv-SE" sz="1200" i="1" dirty="0">
                <a:solidFill>
                  <a:schemeClr val="tx1">
                    <a:lumMod val="50000"/>
                    <a:lumOff val="50000"/>
                  </a:schemeClr>
                </a:solidFill>
              </a:rPr>
              <a:t>. då E. </a:t>
            </a:r>
            <a:r>
              <a:rPr lang="sv-SE" sz="1200" i="1" dirty="0" err="1">
                <a:solidFill>
                  <a:schemeClr val="tx1">
                    <a:lumMod val="50000"/>
                    <a:lumOff val="50000"/>
                  </a:schemeClr>
                </a:solidFill>
              </a:rPr>
              <a:t>coli</a:t>
            </a:r>
            <a:r>
              <a:rPr lang="sv-SE" sz="1200" i="1" dirty="0">
                <a:solidFill>
                  <a:schemeClr val="tx1">
                    <a:lumMod val="50000"/>
                    <a:lumOff val="50000"/>
                  </a:schemeClr>
                </a:solidFill>
              </a:rPr>
              <a:t>-isolaten är känsliga för detta. Samma kväll får dock Göran feber igen (38,2°C) och när du </a:t>
            </a:r>
            <a:r>
              <a:rPr lang="sv-SE" sz="1200" i="1" dirty="0" err="1">
                <a:solidFill>
                  <a:schemeClr val="tx1">
                    <a:lumMod val="50000"/>
                    <a:lumOff val="50000"/>
                  </a:schemeClr>
                </a:solidFill>
              </a:rPr>
              <a:t>rondar</a:t>
            </a:r>
            <a:r>
              <a:rPr lang="sv-SE" sz="1200" i="1" dirty="0">
                <a:solidFill>
                  <a:schemeClr val="tx1">
                    <a:lumMod val="50000"/>
                    <a:lumOff val="50000"/>
                  </a:schemeClr>
                </a:solidFill>
              </a:rPr>
              <a:t> dagen därpå så säger Göran: ”Mitt högra knä värker nu så infernaliskt”. I status finner du nu att </a:t>
            </a:r>
            <a:r>
              <a:rPr lang="sv-SE" sz="1200" i="1" dirty="0" err="1">
                <a:solidFill>
                  <a:schemeClr val="tx1">
                    <a:lumMod val="50000"/>
                    <a:lumOff val="50000"/>
                  </a:schemeClr>
                </a:solidFill>
              </a:rPr>
              <a:t>cor</a:t>
            </a:r>
            <a:r>
              <a:rPr lang="sv-SE" sz="1200" i="1" dirty="0">
                <a:solidFill>
                  <a:schemeClr val="tx1">
                    <a:lumMod val="50000"/>
                    <a:lumOff val="50000"/>
                  </a:schemeClr>
                </a:solidFill>
              </a:rPr>
              <a:t>, </a:t>
            </a:r>
            <a:r>
              <a:rPr lang="sv-SE" sz="1200" i="1" dirty="0" err="1">
                <a:solidFill>
                  <a:schemeClr val="tx1">
                    <a:lumMod val="50000"/>
                    <a:lumOff val="50000"/>
                  </a:schemeClr>
                </a:solidFill>
              </a:rPr>
              <a:t>pulm</a:t>
            </a:r>
            <a:r>
              <a:rPr lang="sv-SE" sz="1200" i="1" dirty="0">
                <a:solidFill>
                  <a:schemeClr val="tx1">
                    <a:lumMod val="50000"/>
                    <a:lumOff val="50000"/>
                  </a:schemeClr>
                </a:solidFill>
              </a:rPr>
              <a:t> och buk utfaller </a:t>
            </a:r>
            <a:r>
              <a:rPr lang="sv-SE" sz="1200" i="1" dirty="0" err="1">
                <a:solidFill>
                  <a:schemeClr val="tx1">
                    <a:lumMod val="50000"/>
                    <a:lumOff val="50000"/>
                  </a:schemeClr>
                </a:solidFill>
              </a:rPr>
              <a:t>ua</a:t>
            </a:r>
            <a:r>
              <a:rPr lang="sv-SE" sz="1200" i="1" dirty="0">
                <a:solidFill>
                  <a:schemeClr val="tx1">
                    <a:lumMod val="50000"/>
                    <a:lumOff val="50000"/>
                  </a:schemeClr>
                </a:solidFill>
              </a:rPr>
              <a:t>. (du finner nu ingen dunkömhet), men vid inspektion av höger knä finner du följande: Värmeökad och lätt rodnad med generell svullnad som verkar fylla ut de övre recesserna. Rörelseomfånget är inskränkt med tydlig extensionsdefekt. </a:t>
            </a:r>
            <a:br>
              <a:rPr lang="sv-SE" sz="1200" i="1" dirty="0">
                <a:solidFill>
                  <a:schemeClr val="tx1">
                    <a:lumMod val="50000"/>
                    <a:lumOff val="50000"/>
                  </a:schemeClr>
                </a:solidFill>
              </a:rPr>
            </a:br>
            <a:r>
              <a:rPr lang="sv-SE" sz="1200" i="1" dirty="0">
                <a:solidFill>
                  <a:schemeClr val="tx1">
                    <a:lumMod val="50000"/>
                    <a:lumOff val="50000"/>
                  </a:schemeClr>
                </a:solidFill>
              </a:rPr>
              <a:t>Du inser att du behöver punktera Görans högerknä för att närmre utreda orsaken till hans </a:t>
            </a:r>
            <a:r>
              <a:rPr lang="sv-SE" sz="1200" i="1" dirty="0" err="1">
                <a:solidFill>
                  <a:schemeClr val="tx1">
                    <a:lumMod val="50000"/>
                    <a:lumOff val="50000"/>
                  </a:schemeClr>
                </a:solidFill>
              </a:rPr>
              <a:t>hydrops</a:t>
            </a:r>
            <a:r>
              <a:rPr lang="sv-SE" sz="1200" i="1" dirty="0">
                <a:solidFill>
                  <a:schemeClr val="tx1">
                    <a:lumMod val="50000"/>
                    <a:lumOff val="50000"/>
                  </a:schemeClr>
                </a:solidFill>
              </a:rPr>
              <a:t>. </a:t>
            </a:r>
            <a:br>
              <a:rPr lang="sv-SE" sz="1600" dirty="0"/>
            </a:br>
            <a:br>
              <a:rPr lang="sv-SE" sz="1600" dirty="0"/>
            </a:br>
            <a:r>
              <a:rPr lang="sv-SE" sz="1600" dirty="0"/>
              <a:t>Efter noggrann steriltvätt punkterar du Görans höger knä med grön nål. Du går in nedom patellas övre laterala kant. Snart tömmer sig rikligt med halmgul ledvätska. </a:t>
            </a:r>
            <a:br>
              <a:rPr lang="sv-SE" sz="1600" dirty="0"/>
            </a:br>
            <a:br>
              <a:rPr lang="sv-SE" sz="1600" dirty="0"/>
            </a:br>
            <a:r>
              <a:rPr lang="sv-SE" sz="1600" b="1" dirty="0"/>
              <a:t>Fråga 5:9 (2p) </a:t>
            </a:r>
            <a:r>
              <a:rPr lang="sv-SE" sz="1600" dirty="0"/>
              <a:t>Vilka ledvätskeanalyser vill du beställa?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Odling (aerob och anaerob), direktmikroskopi, leukocyter, laktat, kristaller </a:t>
            </a:r>
            <a:br>
              <a:rPr lang="sv-SE" sz="1600" dirty="0"/>
            </a:br>
            <a:br>
              <a:rPr lang="sv-SE" sz="1600" dirty="0"/>
            </a:br>
            <a:br>
              <a:rPr lang="sv-SE" sz="1600" dirty="0"/>
            </a:br>
            <a:r>
              <a:rPr lang="sv-SE" sz="1000" dirty="0">
                <a:solidFill>
                  <a:schemeClr val="tx1">
                    <a:lumMod val="50000"/>
                    <a:lumOff val="50000"/>
                  </a:schemeClr>
                </a:solidFill>
              </a:rPr>
              <a:t>FLM K10 C55, C69, C70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45822479"/>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br>
              <a:rPr lang="sv-SE" sz="1600" dirty="0"/>
            </a:br>
            <a:r>
              <a:rPr lang="sv-SE" sz="1200" i="1" dirty="0">
                <a:solidFill>
                  <a:schemeClr val="tx1">
                    <a:lumMod val="50000"/>
                    <a:lumOff val="50000"/>
                  </a:schemeClr>
                </a:solidFill>
              </a:rPr>
              <a:t>Göran förses med KAD, och du ordinerar initialt kontroll av vitalparametrar var 30 min, och sätter mål för dessa, samt ordinerar ytterligare vätska och </a:t>
            </a:r>
            <a:r>
              <a:rPr lang="sv-SE" sz="1200" i="1" dirty="0" err="1">
                <a:solidFill>
                  <a:schemeClr val="tx1">
                    <a:lumMod val="50000"/>
                    <a:lumOff val="50000"/>
                  </a:schemeClr>
                </a:solidFill>
              </a:rPr>
              <a:t>omkontroll</a:t>
            </a:r>
            <a:r>
              <a:rPr lang="sv-SE" sz="1200" i="1" dirty="0">
                <a:solidFill>
                  <a:schemeClr val="tx1">
                    <a:lumMod val="50000"/>
                    <a:lumOff val="50000"/>
                  </a:schemeClr>
                </a:solidFill>
              </a:rPr>
              <a:t> av laktat efter 2-4 timmar. Du fortsätter med </a:t>
            </a:r>
            <a:r>
              <a:rPr lang="sv-SE" sz="1200" i="1" dirty="0" err="1">
                <a:solidFill>
                  <a:schemeClr val="tx1">
                    <a:lumMod val="50000"/>
                    <a:lumOff val="50000"/>
                  </a:schemeClr>
                </a:solidFill>
              </a:rPr>
              <a:t>cefotaxim</a:t>
            </a:r>
            <a:r>
              <a:rPr lang="sv-SE" sz="1200" i="1" dirty="0">
                <a:solidFill>
                  <a:schemeClr val="tx1">
                    <a:lumMod val="50000"/>
                    <a:lumOff val="50000"/>
                  </a:schemeClr>
                </a:solidFill>
              </a:rPr>
              <a:t>, 2 g x 3. På avdelningen stabiliseras Göran ytterligare, </a:t>
            </a:r>
            <a:r>
              <a:rPr lang="sv-SE" sz="1200" i="1" dirty="0" err="1">
                <a:solidFill>
                  <a:schemeClr val="tx1">
                    <a:lumMod val="50000"/>
                    <a:lumOff val="50000"/>
                  </a:schemeClr>
                </a:solidFill>
              </a:rPr>
              <a:t>rtg</a:t>
            </a:r>
            <a:r>
              <a:rPr lang="sv-SE" sz="1200" i="1" dirty="0">
                <a:solidFill>
                  <a:schemeClr val="tx1">
                    <a:lumMod val="50000"/>
                    <a:lumOff val="50000"/>
                  </a:schemeClr>
                </a:solidFill>
              </a:rPr>
              <a:t> </a:t>
            </a:r>
            <a:r>
              <a:rPr lang="sv-SE" sz="1200" i="1" dirty="0" err="1">
                <a:solidFill>
                  <a:schemeClr val="tx1">
                    <a:lumMod val="50000"/>
                    <a:lumOff val="50000"/>
                  </a:schemeClr>
                </a:solidFill>
              </a:rPr>
              <a:t>pulm</a:t>
            </a:r>
            <a:r>
              <a:rPr lang="sv-SE" sz="1200" i="1" dirty="0">
                <a:solidFill>
                  <a:schemeClr val="tx1">
                    <a:lumMod val="50000"/>
                    <a:lumOff val="50000"/>
                  </a:schemeClr>
                </a:solidFill>
              </a:rPr>
              <a:t> utfaller </a:t>
            </a:r>
            <a:r>
              <a:rPr lang="sv-SE" sz="1200" i="1" dirty="0" err="1">
                <a:solidFill>
                  <a:schemeClr val="tx1">
                    <a:lumMod val="50000"/>
                    <a:lumOff val="50000"/>
                  </a:schemeClr>
                </a:solidFill>
              </a:rPr>
              <a:t>ua</a:t>
            </a:r>
            <a:r>
              <a:rPr lang="sv-SE" sz="1200" i="1" dirty="0">
                <a:solidFill>
                  <a:schemeClr val="tx1">
                    <a:lumMod val="50000"/>
                    <a:lumOff val="50000"/>
                  </a:schemeClr>
                </a:solidFill>
              </a:rPr>
              <a:t>, och följande eftermiddag får du svar på blododling med fynd av E. </a:t>
            </a:r>
            <a:r>
              <a:rPr lang="sv-SE" sz="1200" i="1" dirty="0" err="1">
                <a:solidFill>
                  <a:schemeClr val="tx1">
                    <a:lumMod val="50000"/>
                    <a:lumOff val="50000"/>
                  </a:schemeClr>
                </a:solidFill>
              </a:rPr>
              <a:t>coli</a:t>
            </a:r>
            <a:r>
              <a:rPr lang="sv-SE" sz="1200" i="1" dirty="0">
                <a:solidFill>
                  <a:schemeClr val="tx1">
                    <a:lumMod val="50000"/>
                    <a:lumOff val="50000"/>
                  </a:schemeClr>
                </a:solidFill>
              </a:rPr>
              <a:t> i 4 av 4 flaskor. Samma bakterie växer i urinodlingen. Du bedömer att fokus för Görans infektion är njuren, dvs en </a:t>
            </a:r>
            <a:r>
              <a:rPr lang="sv-SE" sz="1200" i="1" dirty="0" err="1">
                <a:solidFill>
                  <a:schemeClr val="tx1">
                    <a:lumMod val="50000"/>
                    <a:lumOff val="50000"/>
                  </a:schemeClr>
                </a:solidFill>
              </a:rPr>
              <a:t>pyelonefrit</a:t>
            </a:r>
            <a:r>
              <a:rPr lang="sv-SE" sz="1200" i="1" dirty="0">
                <a:solidFill>
                  <a:schemeClr val="tx1">
                    <a:lumMod val="50000"/>
                    <a:lumOff val="50000"/>
                  </a:schemeClr>
                </a:solidFill>
              </a:rPr>
              <a:t>. </a:t>
            </a:r>
          </a:p>
          <a:p>
            <a:pPr marL="0" indent="0">
              <a:buNone/>
            </a:pPr>
            <a:r>
              <a:rPr lang="sv-SE" sz="1200" i="1" dirty="0">
                <a:solidFill>
                  <a:schemeClr val="tx1">
                    <a:lumMod val="50000"/>
                    <a:lumOff val="50000"/>
                  </a:schemeClr>
                </a:solidFill>
              </a:rPr>
              <a:t>Göran filosoferar lite över att en liten bakterie kan göra en stor karl som honom så hemskt sjuk. </a:t>
            </a:r>
            <a:br>
              <a:rPr lang="sv-SE" sz="1200" i="1" dirty="0">
                <a:solidFill>
                  <a:schemeClr val="tx1">
                    <a:lumMod val="50000"/>
                    <a:lumOff val="50000"/>
                  </a:schemeClr>
                </a:solidFill>
              </a:rPr>
            </a:br>
            <a:r>
              <a:rPr lang="sv-SE" sz="1200" i="1" dirty="0">
                <a:solidFill>
                  <a:schemeClr val="tx1">
                    <a:lumMod val="50000"/>
                    <a:lumOff val="50000"/>
                  </a:schemeClr>
                </a:solidFill>
              </a:rPr>
              <a:t>Det får dig att försöka minnas dina prekliniska kunskaper och du inventerar minnet vad gäller viktiga virulensfaktorer hos just E. </a:t>
            </a:r>
            <a:r>
              <a:rPr lang="sv-SE" sz="1200" i="1" dirty="0" err="1">
                <a:solidFill>
                  <a:schemeClr val="tx1">
                    <a:lumMod val="50000"/>
                    <a:lumOff val="50000"/>
                  </a:schemeClr>
                </a:solidFill>
              </a:rPr>
              <a:t>coli</a:t>
            </a:r>
            <a:r>
              <a:rPr lang="sv-SE" sz="1200" i="1" dirty="0">
                <a:solidFill>
                  <a:schemeClr val="tx1">
                    <a:lumMod val="50000"/>
                    <a:lumOff val="50000"/>
                  </a:schemeClr>
                </a:solidFill>
              </a:rPr>
              <a:t>.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Du tänker att p-</a:t>
            </a:r>
            <a:r>
              <a:rPr lang="sv-SE" sz="1200" i="1" dirty="0" err="1">
                <a:solidFill>
                  <a:schemeClr val="tx1">
                    <a:lumMod val="50000"/>
                    <a:lumOff val="50000"/>
                  </a:schemeClr>
                </a:solidFill>
              </a:rPr>
              <a:t>fimbrier</a:t>
            </a:r>
            <a:r>
              <a:rPr lang="sv-SE" sz="1200" i="1" dirty="0">
                <a:solidFill>
                  <a:schemeClr val="tx1">
                    <a:lumMod val="50000"/>
                    <a:lumOff val="50000"/>
                  </a:schemeClr>
                </a:solidFill>
              </a:rPr>
              <a:t> är den viktigaste virulensmekanismen, då den binder till </a:t>
            </a:r>
            <a:r>
              <a:rPr lang="sv-SE" sz="1200" i="1" dirty="0" err="1">
                <a:solidFill>
                  <a:schemeClr val="tx1">
                    <a:lumMod val="50000"/>
                    <a:lumOff val="50000"/>
                  </a:schemeClr>
                </a:solidFill>
              </a:rPr>
              <a:t>uroepitel</a:t>
            </a:r>
            <a:r>
              <a:rPr lang="sv-SE" sz="1200" i="1" dirty="0">
                <a:solidFill>
                  <a:schemeClr val="tx1">
                    <a:lumMod val="50000"/>
                    <a:lumOff val="50000"/>
                  </a:schemeClr>
                </a:solidFill>
              </a:rPr>
              <a:t> och underlättar uppåtstigande infektion. </a:t>
            </a:r>
          </a:p>
          <a:p>
            <a:pPr marL="0" indent="0">
              <a:buNone/>
            </a:pPr>
            <a:r>
              <a:rPr lang="sv-SE" sz="1200" i="1" dirty="0">
                <a:solidFill>
                  <a:schemeClr val="tx1">
                    <a:lumMod val="50000"/>
                    <a:lumOff val="50000"/>
                  </a:schemeClr>
                </a:solidFill>
              </a:rPr>
              <a:t>Fem dagar har gått sedan Göran lades in och han mår allt bättre. Han har inte haft feber sedan dag 3, CRP sjunker och KAD har kunnat avvecklas. Du planerar att han ska skrivas ut under morgondagen med </a:t>
            </a:r>
            <a:r>
              <a:rPr lang="sv-SE" sz="1200" i="1" dirty="0" err="1">
                <a:solidFill>
                  <a:schemeClr val="tx1">
                    <a:lumMod val="50000"/>
                    <a:lumOff val="50000"/>
                  </a:schemeClr>
                </a:solidFill>
              </a:rPr>
              <a:t>Ciprofloxacin</a:t>
            </a:r>
            <a:r>
              <a:rPr lang="sv-SE" sz="1200" i="1" dirty="0">
                <a:solidFill>
                  <a:schemeClr val="tx1">
                    <a:lumMod val="50000"/>
                    <a:lumOff val="50000"/>
                  </a:schemeClr>
                </a:solidFill>
              </a:rPr>
              <a:t> </a:t>
            </a:r>
            <a:r>
              <a:rPr lang="sv-SE" sz="1200" i="1" dirty="0" err="1">
                <a:solidFill>
                  <a:schemeClr val="tx1">
                    <a:lumMod val="50000"/>
                    <a:lumOff val="50000"/>
                  </a:schemeClr>
                </a:solidFill>
              </a:rPr>
              <a:t>p.o</a:t>
            </a:r>
            <a:r>
              <a:rPr lang="sv-SE" sz="1200" i="1" dirty="0">
                <a:solidFill>
                  <a:schemeClr val="tx1">
                    <a:lumMod val="50000"/>
                    <a:lumOff val="50000"/>
                  </a:schemeClr>
                </a:solidFill>
              </a:rPr>
              <a:t>. då E. </a:t>
            </a:r>
            <a:r>
              <a:rPr lang="sv-SE" sz="1200" i="1" dirty="0" err="1">
                <a:solidFill>
                  <a:schemeClr val="tx1">
                    <a:lumMod val="50000"/>
                    <a:lumOff val="50000"/>
                  </a:schemeClr>
                </a:solidFill>
              </a:rPr>
              <a:t>coli</a:t>
            </a:r>
            <a:r>
              <a:rPr lang="sv-SE" sz="1200" i="1" dirty="0">
                <a:solidFill>
                  <a:schemeClr val="tx1">
                    <a:lumMod val="50000"/>
                    <a:lumOff val="50000"/>
                  </a:schemeClr>
                </a:solidFill>
              </a:rPr>
              <a:t>-isolaten är känsliga för detta. Samma kväll får dock Göran feber igen (38,2°C) och när du </a:t>
            </a:r>
            <a:r>
              <a:rPr lang="sv-SE" sz="1200" i="1" dirty="0" err="1">
                <a:solidFill>
                  <a:schemeClr val="tx1">
                    <a:lumMod val="50000"/>
                    <a:lumOff val="50000"/>
                  </a:schemeClr>
                </a:solidFill>
              </a:rPr>
              <a:t>rondar</a:t>
            </a:r>
            <a:r>
              <a:rPr lang="sv-SE" sz="1200" i="1" dirty="0">
                <a:solidFill>
                  <a:schemeClr val="tx1">
                    <a:lumMod val="50000"/>
                    <a:lumOff val="50000"/>
                  </a:schemeClr>
                </a:solidFill>
              </a:rPr>
              <a:t> dagen därpå så säger Göran: ”Mitt högra knä värker nu så infernaliskt”. I status finner du nu att </a:t>
            </a:r>
            <a:r>
              <a:rPr lang="sv-SE" sz="1200" i="1" dirty="0" err="1">
                <a:solidFill>
                  <a:schemeClr val="tx1">
                    <a:lumMod val="50000"/>
                    <a:lumOff val="50000"/>
                  </a:schemeClr>
                </a:solidFill>
              </a:rPr>
              <a:t>cor</a:t>
            </a:r>
            <a:r>
              <a:rPr lang="sv-SE" sz="1200" i="1" dirty="0">
                <a:solidFill>
                  <a:schemeClr val="tx1">
                    <a:lumMod val="50000"/>
                    <a:lumOff val="50000"/>
                  </a:schemeClr>
                </a:solidFill>
              </a:rPr>
              <a:t>, </a:t>
            </a:r>
            <a:r>
              <a:rPr lang="sv-SE" sz="1200" i="1" dirty="0" err="1">
                <a:solidFill>
                  <a:schemeClr val="tx1">
                    <a:lumMod val="50000"/>
                    <a:lumOff val="50000"/>
                  </a:schemeClr>
                </a:solidFill>
              </a:rPr>
              <a:t>pulm</a:t>
            </a:r>
            <a:r>
              <a:rPr lang="sv-SE" sz="1200" i="1" dirty="0">
                <a:solidFill>
                  <a:schemeClr val="tx1">
                    <a:lumMod val="50000"/>
                    <a:lumOff val="50000"/>
                  </a:schemeClr>
                </a:solidFill>
              </a:rPr>
              <a:t> och buk utfaller </a:t>
            </a:r>
            <a:r>
              <a:rPr lang="sv-SE" sz="1200" i="1" dirty="0" err="1">
                <a:solidFill>
                  <a:schemeClr val="tx1">
                    <a:lumMod val="50000"/>
                    <a:lumOff val="50000"/>
                  </a:schemeClr>
                </a:solidFill>
              </a:rPr>
              <a:t>ua</a:t>
            </a:r>
            <a:r>
              <a:rPr lang="sv-SE" sz="1200" i="1" dirty="0">
                <a:solidFill>
                  <a:schemeClr val="tx1">
                    <a:lumMod val="50000"/>
                    <a:lumOff val="50000"/>
                  </a:schemeClr>
                </a:solidFill>
              </a:rPr>
              <a:t>. (du finner nu ingen dunkömhet), men vid inspektion av höger knä finner du följande: Värmeökad och lätt rodnad med generell svullnad som verkar fylla ut de övre recesserna. Rörelseomfånget är inskränkt med tydlig extensionsdefekt. </a:t>
            </a:r>
            <a:br>
              <a:rPr lang="sv-SE" sz="1200" i="1" dirty="0">
                <a:solidFill>
                  <a:schemeClr val="tx1">
                    <a:lumMod val="50000"/>
                    <a:lumOff val="50000"/>
                  </a:schemeClr>
                </a:solidFill>
              </a:rPr>
            </a:br>
            <a:r>
              <a:rPr lang="sv-SE" sz="1200" i="1" dirty="0">
                <a:solidFill>
                  <a:schemeClr val="tx1">
                    <a:lumMod val="50000"/>
                    <a:lumOff val="50000"/>
                  </a:schemeClr>
                </a:solidFill>
              </a:rPr>
              <a:t>Du inser att du behöver punktera Görans högerknä för att närmre utreda orsaken till hans </a:t>
            </a:r>
            <a:r>
              <a:rPr lang="sv-SE" sz="1200" i="1" dirty="0" err="1">
                <a:solidFill>
                  <a:schemeClr val="tx1">
                    <a:lumMod val="50000"/>
                    <a:lumOff val="50000"/>
                  </a:schemeClr>
                </a:solidFill>
              </a:rPr>
              <a:t>hydrops</a:t>
            </a:r>
            <a:r>
              <a:rPr lang="sv-SE" sz="1200" i="1" dirty="0">
                <a:solidFill>
                  <a:schemeClr val="tx1">
                    <a:lumMod val="50000"/>
                    <a:lumOff val="50000"/>
                  </a:schemeClr>
                </a:solidFill>
              </a:rPr>
              <a:t>.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Efter noggrann steriltvätt punkterar du Görans höger knä med grön nål. Du går in nedom patellas övre laterala kant. Snart tömmer sig rikligt med halmgul ledvätska. </a:t>
            </a:r>
            <a:br>
              <a:rPr lang="sv-SE" sz="1600" dirty="0"/>
            </a:br>
            <a:br>
              <a:rPr lang="sv-SE" sz="1600" dirty="0"/>
            </a:br>
            <a:r>
              <a:rPr lang="sv-SE" sz="1600" b="1" dirty="0"/>
              <a:t>Fråga 5:10 (2p) </a:t>
            </a:r>
            <a:r>
              <a:rPr lang="sv-SE" sz="1600" dirty="0"/>
              <a:t>Utifrån Görans sjukhistoria, vilka riskfaktorer för klassisk gikt kan du identifiera? </a:t>
            </a:r>
            <a:br>
              <a:rPr lang="sv-SE" sz="1600" dirty="0"/>
            </a:br>
            <a:br>
              <a:rPr lang="sv-SE" sz="1600" dirty="0">
                <a:solidFill>
                  <a:schemeClr val="accent4"/>
                </a:solidFill>
              </a:rPr>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535531012"/>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br>
              <a:rPr lang="sv-SE" sz="1600" dirty="0"/>
            </a:br>
            <a:r>
              <a:rPr lang="sv-SE" sz="1200" i="1" dirty="0">
                <a:solidFill>
                  <a:schemeClr val="tx1">
                    <a:lumMod val="50000"/>
                    <a:lumOff val="50000"/>
                  </a:schemeClr>
                </a:solidFill>
              </a:rPr>
              <a:t>Göran förses med KAD, och du ordinerar initialt kontroll av vitalparametrar var 30 min, och sätter mål för dessa, samt ordinerar ytterligare vätska och </a:t>
            </a:r>
            <a:r>
              <a:rPr lang="sv-SE" sz="1200" i="1" dirty="0" err="1">
                <a:solidFill>
                  <a:schemeClr val="tx1">
                    <a:lumMod val="50000"/>
                    <a:lumOff val="50000"/>
                  </a:schemeClr>
                </a:solidFill>
              </a:rPr>
              <a:t>omkontroll</a:t>
            </a:r>
            <a:r>
              <a:rPr lang="sv-SE" sz="1200" i="1" dirty="0">
                <a:solidFill>
                  <a:schemeClr val="tx1">
                    <a:lumMod val="50000"/>
                    <a:lumOff val="50000"/>
                  </a:schemeClr>
                </a:solidFill>
              </a:rPr>
              <a:t> av laktat efter 2-4 timmar. Du fortsätter med </a:t>
            </a:r>
            <a:r>
              <a:rPr lang="sv-SE" sz="1200" i="1" dirty="0" err="1">
                <a:solidFill>
                  <a:schemeClr val="tx1">
                    <a:lumMod val="50000"/>
                    <a:lumOff val="50000"/>
                  </a:schemeClr>
                </a:solidFill>
              </a:rPr>
              <a:t>cefotaxim</a:t>
            </a:r>
            <a:r>
              <a:rPr lang="sv-SE" sz="1200" i="1" dirty="0">
                <a:solidFill>
                  <a:schemeClr val="tx1">
                    <a:lumMod val="50000"/>
                    <a:lumOff val="50000"/>
                  </a:schemeClr>
                </a:solidFill>
              </a:rPr>
              <a:t>, 2 g x 3. På avdelningen stabiliseras Göran ytterligare, </a:t>
            </a:r>
            <a:r>
              <a:rPr lang="sv-SE" sz="1200" i="1" dirty="0" err="1">
                <a:solidFill>
                  <a:schemeClr val="tx1">
                    <a:lumMod val="50000"/>
                    <a:lumOff val="50000"/>
                  </a:schemeClr>
                </a:solidFill>
              </a:rPr>
              <a:t>rtg</a:t>
            </a:r>
            <a:r>
              <a:rPr lang="sv-SE" sz="1200" i="1" dirty="0">
                <a:solidFill>
                  <a:schemeClr val="tx1">
                    <a:lumMod val="50000"/>
                    <a:lumOff val="50000"/>
                  </a:schemeClr>
                </a:solidFill>
              </a:rPr>
              <a:t> </a:t>
            </a:r>
            <a:r>
              <a:rPr lang="sv-SE" sz="1200" i="1" dirty="0" err="1">
                <a:solidFill>
                  <a:schemeClr val="tx1">
                    <a:lumMod val="50000"/>
                    <a:lumOff val="50000"/>
                  </a:schemeClr>
                </a:solidFill>
              </a:rPr>
              <a:t>pulm</a:t>
            </a:r>
            <a:r>
              <a:rPr lang="sv-SE" sz="1200" i="1" dirty="0">
                <a:solidFill>
                  <a:schemeClr val="tx1">
                    <a:lumMod val="50000"/>
                    <a:lumOff val="50000"/>
                  </a:schemeClr>
                </a:solidFill>
              </a:rPr>
              <a:t> utfaller </a:t>
            </a:r>
            <a:r>
              <a:rPr lang="sv-SE" sz="1200" i="1" dirty="0" err="1">
                <a:solidFill>
                  <a:schemeClr val="tx1">
                    <a:lumMod val="50000"/>
                    <a:lumOff val="50000"/>
                  </a:schemeClr>
                </a:solidFill>
              </a:rPr>
              <a:t>ua</a:t>
            </a:r>
            <a:r>
              <a:rPr lang="sv-SE" sz="1200" i="1" dirty="0">
                <a:solidFill>
                  <a:schemeClr val="tx1">
                    <a:lumMod val="50000"/>
                    <a:lumOff val="50000"/>
                  </a:schemeClr>
                </a:solidFill>
              </a:rPr>
              <a:t>, och följande eftermiddag får du svar på blododling med fynd av E. </a:t>
            </a:r>
            <a:r>
              <a:rPr lang="sv-SE" sz="1200" i="1" dirty="0" err="1">
                <a:solidFill>
                  <a:schemeClr val="tx1">
                    <a:lumMod val="50000"/>
                    <a:lumOff val="50000"/>
                  </a:schemeClr>
                </a:solidFill>
              </a:rPr>
              <a:t>coli</a:t>
            </a:r>
            <a:r>
              <a:rPr lang="sv-SE" sz="1200" i="1" dirty="0">
                <a:solidFill>
                  <a:schemeClr val="tx1">
                    <a:lumMod val="50000"/>
                    <a:lumOff val="50000"/>
                  </a:schemeClr>
                </a:solidFill>
              </a:rPr>
              <a:t> i 4 av 4 flaskor. Samma bakterie växer i urinodlingen. Du bedömer att fokus för Görans infektion är njuren, dvs en </a:t>
            </a:r>
            <a:r>
              <a:rPr lang="sv-SE" sz="1200" i="1" dirty="0" err="1">
                <a:solidFill>
                  <a:schemeClr val="tx1">
                    <a:lumMod val="50000"/>
                    <a:lumOff val="50000"/>
                  </a:schemeClr>
                </a:solidFill>
              </a:rPr>
              <a:t>pyelonefrit</a:t>
            </a:r>
            <a:r>
              <a:rPr lang="sv-SE" sz="1200" i="1" dirty="0">
                <a:solidFill>
                  <a:schemeClr val="tx1">
                    <a:lumMod val="50000"/>
                    <a:lumOff val="50000"/>
                  </a:schemeClr>
                </a:solidFill>
              </a:rPr>
              <a:t>. </a:t>
            </a:r>
          </a:p>
          <a:p>
            <a:pPr marL="0" indent="0">
              <a:buNone/>
            </a:pPr>
            <a:r>
              <a:rPr lang="sv-SE" sz="1200" i="1" dirty="0">
                <a:solidFill>
                  <a:schemeClr val="tx1">
                    <a:lumMod val="50000"/>
                    <a:lumOff val="50000"/>
                  </a:schemeClr>
                </a:solidFill>
              </a:rPr>
              <a:t>Göran filosoferar lite över att en liten bakterie kan göra en stor karl som honom så hemskt sjuk. </a:t>
            </a:r>
            <a:br>
              <a:rPr lang="sv-SE" sz="1200" i="1" dirty="0">
                <a:solidFill>
                  <a:schemeClr val="tx1">
                    <a:lumMod val="50000"/>
                    <a:lumOff val="50000"/>
                  </a:schemeClr>
                </a:solidFill>
              </a:rPr>
            </a:br>
            <a:r>
              <a:rPr lang="sv-SE" sz="1200" i="1" dirty="0">
                <a:solidFill>
                  <a:schemeClr val="tx1">
                    <a:lumMod val="50000"/>
                    <a:lumOff val="50000"/>
                  </a:schemeClr>
                </a:solidFill>
              </a:rPr>
              <a:t>Det får dig att försöka minnas dina prekliniska kunskaper och du inventerar minnet vad gäller viktiga virulensfaktorer hos just E. </a:t>
            </a:r>
            <a:r>
              <a:rPr lang="sv-SE" sz="1200" i="1" dirty="0" err="1">
                <a:solidFill>
                  <a:schemeClr val="tx1">
                    <a:lumMod val="50000"/>
                    <a:lumOff val="50000"/>
                  </a:schemeClr>
                </a:solidFill>
              </a:rPr>
              <a:t>coli</a:t>
            </a:r>
            <a:r>
              <a:rPr lang="sv-SE" sz="1200" i="1" dirty="0">
                <a:solidFill>
                  <a:schemeClr val="tx1">
                    <a:lumMod val="50000"/>
                    <a:lumOff val="50000"/>
                  </a:schemeClr>
                </a:solidFill>
              </a:rPr>
              <a:t>.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Du tänker att p-</a:t>
            </a:r>
            <a:r>
              <a:rPr lang="sv-SE" sz="1200" i="1" dirty="0" err="1">
                <a:solidFill>
                  <a:schemeClr val="tx1">
                    <a:lumMod val="50000"/>
                    <a:lumOff val="50000"/>
                  </a:schemeClr>
                </a:solidFill>
              </a:rPr>
              <a:t>fimbrier</a:t>
            </a:r>
            <a:r>
              <a:rPr lang="sv-SE" sz="1200" i="1" dirty="0">
                <a:solidFill>
                  <a:schemeClr val="tx1">
                    <a:lumMod val="50000"/>
                    <a:lumOff val="50000"/>
                  </a:schemeClr>
                </a:solidFill>
              </a:rPr>
              <a:t> är den viktigaste virulensmekanismen, då den binder till </a:t>
            </a:r>
            <a:r>
              <a:rPr lang="sv-SE" sz="1200" i="1" dirty="0" err="1">
                <a:solidFill>
                  <a:schemeClr val="tx1">
                    <a:lumMod val="50000"/>
                    <a:lumOff val="50000"/>
                  </a:schemeClr>
                </a:solidFill>
              </a:rPr>
              <a:t>uroepitel</a:t>
            </a:r>
            <a:r>
              <a:rPr lang="sv-SE" sz="1200" i="1" dirty="0">
                <a:solidFill>
                  <a:schemeClr val="tx1">
                    <a:lumMod val="50000"/>
                    <a:lumOff val="50000"/>
                  </a:schemeClr>
                </a:solidFill>
              </a:rPr>
              <a:t> och underlättar uppåtstigande infektion. </a:t>
            </a:r>
          </a:p>
          <a:p>
            <a:pPr marL="0" indent="0">
              <a:buNone/>
            </a:pPr>
            <a:r>
              <a:rPr lang="sv-SE" sz="1200" i="1" dirty="0">
                <a:solidFill>
                  <a:schemeClr val="tx1">
                    <a:lumMod val="50000"/>
                    <a:lumOff val="50000"/>
                  </a:schemeClr>
                </a:solidFill>
              </a:rPr>
              <a:t>Fem dagar har gått sedan Göran lades in och han mår allt bättre. Han har inte haft feber sedan dag 3, CRP sjunker och KAD har kunnat avvecklas. Du planerar att han ska skrivas ut under morgondagen med </a:t>
            </a:r>
            <a:r>
              <a:rPr lang="sv-SE" sz="1200" i="1" dirty="0" err="1">
                <a:solidFill>
                  <a:schemeClr val="tx1">
                    <a:lumMod val="50000"/>
                    <a:lumOff val="50000"/>
                  </a:schemeClr>
                </a:solidFill>
              </a:rPr>
              <a:t>Ciprofloxacin</a:t>
            </a:r>
            <a:r>
              <a:rPr lang="sv-SE" sz="1200" i="1" dirty="0">
                <a:solidFill>
                  <a:schemeClr val="tx1">
                    <a:lumMod val="50000"/>
                    <a:lumOff val="50000"/>
                  </a:schemeClr>
                </a:solidFill>
              </a:rPr>
              <a:t> </a:t>
            </a:r>
            <a:r>
              <a:rPr lang="sv-SE" sz="1200" i="1" dirty="0" err="1">
                <a:solidFill>
                  <a:schemeClr val="tx1">
                    <a:lumMod val="50000"/>
                    <a:lumOff val="50000"/>
                  </a:schemeClr>
                </a:solidFill>
              </a:rPr>
              <a:t>p.o</a:t>
            </a:r>
            <a:r>
              <a:rPr lang="sv-SE" sz="1200" i="1" dirty="0">
                <a:solidFill>
                  <a:schemeClr val="tx1">
                    <a:lumMod val="50000"/>
                    <a:lumOff val="50000"/>
                  </a:schemeClr>
                </a:solidFill>
              </a:rPr>
              <a:t>. då E. </a:t>
            </a:r>
            <a:r>
              <a:rPr lang="sv-SE" sz="1200" i="1" dirty="0" err="1">
                <a:solidFill>
                  <a:schemeClr val="tx1">
                    <a:lumMod val="50000"/>
                    <a:lumOff val="50000"/>
                  </a:schemeClr>
                </a:solidFill>
              </a:rPr>
              <a:t>coli</a:t>
            </a:r>
            <a:r>
              <a:rPr lang="sv-SE" sz="1200" i="1" dirty="0">
                <a:solidFill>
                  <a:schemeClr val="tx1">
                    <a:lumMod val="50000"/>
                    <a:lumOff val="50000"/>
                  </a:schemeClr>
                </a:solidFill>
              </a:rPr>
              <a:t>-isolaten är känsliga för detta. Samma kväll får dock Göran feber igen (38,2°C) och när du </a:t>
            </a:r>
            <a:r>
              <a:rPr lang="sv-SE" sz="1200" i="1" dirty="0" err="1">
                <a:solidFill>
                  <a:schemeClr val="tx1">
                    <a:lumMod val="50000"/>
                    <a:lumOff val="50000"/>
                  </a:schemeClr>
                </a:solidFill>
              </a:rPr>
              <a:t>rondar</a:t>
            </a:r>
            <a:r>
              <a:rPr lang="sv-SE" sz="1200" i="1" dirty="0">
                <a:solidFill>
                  <a:schemeClr val="tx1">
                    <a:lumMod val="50000"/>
                    <a:lumOff val="50000"/>
                  </a:schemeClr>
                </a:solidFill>
              </a:rPr>
              <a:t> dagen därpå så säger Göran: ”Mitt högra knä värker nu så infernaliskt”. I status finner du nu att </a:t>
            </a:r>
            <a:r>
              <a:rPr lang="sv-SE" sz="1200" i="1" dirty="0" err="1">
                <a:solidFill>
                  <a:schemeClr val="tx1">
                    <a:lumMod val="50000"/>
                    <a:lumOff val="50000"/>
                  </a:schemeClr>
                </a:solidFill>
              </a:rPr>
              <a:t>cor</a:t>
            </a:r>
            <a:r>
              <a:rPr lang="sv-SE" sz="1200" i="1" dirty="0">
                <a:solidFill>
                  <a:schemeClr val="tx1">
                    <a:lumMod val="50000"/>
                    <a:lumOff val="50000"/>
                  </a:schemeClr>
                </a:solidFill>
              </a:rPr>
              <a:t>, </a:t>
            </a:r>
            <a:r>
              <a:rPr lang="sv-SE" sz="1200" i="1" dirty="0" err="1">
                <a:solidFill>
                  <a:schemeClr val="tx1">
                    <a:lumMod val="50000"/>
                    <a:lumOff val="50000"/>
                  </a:schemeClr>
                </a:solidFill>
              </a:rPr>
              <a:t>pulm</a:t>
            </a:r>
            <a:r>
              <a:rPr lang="sv-SE" sz="1200" i="1" dirty="0">
                <a:solidFill>
                  <a:schemeClr val="tx1">
                    <a:lumMod val="50000"/>
                    <a:lumOff val="50000"/>
                  </a:schemeClr>
                </a:solidFill>
              </a:rPr>
              <a:t> och buk utfaller </a:t>
            </a:r>
            <a:r>
              <a:rPr lang="sv-SE" sz="1200" i="1" dirty="0" err="1">
                <a:solidFill>
                  <a:schemeClr val="tx1">
                    <a:lumMod val="50000"/>
                    <a:lumOff val="50000"/>
                  </a:schemeClr>
                </a:solidFill>
              </a:rPr>
              <a:t>ua</a:t>
            </a:r>
            <a:r>
              <a:rPr lang="sv-SE" sz="1200" i="1" dirty="0">
                <a:solidFill>
                  <a:schemeClr val="tx1">
                    <a:lumMod val="50000"/>
                    <a:lumOff val="50000"/>
                  </a:schemeClr>
                </a:solidFill>
              </a:rPr>
              <a:t>. (du finner nu ingen dunkömhet), men vid inspektion av höger knä finner du följande: Värmeökad och lätt rodnad med generell svullnad som verkar fylla ut de övre recesserna. Rörelseomfånget är inskränkt med tydlig extensionsdefekt. </a:t>
            </a:r>
            <a:br>
              <a:rPr lang="sv-SE" sz="1200" i="1" dirty="0">
                <a:solidFill>
                  <a:schemeClr val="tx1">
                    <a:lumMod val="50000"/>
                    <a:lumOff val="50000"/>
                  </a:schemeClr>
                </a:solidFill>
              </a:rPr>
            </a:br>
            <a:r>
              <a:rPr lang="sv-SE" sz="1200" i="1" dirty="0">
                <a:solidFill>
                  <a:schemeClr val="tx1">
                    <a:lumMod val="50000"/>
                    <a:lumOff val="50000"/>
                  </a:schemeClr>
                </a:solidFill>
              </a:rPr>
              <a:t>Du inser att du behöver punktera Görans högerknä för att närmre utreda orsaken till hans </a:t>
            </a:r>
            <a:r>
              <a:rPr lang="sv-SE" sz="1200" i="1" dirty="0" err="1">
                <a:solidFill>
                  <a:schemeClr val="tx1">
                    <a:lumMod val="50000"/>
                    <a:lumOff val="50000"/>
                  </a:schemeClr>
                </a:solidFill>
              </a:rPr>
              <a:t>hydrops</a:t>
            </a:r>
            <a:r>
              <a:rPr lang="sv-SE" sz="1200" i="1" dirty="0">
                <a:solidFill>
                  <a:schemeClr val="tx1">
                    <a:lumMod val="50000"/>
                    <a:lumOff val="50000"/>
                  </a:schemeClr>
                </a:solidFill>
              </a:rPr>
              <a:t>.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Efter noggrann steriltvätt punkterar du Görans höger knä med grön nål. Du går in nedom patellas övre laterala kant. Snart tömmer sig rikligt med halmgul ledvätska. </a:t>
            </a:r>
            <a:br>
              <a:rPr lang="sv-SE" sz="1600" dirty="0"/>
            </a:br>
            <a:br>
              <a:rPr lang="sv-SE" sz="1600" dirty="0"/>
            </a:br>
            <a:r>
              <a:rPr lang="sv-SE" sz="1600" b="1" dirty="0"/>
              <a:t>Fråga 5:10 (2p) </a:t>
            </a:r>
            <a:r>
              <a:rPr lang="sv-SE" sz="1600" dirty="0"/>
              <a:t>Utifrån Görans sjukhistoria, vilka riskfaktorer för klassisk gikt kan du identifiera? </a:t>
            </a:r>
            <a:br>
              <a:rPr lang="sv-SE" sz="1600" dirty="0"/>
            </a:br>
            <a:br>
              <a:rPr lang="sv-SE" sz="1600" dirty="0">
                <a:solidFill>
                  <a:schemeClr val="accent4"/>
                </a:solidFill>
              </a:rPr>
            </a:br>
            <a:r>
              <a:rPr lang="sv-SE" sz="1600" dirty="0">
                <a:solidFill>
                  <a:schemeClr val="accent4"/>
                </a:solidFill>
              </a:rPr>
              <a:t>Svarsförslag: </a:t>
            </a:r>
            <a:br>
              <a:rPr lang="sv-SE" sz="1600" dirty="0">
                <a:solidFill>
                  <a:schemeClr val="accent4"/>
                </a:solidFill>
              </a:rPr>
            </a:br>
            <a:r>
              <a:rPr lang="sv-SE" sz="1600" dirty="0">
                <a:solidFill>
                  <a:schemeClr val="accent4"/>
                </a:solidFill>
              </a:rPr>
              <a:t>Alkoholöverkonsumtion (</a:t>
            </a:r>
            <a:r>
              <a:rPr lang="sv-SE" sz="1600" dirty="0" err="1">
                <a:solidFill>
                  <a:schemeClr val="accent4"/>
                </a:solidFill>
              </a:rPr>
              <a:t>ffa</a:t>
            </a:r>
            <a:r>
              <a:rPr lang="sv-SE" sz="1600" dirty="0">
                <a:solidFill>
                  <a:schemeClr val="accent4"/>
                </a:solidFill>
              </a:rPr>
              <a:t>. öl), nedsatt njurfunktion, manligt kön, ålder, behandling med </a:t>
            </a:r>
            <a:r>
              <a:rPr lang="sv-SE" sz="1600" dirty="0" err="1">
                <a:solidFill>
                  <a:schemeClr val="accent4"/>
                </a:solidFill>
              </a:rPr>
              <a:t>thiaziddiuretika</a:t>
            </a:r>
            <a:r>
              <a:rPr lang="sv-SE" sz="1600" dirty="0">
                <a:solidFill>
                  <a:schemeClr val="accent4"/>
                </a:solidFill>
              </a:rPr>
              <a:t>, (ev. </a:t>
            </a:r>
            <a:r>
              <a:rPr lang="sv-SE" sz="1600" dirty="0" err="1">
                <a:solidFill>
                  <a:schemeClr val="accent4"/>
                </a:solidFill>
              </a:rPr>
              <a:t>purinrik</a:t>
            </a:r>
            <a:r>
              <a:rPr lang="sv-SE" sz="1600" dirty="0">
                <a:solidFill>
                  <a:schemeClr val="accent4"/>
                </a:solidFill>
              </a:rPr>
              <a:t> föda såsom exv. kött, lever, inälvsmat, fet fisk) </a:t>
            </a:r>
            <a:br>
              <a:rPr lang="sv-SE" sz="1600" dirty="0"/>
            </a:br>
            <a:br>
              <a:rPr lang="sv-SE" sz="1600" dirty="0"/>
            </a:br>
            <a:r>
              <a:rPr lang="sv-SE" sz="1000" dirty="0">
                <a:solidFill>
                  <a:schemeClr val="tx1">
                    <a:lumMod val="50000"/>
                    <a:lumOff val="50000"/>
                  </a:schemeClr>
                </a:solidFill>
              </a:rPr>
              <a:t>FLM K10 B55 C79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63928024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br>
              <a:rPr lang="sv-SE" sz="1600" dirty="0"/>
            </a:br>
            <a:r>
              <a:rPr lang="sv-SE" sz="1200" i="1" dirty="0">
                <a:solidFill>
                  <a:schemeClr val="tx1">
                    <a:lumMod val="50000"/>
                    <a:lumOff val="50000"/>
                  </a:schemeClr>
                </a:solidFill>
              </a:rPr>
              <a:t>Göran förses med KAD, och du ordinerar initialt kontroll av vitalparametrar var 30 min, och sätter mål för dessa, samt ordinerar ytterligare vätska och </a:t>
            </a:r>
            <a:r>
              <a:rPr lang="sv-SE" sz="1200" i="1" dirty="0" err="1">
                <a:solidFill>
                  <a:schemeClr val="tx1">
                    <a:lumMod val="50000"/>
                    <a:lumOff val="50000"/>
                  </a:schemeClr>
                </a:solidFill>
              </a:rPr>
              <a:t>omkontroll</a:t>
            </a:r>
            <a:r>
              <a:rPr lang="sv-SE" sz="1200" i="1" dirty="0">
                <a:solidFill>
                  <a:schemeClr val="tx1">
                    <a:lumMod val="50000"/>
                    <a:lumOff val="50000"/>
                  </a:schemeClr>
                </a:solidFill>
              </a:rPr>
              <a:t> av laktat efter 2-4 timmar. Du fortsätter med </a:t>
            </a:r>
            <a:r>
              <a:rPr lang="sv-SE" sz="1200" i="1" dirty="0" err="1">
                <a:solidFill>
                  <a:schemeClr val="tx1">
                    <a:lumMod val="50000"/>
                    <a:lumOff val="50000"/>
                  </a:schemeClr>
                </a:solidFill>
              </a:rPr>
              <a:t>cefotaxim</a:t>
            </a:r>
            <a:r>
              <a:rPr lang="sv-SE" sz="1200" i="1" dirty="0">
                <a:solidFill>
                  <a:schemeClr val="tx1">
                    <a:lumMod val="50000"/>
                    <a:lumOff val="50000"/>
                  </a:schemeClr>
                </a:solidFill>
              </a:rPr>
              <a:t>, 2 g x 3. På avdelningen stabiliseras Göran ytterligare, </a:t>
            </a:r>
            <a:r>
              <a:rPr lang="sv-SE" sz="1200" i="1" dirty="0" err="1">
                <a:solidFill>
                  <a:schemeClr val="tx1">
                    <a:lumMod val="50000"/>
                    <a:lumOff val="50000"/>
                  </a:schemeClr>
                </a:solidFill>
              </a:rPr>
              <a:t>rtg</a:t>
            </a:r>
            <a:r>
              <a:rPr lang="sv-SE" sz="1200" i="1" dirty="0">
                <a:solidFill>
                  <a:schemeClr val="tx1">
                    <a:lumMod val="50000"/>
                    <a:lumOff val="50000"/>
                  </a:schemeClr>
                </a:solidFill>
              </a:rPr>
              <a:t> </a:t>
            </a:r>
            <a:r>
              <a:rPr lang="sv-SE" sz="1200" i="1" dirty="0" err="1">
                <a:solidFill>
                  <a:schemeClr val="tx1">
                    <a:lumMod val="50000"/>
                    <a:lumOff val="50000"/>
                  </a:schemeClr>
                </a:solidFill>
              </a:rPr>
              <a:t>pulm</a:t>
            </a:r>
            <a:r>
              <a:rPr lang="sv-SE" sz="1200" i="1" dirty="0">
                <a:solidFill>
                  <a:schemeClr val="tx1">
                    <a:lumMod val="50000"/>
                    <a:lumOff val="50000"/>
                  </a:schemeClr>
                </a:solidFill>
              </a:rPr>
              <a:t> utfaller </a:t>
            </a:r>
            <a:r>
              <a:rPr lang="sv-SE" sz="1200" i="1" dirty="0" err="1">
                <a:solidFill>
                  <a:schemeClr val="tx1">
                    <a:lumMod val="50000"/>
                    <a:lumOff val="50000"/>
                  </a:schemeClr>
                </a:solidFill>
              </a:rPr>
              <a:t>ua</a:t>
            </a:r>
            <a:r>
              <a:rPr lang="sv-SE" sz="1200" i="1" dirty="0">
                <a:solidFill>
                  <a:schemeClr val="tx1">
                    <a:lumMod val="50000"/>
                    <a:lumOff val="50000"/>
                  </a:schemeClr>
                </a:solidFill>
              </a:rPr>
              <a:t>, och följande eftermiddag får du svar på blododling med fynd av E. </a:t>
            </a:r>
            <a:r>
              <a:rPr lang="sv-SE" sz="1200" i="1" dirty="0" err="1">
                <a:solidFill>
                  <a:schemeClr val="tx1">
                    <a:lumMod val="50000"/>
                    <a:lumOff val="50000"/>
                  </a:schemeClr>
                </a:solidFill>
              </a:rPr>
              <a:t>coli</a:t>
            </a:r>
            <a:r>
              <a:rPr lang="sv-SE" sz="1200" i="1" dirty="0">
                <a:solidFill>
                  <a:schemeClr val="tx1">
                    <a:lumMod val="50000"/>
                    <a:lumOff val="50000"/>
                  </a:schemeClr>
                </a:solidFill>
              </a:rPr>
              <a:t> i 4 av 4 flaskor. Samma bakterie växer i urinodlingen. Du bedömer att fokus för Görans infektion är njuren, dvs en </a:t>
            </a:r>
            <a:r>
              <a:rPr lang="sv-SE" sz="1200" i="1" dirty="0" err="1">
                <a:solidFill>
                  <a:schemeClr val="tx1">
                    <a:lumMod val="50000"/>
                    <a:lumOff val="50000"/>
                  </a:schemeClr>
                </a:solidFill>
              </a:rPr>
              <a:t>pyelonefrit</a:t>
            </a:r>
            <a:r>
              <a:rPr lang="sv-SE" sz="1200" i="1" dirty="0">
                <a:solidFill>
                  <a:schemeClr val="tx1">
                    <a:lumMod val="50000"/>
                    <a:lumOff val="50000"/>
                  </a:schemeClr>
                </a:solidFill>
              </a:rPr>
              <a:t>. </a:t>
            </a:r>
          </a:p>
          <a:p>
            <a:pPr marL="0" indent="0">
              <a:buNone/>
            </a:pPr>
            <a:r>
              <a:rPr lang="sv-SE" sz="1200" i="1" dirty="0">
                <a:solidFill>
                  <a:schemeClr val="tx1">
                    <a:lumMod val="50000"/>
                    <a:lumOff val="50000"/>
                  </a:schemeClr>
                </a:solidFill>
              </a:rPr>
              <a:t>Göran filosoferar lite över att en liten bakterie kan göra en stor karl som honom så hemskt sjuk. </a:t>
            </a:r>
            <a:br>
              <a:rPr lang="sv-SE" sz="1200" i="1" dirty="0">
                <a:solidFill>
                  <a:schemeClr val="tx1">
                    <a:lumMod val="50000"/>
                    <a:lumOff val="50000"/>
                  </a:schemeClr>
                </a:solidFill>
              </a:rPr>
            </a:br>
            <a:r>
              <a:rPr lang="sv-SE" sz="1200" i="1" dirty="0">
                <a:solidFill>
                  <a:schemeClr val="tx1">
                    <a:lumMod val="50000"/>
                    <a:lumOff val="50000"/>
                  </a:schemeClr>
                </a:solidFill>
              </a:rPr>
              <a:t>Det får dig att försöka minnas dina prekliniska kunskaper och du inventerar minnet vad gäller viktiga virulensfaktorer hos just E. </a:t>
            </a:r>
            <a:r>
              <a:rPr lang="sv-SE" sz="1200" i="1" dirty="0" err="1">
                <a:solidFill>
                  <a:schemeClr val="tx1">
                    <a:lumMod val="50000"/>
                    <a:lumOff val="50000"/>
                  </a:schemeClr>
                </a:solidFill>
              </a:rPr>
              <a:t>coli</a:t>
            </a:r>
            <a:r>
              <a:rPr lang="sv-SE" sz="1200" i="1" dirty="0">
                <a:solidFill>
                  <a:schemeClr val="tx1">
                    <a:lumMod val="50000"/>
                    <a:lumOff val="50000"/>
                  </a:schemeClr>
                </a:solidFill>
              </a:rPr>
              <a:t>.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Du tänker att p-</a:t>
            </a:r>
            <a:r>
              <a:rPr lang="sv-SE" sz="1200" i="1" dirty="0" err="1">
                <a:solidFill>
                  <a:schemeClr val="tx1">
                    <a:lumMod val="50000"/>
                    <a:lumOff val="50000"/>
                  </a:schemeClr>
                </a:solidFill>
              </a:rPr>
              <a:t>fimbrier</a:t>
            </a:r>
            <a:r>
              <a:rPr lang="sv-SE" sz="1200" i="1" dirty="0">
                <a:solidFill>
                  <a:schemeClr val="tx1">
                    <a:lumMod val="50000"/>
                    <a:lumOff val="50000"/>
                  </a:schemeClr>
                </a:solidFill>
              </a:rPr>
              <a:t> är den viktigaste virulensmekanismen, då den binder till </a:t>
            </a:r>
            <a:r>
              <a:rPr lang="sv-SE" sz="1200" i="1" dirty="0" err="1">
                <a:solidFill>
                  <a:schemeClr val="tx1">
                    <a:lumMod val="50000"/>
                    <a:lumOff val="50000"/>
                  </a:schemeClr>
                </a:solidFill>
              </a:rPr>
              <a:t>uroepitel</a:t>
            </a:r>
            <a:r>
              <a:rPr lang="sv-SE" sz="1200" i="1" dirty="0">
                <a:solidFill>
                  <a:schemeClr val="tx1">
                    <a:lumMod val="50000"/>
                    <a:lumOff val="50000"/>
                  </a:schemeClr>
                </a:solidFill>
              </a:rPr>
              <a:t> och underlättar uppåtstigande infektion. </a:t>
            </a:r>
          </a:p>
          <a:p>
            <a:pPr marL="0" indent="0">
              <a:buNone/>
            </a:pPr>
            <a:r>
              <a:rPr lang="sv-SE" sz="1200" i="1" dirty="0">
                <a:solidFill>
                  <a:schemeClr val="tx1">
                    <a:lumMod val="50000"/>
                    <a:lumOff val="50000"/>
                  </a:schemeClr>
                </a:solidFill>
              </a:rPr>
              <a:t>Fem dagar har gått sedan Göran lades in och han mår allt bättre. Han har inte haft feber sedan dag 3, CRP sjunker och KAD har kunnat avvecklas. Du planerar att han ska skrivas ut under morgondagen med </a:t>
            </a:r>
            <a:r>
              <a:rPr lang="sv-SE" sz="1200" i="1" dirty="0" err="1">
                <a:solidFill>
                  <a:schemeClr val="tx1">
                    <a:lumMod val="50000"/>
                    <a:lumOff val="50000"/>
                  </a:schemeClr>
                </a:solidFill>
              </a:rPr>
              <a:t>Ciprofloxacin</a:t>
            </a:r>
            <a:r>
              <a:rPr lang="sv-SE" sz="1200" i="1" dirty="0">
                <a:solidFill>
                  <a:schemeClr val="tx1">
                    <a:lumMod val="50000"/>
                    <a:lumOff val="50000"/>
                  </a:schemeClr>
                </a:solidFill>
              </a:rPr>
              <a:t> </a:t>
            </a:r>
            <a:r>
              <a:rPr lang="sv-SE" sz="1200" i="1" dirty="0" err="1">
                <a:solidFill>
                  <a:schemeClr val="tx1">
                    <a:lumMod val="50000"/>
                    <a:lumOff val="50000"/>
                  </a:schemeClr>
                </a:solidFill>
              </a:rPr>
              <a:t>p.o</a:t>
            </a:r>
            <a:r>
              <a:rPr lang="sv-SE" sz="1200" i="1" dirty="0">
                <a:solidFill>
                  <a:schemeClr val="tx1">
                    <a:lumMod val="50000"/>
                    <a:lumOff val="50000"/>
                  </a:schemeClr>
                </a:solidFill>
              </a:rPr>
              <a:t>. då E. </a:t>
            </a:r>
            <a:r>
              <a:rPr lang="sv-SE" sz="1200" i="1" dirty="0" err="1">
                <a:solidFill>
                  <a:schemeClr val="tx1">
                    <a:lumMod val="50000"/>
                    <a:lumOff val="50000"/>
                  </a:schemeClr>
                </a:solidFill>
              </a:rPr>
              <a:t>coli</a:t>
            </a:r>
            <a:r>
              <a:rPr lang="sv-SE" sz="1200" i="1" dirty="0">
                <a:solidFill>
                  <a:schemeClr val="tx1">
                    <a:lumMod val="50000"/>
                    <a:lumOff val="50000"/>
                  </a:schemeClr>
                </a:solidFill>
              </a:rPr>
              <a:t>-isolaten är känsliga för detta. Samma kväll får dock Göran feber igen (38,2°C) och när du </a:t>
            </a:r>
            <a:r>
              <a:rPr lang="sv-SE" sz="1200" i="1" dirty="0" err="1">
                <a:solidFill>
                  <a:schemeClr val="tx1">
                    <a:lumMod val="50000"/>
                    <a:lumOff val="50000"/>
                  </a:schemeClr>
                </a:solidFill>
              </a:rPr>
              <a:t>rondar</a:t>
            </a:r>
            <a:r>
              <a:rPr lang="sv-SE" sz="1200" i="1" dirty="0">
                <a:solidFill>
                  <a:schemeClr val="tx1">
                    <a:lumMod val="50000"/>
                    <a:lumOff val="50000"/>
                  </a:schemeClr>
                </a:solidFill>
              </a:rPr>
              <a:t> dagen därpå så säger Göran: ”Mitt högra knä värker nu så infernaliskt”. I status finner du nu att </a:t>
            </a:r>
            <a:r>
              <a:rPr lang="sv-SE" sz="1200" i="1" dirty="0" err="1">
                <a:solidFill>
                  <a:schemeClr val="tx1">
                    <a:lumMod val="50000"/>
                    <a:lumOff val="50000"/>
                  </a:schemeClr>
                </a:solidFill>
              </a:rPr>
              <a:t>cor</a:t>
            </a:r>
            <a:r>
              <a:rPr lang="sv-SE" sz="1200" i="1" dirty="0">
                <a:solidFill>
                  <a:schemeClr val="tx1">
                    <a:lumMod val="50000"/>
                    <a:lumOff val="50000"/>
                  </a:schemeClr>
                </a:solidFill>
              </a:rPr>
              <a:t>, </a:t>
            </a:r>
            <a:r>
              <a:rPr lang="sv-SE" sz="1200" i="1" dirty="0" err="1">
                <a:solidFill>
                  <a:schemeClr val="tx1">
                    <a:lumMod val="50000"/>
                    <a:lumOff val="50000"/>
                  </a:schemeClr>
                </a:solidFill>
              </a:rPr>
              <a:t>pulm</a:t>
            </a:r>
            <a:r>
              <a:rPr lang="sv-SE" sz="1200" i="1" dirty="0">
                <a:solidFill>
                  <a:schemeClr val="tx1">
                    <a:lumMod val="50000"/>
                    <a:lumOff val="50000"/>
                  </a:schemeClr>
                </a:solidFill>
              </a:rPr>
              <a:t> och buk utfaller </a:t>
            </a:r>
            <a:r>
              <a:rPr lang="sv-SE" sz="1200" i="1" dirty="0" err="1">
                <a:solidFill>
                  <a:schemeClr val="tx1">
                    <a:lumMod val="50000"/>
                    <a:lumOff val="50000"/>
                  </a:schemeClr>
                </a:solidFill>
              </a:rPr>
              <a:t>ua</a:t>
            </a:r>
            <a:r>
              <a:rPr lang="sv-SE" sz="1200" i="1" dirty="0">
                <a:solidFill>
                  <a:schemeClr val="tx1">
                    <a:lumMod val="50000"/>
                    <a:lumOff val="50000"/>
                  </a:schemeClr>
                </a:solidFill>
              </a:rPr>
              <a:t>. (du finner nu ingen dunkömhet), men vid inspektion av höger knä finner du följande: Värmeökad och lätt rodnad med generell svullnad som verkar fylla ut de övre recesserna. Rörelseomfånget är inskränkt med tydlig extensionsdefekt. </a:t>
            </a:r>
            <a:br>
              <a:rPr lang="sv-SE" sz="1200" i="1" dirty="0">
                <a:solidFill>
                  <a:schemeClr val="tx1">
                    <a:lumMod val="50000"/>
                    <a:lumOff val="50000"/>
                  </a:schemeClr>
                </a:solidFill>
              </a:rPr>
            </a:br>
            <a:r>
              <a:rPr lang="sv-SE" sz="1200" i="1" dirty="0">
                <a:solidFill>
                  <a:schemeClr val="tx1">
                    <a:lumMod val="50000"/>
                    <a:lumOff val="50000"/>
                  </a:schemeClr>
                </a:solidFill>
              </a:rPr>
              <a:t>Du inser att du behöver punktera Görans högerknä för att närmre utreda orsaken till hans </a:t>
            </a:r>
            <a:r>
              <a:rPr lang="sv-SE" sz="1200" i="1" dirty="0" err="1">
                <a:solidFill>
                  <a:schemeClr val="tx1">
                    <a:lumMod val="50000"/>
                    <a:lumOff val="50000"/>
                  </a:schemeClr>
                </a:solidFill>
              </a:rPr>
              <a:t>hydrops</a:t>
            </a:r>
            <a:r>
              <a:rPr lang="sv-SE" sz="1200" i="1" dirty="0">
                <a:solidFill>
                  <a:schemeClr val="tx1">
                    <a:lumMod val="50000"/>
                    <a:lumOff val="50000"/>
                  </a:schemeClr>
                </a:solidFill>
              </a:rPr>
              <a:t>.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Efter noggrann steriltvätt punkterar du Görans höger knä med grön nål. Du går in nedom patellas övre laterala kant. Snart tömmer sig rikligt med halmgul ledvätska. </a:t>
            </a:r>
            <a:br>
              <a:rPr lang="sv-SE" sz="1200" i="1" dirty="0">
                <a:solidFill>
                  <a:schemeClr val="tx1">
                    <a:lumMod val="50000"/>
                    <a:lumOff val="50000"/>
                  </a:schemeClr>
                </a:solidFill>
              </a:rPr>
            </a:br>
            <a:r>
              <a:rPr lang="sv-SE" sz="1200" i="1" dirty="0">
                <a:solidFill>
                  <a:schemeClr val="tx1">
                    <a:lumMod val="50000"/>
                    <a:lumOff val="50000"/>
                  </a:schemeClr>
                </a:solidFill>
              </a:rPr>
              <a:t>Följande dag erhåller du svar från </a:t>
            </a:r>
            <a:r>
              <a:rPr lang="sv-SE" sz="1200" i="1" dirty="0" err="1">
                <a:solidFill>
                  <a:schemeClr val="tx1">
                    <a:lumMod val="50000"/>
                    <a:lumOff val="50000"/>
                  </a:schemeClr>
                </a:solidFill>
              </a:rPr>
              <a:t>Klin</a:t>
            </a:r>
            <a:r>
              <a:rPr lang="sv-SE" sz="1200" i="1" dirty="0">
                <a:solidFill>
                  <a:schemeClr val="tx1">
                    <a:lumMod val="50000"/>
                    <a:lumOff val="50000"/>
                  </a:schemeClr>
                </a:solidFill>
              </a:rPr>
              <a:t>. Kem. </a:t>
            </a:r>
            <a:r>
              <a:rPr lang="sv-SE" sz="1200" i="1" dirty="0" err="1">
                <a:solidFill>
                  <a:schemeClr val="tx1">
                    <a:lumMod val="50000"/>
                    <a:lumOff val="50000"/>
                  </a:schemeClr>
                </a:solidFill>
              </a:rPr>
              <a:t>lab</a:t>
            </a:r>
            <a:r>
              <a:rPr lang="sv-SE" sz="1200" i="1" dirty="0">
                <a:solidFill>
                  <a:schemeClr val="tx1">
                    <a:lumMod val="50000"/>
                    <a:lumOff val="50000"/>
                  </a:schemeClr>
                </a:solidFill>
              </a:rPr>
              <a:t> att man iakttagit rikligt med </a:t>
            </a:r>
            <a:r>
              <a:rPr lang="sv-SE" sz="1200" i="1" dirty="0" err="1">
                <a:solidFill>
                  <a:schemeClr val="tx1">
                    <a:lumMod val="50000"/>
                    <a:lumOff val="50000"/>
                  </a:schemeClr>
                </a:solidFill>
              </a:rPr>
              <a:t>uratkristaller</a:t>
            </a:r>
            <a:r>
              <a:rPr lang="sv-SE" sz="1200" i="1" dirty="0">
                <a:solidFill>
                  <a:schemeClr val="tx1">
                    <a:lumMod val="50000"/>
                    <a:lumOff val="50000"/>
                  </a:schemeClr>
                </a:solidFill>
              </a:rPr>
              <a:t> i ledvätskan. Mikrobiologen meddelar att direktmikroskopi för bakterier är negativ. Eftersom du redan tidigt misstänkte klassisk gikt har du även kompletterat </a:t>
            </a:r>
            <a:r>
              <a:rPr lang="sv-SE" sz="1200" i="1" dirty="0" err="1">
                <a:solidFill>
                  <a:schemeClr val="tx1">
                    <a:lumMod val="50000"/>
                    <a:lumOff val="50000"/>
                  </a:schemeClr>
                </a:solidFill>
              </a:rPr>
              <a:t>lab</a:t>
            </a:r>
            <a:r>
              <a:rPr lang="sv-SE" sz="1200" i="1" dirty="0">
                <a:solidFill>
                  <a:schemeClr val="tx1">
                    <a:lumMod val="50000"/>
                    <a:lumOff val="50000"/>
                  </a:schemeClr>
                </a:solidFill>
              </a:rPr>
              <a:t> med </a:t>
            </a:r>
            <a:r>
              <a:rPr lang="sv-SE" sz="1200" i="1" dirty="0" err="1">
                <a:solidFill>
                  <a:schemeClr val="tx1">
                    <a:lumMod val="50000"/>
                    <a:lumOff val="50000"/>
                  </a:schemeClr>
                </a:solidFill>
              </a:rPr>
              <a:t>urat</a:t>
            </a:r>
            <a:r>
              <a:rPr lang="sv-SE" sz="1200" i="1" dirty="0">
                <a:solidFill>
                  <a:schemeClr val="tx1">
                    <a:lumMod val="50000"/>
                    <a:lumOff val="50000"/>
                  </a:schemeClr>
                </a:solidFill>
              </a:rPr>
              <a:t> i plasma som också visar sig vara stegrat: 675 </a:t>
            </a:r>
            <a:r>
              <a:rPr lang="el-GR" sz="1200" i="1" dirty="0">
                <a:solidFill>
                  <a:schemeClr val="tx1">
                    <a:lumMod val="50000"/>
                    <a:lumOff val="50000"/>
                  </a:schemeClr>
                </a:solidFill>
              </a:rPr>
              <a:t>μ</a:t>
            </a:r>
            <a:r>
              <a:rPr lang="sv-SE" sz="1200" i="1" dirty="0">
                <a:solidFill>
                  <a:schemeClr val="tx1">
                    <a:lumMod val="50000"/>
                    <a:lumOff val="50000"/>
                  </a:schemeClr>
                </a:solidFill>
              </a:rPr>
              <a:t>mol/L (ref. 230-480). </a:t>
            </a:r>
          </a:p>
          <a:p>
            <a:pPr marL="0" indent="0">
              <a:buNone/>
            </a:pPr>
            <a:r>
              <a:rPr lang="sv-SE" sz="1600" dirty="0"/>
              <a:t>I samband med utskrivning blir det aktuellt att föreskriva ett </a:t>
            </a:r>
            <a:r>
              <a:rPr lang="sv-SE" sz="1600" dirty="0" err="1"/>
              <a:t>urat</a:t>
            </a:r>
            <a:r>
              <a:rPr lang="sv-SE" sz="1600" dirty="0"/>
              <a:t>-sänkande läkemedel för att förhindra nya giktattacker. </a:t>
            </a:r>
            <a:br>
              <a:rPr lang="sv-SE" sz="1600" dirty="0"/>
            </a:br>
            <a:br>
              <a:rPr lang="sv-SE" sz="1600" dirty="0"/>
            </a:br>
            <a:r>
              <a:rPr lang="sv-SE" sz="1600" b="1" dirty="0"/>
              <a:t>Fråga 5:11 (1p) </a:t>
            </a:r>
            <a:r>
              <a:rPr lang="sv-SE" sz="1600" dirty="0"/>
              <a:t>Ge exempel på åtminstone två </a:t>
            </a:r>
            <a:r>
              <a:rPr lang="sv-SE" sz="1600" dirty="0" err="1"/>
              <a:t>urat</a:t>
            </a:r>
            <a:r>
              <a:rPr lang="sv-SE" sz="1600" dirty="0"/>
              <a:t>-sänkande läkemedel som kan förebygga gikt? </a:t>
            </a: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4181448985"/>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Göran 62 år </a:t>
            </a:r>
            <a:br>
              <a:rPr lang="sv-SE" sz="1600" dirty="0"/>
            </a:br>
            <a:r>
              <a:rPr lang="sv-SE" sz="1200" i="1" dirty="0">
                <a:solidFill>
                  <a:schemeClr val="tx1">
                    <a:lumMod val="50000"/>
                    <a:lumOff val="50000"/>
                  </a:schemeClr>
                </a:solidFill>
              </a:rPr>
              <a:t>Göran förses med KAD, och du ordinerar initialt kontroll av vitalparametrar var 30 min, och sätter mål för dessa, samt ordinerar ytterligare vätska och </a:t>
            </a:r>
            <a:r>
              <a:rPr lang="sv-SE" sz="1200" i="1" dirty="0" err="1">
                <a:solidFill>
                  <a:schemeClr val="tx1">
                    <a:lumMod val="50000"/>
                    <a:lumOff val="50000"/>
                  </a:schemeClr>
                </a:solidFill>
              </a:rPr>
              <a:t>omkontroll</a:t>
            </a:r>
            <a:r>
              <a:rPr lang="sv-SE" sz="1200" i="1" dirty="0">
                <a:solidFill>
                  <a:schemeClr val="tx1">
                    <a:lumMod val="50000"/>
                    <a:lumOff val="50000"/>
                  </a:schemeClr>
                </a:solidFill>
              </a:rPr>
              <a:t> av laktat efter 2-4 timmar. Du fortsätter med </a:t>
            </a:r>
            <a:r>
              <a:rPr lang="sv-SE" sz="1200" i="1" dirty="0" err="1">
                <a:solidFill>
                  <a:schemeClr val="tx1">
                    <a:lumMod val="50000"/>
                    <a:lumOff val="50000"/>
                  </a:schemeClr>
                </a:solidFill>
              </a:rPr>
              <a:t>cefotaxim</a:t>
            </a:r>
            <a:r>
              <a:rPr lang="sv-SE" sz="1200" i="1" dirty="0">
                <a:solidFill>
                  <a:schemeClr val="tx1">
                    <a:lumMod val="50000"/>
                    <a:lumOff val="50000"/>
                  </a:schemeClr>
                </a:solidFill>
              </a:rPr>
              <a:t>, 2 g x 3. På avdelningen stabiliseras Göran ytterligare, </a:t>
            </a:r>
            <a:r>
              <a:rPr lang="sv-SE" sz="1200" i="1" dirty="0" err="1">
                <a:solidFill>
                  <a:schemeClr val="tx1">
                    <a:lumMod val="50000"/>
                    <a:lumOff val="50000"/>
                  </a:schemeClr>
                </a:solidFill>
              </a:rPr>
              <a:t>rtg</a:t>
            </a:r>
            <a:r>
              <a:rPr lang="sv-SE" sz="1200" i="1" dirty="0">
                <a:solidFill>
                  <a:schemeClr val="tx1">
                    <a:lumMod val="50000"/>
                    <a:lumOff val="50000"/>
                  </a:schemeClr>
                </a:solidFill>
              </a:rPr>
              <a:t> </a:t>
            </a:r>
            <a:r>
              <a:rPr lang="sv-SE" sz="1200" i="1" dirty="0" err="1">
                <a:solidFill>
                  <a:schemeClr val="tx1">
                    <a:lumMod val="50000"/>
                    <a:lumOff val="50000"/>
                  </a:schemeClr>
                </a:solidFill>
              </a:rPr>
              <a:t>pulm</a:t>
            </a:r>
            <a:r>
              <a:rPr lang="sv-SE" sz="1200" i="1" dirty="0">
                <a:solidFill>
                  <a:schemeClr val="tx1">
                    <a:lumMod val="50000"/>
                    <a:lumOff val="50000"/>
                  </a:schemeClr>
                </a:solidFill>
              </a:rPr>
              <a:t> utfaller </a:t>
            </a:r>
            <a:r>
              <a:rPr lang="sv-SE" sz="1200" i="1" dirty="0" err="1">
                <a:solidFill>
                  <a:schemeClr val="tx1">
                    <a:lumMod val="50000"/>
                    <a:lumOff val="50000"/>
                  </a:schemeClr>
                </a:solidFill>
              </a:rPr>
              <a:t>ua</a:t>
            </a:r>
            <a:r>
              <a:rPr lang="sv-SE" sz="1200" i="1" dirty="0">
                <a:solidFill>
                  <a:schemeClr val="tx1">
                    <a:lumMod val="50000"/>
                    <a:lumOff val="50000"/>
                  </a:schemeClr>
                </a:solidFill>
              </a:rPr>
              <a:t>, och följande eftermiddag får du svar på blododling med fynd av E. </a:t>
            </a:r>
            <a:r>
              <a:rPr lang="sv-SE" sz="1200" i="1" dirty="0" err="1">
                <a:solidFill>
                  <a:schemeClr val="tx1">
                    <a:lumMod val="50000"/>
                    <a:lumOff val="50000"/>
                  </a:schemeClr>
                </a:solidFill>
              </a:rPr>
              <a:t>coli</a:t>
            </a:r>
            <a:r>
              <a:rPr lang="sv-SE" sz="1200" i="1" dirty="0">
                <a:solidFill>
                  <a:schemeClr val="tx1">
                    <a:lumMod val="50000"/>
                    <a:lumOff val="50000"/>
                  </a:schemeClr>
                </a:solidFill>
              </a:rPr>
              <a:t> i 4 av 4 flaskor. Samma bakterie växer i urinodlingen. Du bedömer att fokus för Görans infektion är njuren, dvs en </a:t>
            </a:r>
            <a:r>
              <a:rPr lang="sv-SE" sz="1200" i="1" dirty="0" err="1">
                <a:solidFill>
                  <a:schemeClr val="tx1">
                    <a:lumMod val="50000"/>
                    <a:lumOff val="50000"/>
                  </a:schemeClr>
                </a:solidFill>
              </a:rPr>
              <a:t>pyelonefrit</a:t>
            </a:r>
            <a:r>
              <a:rPr lang="sv-SE" sz="1200" i="1" dirty="0">
                <a:solidFill>
                  <a:schemeClr val="tx1">
                    <a:lumMod val="50000"/>
                    <a:lumOff val="50000"/>
                  </a:schemeClr>
                </a:solidFill>
              </a:rPr>
              <a:t>. </a:t>
            </a:r>
          </a:p>
          <a:p>
            <a:pPr marL="0" indent="0">
              <a:buNone/>
            </a:pPr>
            <a:r>
              <a:rPr lang="sv-SE" sz="1200" i="1" dirty="0">
                <a:solidFill>
                  <a:schemeClr val="tx1">
                    <a:lumMod val="50000"/>
                    <a:lumOff val="50000"/>
                  </a:schemeClr>
                </a:solidFill>
              </a:rPr>
              <a:t>Göran filosoferar lite över att en liten bakterie kan göra en stor karl som honom så hemskt sjuk. </a:t>
            </a:r>
            <a:br>
              <a:rPr lang="sv-SE" sz="1200" i="1" dirty="0">
                <a:solidFill>
                  <a:schemeClr val="tx1">
                    <a:lumMod val="50000"/>
                    <a:lumOff val="50000"/>
                  </a:schemeClr>
                </a:solidFill>
              </a:rPr>
            </a:br>
            <a:r>
              <a:rPr lang="sv-SE" sz="1200" i="1" dirty="0">
                <a:solidFill>
                  <a:schemeClr val="tx1">
                    <a:lumMod val="50000"/>
                    <a:lumOff val="50000"/>
                  </a:schemeClr>
                </a:solidFill>
              </a:rPr>
              <a:t>Det får dig att försöka minnas dina prekliniska kunskaper och du inventerar minnet vad gäller viktiga virulensfaktorer hos just E. </a:t>
            </a:r>
            <a:r>
              <a:rPr lang="sv-SE" sz="1200" i="1" dirty="0" err="1">
                <a:solidFill>
                  <a:schemeClr val="tx1">
                    <a:lumMod val="50000"/>
                    <a:lumOff val="50000"/>
                  </a:schemeClr>
                </a:solidFill>
              </a:rPr>
              <a:t>coli</a:t>
            </a:r>
            <a:r>
              <a:rPr lang="sv-SE" sz="1200" i="1" dirty="0">
                <a:solidFill>
                  <a:schemeClr val="tx1">
                    <a:lumMod val="50000"/>
                    <a:lumOff val="50000"/>
                  </a:schemeClr>
                </a:solidFill>
              </a:rPr>
              <a:t>.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Du tänker att p-</a:t>
            </a:r>
            <a:r>
              <a:rPr lang="sv-SE" sz="1200" i="1" dirty="0" err="1">
                <a:solidFill>
                  <a:schemeClr val="tx1">
                    <a:lumMod val="50000"/>
                    <a:lumOff val="50000"/>
                  </a:schemeClr>
                </a:solidFill>
              </a:rPr>
              <a:t>fimbrier</a:t>
            </a:r>
            <a:r>
              <a:rPr lang="sv-SE" sz="1200" i="1" dirty="0">
                <a:solidFill>
                  <a:schemeClr val="tx1">
                    <a:lumMod val="50000"/>
                    <a:lumOff val="50000"/>
                  </a:schemeClr>
                </a:solidFill>
              </a:rPr>
              <a:t> är den viktigaste virulensmekanismen, då den binder till </a:t>
            </a:r>
            <a:r>
              <a:rPr lang="sv-SE" sz="1200" i="1" dirty="0" err="1">
                <a:solidFill>
                  <a:schemeClr val="tx1">
                    <a:lumMod val="50000"/>
                    <a:lumOff val="50000"/>
                  </a:schemeClr>
                </a:solidFill>
              </a:rPr>
              <a:t>uroepitel</a:t>
            </a:r>
            <a:r>
              <a:rPr lang="sv-SE" sz="1200" i="1" dirty="0">
                <a:solidFill>
                  <a:schemeClr val="tx1">
                    <a:lumMod val="50000"/>
                    <a:lumOff val="50000"/>
                  </a:schemeClr>
                </a:solidFill>
              </a:rPr>
              <a:t> och underlättar uppåtstigande infektion. </a:t>
            </a:r>
          </a:p>
          <a:p>
            <a:pPr marL="0" indent="0">
              <a:buNone/>
            </a:pPr>
            <a:r>
              <a:rPr lang="sv-SE" sz="1200" i="1" dirty="0">
                <a:solidFill>
                  <a:schemeClr val="tx1">
                    <a:lumMod val="50000"/>
                    <a:lumOff val="50000"/>
                  </a:schemeClr>
                </a:solidFill>
              </a:rPr>
              <a:t>Fem dagar har gått sedan Göran lades in och han mår allt bättre. Han har inte haft feber sedan dag 3, CRP sjunker och KAD har kunnat avvecklas. Du planerar att han ska skrivas ut under morgondagen med </a:t>
            </a:r>
            <a:r>
              <a:rPr lang="sv-SE" sz="1200" i="1" dirty="0" err="1">
                <a:solidFill>
                  <a:schemeClr val="tx1">
                    <a:lumMod val="50000"/>
                    <a:lumOff val="50000"/>
                  </a:schemeClr>
                </a:solidFill>
              </a:rPr>
              <a:t>Ciprofloxacin</a:t>
            </a:r>
            <a:r>
              <a:rPr lang="sv-SE" sz="1200" i="1" dirty="0">
                <a:solidFill>
                  <a:schemeClr val="tx1">
                    <a:lumMod val="50000"/>
                    <a:lumOff val="50000"/>
                  </a:schemeClr>
                </a:solidFill>
              </a:rPr>
              <a:t> </a:t>
            </a:r>
            <a:r>
              <a:rPr lang="sv-SE" sz="1200" i="1" dirty="0" err="1">
                <a:solidFill>
                  <a:schemeClr val="tx1">
                    <a:lumMod val="50000"/>
                    <a:lumOff val="50000"/>
                  </a:schemeClr>
                </a:solidFill>
              </a:rPr>
              <a:t>p.o</a:t>
            </a:r>
            <a:r>
              <a:rPr lang="sv-SE" sz="1200" i="1" dirty="0">
                <a:solidFill>
                  <a:schemeClr val="tx1">
                    <a:lumMod val="50000"/>
                    <a:lumOff val="50000"/>
                  </a:schemeClr>
                </a:solidFill>
              </a:rPr>
              <a:t>. då E. </a:t>
            </a:r>
            <a:r>
              <a:rPr lang="sv-SE" sz="1200" i="1" dirty="0" err="1">
                <a:solidFill>
                  <a:schemeClr val="tx1">
                    <a:lumMod val="50000"/>
                    <a:lumOff val="50000"/>
                  </a:schemeClr>
                </a:solidFill>
              </a:rPr>
              <a:t>coli</a:t>
            </a:r>
            <a:r>
              <a:rPr lang="sv-SE" sz="1200" i="1" dirty="0">
                <a:solidFill>
                  <a:schemeClr val="tx1">
                    <a:lumMod val="50000"/>
                    <a:lumOff val="50000"/>
                  </a:schemeClr>
                </a:solidFill>
              </a:rPr>
              <a:t>-isolaten är känsliga för detta. Samma kväll får dock Göran feber igen (38,2°C) och när du </a:t>
            </a:r>
            <a:r>
              <a:rPr lang="sv-SE" sz="1200" i="1" dirty="0" err="1">
                <a:solidFill>
                  <a:schemeClr val="tx1">
                    <a:lumMod val="50000"/>
                    <a:lumOff val="50000"/>
                  </a:schemeClr>
                </a:solidFill>
              </a:rPr>
              <a:t>rondar</a:t>
            </a:r>
            <a:r>
              <a:rPr lang="sv-SE" sz="1200" i="1" dirty="0">
                <a:solidFill>
                  <a:schemeClr val="tx1">
                    <a:lumMod val="50000"/>
                    <a:lumOff val="50000"/>
                  </a:schemeClr>
                </a:solidFill>
              </a:rPr>
              <a:t> dagen därpå så säger Göran: ”Mitt högra knä värker nu så infernaliskt”. I status finner du nu att </a:t>
            </a:r>
            <a:r>
              <a:rPr lang="sv-SE" sz="1200" i="1" dirty="0" err="1">
                <a:solidFill>
                  <a:schemeClr val="tx1">
                    <a:lumMod val="50000"/>
                    <a:lumOff val="50000"/>
                  </a:schemeClr>
                </a:solidFill>
              </a:rPr>
              <a:t>cor</a:t>
            </a:r>
            <a:r>
              <a:rPr lang="sv-SE" sz="1200" i="1" dirty="0">
                <a:solidFill>
                  <a:schemeClr val="tx1">
                    <a:lumMod val="50000"/>
                    <a:lumOff val="50000"/>
                  </a:schemeClr>
                </a:solidFill>
              </a:rPr>
              <a:t>, </a:t>
            </a:r>
            <a:r>
              <a:rPr lang="sv-SE" sz="1200" i="1" dirty="0" err="1">
                <a:solidFill>
                  <a:schemeClr val="tx1">
                    <a:lumMod val="50000"/>
                    <a:lumOff val="50000"/>
                  </a:schemeClr>
                </a:solidFill>
              </a:rPr>
              <a:t>pulm</a:t>
            </a:r>
            <a:r>
              <a:rPr lang="sv-SE" sz="1200" i="1" dirty="0">
                <a:solidFill>
                  <a:schemeClr val="tx1">
                    <a:lumMod val="50000"/>
                    <a:lumOff val="50000"/>
                  </a:schemeClr>
                </a:solidFill>
              </a:rPr>
              <a:t> och buk utfaller </a:t>
            </a:r>
            <a:r>
              <a:rPr lang="sv-SE" sz="1200" i="1" dirty="0" err="1">
                <a:solidFill>
                  <a:schemeClr val="tx1">
                    <a:lumMod val="50000"/>
                    <a:lumOff val="50000"/>
                  </a:schemeClr>
                </a:solidFill>
              </a:rPr>
              <a:t>ua</a:t>
            </a:r>
            <a:r>
              <a:rPr lang="sv-SE" sz="1200" i="1" dirty="0">
                <a:solidFill>
                  <a:schemeClr val="tx1">
                    <a:lumMod val="50000"/>
                    <a:lumOff val="50000"/>
                  </a:schemeClr>
                </a:solidFill>
              </a:rPr>
              <a:t>. (du finner nu ingen dunkömhet), men vid inspektion av höger knä finner du följande: Värmeökad och lätt rodnad med generell svullnad som verkar fylla ut de övre recesserna. Rörelseomfånget är inskränkt med tydlig extensionsdefekt. </a:t>
            </a:r>
            <a:br>
              <a:rPr lang="sv-SE" sz="1200" i="1" dirty="0">
                <a:solidFill>
                  <a:schemeClr val="tx1">
                    <a:lumMod val="50000"/>
                    <a:lumOff val="50000"/>
                  </a:schemeClr>
                </a:solidFill>
              </a:rPr>
            </a:br>
            <a:r>
              <a:rPr lang="sv-SE" sz="1200" i="1" dirty="0">
                <a:solidFill>
                  <a:schemeClr val="tx1">
                    <a:lumMod val="50000"/>
                    <a:lumOff val="50000"/>
                  </a:schemeClr>
                </a:solidFill>
              </a:rPr>
              <a:t>Du inser att du behöver punktera Görans högerknä för att närmre utreda orsaken till hans </a:t>
            </a:r>
            <a:r>
              <a:rPr lang="sv-SE" sz="1200" i="1" dirty="0" err="1">
                <a:solidFill>
                  <a:schemeClr val="tx1">
                    <a:lumMod val="50000"/>
                    <a:lumOff val="50000"/>
                  </a:schemeClr>
                </a:solidFill>
              </a:rPr>
              <a:t>hydrops</a:t>
            </a:r>
            <a:r>
              <a:rPr lang="sv-SE" sz="1200" i="1" dirty="0">
                <a:solidFill>
                  <a:schemeClr val="tx1">
                    <a:lumMod val="50000"/>
                    <a:lumOff val="50000"/>
                  </a:schemeClr>
                </a:solidFill>
              </a:rPr>
              <a:t>.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Efter noggrann steriltvätt punkterar du Görans höger knä med grön nål. Du går in nedom patellas övre laterala kant. Snart tömmer sig rikligt med halmgul ledvätska. </a:t>
            </a:r>
            <a:br>
              <a:rPr lang="sv-SE" sz="1200" i="1" dirty="0">
                <a:solidFill>
                  <a:schemeClr val="tx1">
                    <a:lumMod val="50000"/>
                    <a:lumOff val="50000"/>
                  </a:schemeClr>
                </a:solidFill>
              </a:rPr>
            </a:br>
            <a:r>
              <a:rPr lang="sv-SE" sz="1200" i="1" dirty="0">
                <a:solidFill>
                  <a:schemeClr val="tx1">
                    <a:lumMod val="50000"/>
                    <a:lumOff val="50000"/>
                  </a:schemeClr>
                </a:solidFill>
              </a:rPr>
              <a:t>Följande dag erhåller du svar från </a:t>
            </a:r>
            <a:r>
              <a:rPr lang="sv-SE" sz="1200" i="1" dirty="0" err="1">
                <a:solidFill>
                  <a:schemeClr val="tx1">
                    <a:lumMod val="50000"/>
                    <a:lumOff val="50000"/>
                  </a:schemeClr>
                </a:solidFill>
              </a:rPr>
              <a:t>Klin</a:t>
            </a:r>
            <a:r>
              <a:rPr lang="sv-SE" sz="1200" i="1" dirty="0">
                <a:solidFill>
                  <a:schemeClr val="tx1">
                    <a:lumMod val="50000"/>
                    <a:lumOff val="50000"/>
                  </a:schemeClr>
                </a:solidFill>
              </a:rPr>
              <a:t>. Kem. </a:t>
            </a:r>
            <a:r>
              <a:rPr lang="sv-SE" sz="1200" i="1" dirty="0" err="1">
                <a:solidFill>
                  <a:schemeClr val="tx1">
                    <a:lumMod val="50000"/>
                    <a:lumOff val="50000"/>
                  </a:schemeClr>
                </a:solidFill>
              </a:rPr>
              <a:t>lab</a:t>
            </a:r>
            <a:r>
              <a:rPr lang="sv-SE" sz="1200" i="1" dirty="0">
                <a:solidFill>
                  <a:schemeClr val="tx1">
                    <a:lumMod val="50000"/>
                    <a:lumOff val="50000"/>
                  </a:schemeClr>
                </a:solidFill>
              </a:rPr>
              <a:t> att man iakttagit rikligt med </a:t>
            </a:r>
            <a:r>
              <a:rPr lang="sv-SE" sz="1200" i="1" dirty="0" err="1">
                <a:solidFill>
                  <a:schemeClr val="tx1">
                    <a:lumMod val="50000"/>
                    <a:lumOff val="50000"/>
                  </a:schemeClr>
                </a:solidFill>
              </a:rPr>
              <a:t>uratkristaller</a:t>
            </a:r>
            <a:r>
              <a:rPr lang="sv-SE" sz="1200" i="1" dirty="0">
                <a:solidFill>
                  <a:schemeClr val="tx1">
                    <a:lumMod val="50000"/>
                    <a:lumOff val="50000"/>
                  </a:schemeClr>
                </a:solidFill>
              </a:rPr>
              <a:t> i ledvätskan. Mikrobiologen meddelar att direktmikroskopi för bakterier är negativ. Eftersom du redan tidigt misstänkte klassisk gikt har du även kompletterat </a:t>
            </a:r>
            <a:r>
              <a:rPr lang="sv-SE" sz="1200" i="1" dirty="0" err="1">
                <a:solidFill>
                  <a:schemeClr val="tx1">
                    <a:lumMod val="50000"/>
                    <a:lumOff val="50000"/>
                  </a:schemeClr>
                </a:solidFill>
              </a:rPr>
              <a:t>lab</a:t>
            </a:r>
            <a:r>
              <a:rPr lang="sv-SE" sz="1200" i="1" dirty="0">
                <a:solidFill>
                  <a:schemeClr val="tx1">
                    <a:lumMod val="50000"/>
                    <a:lumOff val="50000"/>
                  </a:schemeClr>
                </a:solidFill>
              </a:rPr>
              <a:t> med </a:t>
            </a:r>
            <a:r>
              <a:rPr lang="sv-SE" sz="1200" i="1" dirty="0" err="1">
                <a:solidFill>
                  <a:schemeClr val="tx1">
                    <a:lumMod val="50000"/>
                    <a:lumOff val="50000"/>
                  </a:schemeClr>
                </a:solidFill>
              </a:rPr>
              <a:t>urat</a:t>
            </a:r>
            <a:r>
              <a:rPr lang="sv-SE" sz="1200" i="1" dirty="0">
                <a:solidFill>
                  <a:schemeClr val="tx1">
                    <a:lumMod val="50000"/>
                    <a:lumOff val="50000"/>
                  </a:schemeClr>
                </a:solidFill>
              </a:rPr>
              <a:t> i plasma som också visar sig vara stegrat: 675 </a:t>
            </a:r>
            <a:r>
              <a:rPr lang="el-GR" sz="1200" i="1" dirty="0">
                <a:solidFill>
                  <a:schemeClr val="tx1">
                    <a:lumMod val="50000"/>
                    <a:lumOff val="50000"/>
                  </a:schemeClr>
                </a:solidFill>
              </a:rPr>
              <a:t>μ</a:t>
            </a:r>
            <a:r>
              <a:rPr lang="sv-SE" sz="1200" i="1" dirty="0">
                <a:solidFill>
                  <a:schemeClr val="tx1">
                    <a:lumMod val="50000"/>
                    <a:lumOff val="50000"/>
                  </a:schemeClr>
                </a:solidFill>
              </a:rPr>
              <a:t>mol/L (ref. 230-480). </a:t>
            </a:r>
          </a:p>
          <a:p>
            <a:pPr marL="0" indent="0">
              <a:buNone/>
            </a:pPr>
            <a:r>
              <a:rPr lang="sv-SE" sz="1600" dirty="0"/>
              <a:t>I samband med utskrivning blir det aktuellt att föreskriva ett </a:t>
            </a:r>
            <a:r>
              <a:rPr lang="sv-SE" sz="1600" dirty="0" err="1"/>
              <a:t>urat</a:t>
            </a:r>
            <a:r>
              <a:rPr lang="sv-SE" sz="1600" dirty="0"/>
              <a:t>-sänkande läkemedel för att förhindra nya giktattacker. </a:t>
            </a:r>
            <a:br>
              <a:rPr lang="sv-SE" sz="1600" dirty="0"/>
            </a:br>
            <a:br>
              <a:rPr lang="sv-SE" sz="1600" dirty="0"/>
            </a:br>
            <a:r>
              <a:rPr lang="sv-SE" sz="1600" b="1" dirty="0"/>
              <a:t>Fråga 5:11 (1p) </a:t>
            </a:r>
            <a:r>
              <a:rPr lang="sv-SE" sz="1600" dirty="0"/>
              <a:t>Ge exempel på åtminstone två </a:t>
            </a:r>
            <a:r>
              <a:rPr lang="sv-SE" sz="1600" dirty="0" err="1"/>
              <a:t>urat</a:t>
            </a:r>
            <a:r>
              <a:rPr lang="sv-SE" sz="1600" dirty="0"/>
              <a:t>-sänkande läkemedel som kan förebygga gikt?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err="1">
                <a:solidFill>
                  <a:schemeClr val="accent4"/>
                </a:solidFill>
              </a:rPr>
              <a:t>allopurinol</a:t>
            </a:r>
            <a:r>
              <a:rPr lang="sv-SE" sz="1600" dirty="0">
                <a:solidFill>
                  <a:schemeClr val="accent4"/>
                </a:solidFill>
              </a:rPr>
              <a:t>, </a:t>
            </a:r>
            <a:r>
              <a:rPr lang="sv-SE" sz="1600" dirty="0" err="1">
                <a:solidFill>
                  <a:schemeClr val="accent4"/>
                </a:solidFill>
              </a:rPr>
              <a:t>probenecid</a:t>
            </a:r>
            <a:r>
              <a:rPr lang="sv-SE" sz="1600" dirty="0">
                <a:solidFill>
                  <a:schemeClr val="accent4"/>
                </a:solidFill>
              </a:rPr>
              <a:t>, </a:t>
            </a:r>
            <a:r>
              <a:rPr lang="sv-SE" sz="1600" dirty="0" err="1">
                <a:solidFill>
                  <a:schemeClr val="accent4"/>
                </a:solidFill>
              </a:rPr>
              <a:t>febuxostat</a:t>
            </a:r>
            <a:r>
              <a:rPr lang="sv-SE" sz="1600" dirty="0">
                <a:solidFill>
                  <a:schemeClr val="accent4"/>
                </a:solidFill>
              </a:rPr>
              <a:t> </a:t>
            </a:r>
            <a:br>
              <a:rPr lang="sv-SE" sz="1600" dirty="0"/>
            </a:br>
            <a:br>
              <a:rPr lang="sv-SE" sz="1600" dirty="0"/>
            </a:br>
            <a:r>
              <a:rPr lang="sv-SE" sz="1000" dirty="0">
                <a:solidFill>
                  <a:schemeClr val="tx1">
                    <a:lumMod val="50000"/>
                    <a:lumOff val="50000"/>
                  </a:schemeClr>
                </a:solidFill>
              </a:rPr>
              <a:t>FLM K10 B55 C79 </a:t>
            </a:r>
          </a:p>
          <a:p>
            <a:pPr marL="0" indent="0">
              <a:buNone/>
            </a:pPr>
            <a:endParaRPr lang="sv-SE" sz="1000" dirty="0">
              <a:solidFill>
                <a:schemeClr val="tx1">
                  <a:lumMod val="50000"/>
                  <a:lumOff val="50000"/>
                </a:schemeClr>
              </a:solidFill>
            </a:endParaRPr>
          </a:p>
          <a:p>
            <a:pPr marL="0" indent="0">
              <a:buNone/>
            </a:pPr>
            <a:r>
              <a:rPr lang="sv-SE" sz="1600" dirty="0">
                <a:solidFill>
                  <a:schemeClr val="accent1"/>
                </a:solidFill>
              </a:rPr>
              <a:t>Slut på fall 5!</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458691112"/>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600" dirty="0"/>
              <a:t>Du arbetar idag på infektionsmottagningen och tar nu emot en remisspatient. John är en 53 år gammal man som ursprungligen kommer från Kenya. Han kom till Sverige för 4 år sedan och hans familj, fru och tre barn, anlände för två år sedan och familjen har fått permanent uppehållstillstånd. Hans övriga familjemedlemmar (syskon, mor) lever i Kenya. Tyvärr gjordes aldrig någon hälsokontroll via asylsjukvården vid ankomsten till Sverige. </a:t>
            </a:r>
          </a:p>
          <a:p>
            <a:pPr marL="0" indent="0">
              <a:buNone/>
            </a:pPr>
            <a:r>
              <a:rPr lang="sv-SE" sz="1600" dirty="0"/>
              <a:t>John har kontakt med sin Hälsocentral </a:t>
            </a:r>
            <a:r>
              <a:rPr lang="sv-SE" sz="1600" dirty="0" err="1"/>
              <a:t>pga</a:t>
            </a:r>
            <a:r>
              <a:rPr lang="sv-SE" sz="1600" dirty="0"/>
              <a:t> hypertoni och kostbehandlad typ 2 diabetes och behandlas med ACE-hämmare och </a:t>
            </a:r>
            <a:r>
              <a:rPr lang="sv-SE" sz="1600" dirty="0" err="1"/>
              <a:t>Amlodipin</a:t>
            </a:r>
            <a:r>
              <a:rPr lang="sv-SE" sz="1600" dirty="0"/>
              <a:t>. Han har genom livet varit frisk i övrigt. </a:t>
            </a:r>
          </a:p>
          <a:p>
            <a:pPr marL="0" indent="0">
              <a:buNone/>
            </a:pPr>
            <a:r>
              <a:rPr lang="sv-SE" sz="1600" dirty="0"/>
              <a:t>Din allmänläkarkollega har funnit förhöjda transaminaser och var observant och noterade att </a:t>
            </a:r>
            <a:r>
              <a:rPr lang="sv-SE" sz="1600" dirty="0" err="1"/>
              <a:t>blodsmittescreening</a:t>
            </a:r>
            <a:r>
              <a:rPr lang="sv-SE" sz="1600" dirty="0"/>
              <a:t> tidigare ej utförts. Resultatet visade att John har </a:t>
            </a:r>
            <a:r>
              <a:rPr lang="sv-SE" sz="1600" dirty="0" err="1"/>
              <a:t>HBsAg</a:t>
            </a:r>
            <a:r>
              <a:rPr lang="sv-SE" sz="1600" dirty="0"/>
              <a:t> påvisat och remissen till dig skrevs därför. John känner ej till detta bärarskap sedan tidigare. </a:t>
            </a:r>
            <a:br>
              <a:rPr lang="sv-SE" sz="1600" dirty="0"/>
            </a:br>
            <a:br>
              <a:rPr lang="sv-SE" sz="1600" dirty="0"/>
            </a:br>
            <a:r>
              <a:rPr lang="sv-SE" sz="1600" dirty="0"/>
              <a:t>Fråga 4:1. </a:t>
            </a:r>
            <a:br>
              <a:rPr lang="sv-SE" sz="1600" dirty="0"/>
            </a:br>
            <a:r>
              <a:rPr lang="sv-SE" sz="1600" dirty="0"/>
              <a:t>Vilken infektionssjukdom misstänker du att patienten har? Motivera. (1 p)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684488826"/>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600" dirty="0"/>
              <a:t>Du arbetar idag på infektionsmottagningen och tar nu emot en remisspatient. John är en 53 år gammal man som ursprungligen kommer från Kenya. Han kom till Sverige för 4 år sedan och hans familj, fru och tre barn, anlände för två år sedan och familjen har fått permanent uppehållstillstånd. Hans övriga familjemedlemmar (syskon, mor) lever i Kenya. Tyvärr gjordes aldrig någon hälsokontroll via asylsjukvården vid ankomsten till Sverige. </a:t>
            </a:r>
          </a:p>
          <a:p>
            <a:pPr marL="0" indent="0">
              <a:buNone/>
            </a:pPr>
            <a:r>
              <a:rPr lang="sv-SE" sz="1600" dirty="0"/>
              <a:t>John har kontakt med sin Hälsocentral </a:t>
            </a:r>
            <a:r>
              <a:rPr lang="sv-SE" sz="1600" dirty="0" err="1"/>
              <a:t>pga</a:t>
            </a:r>
            <a:r>
              <a:rPr lang="sv-SE" sz="1600" dirty="0"/>
              <a:t> hypertoni och kostbehandlad typ 2 diabetes och behandlas med ACE-hämmare och </a:t>
            </a:r>
            <a:r>
              <a:rPr lang="sv-SE" sz="1600" dirty="0" err="1"/>
              <a:t>Amlodipin</a:t>
            </a:r>
            <a:r>
              <a:rPr lang="sv-SE" sz="1600" dirty="0"/>
              <a:t>. Han har genom livet varit frisk i övrigt. </a:t>
            </a:r>
          </a:p>
          <a:p>
            <a:pPr marL="0" indent="0">
              <a:buNone/>
            </a:pPr>
            <a:r>
              <a:rPr lang="sv-SE" sz="1600" dirty="0"/>
              <a:t>Din allmänläkarkollega har funnit förhöjda transaminaser och var observant och noterade att </a:t>
            </a:r>
            <a:r>
              <a:rPr lang="sv-SE" sz="1600" dirty="0" err="1"/>
              <a:t>blodsmittescreening</a:t>
            </a:r>
            <a:r>
              <a:rPr lang="sv-SE" sz="1600" dirty="0"/>
              <a:t> tidigare ej utförts. Resultatet visade att John har </a:t>
            </a:r>
            <a:r>
              <a:rPr lang="sv-SE" sz="1600" dirty="0" err="1"/>
              <a:t>HBsAg</a:t>
            </a:r>
            <a:r>
              <a:rPr lang="sv-SE" sz="1600" dirty="0"/>
              <a:t> påvisat och remissen till dig skrevs därför. John känner ej till detta bärarskap sedan tidigare. </a:t>
            </a:r>
            <a:br>
              <a:rPr lang="sv-SE" sz="1600" dirty="0"/>
            </a:br>
            <a:br>
              <a:rPr lang="sv-SE" sz="1600" dirty="0"/>
            </a:br>
            <a:r>
              <a:rPr lang="sv-SE" sz="1600" dirty="0"/>
              <a:t>Fråga 4:1. </a:t>
            </a:r>
            <a:br>
              <a:rPr lang="sv-SE" sz="1600" dirty="0"/>
            </a:br>
            <a:r>
              <a:rPr lang="sv-SE" sz="1600" dirty="0"/>
              <a:t>Vilken infektionssjukdom misstänker du att patienten har? Motivera. (1 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err="1">
                <a:solidFill>
                  <a:schemeClr val="accent4"/>
                </a:solidFill>
              </a:rPr>
              <a:t>HBsAg</a:t>
            </a:r>
            <a:r>
              <a:rPr lang="sv-SE" sz="1600" dirty="0">
                <a:solidFill>
                  <a:schemeClr val="accent4"/>
                </a:solidFill>
              </a:rPr>
              <a:t> påvisat vilket betyder att John har en aktuell Hepatit B men säger ej om denna är akut eller kronisk. Men med tanke på ursprung och att John ej har några symtom tydande på akut Hepatit B blir misstanken att detta rör sig om en kronisk Hepatit B. </a:t>
            </a:r>
          </a:p>
          <a:p>
            <a:pPr marL="0" indent="0">
              <a:buNone/>
            </a:pPr>
            <a:endParaRPr lang="sv-SE" sz="1000" dirty="0">
              <a:solidFill>
                <a:schemeClr val="tx1">
                  <a:lumMod val="50000"/>
                  <a:lumOff val="50000"/>
                </a:schemeClr>
              </a:solidFill>
            </a:endParaRPr>
          </a:p>
          <a:p>
            <a:pPr marL="0" indent="0">
              <a:buNone/>
            </a:pPr>
            <a:r>
              <a:rPr lang="sv-SE" sz="1000" dirty="0">
                <a:solidFill>
                  <a:schemeClr val="tx1">
                    <a:lumMod val="50000"/>
                    <a:lumOff val="50000"/>
                  </a:schemeClr>
                </a:solidFill>
              </a:rPr>
              <a:t>FLM: C123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643348426"/>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200" i="1" dirty="0">
                <a:solidFill>
                  <a:schemeClr val="tx1">
                    <a:lumMod val="50000"/>
                    <a:lumOff val="50000"/>
                  </a:schemeClr>
                </a:solidFill>
              </a:rPr>
              <a:t>Du arbetar idag på infektionsmottagningen och tar nu emot en remisspatient. John är en 53 år gammal man som ursprungligen kommer från Kenya. Han kom till Sverige för 4 år sedan och hans familj, fru och tre barn, anlände för två år sedan och familjen har fått permanent uppehållstillstånd. Hans övriga familjemedlemmar (syskon, mor) lever i Kenya. Tyvärr gjordes aldrig någon hälsokontroll via asylsjukvården vid ankomsten till Sverige. </a:t>
            </a:r>
          </a:p>
          <a:p>
            <a:pPr marL="0" indent="0">
              <a:buNone/>
            </a:pPr>
            <a:r>
              <a:rPr lang="sv-SE" sz="1200" i="1" dirty="0">
                <a:solidFill>
                  <a:schemeClr val="tx1">
                    <a:lumMod val="50000"/>
                    <a:lumOff val="50000"/>
                  </a:schemeClr>
                </a:solidFill>
              </a:rPr>
              <a:t>John har kontakt med sin Hälsocentral </a:t>
            </a:r>
            <a:r>
              <a:rPr lang="sv-SE" sz="1200" i="1" dirty="0" err="1">
                <a:solidFill>
                  <a:schemeClr val="tx1">
                    <a:lumMod val="50000"/>
                    <a:lumOff val="50000"/>
                  </a:schemeClr>
                </a:solidFill>
              </a:rPr>
              <a:t>pga</a:t>
            </a:r>
            <a:r>
              <a:rPr lang="sv-SE" sz="1200" i="1" dirty="0">
                <a:solidFill>
                  <a:schemeClr val="tx1">
                    <a:lumMod val="50000"/>
                    <a:lumOff val="50000"/>
                  </a:schemeClr>
                </a:solidFill>
              </a:rPr>
              <a:t> hypertoni och kostbehandlad typ 2 diabetes och behandlas med ACE-hämmare och </a:t>
            </a:r>
            <a:r>
              <a:rPr lang="sv-SE" sz="1200" i="1" dirty="0" err="1">
                <a:solidFill>
                  <a:schemeClr val="tx1">
                    <a:lumMod val="50000"/>
                    <a:lumOff val="50000"/>
                  </a:schemeClr>
                </a:solidFill>
              </a:rPr>
              <a:t>Amlodipin</a:t>
            </a:r>
            <a:r>
              <a:rPr lang="sv-SE" sz="1200" i="1" dirty="0">
                <a:solidFill>
                  <a:schemeClr val="tx1">
                    <a:lumMod val="50000"/>
                    <a:lumOff val="50000"/>
                  </a:schemeClr>
                </a:solidFill>
              </a:rPr>
              <a:t>. Han har genom livet varit frisk i övrigt. </a:t>
            </a:r>
          </a:p>
          <a:p>
            <a:pPr marL="0" indent="0">
              <a:buNone/>
            </a:pPr>
            <a:r>
              <a:rPr lang="sv-SE" sz="1200" i="1" dirty="0">
                <a:solidFill>
                  <a:schemeClr val="tx1">
                    <a:lumMod val="50000"/>
                    <a:lumOff val="50000"/>
                  </a:schemeClr>
                </a:solidFill>
              </a:rPr>
              <a:t>Din allmänläkarkollega har funnit förhöjda transaminaser och var observant och noterade att </a:t>
            </a:r>
            <a:r>
              <a:rPr lang="sv-SE" sz="1200" i="1" dirty="0" err="1">
                <a:solidFill>
                  <a:schemeClr val="tx1">
                    <a:lumMod val="50000"/>
                    <a:lumOff val="50000"/>
                  </a:schemeClr>
                </a:solidFill>
              </a:rPr>
              <a:t>blodsmittescreening</a:t>
            </a:r>
            <a:r>
              <a:rPr lang="sv-SE" sz="1200" i="1" dirty="0">
                <a:solidFill>
                  <a:schemeClr val="tx1">
                    <a:lumMod val="50000"/>
                    <a:lumOff val="50000"/>
                  </a:schemeClr>
                </a:solidFill>
              </a:rPr>
              <a:t> tidigare ej utförts. Resultatet visade att John har </a:t>
            </a:r>
            <a:r>
              <a:rPr lang="sv-SE" sz="1200" i="1" dirty="0" err="1">
                <a:solidFill>
                  <a:schemeClr val="tx1">
                    <a:lumMod val="50000"/>
                    <a:lumOff val="50000"/>
                  </a:schemeClr>
                </a:solidFill>
              </a:rPr>
              <a:t>HBsAg</a:t>
            </a:r>
            <a:r>
              <a:rPr lang="sv-SE" sz="1200" i="1" dirty="0">
                <a:solidFill>
                  <a:schemeClr val="tx1">
                    <a:lumMod val="50000"/>
                    <a:lumOff val="50000"/>
                  </a:schemeClr>
                </a:solidFill>
              </a:rPr>
              <a:t> påvisat och remissen till dig skrevs därför. John känner ej till detta bärarskap sedan tidigare. </a:t>
            </a:r>
            <a:br>
              <a:rPr lang="sv-SE" sz="1600" dirty="0"/>
            </a:br>
            <a:br>
              <a:rPr lang="sv-SE" sz="1600" dirty="0"/>
            </a:br>
            <a:r>
              <a:rPr lang="sv-SE" sz="1600" dirty="0"/>
              <a:t>Du misstänker att patienten har kronisk hepatit B då han ej uppvisar några symtom som indikerar akut hepatit. </a:t>
            </a:r>
          </a:p>
          <a:p>
            <a:pPr marL="0" indent="0">
              <a:buNone/>
            </a:pPr>
            <a:r>
              <a:rPr lang="sv-SE" sz="1600" dirty="0"/>
              <a:t>John undrar hur han kan ha blivit infekterad av hepatit B. </a:t>
            </a:r>
            <a:br>
              <a:rPr lang="sv-SE" sz="1600" dirty="0"/>
            </a:br>
            <a:br>
              <a:rPr lang="sv-SE" sz="1600" dirty="0"/>
            </a:br>
            <a:r>
              <a:rPr lang="sv-SE" sz="1600" dirty="0"/>
              <a:t>Fråga 4:2. </a:t>
            </a:r>
            <a:br>
              <a:rPr lang="sv-SE" sz="1600" dirty="0"/>
            </a:br>
            <a:r>
              <a:rPr lang="sv-SE" sz="1600" dirty="0"/>
              <a:t>Vilka frågor vill du ställa till John för att utröna hur han kan ha blivit smittad? (2p) </a:t>
            </a: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38217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rmAutofit/>
          </a:bodyPr>
          <a:lstStyle/>
          <a:p>
            <a:pPr marL="0" indent="0">
              <a:buNone/>
            </a:pPr>
            <a:r>
              <a:rPr lang="sv-SE" sz="1600" b="1" dirty="0"/>
              <a:t>Fall 2, Laila 20 år </a:t>
            </a:r>
            <a:endParaRPr lang="sv-SE" sz="1600" dirty="0"/>
          </a:p>
          <a:p>
            <a:pPr marL="0" indent="0">
              <a:buNone/>
            </a:pPr>
            <a:r>
              <a:rPr lang="sv-SE" sz="1200" i="1" dirty="0">
                <a:solidFill>
                  <a:schemeClr val="tx1">
                    <a:lumMod val="50000"/>
                    <a:lumOff val="50000"/>
                  </a:schemeClr>
                </a:solidFill>
              </a:rPr>
              <a:t>Laila, 20 år söker akutmottagningen mitt i natten på grund av plötsligt insättande kraftiga buksmärtor och vaginal blödning. Du blir i egenskap av </a:t>
            </a:r>
            <a:r>
              <a:rPr lang="sv-SE" sz="1200" i="1" dirty="0" err="1">
                <a:solidFill>
                  <a:schemeClr val="tx1">
                    <a:lumMod val="50000"/>
                    <a:lumOff val="50000"/>
                  </a:schemeClr>
                </a:solidFill>
              </a:rPr>
              <a:t>gynjour</a:t>
            </a:r>
            <a:r>
              <a:rPr lang="sv-SE" sz="1200" i="1" dirty="0">
                <a:solidFill>
                  <a:schemeClr val="tx1">
                    <a:lumMod val="50000"/>
                    <a:lumOff val="50000"/>
                  </a:schemeClr>
                </a:solidFill>
              </a:rPr>
              <a:t> tillkallad då akutläkaren, som inte har undersökt Laila utan enbart sett patienten som hastigast på grund av en stor arbetsbörda på akuten, misstänker gynekologisk åkomma och ber dig ta hand om fallet omedelbart. Sjuksköterskan rapporterar till dig innan du går in till Laila att temperaturen är 37,9°, pulsen är runt 110 och blodtrycket är 100/60. Kapillärt Hb på 110 g/l. </a:t>
            </a:r>
            <a:r>
              <a:rPr lang="sv-SE" sz="1200" i="1" dirty="0" err="1">
                <a:solidFill>
                  <a:schemeClr val="tx1">
                    <a:lumMod val="50000"/>
                    <a:lumOff val="50000"/>
                  </a:schemeClr>
                </a:solidFill>
              </a:rPr>
              <a:t>Urinstix</a:t>
            </a:r>
            <a:r>
              <a:rPr lang="sv-SE" sz="1200" i="1" dirty="0">
                <a:solidFill>
                  <a:schemeClr val="tx1">
                    <a:lumMod val="50000"/>
                    <a:lumOff val="50000"/>
                  </a:schemeClr>
                </a:solidFill>
              </a:rPr>
              <a:t> visar 3+ </a:t>
            </a:r>
            <a:r>
              <a:rPr lang="sv-SE" sz="1200" i="1" dirty="0" err="1">
                <a:solidFill>
                  <a:schemeClr val="tx1">
                    <a:lumMod val="50000"/>
                    <a:lumOff val="50000"/>
                  </a:schemeClr>
                </a:solidFill>
              </a:rPr>
              <a:t>erytrocyter</a:t>
            </a:r>
            <a:r>
              <a:rPr lang="sv-SE" sz="1200" i="1" dirty="0">
                <a:solidFill>
                  <a:schemeClr val="tx1">
                    <a:lumMod val="50000"/>
                    <a:lumOff val="50000"/>
                  </a:schemeClr>
                </a:solidFill>
              </a:rPr>
              <a:t> och 1+ leukocyter. U-</a:t>
            </a:r>
            <a:r>
              <a:rPr lang="sv-SE" sz="1200" i="1" dirty="0" err="1">
                <a:solidFill>
                  <a:schemeClr val="tx1">
                    <a:lumMod val="50000"/>
                    <a:lumOff val="50000"/>
                  </a:schemeClr>
                </a:solidFill>
              </a:rPr>
              <a:t>hCG</a:t>
            </a:r>
            <a:r>
              <a:rPr lang="sv-SE" sz="1200" i="1" dirty="0">
                <a:solidFill>
                  <a:schemeClr val="tx1">
                    <a:lumMod val="50000"/>
                    <a:lumOff val="50000"/>
                  </a:schemeClr>
                </a:solidFill>
              </a:rPr>
              <a:t> svagt positivt. </a:t>
            </a:r>
            <a:endParaRPr lang="sv-SE" sz="1200" dirty="0">
              <a:solidFill>
                <a:schemeClr val="tx1">
                  <a:lumMod val="50000"/>
                  <a:lumOff val="50000"/>
                </a:schemeClr>
              </a:solidFill>
            </a:endParaRPr>
          </a:p>
          <a:p>
            <a:pPr marL="0" indent="0">
              <a:buNone/>
            </a:pPr>
            <a:r>
              <a:rPr lang="sv-SE" sz="1600" dirty="0"/>
              <a:t>Du gör omedelbart en bedömning av patientens allmäntillstånd för att bedöma allvarlighetsgraden av patientens tillstånd, t.ex. med hjälp av MEWS, och gör bukpalpation samt sätter perifer iv infart och börjar ge iv vätska, typ Ringer acetat. Du ordinerar iv morfin för att smärtlindra patienten vilket ’lugnar ner’ situationen så du kan genomföra anamnesupptagningen. </a:t>
            </a:r>
            <a:br>
              <a:rPr lang="sv-SE" sz="1600" dirty="0"/>
            </a:br>
            <a:endParaRPr lang="sv-SE" sz="1600" dirty="0"/>
          </a:p>
          <a:p>
            <a:pPr marL="0" indent="0">
              <a:buNone/>
            </a:pPr>
            <a:r>
              <a:rPr lang="sv-SE" sz="1600" b="1" dirty="0"/>
              <a:t>Fråga 2:2 (2p) </a:t>
            </a:r>
            <a:r>
              <a:rPr lang="sv-SE" sz="1600" dirty="0"/>
              <a:t>Vilka anamnestiska upplysningar söker du? </a:t>
            </a:r>
            <a:br>
              <a:rPr lang="sv-SE" sz="1600" dirty="0"/>
            </a:br>
            <a:br>
              <a:rPr lang="sv-SE" sz="1600" dirty="0"/>
            </a:br>
            <a:endParaRPr lang="sv-SE" sz="1000" dirty="0">
              <a:solidFill>
                <a:schemeClr val="tx1">
                  <a:lumMod val="50000"/>
                  <a:lumOff val="50000"/>
                </a:schemeClr>
              </a:solidFill>
            </a:endParaRPr>
          </a:p>
        </p:txBody>
      </p:sp>
    </p:spTree>
    <p:extLst>
      <p:ext uri="{BB962C8B-B14F-4D97-AF65-F5344CB8AC3E}">
        <p14:creationId xmlns:p14="http://schemas.microsoft.com/office/powerpoint/2010/main" val="4249150494"/>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200" i="1" dirty="0">
                <a:solidFill>
                  <a:schemeClr val="tx1">
                    <a:lumMod val="50000"/>
                    <a:lumOff val="50000"/>
                  </a:schemeClr>
                </a:solidFill>
              </a:rPr>
              <a:t>Du arbetar idag på infektionsmottagningen och tar nu emot en remisspatient. John är en 53 år gammal man som ursprungligen kommer från Kenya. Han kom till Sverige för 4 år sedan och hans familj, fru och tre barn, anlände för två år sedan och familjen har fått permanent uppehållstillstånd. Hans övriga familjemedlemmar (syskon, mor) lever i Kenya. Tyvärr gjordes aldrig någon hälsokontroll via asylsjukvården vid ankomsten till Sverige. </a:t>
            </a:r>
          </a:p>
          <a:p>
            <a:pPr marL="0" indent="0">
              <a:buNone/>
            </a:pPr>
            <a:r>
              <a:rPr lang="sv-SE" sz="1200" i="1" dirty="0">
                <a:solidFill>
                  <a:schemeClr val="tx1">
                    <a:lumMod val="50000"/>
                    <a:lumOff val="50000"/>
                  </a:schemeClr>
                </a:solidFill>
              </a:rPr>
              <a:t>John har kontakt med sin Hälsocentral </a:t>
            </a:r>
            <a:r>
              <a:rPr lang="sv-SE" sz="1200" i="1" dirty="0" err="1">
                <a:solidFill>
                  <a:schemeClr val="tx1">
                    <a:lumMod val="50000"/>
                    <a:lumOff val="50000"/>
                  </a:schemeClr>
                </a:solidFill>
              </a:rPr>
              <a:t>pga</a:t>
            </a:r>
            <a:r>
              <a:rPr lang="sv-SE" sz="1200" i="1" dirty="0">
                <a:solidFill>
                  <a:schemeClr val="tx1">
                    <a:lumMod val="50000"/>
                    <a:lumOff val="50000"/>
                  </a:schemeClr>
                </a:solidFill>
              </a:rPr>
              <a:t> hypertoni och kostbehandlad typ 2 diabetes och behandlas med ACE-hämmare och </a:t>
            </a:r>
            <a:r>
              <a:rPr lang="sv-SE" sz="1200" i="1" dirty="0" err="1">
                <a:solidFill>
                  <a:schemeClr val="tx1">
                    <a:lumMod val="50000"/>
                    <a:lumOff val="50000"/>
                  </a:schemeClr>
                </a:solidFill>
              </a:rPr>
              <a:t>Amlodipin</a:t>
            </a:r>
            <a:r>
              <a:rPr lang="sv-SE" sz="1200" i="1" dirty="0">
                <a:solidFill>
                  <a:schemeClr val="tx1">
                    <a:lumMod val="50000"/>
                    <a:lumOff val="50000"/>
                  </a:schemeClr>
                </a:solidFill>
              </a:rPr>
              <a:t>. Han har genom livet varit frisk i övrigt. </a:t>
            </a:r>
          </a:p>
          <a:p>
            <a:pPr marL="0" indent="0">
              <a:buNone/>
            </a:pPr>
            <a:r>
              <a:rPr lang="sv-SE" sz="1200" i="1" dirty="0">
                <a:solidFill>
                  <a:schemeClr val="tx1">
                    <a:lumMod val="50000"/>
                    <a:lumOff val="50000"/>
                  </a:schemeClr>
                </a:solidFill>
              </a:rPr>
              <a:t>Din allmänläkarkollega har funnit förhöjda transaminaser och var observant och noterade att </a:t>
            </a:r>
            <a:r>
              <a:rPr lang="sv-SE" sz="1200" i="1" dirty="0" err="1">
                <a:solidFill>
                  <a:schemeClr val="tx1">
                    <a:lumMod val="50000"/>
                    <a:lumOff val="50000"/>
                  </a:schemeClr>
                </a:solidFill>
              </a:rPr>
              <a:t>blodsmittescreening</a:t>
            </a:r>
            <a:r>
              <a:rPr lang="sv-SE" sz="1200" i="1" dirty="0">
                <a:solidFill>
                  <a:schemeClr val="tx1">
                    <a:lumMod val="50000"/>
                    <a:lumOff val="50000"/>
                  </a:schemeClr>
                </a:solidFill>
              </a:rPr>
              <a:t> tidigare ej utförts. Resultatet visade att John har </a:t>
            </a:r>
            <a:r>
              <a:rPr lang="sv-SE" sz="1200" i="1" dirty="0" err="1">
                <a:solidFill>
                  <a:schemeClr val="tx1">
                    <a:lumMod val="50000"/>
                    <a:lumOff val="50000"/>
                  </a:schemeClr>
                </a:solidFill>
              </a:rPr>
              <a:t>HBsAg</a:t>
            </a:r>
            <a:r>
              <a:rPr lang="sv-SE" sz="1200" i="1" dirty="0">
                <a:solidFill>
                  <a:schemeClr val="tx1">
                    <a:lumMod val="50000"/>
                    <a:lumOff val="50000"/>
                  </a:schemeClr>
                </a:solidFill>
              </a:rPr>
              <a:t> påvisat och remissen till dig skrevs därför. John känner ej till detta bärarskap sedan tidigare. </a:t>
            </a:r>
            <a:br>
              <a:rPr lang="sv-SE" sz="1600" dirty="0"/>
            </a:br>
            <a:br>
              <a:rPr lang="sv-SE" sz="1600" dirty="0"/>
            </a:br>
            <a:r>
              <a:rPr lang="sv-SE" sz="1600" dirty="0"/>
              <a:t>Du misstänker att patienten har kronisk hepatit B då han ej uppvisar några symtom som indikerar akut hepatit. </a:t>
            </a:r>
          </a:p>
          <a:p>
            <a:pPr marL="0" indent="0">
              <a:buNone/>
            </a:pPr>
            <a:r>
              <a:rPr lang="sv-SE" sz="1600" dirty="0"/>
              <a:t>John undrar hur han kan ha blivit infekterad av hepatit B. </a:t>
            </a:r>
            <a:br>
              <a:rPr lang="sv-SE" sz="1600" dirty="0"/>
            </a:br>
            <a:br>
              <a:rPr lang="sv-SE" sz="1600" dirty="0"/>
            </a:br>
            <a:r>
              <a:rPr lang="sv-SE" sz="1600" dirty="0"/>
              <a:t>Fråga 4:2. </a:t>
            </a:r>
            <a:br>
              <a:rPr lang="sv-SE" sz="1600" dirty="0"/>
            </a:br>
            <a:r>
              <a:rPr lang="sv-SE" sz="1600" dirty="0"/>
              <a:t>Vilka frågor vill du ställa till John för att utröna hur han kan ha blivit smittad?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Episod med gulsot tidigare i livet? Blodtransfusioner? </a:t>
            </a:r>
            <a:r>
              <a:rPr lang="sv-SE" sz="1600" dirty="0" err="1">
                <a:solidFill>
                  <a:schemeClr val="accent4"/>
                </a:solidFill>
              </a:rPr>
              <a:t>Iv</a:t>
            </a:r>
            <a:r>
              <a:rPr lang="sv-SE" sz="1600" dirty="0">
                <a:solidFill>
                  <a:schemeClr val="accent4"/>
                </a:solidFill>
              </a:rPr>
              <a:t> missbruk, </a:t>
            </a:r>
            <a:r>
              <a:rPr lang="sv-SE" sz="1600" dirty="0" err="1">
                <a:solidFill>
                  <a:schemeClr val="accent4"/>
                </a:solidFill>
              </a:rPr>
              <a:t>ev</a:t>
            </a:r>
            <a:r>
              <a:rPr lang="sv-SE" sz="1600" dirty="0">
                <a:solidFill>
                  <a:schemeClr val="accent4"/>
                </a:solidFill>
              </a:rPr>
              <a:t> tatueringar? Känd kronisk Hepatit B inom den egna familjen eller hos syskon/föräldrar? </a:t>
            </a:r>
            <a:br>
              <a:rPr lang="sv-SE" sz="1600" dirty="0"/>
            </a:br>
            <a:br>
              <a:rPr lang="sv-SE" sz="1600" dirty="0"/>
            </a:br>
            <a:r>
              <a:rPr lang="sv-SE" sz="1000" dirty="0">
                <a:solidFill>
                  <a:schemeClr val="tx1">
                    <a:lumMod val="50000"/>
                    <a:lumOff val="50000"/>
                  </a:schemeClr>
                </a:solidFill>
              </a:rPr>
              <a:t>FLM: C71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932712422"/>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200" i="1" dirty="0">
                <a:solidFill>
                  <a:schemeClr val="tx1">
                    <a:lumMod val="50000"/>
                    <a:lumOff val="50000"/>
                  </a:schemeClr>
                </a:solidFill>
              </a:rPr>
              <a:t>Du arbetar idag på infektionsmottagningen och tar nu emot en remisspatient. John är en 53 år gammal man som ursprungligen kommer från Kenya. Han kom till Sverige för 4 år sedan och hans familj, fru och tre barn, anlände för två år sedan och familjen har fått permanent uppehållstillstånd. Hans övriga familjemedlemmar (syskon, mor) lever i Kenya. Tyvärr gjordes aldrig någon hälsokontroll via asylsjukvården vid ankomsten till Sverige. </a:t>
            </a:r>
          </a:p>
          <a:p>
            <a:pPr marL="0" indent="0">
              <a:buNone/>
            </a:pPr>
            <a:r>
              <a:rPr lang="sv-SE" sz="1200" i="1" dirty="0">
                <a:solidFill>
                  <a:schemeClr val="tx1">
                    <a:lumMod val="50000"/>
                    <a:lumOff val="50000"/>
                  </a:schemeClr>
                </a:solidFill>
              </a:rPr>
              <a:t>John har kontakt med sin Hälsocentral </a:t>
            </a:r>
            <a:r>
              <a:rPr lang="sv-SE" sz="1200" i="1" dirty="0" err="1">
                <a:solidFill>
                  <a:schemeClr val="tx1">
                    <a:lumMod val="50000"/>
                    <a:lumOff val="50000"/>
                  </a:schemeClr>
                </a:solidFill>
              </a:rPr>
              <a:t>pga</a:t>
            </a:r>
            <a:r>
              <a:rPr lang="sv-SE" sz="1200" i="1" dirty="0">
                <a:solidFill>
                  <a:schemeClr val="tx1">
                    <a:lumMod val="50000"/>
                    <a:lumOff val="50000"/>
                  </a:schemeClr>
                </a:solidFill>
              </a:rPr>
              <a:t> hypertoni och kostbehandlad typ 2 diabetes och behandlas med ACE-hämmare och </a:t>
            </a:r>
            <a:r>
              <a:rPr lang="sv-SE" sz="1200" i="1" dirty="0" err="1">
                <a:solidFill>
                  <a:schemeClr val="tx1">
                    <a:lumMod val="50000"/>
                    <a:lumOff val="50000"/>
                  </a:schemeClr>
                </a:solidFill>
              </a:rPr>
              <a:t>Amlodipin</a:t>
            </a:r>
            <a:r>
              <a:rPr lang="sv-SE" sz="1200" i="1" dirty="0">
                <a:solidFill>
                  <a:schemeClr val="tx1">
                    <a:lumMod val="50000"/>
                    <a:lumOff val="50000"/>
                  </a:schemeClr>
                </a:solidFill>
              </a:rPr>
              <a:t>. Han har genom livet varit frisk i övrigt. </a:t>
            </a:r>
          </a:p>
          <a:p>
            <a:pPr marL="0" indent="0">
              <a:buNone/>
            </a:pPr>
            <a:r>
              <a:rPr lang="sv-SE" sz="1200" i="1" dirty="0">
                <a:solidFill>
                  <a:schemeClr val="tx1">
                    <a:lumMod val="50000"/>
                    <a:lumOff val="50000"/>
                  </a:schemeClr>
                </a:solidFill>
              </a:rPr>
              <a:t>Din allmänläkarkollega har funnit förhöjda transaminaser och var observant och noterade att </a:t>
            </a:r>
            <a:r>
              <a:rPr lang="sv-SE" sz="1200" i="1" dirty="0" err="1">
                <a:solidFill>
                  <a:schemeClr val="tx1">
                    <a:lumMod val="50000"/>
                    <a:lumOff val="50000"/>
                  </a:schemeClr>
                </a:solidFill>
              </a:rPr>
              <a:t>blodsmittescreening</a:t>
            </a:r>
            <a:r>
              <a:rPr lang="sv-SE" sz="1200" i="1" dirty="0">
                <a:solidFill>
                  <a:schemeClr val="tx1">
                    <a:lumMod val="50000"/>
                    <a:lumOff val="50000"/>
                  </a:schemeClr>
                </a:solidFill>
              </a:rPr>
              <a:t> tidigare ej utförts. Resultatet visade att John har </a:t>
            </a:r>
            <a:r>
              <a:rPr lang="sv-SE" sz="1200" i="1" dirty="0" err="1">
                <a:solidFill>
                  <a:schemeClr val="tx1">
                    <a:lumMod val="50000"/>
                    <a:lumOff val="50000"/>
                  </a:schemeClr>
                </a:solidFill>
              </a:rPr>
              <a:t>HBsAg</a:t>
            </a:r>
            <a:r>
              <a:rPr lang="sv-SE" sz="1200" i="1" dirty="0">
                <a:solidFill>
                  <a:schemeClr val="tx1">
                    <a:lumMod val="50000"/>
                    <a:lumOff val="50000"/>
                  </a:schemeClr>
                </a:solidFill>
              </a:rPr>
              <a:t> påvisat och remissen till dig skrevs därför. John känner ej till detta bärarskap sedan tidigare. </a:t>
            </a:r>
            <a:br>
              <a:rPr lang="sv-SE" sz="1600" dirty="0"/>
            </a:br>
            <a:br>
              <a:rPr lang="sv-SE" sz="1600" dirty="0"/>
            </a:br>
            <a:r>
              <a:rPr lang="sv-SE" sz="1600" dirty="0"/>
              <a:t>Du misstänker att patienten har kronisk hepatit B då han ej uppvisar några symtom som indikerar akut hepatit. </a:t>
            </a:r>
          </a:p>
          <a:p>
            <a:pPr marL="0" indent="0">
              <a:buNone/>
            </a:pPr>
            <a:r>
              <a:rPr lang="sv-SE" sz="1600" dirty="0"/>
              <a:t>John undrar hur han kan ha blivit infekterad av hepatit B. </a:t>
            </a:r>
            <a:br>
              <a:rPr lang="sv-SE" sz="1600" dirty="0"/>
            </a:br>
            <a:br>
              <a:rPr lang="sv-SE" sz="1600" dirty="0"/>
            </a:br>
            <a:r>
              <a:rPr lang="sv-SE" sz="1600" dirty="0"/>
              <a:t>Fråga 4:3. </a:t>
            </a:r>
            <a:br>
              <a:rPr lang="sv-SE" sz="1600" dirty="0"/>
            </a:br>
            <a:r>
              <a:rPr lang="sv-SE" sz="1600" dirty="0"/>
              <a:t>Vilka smittvägar finns för hepatit B? Ange även vilken smittväg som är mest sannolik i Johns fall (om vi förutsätter att han har en kronisk hepatit B). (2p)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15296185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200" i="1" dirty="0">
                <a:solidFill>
                  <a:schemeClr val="tx1">
                    <a:lumMod val="50000"/>
                    <a:lumOff val="50000"/>
                  </a:schemeClr>
                </a:solidFill>
              </a:rPr>
              <a:t>Du arbetar idag på infektionsmottagningen och tar nu emot en remisspatient. John är en 53 år gammal man som ursprungligen kommer från Kenya. Han kom till Sverige för 4 år sedan och hans familj, fru och tre barn, anlände för två år sedan och familjen har fått permanent uppehållstillstånd. Hans övriga familjemedlemmar (syskon, mor) lever i Kenya. Tyvärr gjordes aldrig någon hälsokontroll via asylsjukvården vid ankomsten till Sverige. </a:t>
            </a:r>
          </a:p>
          <a:p>
            <a:pPr marL="0" indent="0">
              <a:buNone/>
            </a:pPr>
            <a:r>
              <a:rPr lang="sv-SE" sz="1200" i="1" dirty="0">
                <a:solidFill>
                  <a:schemeClr val="tx1">
                    <a:lumMod val="50000"/>
                    <a:lumOff val="50000"/>
                  </a:schemeClr>
                </a:solidFill>
              </a:rPr>
              <a:t>John har kontakt med sin Hälsocentral </a:t>
            </a:r>
            <a:r>
              <a:rPr lang="sv-SE" sz="1200" i="1" dirty="0" err="1">
                <a:solidFill>
                  <a:schemeClr val="tx1">
                    <a:lumMod val="50000"/>
                    <a:lumOff val="50000"/>
                  </a:schemeClr>
                </a:solidFill>
              </a:rPr>
              <a:t>pga</a:t>
            </a:r>
            <a:r>
              <a:rPr lang="sv-SE" sz="1200" i="1" dirty="0">
                <a:solidFill>
                  <a:schemeClr val="tx1">
                    <a:lumMod val="50000"/>
                    <a:lumOff val="50000"/>
                  </a:schemeClr>
                </a:solidFill>
              </a:rPr>
              <a:t> hypertoni och kostbehandlad typ 2 diabetes och behandlas med ACE-hämmare och </a:t>
            </a:r>
            <a:r>
              <a:rPr lang="sv-SE" sz="1200" i="1" dirty="0" err="1">
                <a:solidFill>
                  <a:schemeClr val="tx1">
                    <a:lumMod val="50000"/>
                    <a:lumOff val="50000"/>
                  </a:schemeClr>
                </a:solidFill>
              </a:rPr>
              <a:t>Amlodipin</a:t>
            </a:r>
            <a:r>
              <a:rPr lang="sv-SE" sz="1200" i="1" dirty="0">
                <a:solidFill>
                  <a:schemeClr val="tx1">
                    <a:lumMod val="50000"/>
                    <a:lumOff val="50000"/>
                  </a:schemeClr>
                </a:solidFill>
              </a:rPr>
              <a:t>. Han har genom livet varit frisk i övrigt. </a:t>
            </a:r>
          </a:p>
          <a:p>
            <a:pPr marL="0" indent="0">
              <a:buNone/>
            </a:pPr>
            <a:r>
              <a:rPr lang="sv-SE" sz="1200" i="1" dirty="0">
                <a:solidFill>
                  <a:schemeClr val="tx1">
                    <a:lumMod val="50000"/>
                    <a:lumOff val="50000"/>
                  </a:schemeClr>
                </a:solidFill>
              </a:rPr>
              <a:t>Din allmänläkarkollega har funnit förhöjda transaminaser och var observant och noterade att </a:t>
            </a:r>
            <a:r>
              <a:rPr lang="sv-SE" sz="1200" i="1" dirty="0" err="1">
                <a:solidFill>
                  <a:schemeClr val="tx1">
                    <a:lumMod val="50000"/>
                    <a:lumOff val="50000"/>
                  </a:schemeClr>
                </a:solidFill>
              </a:rPr>
              <a:t>blodsmittescreening</a:t>
            </a:r>
            <a:r>
              <a:rPr lang="sv-SE" sz="1200" i="1" dirty="0">
                <a:solidFill>
                  <a:schemeClr val="tx1">
                    <a:lumMod val="50000"/>
                    <a:lumOff val="50000"/>
                  </a:schemeClr>
                </a:solidFill>
              </a:rPr>
              <a:t> tidigare ej utförts. Resultatet visade att John har </a:t>
            </a:r>
            <a:r>
              <a:rPr lang="sv-SE" sz="1200" i="1" dirty="0" err="1">
                <a:solidFill>
                  <a:schemeClr val="tx1">
                    <a:lumMod val="50000"/>
                    <a:lumOff val="50000"/>
                  </a:schemeClr>
                </a:solidFill>
              </a:rPr>
              <a:t>HBsAg</a:t>
            </a:r>
            <a:r>
              <a:rPr lang="sv-SE" sz="1200" i="1" dirty="0">
                <a:solidFill>
                  <a:schemeClr val="tx1">
                    <a:lumMod val="50000"/>
                    <a:lumOff val="50000"/>
                  </a:schemeClr>
                </a:solidFill>
              </a:rPr>
              <a:t> påvisat och remissen till dig skrevs därför. John känner ej till detta bärarskap sedan tidigare. </a:t>
            </a:r>
            <a:br>
              <a:rPr lang="sv-SE" sz="1600" dirty="0"/>
            </a:br>
            <a:br>
              <a:rPr lang="sv-SE" sz="1600" dirty="0"/>
            </a:br>
            <a:r>
              <a:rPr lang="sv-SE" sz="1600" dirty="0"/>
              <a:t>Du misstänker att patienten har kronisk hepatit B då han ej uppvisar några symtom som indikerar akut hepatit. </a:t>
            </a:r>
          </a:p>
          <a:p>
            <a:pPr marL="0" indent="0">
              <a:buNone/>
            </a:pPr>
            <a:r>
              <a:rPr lang="sv-SE" sz="1600" dirty="0"/>
              <a:t>John undrar hur han kan ha blivit infekterad av hepatit B. </a:t>
            </a:r>
            <a:br>
              <a:rPr lang="sv-SE" sz="1600" dirty="0"/>
            </a:br>
            <a:br>
              <a:rPr lang="sv-SE" sz="1600" dirty="0"/>
            </a:br>
            <a:r>
              <a:rPr lang="sv-SE" sz="1600" dirty="0"/>
              <a:t>Fråga 4:3. </a:t>
            </a:r>
            <a:br>
              <a:rPr lang="sv-SE" sz="1600" dirty="0"/>
            </a:br>
            <a:r>
              <a:rPr lang="sv-SE" sz="1600" dirty="0"/>
              <a:t>Vilka smittvägar finns för hepatit B? Ange även vilken smittväg som är mest sannolik i Johns fall (om vi förutsätter att han har en kronisk hepatit B).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Smittvägarna för Hepatit B är olika former av blodkontakt samt sexuellt. </a:t>
            </a:r>
            <a:br>
              <a:rPr lang="sv-SE" sz="1600" dirty="0">
                <a:solidFill>
                  <a:schemeClr val="accent4"/>
                </a:solidFill>
              </a:rPr>
            </a:br>
            <a:r>
              <a:rPr lang="sv-SE" sz="1600" dirty="0">
                <a:solidFill>
                  <a:schemeClr val="accent4"/>
                </a:solidFill>
              </a:rPr>
              <a:t>Mor-barn smitta i samband med födelsen är den vanligaste smittvägen vid kronisk hepatit B i endemiska länder. </a:t>
            </a:r>
          </a:p>
          <a:p>
            <a:pPr marL="0" indent="0">
              <a:buNone/>
            </a:pPr>
            <a:br>
              <a:rPr lang="sv-SE" sz="1600" dirty="0"/>
            </a:br>
            <a:br>
              <a:rPr lang="sv-SE" sz="1600" dirty="0"/>
            </a:br>
            <a:r>
              <a:rPr lang="sv-SE" sz="1000" dirty="0">
                <a:solidFill>
                  <a:schemeClr val="tx1">
                    <a:lumMod val="50000"/>
                    <a:lumOff val="50000"/>
                  </a:schemeClr>
                </a:solidFill>
              </a:rPr>
              <a:t>FLM: C71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816839614"/>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600" dirty="0"/>
              <a:t>Smittvägarna för Hepatit B är olika former av blodkontakt samt sexuellt. I endemiska länder är den vanligaste smittvägen mor-barn i samband med födelsen. </a:t>
            </a:r>
          </a:p>
          <a:p>
            <a:pPr marL="0" indent="0">
              <a:buNone/>
            </a:pPr>
            <a:r>
              <a:rPr lang="sv-SE" sz="1600" dirty="0"/>
              <a:t>John berättar att han aldrig haft gulsot eller fått några blodtransfusioner, det har aldrig förelegat något iv-missbruk och det finns inga kända Hepatit B fall inom hans egen familj eller hos syskon/föräldrar. Hans far dog av cancersjukdom i buken, men John vet inte vilken cancer det rörde sig om. Du drar slutsatsen att den troligaste smittvägen är mor-barn transmission i samband med Johns födelse. </a:t>
            </a:r>
          </a:p>
          <a:p>
            <a:pPr marL="0" indent="0">
              <a:buNone/>
            </a:pPr>
            <a:r>
              <a:rPr lang="sv-SE" sz="1600" dirty="0"/>
              <a:t>Inför mottagningsbesöket har John lämnat blodprover som visar följande: </a:t>
            </a:r>
            <a:br>
              <a:rPr lang="sv-SE" sz="1600" dirty="0"/>
            </a:br>
            <a:br>
              <a:rPr lang="sv-SE" sz="1600" dirty="0"/>
            </a:br>
            <a:r>
              <a:rPr lang="sv-SE" sz="1600" dirty="0"/>
              <a:t>Fråga 4:4. </a:t>
            </a:r>
            <a:br>
              <a:rPr lang="sv-SE" sz="1600" dirty="0"/>
            </a:br>
            <a:r>
              <a:rPr lang="sv-SE" sz="1600" dirty="0"/>
              <a:t>Hur tolkar du både de patologiska och de normala värdena ur ett leverperspektiv (leverprover, blodbild, albumin, PK)? Motivera ditt svar. (2 p)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F8FB8B4A-BAFA-FF9F-0DAF-DE1046685D9D}"/>
              </a:ext>
            </a:extLst>
          </p:cNvPr>
          <p:cNvPicPr>
            <a:picLocks noChangeAspect="1"/>
          </p:cNvPicPr>
          <p:nvPr/>
        </p:nvPicPr>
        <p:blipFill>
          <a:blip r:embed="rId2"/>
          <a:stretch>
            <a:fillRect/>
          </a:stretch>
        </p:blipFill>
        <p:spPr>
          <a:xfrm>
            <a:off x="7566070" y="3287332"/>
            <a:ext cx="4432300" cy="3390900"/>
          </a:xfrm>
          <a:prstGeom prst="rect">
            <a:avLst/>
          </a:prstGeom>
        </p:spPr>
      </p:pic>
    </p:spTree>
    <p:extLst>
      <p:ext uri="{BB962C8B-B14F-4D97-AF65-F5344CB8AC3E}">
        <p14:creationId xmlns:p14="http://schemas.microsoft.com/office/powerpoint/2010/main" val="1283731723"/>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600" dirty="0"/>
              <a:t>Smittvägarna för Hepatit B är olika former av blodkontakt samt sexuellt. I endemiska länder är den vanligaste smittvägen mor-barn i samband med födelsen. </a:t>
            </a:r>
          </a:p>
          <a:p>
            <a:pPr marL="0" indent="0">
              <a:buNone/>
            </a:pPr>
            <a:r>
              <a:rPr lang="sv-SE" sz="1600" dirty="0"/>
              <a:t>John berättar att han aldrig haft gulsot eller fått några blodtransfusioner, det har aldrig förelegat något iv-missbruk och det finns inga kända Hepatit B fall inom hans egen familj eller hos syskon/föräldrar. Hans far dog av cancersjukdom i buken, men John vet inte vilken cancer det rörde sig om. Du drar slutsatsen att den troligaste smittvägen är mor-barn transmission i samband med Johns födelse. </a:t>
            </a:r>
          </a:p>
          <a:p>
            <a:pPr marL="0" indent="0">
              <a:buNone/>
            </a:pPr>
            <a:r>
              <a:rPr lang="sv-SE" sz="1600" dirty="0"/>
              <a:t>Inför mottagningsbesöket har John lämnat blodprover som visar följande: </a:t>
            </a:r>
            <a:br>
              <a:rPr lang="sv-SE" sz="1600" dirty="0"/>
            </a:br>
            <a:br>
              <a:rPr lang="sv-SE" sz="1600" dirty="0"/>
            </a:br>
            <a:r>
              <a:rPr lang="sv-SE" sz="1600" dirty="0"/>
              <a:t>Fråga 4:4. </a:t>
            </a:r>
            <a:br>
              <a:rPr lang="sv-SE" sz="1600" dirty="0"/>
            </a:br>
            <a:r>
              <a:rPr lang="sv-SE" sz="1600" dirty="0"/>
              <a:t>Hur tolkar du både de patologiska och de normala värdena ur ett leverperspektiv (leverprover, blodbild, albumin, PK)? Motivera ditt svar. (2 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John har en </a:t>
            </a:r>
            <a:r>
              <a:rPr lang="sv-SE" sz="1600" dirty="0" err="1">
                <a:solidFill>
                  <a:schemeClr val="accent4"/>
                </a:solidFill>
              </a:rPr>
              <a:t>hepatopati</a:t>
            </a:r>
            <a:r>
              <a:rPr lang="sv-SE" sz="1600" dirty="0">
                <a:solidFill>
                  <a:schemeClr val="accent4"/>
                </a:solidFill>
              </a:rPr>
              <a:t> med transaminasstegring, ej </a:t>
            </a:r>
            <a:r>
              <a:rPr lang="sv-SE" sz="1600" dirty="0" err="1">
                <a:solidFill>
                  <a:schemeClr val="accent4"/>
                </a:solidFill>
              </a:rPr>
              <a:t>kolestatisk</a:t>
            </a:r>
            <a:r>
              <a:rPr lang="sv-SE" sz="1600" dirty="0">
                <a:solidFill>
                  <a:schemeClr val="accent4"/>
                </a:solidFill>
              </a:rPr>
              <a:t> bild, vilket tyder </a:t>
            </a:r>
            <a:br>
              <a:rPr lang="sv-SE" sz="1600" dirty="0">
                <a:solidFill>
                  <a:schemeClr val="accent4"/>
                </a:solidFill>
              </a:rPr>
            </a:br>
            <a:r>
              <a:rPr lang="sv-SE" sz="1600" dirty="0">
                <a:solidFill>
                  <a:schemeClr val="accent4"/>
                </a:solidFill>
              </a:rPr>
              <a:t>på en inflammation i leverparenkymet. Denna inflammation kan ge en lättare </a:t>
            </a:r>
            <a:br>
              <a:rPr lang="sv-SE" sz="1600" dirty="0">
                <a:solidFill>
                  <a:schemeClr val="accent4"/>
                </a:solidFill>
              </a:rPr>
            </a:br>
            <a:r>
              <a:rPr lang="sv-SE" sz="1600" dirty="0">
                <a:solidFill>
                  <a:schemeClr val="accent4"/>
                </a:solidFill>
              </a:rPr>
              <a:t>stegring av LD. En måttlig </a:t>
            </a:r>
            <a:r>
              <a:rPr lang="sv-SE" sz="1600" dirty="0" err="1">
                <a:solidFill>
                  <a:schemeClr val="accent4"/>
                </a:solidFill>
              </a:rPr>
              <a:t>trombocytopeni</a:t>
            </a:r>
            <a:r>
              <a:rPr lang="sv-SE" sz="1600" dirty="0">
                <a:solidFill>
                  <a:schemeClr val="accent4"/>
                </a:solidFill>
              </a:rPr>
              <a:t> föreligger vilket gör att begynnande </a:t>
            </a:r>
            <a:br>
              <a:rPr lang="sv-SE" sz="1600" dirty="0">
                <a:solidFill>
                  <a:schemeClr val="accent4"/>
                </a:solidFill>
              </a:rPr>
            </a:br>
            <a:r>
              <a:rPr lang="sv-SE" sz="1600" dirty="0">
                <a:solidFill>
                  <a:schemeClr val="accent4"/>
                </a:solidFill>
              </a:rPr>
              <a:t>(F (fibrosgrad) 3) eller manifest (F4) levercirrhos kan föreligga. </a:t>
            </a:r>
            <a:br>
              <a:rPr lang="sv-SE" sz="1600" dirty="0">
                <a:solidFill>
                  <a:schemeClr val="accent4"/>
                </a:solidFill>
              </a:rPr>
            </a:br>
            <a:r>
              <a:rPr lang="sv-SE" sz="1600" dirty="0">
                <a:solidFill>
                  <a:schemeClr val="accent4"/>
                </a:solidFill>
              </a:rPr>
              <a:t>Värdena avseende albumin, PK samt </a:t>
            </a:r>
            <a:r>
              <a:rPr lang="sv-SE" sz="1600" dirty="0" err="1">
                <a:solidFill>
                  <a:schemeClr val="accent4"/>
                </a:solidFill>
              </a:rPr>
              <a:t>bilirubin</a:t>
            </a:r>
            <a:r>
              <a:rPr lang="sv-SE" sz="1600" dirty="0">
                <a:solidFill>
                  <a:schemeClr val="accent4"/>
                </a:solidFill>
              </a:rPr>
              <a:t> är normala, vilket talar emot en </a:t>
            </a:r>
            <a:br>
              <a:rPr lang="sv-SE" sz="1600" dirty="0">
                <a:solidFill>
                  <a:schemeClr val="accent4"/>
                </a:solidFill>
              </a:rPr>
            </a:br>
            <a:r>
              <a:rPr lang="sv-SE" sz="1600" dirty="0">
                <a:solidFill>
                  <a:schemeClr val="accent4"/>
                </a:solidFill>
              </a:rPr>
              <a:t>mer allvarlig cirrhosutveckling. Vid en lindrig cirrhos kan dessa parametrar </a:t>
            </a:r>
            <a:br>
              <a:rPr lang="sv-SE" sz="1600" dirty="0">
                <a:solidFill>
                  <a:schemeClr val="accent4"/>
                </a:solidFill>
              </a:rPr>
            </a:br>
            <a:r>
              <a:rPr lang="sv-SE" sz="1600" dirty="0">
                <a:solidFill>
                  <a:schemeClr val="accent4"/>
                </a:solidFill>
              </a:rPr>
              <a:t>dock fortfarande vara normala. </a:t>
            </a:r>
            <a:br>
              <a:rPr lang="sv-SE" sz="1600" dirty="0">
                <a:solidFill>
                  <a:schemeClr val="accent4"/>
                </a:solidFill>
              </a:rPr>
            </a:br>
            <a:br>
              <a:rPr lang="sv-SE" sz="1600" dirty="0"/>
            </a:br>
            <a:r>
              <a:rPr lang="sv-SE" sz="1000" dirty="0">
                <a:solidFill>
                  <a:schemeClr val="tx1">
                    <a:lumMod val="50000"/>
                    <a:lumOff val="50000"/>
                  </a:schemeClr>
                </a:solidFill>
              </a:rPr>
              <a:t>FLM: B46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F8FB8B4A-BAFA-FF9F-0DAF-DE1046685D9D}"/>
              </a:ext>
            </a:extLst>
          </p:cNvPr>
          <p:cNvPicPr>
            <a:picLocks noChangeAspect="1"/>
          </p:cNvPicPr>
          <p:nvPr/>
        </p:nvPicPr>
        <p:blipFill>
          <a:blip r:embed="rId2"/>
          <a:stretch>
            <a:fillRect/>
          </a:stretch>
        </p:blipFill>
        <p:spPr>
          <a:xfrm>
            <a:off x="7566070" y="3287332"/>
            <a:ext cx="4432300" cy="3390900"/>
          </a:xfrm>
          <a:prstGeom prst="rect">
            <a:avLst/>
          </a:prstGeom>
        </p:spPr>
      </p:pic>
    </p:spTree>
    <p:extLst>
      <p:ext uri="{BB962C8B-B14F-4D97-AF65-F5344CB8AC3E}">
        <p14:creationId xmlns:p14="http://schemas.microsoft.com/office/powerpoint/2010/main" val="362283837"/>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600" dirty="0"/>
              <a:t>Proverna talar för inflammation av levern (ALAT, ASAT) och där låga trombocyter antyder begynnande cirrhosutveckling. Dock är leverfunktionproverna normala (PK, albumin, </a:t>
            </a:r>
            <a:r>
              <a:rPr lang="sv-SE" sz="1600" dirty="0" err="1"/>
              <a:t>bilirubin</a:t>
            </a:r>
            <a:r>
              <a:rPr lang="sv-SE" sz="1600" dirty="0"/>
              <a:t>) vilket talar mot manifest allvarlig cirrhos. </a:t>
            </a:r>
          </a:p>
          <a:p>
            <a:pPr marL="0" indent="0">
              <a:buNone/>
            </a:pPr>
            <a:r>
              <a:rPr lang="sv-SE" sz="1600" dirty="0"/>
              <a:t>Inför mottagningsbesöket togs också en panel med virusprover. Dessa visar: </a:t>
            </a:r>
            <a:br>
              <a:rPr lang="sv-SE" sz="1600" dirty="0"/>
            </a:br>
            <a:br>
              <a:rPr lang="sv-SE" sz="1600" dirty="0"/>
            </a:br>
            <a:r>
              <a:rPr lang="sv-SE" sz="1600" dirty="0"/>
              <a:t>Fråga 4:5 </a:t>
            </a:r>
            <a:br>
              <a:rPr lang="sv-SE" sz="1600" dirty="0"/>
            </a:br>
            <a:r>
              <a:rPr lang="sv-SE" sz="1600" dirty="0"/>
              <a:t>Hur tolkar du dessa svar (kommentera både positiva och negativa fynd)? Motivera dina svar. (2 p)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pic>
        <p:nvPicPr>
          <p:cNvPr id="4" name="Bildobjekt 3">
            <a:extLst>
              <a:ext uri="{FF2B5EF4-FFF2-40B4-BE49-F238E27FC236}">
                <a16:creationId xmlns:a16="http://schemas.microsoft.com/office/drawing/2014/main" id="{B4D460D5-663F-E210-C0A2-5A8F30E63457}"/>
              </a:ext>
            </a:extLst>
          </p:cNvPr>
          <p:cNvPicPr>
            <a:picLocks noChangeAspect="1"/>
          </p:cNvPicPr>
          <p:nvPr/>
        </p:nvPicPr>
        <p:blipFill>
          <a:blip r:embed="rId2"/>
          <a:stretch>
            <a:fillRect/>
          </a:stretch>
        </p:blipFill>
        <p:spPr>
          <a:xfrm>
            <a:off x="7029861" y="2623779"/>
            <a:ext cx="4388703" cy="1532563"/>
          </a:xfrm>
          <a:prstGeom prst="rect">
            <a:avLst/>
          </a:prstGeom>
        </p:spPr>
      </p:pic>
      <p:pic>
        <p:nvPicPr>
          <p:cNvPr id="5" name="Bildobjekt 4">
            <a:extLst>
              <a:ext uri="{FF2B5EF4-FFF2-40B4-BE49-F238E27FC236}">
                <a16:creationId xmlns:a16="http://schemas.microsoft.com/office/drawing/2014/main" id="{78258782-1488-87C7-9C0C-2FD145AB027D}"/>
              </a:ext>
            </a:extLst>
          </p:cNvPr>
          <p:cNvPicPr>
            <a:picLocks noChangeAspect="1"/>
          </p:cNvPicPr>
          <p:nvPr/>
        </p:nvPicPr>
        <p:blipFill>
          <a:blip r:embed="rId3"/>
          <a:stretch>
            <a:fillRect/>
          </a:stretch>
        </p:blipFill>
        <p:spPr>
          <a:xfrm>
            <a:off x="7029861" y="4115398"/>
            <a:ext cx="4388703" cy="1755482"/>
          </a:xfrm>
          <a:prstGeom prst="rect">
            <a:avLst/>
          </a:prstGeom>
        </p:spPr>
      </p:pic>
    </p:spTree>
    <p:extLst>
      <p:ext uri="{BB962C8B-B14F-4D97-AF65-F5344CB8AC3E}">
        <p14:creationId xmlns:p14="http://schemas.microsoft.com/office/powerpoint/2010/main" val="2717851336"/>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600" dirty="0"/>
              <a:t>Proverna talar för inflammation av levern (ALAT, ASAT) och där låga trombocyter antyder begynnande cirrhosutveckling. Dock är leverfunktionproverna normala (PK, albumin, </a:t>
            </a:r>
            <a:r>
              <a:rPr lang="sv-SE" sz="1600" dirty="0" err="1"/>
              <a:t>bilirubin</a:t>
            </a:r>
            <a:r>
              <a:rPr lang="sv-SE" sz="1600" dirty="0"/>
              <a:t>) vilket talar mot manifest allvarlig cirrhos. </a:t>
            </a:r>
          </a:p>
          <a:p>
            <a:pPr marL="0" indent="0">
              <a:buNone/>
            </a:pPr>
            <a:r>
              <a:rPr lang="sv-SE" sz="1600" dirty="0"/>
              <a:t>Inför mottagningsbesöket togs också en panel med virusprover. Dessa visar: </a:t>
            </a:r>
            <a:br>
              <a:rPr lang="sv-SE" sz="1600" dirty="0"/>
            </a:br>
            <a:br>
              <a:rPr lang="sv-SE" sz="1600" dirty="0"/>
            </a:br>
            <a:r>
              <a:rPr lang="sv-SE" sz="1600" dirty="0"/>
              <a:t>Fråga 4:5 </a:t>
            </a:r>
            <a:br>
              <a:rPr lang="sv-SE" sz="1600" dirty="0"/>
            </a:br>
            <a:r>
              <a:rPr lang="sv-SE" sz="1600" dirty="0"/>
              <a:t>Hur tolkar du dessa svar (kommentera både positiva och negativa fynd)? Motivera dina svar. (2 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John har </a:t>
            </a:r>
            <a:r>
              <a:rPr lang="sv-SE" sz="1600" dirty="0" err="1">
                <a:solidFill>
                  <a:schemeClr val="accent4"/>
                </a:solidFill>
              </a:rPr>
              <a:t>HBsAg</a:t>
            </a:r>
            <a:r>
              <a:rPr lang="sv-SE" sz="1600" dirty="0">
                <a:solidFill>
                  <a:schemeClr val="accent4"/>
                </a:solidFill>
              </a:rPr>
              <a:t> påvisat samt är anti-</a:t>
            </a:r>
            <a:r>
              <a:rPr lang="sv-SE" sz="1600" dirty="0" err="1">
                <a:solidFill>
                  <a:schemeClr val="accent4"/>
                </a:solidFill>
              </a:rPr>
              <a:t>HBc</a:t>
            </a:r>
            <a:r>
              <a:rPr lang="sv-SE" sz="1600" dirty="0">
                <a:solidFill>
                  <a:schemeClr val="accent4"/>
                </a:solidFill>
              </a:rPr>
              <a:t> </a:t>
            </a:r>
            <a:r>
              <a:rPr lang="sv-SE" sz="1600" dirty="0" err="1">
                <a:solidFill>
                  <a:schemeClr val="accent4"/>
                </a:solidFill>
              </a:rPr>
              <a:t>IgM</a:t>
            </a:r>
            <a:r>
              <a:rPr lang="sv-SE" sz="1600" dirty="0">
                <a:solidFill>
                  <a:schemeClr val="accent4"/>
                </a:solidFill>
              </a:rPr>
              <a:t> negativ vilket tyder på en kronisk Hepatit B, ej en akut Hepatit B. Svaren visar att han har konverterat i </a:t>
            </a:r>
            <a:r>
              <a:rPr lang="sv-SE" sz="1600" dirty="0" err="1">
                <a:solidFill>
                  <a:schemeClr val="accent4"/>
                </a:solidFill>
              </a:rPr>
              <a:t>HBeAg</a:t>
            </a:r>
            <a:r>
              <a:rPr lang="sv-SE" sz="1600" dirty="0">
                <a:solidFill>
                  <a:schemeClr val="accent4"/>
                </a:solidFill>
              </a:rPr>
              <a:t>-systemet (</a:t>
            </a:r>
            <a:r>
              <a:rPr lang="sv-SE" sz="1600" dirty="0" err="1">
                <a:solidFill>
                  <a:schemeClr val="accent4"/>
                </a:solidFill>
              </a:rPr>
              <a:t>HBeAg</a:t>
            </a:r>
            <a:r>
              <a:rPr lang="sv-SE" sz="1600" dirty="0">
                <a:solidFill>
                  <a:schemeClr val="accent4"/>
                </a:solidFill>
              </a:rPr>
              <a:t> neg, anti-</a:t>
            </a:r>
            <a:r>
              <a:rPr lang="sv-SE" sz="1600" dirty="0" err="1">
                <a:solidFill>
                  <a:schemeClr val="accent4"/>
                </a:solidFill>
              </a:rPr>
              <a:t>HBe</a:t>
            </a:r>
            <a:r>
              <a:rPr lang="sv-SE" sz="1600" dirty="0">
                <a:solidFill>
                  <a:schemeClr val="accent4"/>
                </a:solidFill>
              </a:rPr>
              <a:t> </a:t>
            </a:r>
            <a:r>
              <a:rPr lang="sv-SE" sz="1600" dirty="0" err="1">
                <a:solidFill>
                  <a:schemeClr val="accent4"/>
                </a:solidFill>
              </a:rPr>
              <a:t>pos</a:t>
            </a:r>
            <a:r>
              <a:rPr lang="sv-SE" sz="1600" dirty="0">
                <a:solidFill>
                  <a:schemeClr val="accent4"/>
                </a:solidFill>
              </a:rPr>
              <a:t>). Han har ej serologiska fynd förenliga med co-infektion med Delta-virus, ej heller Hepatit C eller HIV. HAV-</a:t>
            </a:r>
            <a:r>
              <a:rPr lang="sv-SE" sz="1600" dirty="0" err="1">
                <a:solidFill>
                  <a:schemeClr val="accent4"/>
                </a:solidFill>
              </a:rPr>
              <a:t>IgG</a:t>
            </a:r>
            <a:r>
              <a:rPr lang="sv-SE" sz="1600" dirty="0">
                <a:solidFill>
                  <a:schemeClr val="accent4"/>
                </a:solidFill>
              </a:rPr>
              <a:t> är påvisat vilket tyder på immunitet, antingen förvärvad via naturlig infektion (stor sannolikhet när John vuxit upp i Kenya) eller vaccination. Kvantitativt </a:t>
            </a:r>
            <a:r>
              <a:rPr lang="sv-SE" sz="1600" dirty="0" err="1">
                <a:solidFill>
                  <a:schemeClr val="accent4"/>
                </a:solidFill>
              </a:rPr>
              <a:t>HBsAg</a:t>
            </a:r>
            <a:r>
              <a:rPr lang="sv-SE" sz="1600" dirty="0">
                <a:solidFill>
                  <a:schemeClr val="accent4"/>
                </a:solidFill>
              </a:rPr>
              <a:t> är relativt högt vilket i sig visar att han ej är nära utläkning. HBV-DNA uppvisar en hög </a:t>
            </a:r>
            <a:r>
              <a:rPr lang="sv-SE" sz="1600" dirty="0" err="1">
                <a:solidFill>
                  <a:schemeClr val="accent4"/>
                </a:solidFill>
              </a:rPr>
              <a:t>viremi</a:t>
            </a:r>
            <a:r>
              <a:rPr lang="sv-SE" sz="1600" dirty="0">
                <a:solidFill>
                  <a:schemeClr val="accent4"/>
                </a:solidFill>
              </a:rPr>
              <a:t> om än inte så hög som de flesta patienter som är </a:t>
            </a:r>
            <a:r>
              <a:rPr lang="sv-SE" sz="1600" dirty="0" err="1">
                <a:solidFill>
                  <a:schemeClr val="accent4"/>
                </a:solidFill>
              </a:rPr>
              <a:t>HBeAg</a:t>
            </a:r>
            <a:r>
              <a:rPr lang="sv-SE" sz="1600" dirty="0">
                <a:solidFill>
                  <a:schemeClr val="accent4"/>
                </a:solidFill>
              </a:rPr>
              <a:t>-positiva uppvisar. </a:t>
            </a:r>
            <a:br>
              <a:rPr lang="sv-SE" sz="1600" dirty="0"/>
            </a:br>
            <a:br>
              <a:rPr lang="sv-SE" sz="1600" dirty="0"/>
            </a:br>
            <a:r>
              <a:rPr lang="sv-SE" sz="1000" dirty="0">
                <a:solidFill>
                  <a:schemeClr val="tx1">
                    <a:lumMod val="50000"/>
                    <a:lumOff val="50000"/>
                  </a:schemeClr>
                </a:solidFill>
              </a:rPr>
              <a:t>FLM: B46, C65, C71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pic>
        <p:nvPicPr>
          <p:cNvPr id="4" name="Bildobjekt 3">
            <a:extLst>
              <a:ext uri="{FF2B5EF4-FFF2-40B4-BE49-F238E27FC236}">
                <a16:creationId xmlns:a16="http://schemas.microsoft.com/office/drawing/2014/main" id="{B4D460D5-663F-E210-C0A2-5A8F30E63457}"/>
              </a:ext>
            </a:extLst>
          </p:cNvPr>
          <p:cNvPicPr>
            <a:picLocks noChangeAspect="1"/>
          </p:cNvPicPr>
          <p:nvPr/>
        </p:nvPicPr>
        <p:blipFill>
          <a:blip r:embed="rId2"/>
          <a:stretch>
            <a:fillRect/>
          </a:stretch>
        </p:blipFill>
        <p:spPr>
          <a:xfrm>
            <a:off x="7774099" y="3817572"/>
            <a:ext cx="3275974" cy="1143991"/>
          </a:xfrm>
          <a:prstGeom prst="rect">
            <a:avLst/>
          </a:prstGeom>
        </p:spPr>
      </p:pic>
      <p:pic>
        <p:nvPicPr>
          <p:cNvPr id="5" name="Bildobjekt 4">
            <a:extLst>
              <a:ext uri="{FF2B5EF4-FFF2-40B4-BE49-F238E27FC236}">
                <a16:creationId xmlns:a16="http://schemas.microsoft.com/office/drawing/2014/main" id="{78258782-1488-87C7-9C0C-2FD145AB027D}"/>
              </a:ext>
            </a:extLst>
          </p:cNvPr>
          <p:cNvPicPr>
            <a:picLocks noChangeAspect="1"/>
          </p:cNvPicPr>
          <p:nvPr/>
        </p:nvPicPr>
        <p:blipFill>
          <a:blip r:embed="rId3"/>
          <a:stretch>
            <a:fillRect/>
          </a:stretch>
        </p:blipFill>
        <p:spPr>
          <a:xfrm>
            <a:off x="7774099" y="4920619"/>
            <a:ext cx="3275974" cy="1310390"/>
          </a:xfrm>
          <a:prstGeom prst="rect">
            <a:avLst/>
          </a:prstGeom>
        </p:spPr>
      </p:pic>
    </p:spTree>
    <p:extLst>
      <p:ext uri="{BB962C8B-B14F-4D97-AF65-F5344CB8AC3E}">
        <p14:creationId xmlns:p14="http://schemas.microsoft.com/office/powerpoint/2010/main" val="1716940907"/>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600" dirty="0"/>
              <a:t>John har </a:t>
            </a:r>
            <a:r>
              <a:rPr lang="sv-SE" sz="1600" dirty="0" err="1"/>
              <a:t>HBsAg</a:t>
            </a:r>
            <a:r>
              <a:rPr lang="sv-SE" sz="1600" dirty="0"/>
              <a:t> påvisat men har konverterat i </a:t>
            </a:r>
            <a:r>
              <a:rPr lang="sv-SE" sz="1600" dirty="0" err="1"/>
              <a:t>HBeAg</a:t>
            </a:r>
            <a:r>
              <a:rPr lang="sv-SE" sz="1600" dirty="0"/>
              <a:t>-systemet. Han har en hög </a:t>
            </a:r>
            <a:r>
              <a:rPr lang="sv-SE" sz="1600" dirty="0" err="1"/>
              <a:t>viremi</a:t>
            </a:r>
            <a:r>
              <a:rPr lang="sv-SE" sz="1600" dirty="0"/>
              <a:t> (HBV-DNA) om än inte så hög som patienter med påvisat </a:t>
            </a:r>
            <a:r>
              <a:rPr lang="sv-SE" sz="1600" dirty="0" err="1"/>
              <a:t>HBeAg</a:t>
            </a:r>
            <a:r>
              <a:rPr lang="sv-SE" sz="1600" dirty="0"/>
              <a:t>, även kvantitativt </a:t>
            </a:r>
            <a:r>
              <a:rPr lang="sv-SE" sz="1600" dirty="0" err="1"/>
              <a:t>HBsAg</a:t>
            </a:r>
            <a:r>
              <a:rPr lang="sv-SE" sz="1600" dirty="0"/>
              <a:t> är relativt högt. Han har ej någon co-infektion med övriga agens och är immun mot Hepatit A via tidigare infektion (vilket är troligt vid uppväxt i afrikanskt land) eller via vaccination. </a:t>
            </a:r>
            <a:br>
              <a:rPr lang="sv-SE" sz="1600" dirty="0"/>
            </a:br>
            <a:br>
              <a:rPr lang="sv-SE" sz="1600" dirty="0"/>
            </a:br>
            <a:r>
              <a:rPr lang="sv-SE" sz="1600" dirty="0"/>
              <a:t>Fråga 4:6. Redogör för de olika faserna av Hepatit B, nya och gamla nomenklaturen, och namnge dem i den tidsföljd som naturalförloppet av Hepatit B uppvisar. (2 p)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260433765"/>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600" dirty="0"/>
              <a:t>John har </a:t>
            </a:r>
            <a:r>
              <a:rPr lang="sv-SE" sz="1600" dirty="0" err="1"/>
              <a:t>HBsAg</a:t>
            </a:r>
            <a:r>
              <a:rPr lang="sv-SE" sz="1600" dirty="0"/>
              <a:t> påvisat men har konverterat i </a:t>
            </a:r>
            <a:r>
              <a:rPr lang="sv-SE" sz="1600" dirty="0" err="1"/>
              <a:t>HBeAg</a:t>
            </a:r>
            <a:r>
              <a:rPr lang="sv-SE" sz="1600" dirty="0"/>
              <a:t>-systemet. Han har en hög </a:t>
            </a:r>
            <a:r>
              <a:rPr lang="sv-SE" sz="1600" dirty="0" err="1"/>
              <a:t>viremi</a:t>
            </a:r>
            <a:r>
              <a:rPr lang="sv-SE" sz="1600" dirty="0"/>
              <a:t> (HBV-DNA) om än inte så hög som patienter med påvisat </a:t>
            </a:r>
            <a:r>
              <a:rPr lang="sv-SE" sz="1600" dirty="0" err="1"/>
              <a:t>HBeAg</a:t>
            </a:r>
            <a:r>
              <a:rPr lang="sv-SE" sz="1600" dirty="0"/>
              <a:t>, även kvantitativt </a:t>
            </a:r>
            <a:r>
              <a:rPr lang="sv-SE" sz="1600" dirty="0" err="1"/>
              <a:t>HBsAg</a:t>
            </a:r>
            <a:r>
              <a:rPr lang="sv-SE" sz="1600" dirty="0"/>
              <a:t> är relativt högt. Han har ej någon co-infektion med övriga agens och är immun mot Hepatit A via tidigare infektion (vilket är troligt vid uppväxt i afrikanskt land) eller via vaccination. </a:t>
            </a:r>
            <a:br>
              <a:rPr lang="sv-SE" sz="1600" dirty="0"/>
            </a:br>
            <a:br>
              <a:rPr lang="sv-SE" sz="1600" dirty="0"/>
            </a:br>
            <a:r>
              <a:rPr lang="sv-SE" sz="1600" dirty="0"/>
              <a:t>Fråga 4:6. Redogör för de olika faserna av Hepatit B, nya och gamla nomenklaturen, och namnge dem i den tidsföljd som naturalförloppet av Hepatit B uppvisar. (2 p) </a:t>
            </a:r>
            <a:br>
              <a:rPr lang="sv-SE" sz="1600" dirty="0"/>
            </a:br>
            <a:br>
              <a:rPr lang="sv-SE" sz="1600" dirty="0"/>
            </a:br>
            <a:r>
              <a:rPr lang="sv-SE" sz="1600" dirty="0">
                <a:solidFill>
                  <a:schemeClr val="accent4"/>
                </a:solidFill>
              </a:rPr>
              <a:t>Svarsförslag: </a:t>
            </a:r>
          </a:p>
          <a:p>
            <a:pPr marL="0" indent="0">
              <a:buNone/>
            </a:pPr>
            <a:r>
              <a:rPr lang="sv-SE" sz="1600" dirty="0">
                <a:solidFill>
                  <a:schemeClr val="accent4"/>
                </a:solidFill>
              </a:rPr>
              <a:t>Toleransfas – </a:t>
            </a:r>
            <a:r>
              <a:rPr lang="sv-SE" sz="1600" dirty="0" err="1">
                <a:solidFill>
                  <a:schemeClr val="accent4"/>
                </a:solidFill>
              </a:rPr>
              <a:t>HbeAg</a:t>
            </a:r>
            <a:r>
              <a:rPr lang="sv-SE" sz="1600" dirty="0">
                <a:solidFill>
                  <a:schemeClr val="accent4"/>
                </a:solidFill>
              </a:rPr>
              <a:t>-positiv kronisk infektion </a:t>
            </a:r>
          </a:p>
          <a:p>
            <a:pPr marL="0" indent="0">
              <a:buNone/>
            </a:pPr>
            <a:r>
              <a:rPr lang="sv-SE" sz="1600" dirty="0">
                <a:solidFill>
                  <a:schemeClr val="accent4"/>
                </a:solidFill>
              </a:rPr>
              <a:t>Immunaktiveringsfas – </a:t>
            </a:r>
            <a:r>
              <a:rPr lang="sv-SE" sz="1600" dirty="0" err="1">
                <a:solidFill>
                  <a:schemeClr val="accent4"/>
                </a:solidFill>
              </a:rPr>
              <a:t>HbeAg</a:t>
            </a:r>
            <a:r>
              <a:rPr lang="sv-SE" sz="1600" dirty="0">
                <a:solidFill>
                  <a:schemeClr val="accent4"/>
                </a:solidFill>
              </a:rPr>
              <a:t>-positiv kronisk hepatit </a:t>
            </a:r>
          </a:p>
          <a:p>
            <a:pPr marL="0" indent="0">
              <a:buNone/>
            </a:pPr>
            <a:r>
              <a:rPr lang="sv-SE" sz="1600" dirty="0">
                <a:solidFill>
                  <a:schemeClr val="accent4"/>
                </a:solidFill>
              </a:rPr>
              <a:t>Övervakningsfas – </a:t>
            </a:r>
            <a:r>
              <a:rPr lang="sv-SE" sz="1600" dirty="0" err="1">
                <a:solidFill>
                  <a:schemeClr val="accent4"/>
                </a:solidFill>
              </a:rPr>
              <a:t>HbeAg</a:t>
            </a:r>
            <a:r>
              <a:rPr lang="sv-SE" sz="1600" dirty="0">
                <a:solidFill>
                  <a:schemeClr val="accent4"/>
                </a:solidFill>
              </a:rPr>
              <a:t>-negativ kronisk infektion </a:t>
            </a:r>
          </a:p>
          <a:p>
            <a:pPr marL="0" indent="0">
              <a:buNone/>
            </a:pPr>
            <a:r>
              <a:rPr lang="sv-SE" sz="1600" dirty="0">
                <a:solidFill>
                  <a:schemeClr val="accent4"/>
                </a:solidFill>
              </a:rPr>
              <a:t>Reaktiveringsfas – </a:t>
            </a:r>
            <a:r>
              <a:rPr lang="sv-SE" sz="1600" dirty="0" err="1">
                <a:solidFill>
                  <a:schemeClr val="accent4"/>
                </a:solidFill>
              </a:rPr>
              <a:t>HbeAg</a:t>
            </a:r>
            <a:r>
              <a:rPr lang="sv-SE" sz="1600" dirty="0">
                <a:solidFill>
                  <a:schemeClr val="accent4"/>
                </a:solidFill>
              </a:rPr>
              <a:t>-negativ hepatit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4230546533"/>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600" dirty="0"/>
              <a:t>John har </a:t>
            </a:r>
            <a:r>
              <a:rPr lang="sv-SE" sz="1600" dirty="0" err="1"/>
              <a:t>HBsAg</a:t>
            </a:r>
            <a:r>
              <a:rPr lang="sv-SE" sz="1600" dirty="0"/>
              <a:t> påvisat men har konverterat i </a:t>
            </a:r>
            <a:r>
              <a:rPr lang="sv-SE" sz="1600" dirty="0" err="1"/>
              <a:t>HBeAg</a:t>
            </a:r>
            <a:r>
              <a:rPr lang="sv-SE" sz="1600" dirty="0"/>
              <a:t>-systemet. Han har en hög </a:t>
            </a:r>
            <a:r>
              <a:rPr lang="sv-SE" sz="1600" dirty="0" err="1"/>
              <a:t>viremi</a:t>
            </a:r>
            <a:r>
              <a:rPr lang="sv-SE" sz="1600" dirty="0"/>
              <a:t> (HBV-DNA) om än inte så hög som patienter med påvisat </a:t>
            </a:r>
            <a:r>
              <a:rPr lang="sv-SE" sz="1600" dirty="0" err="1"/>
              <a:t>HBeAg</a:t>
            </a:r>
            <a:r>
              <a:rPr lang="sv-SE" sz="1600" dirty="0"/>
              <a:t>, även kvantitativt </a:t>
            </a:r>
            <a:r>
              <a:rPr lang="sv-SE" sz="1600" dirty="0" err="1"/>
              <a:t>HBsAg</a:t>
            </a:r>
            <a:r>
              <a:rPr lang="sv-SE" sz="1600" dirty="0"/>
              <a:t> är relativt högt. Han har ej någon co-infektion med övriga agens och är immun mot Hepatit A via tidigare infektion (vilket är troligt vid uppväxt i afrikanskt land) eller via vaccination. </a:t>
            </a:r>
            <a:br>
              <a:rPr lang="sv-SE" sz="1600" dirty="0"/>
            </a:br>
            <a:br>
              <a:rPr lang="sv-SE" sz="1600" dirty="0"/>
            </a:br>
            <a:r>
              <a:rPr lang="sv-SE" sz="1600" dirty="0"/>
              <a:t>Fråga 4:7. I vilken fas befinner sig John? (1p)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749262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rmAutofit/>
          </a:bodyPr>
          <a:lstStyle/>
          <a:p>
            <a:pPr marL="0" indent="0">
              <a:buNone/>
            </a:pPr>
            <a:r>
              <a:rPr lang="sv-SE" sz="1600" b="1" dirty="0"/>
              <a:t>Fall 2, Laila 20 år </a:t>
            </a:r>
            <a:endParaRPr lang="sv-SE" sz="1600" dirty="0"/>
          </a:p>
          <a:p>
            <a:pPr marL="0" indent="0">
              <a:buNone/>
            </a:pPr>
            <a:r>
              <a:rPr lang="sv-SE" sz="1200" i="1" dirty="0">
                <a:solidFill>
                  <a:schemeClr val="tx1">
                    <a:lumMod val="50000"/>
                    <a:lumOff val="50000"/>
                  </a:schemeClr>
                </a:solidFill>
              </a:rPr>
              <a:t>Laila, 20 år söker akutmottagningen mitt i natten på grund av plötsligt insättande kraftiga buksmärtor och vaginal blödning. Du blir i egenskap av </a:t>
            </a:r>
            <a:r>
              <a:rPr lang="sv-SE" sz="1200" i="1" dirty="0" err="1">
                <a:solidFill>
                  <a:schemeClr val="tx1">
                    <a:lumMod val="50000"/>
                    <a:lumOff val="50000"/>
                  </a:schemeClr>
                </a:solidFill>
              </a:rPr>
              <a:t>gynjour</a:t>
            </a:r>
            <a:r>
              <a:rPr lang="sv-SE" sz="1200" i="1" dirty="0">
                <a:solidFill>
                  <a:schemeClr val="tx1">
                    <a:lumMod val="50000"/>
                    <a:lumOff val="50000"/>
                  </a:schemeClr>
                </a:solidFill>
              </a:rPr>
              <a:t> tillkallad då akutläkaren, som inte har undersökt Laila utan enbart sett patienten som hastigast på grund av en stor arbetsbörda på akuten, misstänker gynekologisk åkomma och ber dig ta hand om fallet omedelbart. Sjuksköterskan rapporterar till dig innan du går in till Laila att temperaturen är 37,9°, pulsen är runt 110 och blodtrycket är 100/60. Kapillärt Hb på 110 g/l. </a:t>
            </a:r>
            <a:r>
              <a:rPr lang="sv-SE" sz="1200" i="1" dirty="0" err="1">
                <a:solidFill>
                  <a:schemeClr val="tx1">
                    <a:lumMod val="50000"/>
                    <a:lumOff val="50000"/>
                  </a:schemeClr>
                </a:solidFill>
              </a:rPr>
              <a:t>Urinstix</a:t>
            </a:r>
            <a:r>
              <a:rPr lang="sv-SE" sz="1200" i="1" dirty="0">
                <a:solidFill>
                  <a:schemeClr val="tx1">
                    <a:lumMod val="50000"/>
                    <a:lumOff val="50000"/>
                  </a:schemeClr>
                </a:solidFill>
              </a:rPr>
              <a:t> visar 3+ </a:t>
            </a:r>
            <a:r>
              <a:rPr lang="sv-SE" sz="1200" i="1" dirty="0" err="1">
                <a:solidFill>
                  <a:schemeClr val="tx1">
                    <a:lumMod val="50000"/>
                    <a:lumOff val="50000"/>
                  </a:schemeClr>
                </a:solidFill>
              </a:rPr>
              <a:t>erytrocyter</a:t>
            </a:r>
            <a:r>
              <a:rPr lang="sv-SE" sz="1200" i="1" dirty="0">
                <a:solidFill>
                  <a:schemeClr val="tx1">
                    <a:lumMod val="50000"/>
                    <a:lumOff val="50000"/>
                  </a:schemeClr>
                </a:solidFill>
              </a:rPr>
              <a:t> och 1+ leukocyter. U-</a:t>
            </a:r>
            <a:r>
              <a:rPr lang="sv-SE" sz="1200" i="1" dirty="0" err="1">
                <a:solidFill>
                  <a:schemeClr val="tx1">
                    <a:lumMod val="50000"/>
                    <a:lumOff val="50000"/>
                  </a:schemeClr>
                </a:solidFill>
              </a:rPr>
              <a:t>hCG</a:t>
            </a:r>
            <a:r>
              <a:rPr lang="sv-SE" sz="1200" i="1" dirty="0">
                <a:solidFill>
                  <a:schemeClr val="tx1">
                    <a:lumMod val="50000"/>
                    <a:lumOff val="50000"/>
                  </a:schemeClr>
                </a:solidFill>
              </a:rPr>
              <a:t> svagt positivt. </a:t>
            </a:r>
            <a:endParaRPr lang="sv-SE" sz="1200" dirty="0">
              <a:solidFill>
                <a:schemeClr val="tx1">
                  <a:lumMod val="50000"/>
                  <a:lumOff val="50000"/>
                </a:schemeClr>
              </a:solidFill>
            </a:endParaRPr>
          </a:p>
          <a:p>
            <a:pPr marL="0" indent="0">
              <a:buNone/>
            </a:pPr>
            <a:r>
              <a:rPr lang="sv-SE" sz="1600" dirty="0"/>
              <a:t>Du gör omedelbart en bedömning av patientens allmäntillstånd för att bedöma allvarlighetsgraden av patientens tillstånd, t.ex. med hjälp av MEWS, och gör bukpalpation samt sätter perifer iv infart och börjar ge iv vätska, typ Ringer acetat. Du ordinerar iv morfin för att smärtlindra patienten vilket ’lugnar ner’ situationen så du kan genomföra anamnesupptagningen. </a:t>
            </a:r>
            <a:br>
              <a:rPr lang="sv-SE" sz="1600" dirty="0"/>
            </a:br>
            <a:endParaRPr lang="sv-SE" sz="1600" dirty="0"/>
          </a:p>
          <a:p>
            <a:pPr marL="0" indent="0">
              <a:buNone/>
            </a:pPr>
            <a:r>
              <a:rPr lang="sv-SE" sz="1600" b="1" dirty="0"/>
              <a:t>Fråga 2:2 (2p) </a:t>
            </a:r>
            <a:r>
              <a:rPr lang="sv-SE" sz="1600" dirty="0"/>
              <a:t>Vilka anamnestiska upplysningar söker du?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Du tar en fullständig somatisk anamnes avseende allergier, tidigare sjukdomar och behandlingar, aktuell medicinering, aktuella besvär från olika organsystem inklusive en noggrann gynekologisk anamnes samt smärtanamnes. </a:t>
            </a:r>
          </a:p>
          <a:p>
            <a:pPr marL="0" indent="0">
              <a:buNone/>
            </a:pPr>
            <a:endParaRPr lang="sv-SE" sz="1600" dirty="0"/>
          </a:p>
          <a:p>
            <a:pPr marL="0" indent="0">
              <a:buNone/>
            </a:pPr>
            <a:r>
              <a:rPr lang="sv-SE" sz="1000" dirty="0">
                <a:solidFill>
                  <a:schemeClr val="tx1">
                    <a:lumMod val="50000"/>
                    <a:lumOff val="50000"/>
                  </a:schemeClr>
                </a:solidFill>
              </a:rPr>
              <a:t>Lärandemål Kunskap och förståelse. </a:t>
            </a:r>
            <a:br>
              <a:rPr lang="sv-SE" sz="1000" dirty="0">
                <a:solidFill>
                  <a:schemeClr val="tx1">
                    <a:lumMod val="50000"/>
                    <a:lumOff val="50000"/>
                  </a:schemeClr>
                </a:solidFill>
              </a:rPr>
            </a:br>
            <a:r>
              <a:rPr lang="sv-SE" sz="1000" dirty="0">
                <a:solidFill>
                  <a:schemeClr val="tx1">
                    <a:lumMod val="50000"/>
                    <a:lumOff val="50000"/>
                  </a:schemeClr>
                </a:solidFill>
              </a:rPr>
              <a:t>Nivå B: pkt 24, 25, 26. </a:t>
            </a:r>
            <a:br>
              <a:rPr lang="sv-SE" sz="1000" dirty="0">
                <a:solidFill>
                  <a:schemeClr val="tx1">
                    <a:lumMod val="50000"/>
                    <a:lumOff val="50000"/>
                  </a:schemeClr>
                </a:solidFill>
              </a:rPr>
            </a:br>
            <a:r>
              <a:rPr lang="sv-SE" sz="1000" dirty="0">
                <a:solidFill>
                  <a:schemeClr val="tx1">
                    <a:lumMod val="50000"/>
                    <a:lumOff val="50000"/>
                  </a:schemeClr>
                </a:solidFill>
              </a:rPr>
              <a:t>Nivå C: pkt 57, 59, 60. </a:t>
            </a:r>
            <a:br>
              <a:rPr lang="sv-SE" sz="1000" dirty="0">
                <a:solidFill>
                  <a:schemeClr val="tx1">
                    <a:lumMod val="50000"/>
                    <a:lumOff val="50000"/>
                  </a:schemeClr>
                </a:solidFill>
              </a:rPr>
            </a:br>
            <a:r>
              <a:rPr lang="sv-SE" sz="1000" dirty="0">
                <a:solidFill>
                  <a:schemeClr val="tx1">
                    <a:lumMod val="50000"/>
                    <a:lumOff val="50000"/>
                  </a:schemeClr>
                </a:solidFill>
              </a:rPr>
              <a:t>Lärandemål Färdighet och förmåga. </a:t>
            </a:r>
            <a:br>
              <a:rPr lang="sv-SE" sz="1000" dirty="0">
                <a:solidFill>
                  <a:schemeClr val="tx1">
                    <a:lumMod val="50000"/>
                    <a:lumOff val="50000"/>
                  </a:schemeClr>
                </a:solidFill>
              </a:rPr>
            </a:br>
            <a:r>
              <a:rPr lang="sv-SE" sz="1000" dirty="0">
                <a:solidFill>
                  <a:schemeClr val="tx1">
                    <a:lumMod val="50000"/>
                    <a:lumOff val="50000"/>
                  </a:schemeClr>
                </a:solidFill>
              </a:rPr>
              <a:t>Nivå C: pkt 116 </a:t>
            </a:r>
          </a:p>
        </p:txBody>
      </p:sp>
    </p:spTree>
    <p:extLst>
      <p:ext uri="{BB962C8B-B14F-4D97-AF65-F5344CB8AC3E}">
        <p14:creationId xmlns:p14="http://schemas.microsoft.com/office/powerpoint/2010/main" val="2433191136"/>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600" dirty="0"/>
              <a:t>John har </a:t>
            </a:r>
            <a:r>
              <a:rPr lang="sv-SE" sz="1600" dirty="0" err="1"/>
              <a:t>HBsAg</a:t>
            </a:r>
            <a:r>
              <a:rPr lang="sv-SE" sz="1600" dirty="0"/>
              <a:t> påvisat men har konverterat i </a:t>
            </a:r>
            <a:r>
              <a:rPr lang="sv-SE" sz="1600" dirty="0" err="1"/>
              <a:t>HBeAg</a:t>
            </a:r>
            <a:r>
              <a:rPr lang="sv-SE" sz="1600" dirty="0"/>
              <a:t>-systemet. Han har en hög </a:t>
            </a:r>
            <a:r>
              <a:rPr lang="sv-SE" sz="1600" dirty="0" err="1"/>
              <a:t>viremi</a:t>
            </a:r>
            <a:r>
              <a:rPr lang="sv-SE" sz="1600" dirty="0"/>
              <a:t> (HBV-DNA) om än inte så hög som patienter med påvisat </a:t>
            </a:r>
            <a:r>
              <a:rPr lang="sv-SE" sz="1600" dirty="0" err="1"/>
              <a:t>HBeAg</a:t>
            </a:r>
            <a:r>
              <a:rPr lang="sv-SE" sz="1600" dirty="0"/>
              <a:t>, även kvantitativt </a:t>
            </a:r>
            <a:r>
              <a:rPr lang="sv-SE" sz="1600" dirty="0" err="1"/>
              <a:t>HBsAg</a:t>
            </a:r>
            <a:r>
              <a:rPr lang="sv-SE" sz="1600" dirty="0"/>
              <a:t> är relativt högt. Han har ej någon co-infektion med övriga agens och är immun mot Hepatit A via tidigare infektion (vilket är troligt vid uppväxt i afrikanskt land) eller via vaccination. </a:t>
            </a:r>
            <a:br>
              <a:rPr lang="sv-SE" sz="1600" dirty="0"/>
            </a:br>
            <a:br>
              <a:rPr lang="sv-SE" sz="1600" dirty="0"/>
            </a:br>
            <a:r>
              <a:rPr lang="sv-SE" sz="1600" dirty="0"/>
              <a:t>Fråga 4:7. I vilken fas befinner sig John?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John befinner sig i reaktiveringsfas/</a:t>
            </a:r>
            <a:r>
              <a:rPr lang="sv-SE" sz="1600" dirty="0" err="1">
                <a:solidFill>
                  <a:schemeClr val="accent4"/>
                </a:solidFill>
              </a:rPr>
              <a:t>HBeAg</a:t>
            </a:r>
            <a:r>
              <a:rPr lang="sv-SE" sz="1600" dirty="0">
                <a:solidFill>
                  <a:schemeClr val="accent4"/>
                </a:solidFill>
              </a:rPr>
              <a:t>-negativ hepatit. </a:t>
            </a:r>
            <a:br>
              <a:rPr lang="sv-SE" sz="1600" dirty="0">
                <a:solidFill>
                  <a:schemeClr val="accent4"/>
                </a:solidFill>
              </a:rPr>
            </a:br>
            <a:br>
              <a:rPr lang="sv-SE" sz="1600" dirty="0"/>
            </a:br>
            <a:r>
              <a:rPr lang="sv-SE" sz="1000" dirty="0">
                <a:solidFill>
                  <a:schemeClr val="tx1">
                    <a:lumMod val="50000"/>
                    <a:lumOff val="50000"/>
                  </a:schemeClr>
                </a:solidFill>
              </a:rPr>
              <a:t>FLM: B46, C65, C71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4242104574"/>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200" i="1" dirty="0">
                <a:solidFill>
                  <a:schemeClr val="tx1">
                    <a:lumMod val="50000"/>
                    <a:lumOff val="50000"/>
                  </a:schemeClr>
                </a:solidFill>
              </a:rPr>
              <a:t>John har </a:t>
            </a:r>
            <a:r>
              <a:rPr lang="sv-SE" sz="1200" i="1" dirty="0" err="1">
                <a:solidFill>
                  <a:schemeClr val="tx1">
                    <a:lumMod val="50000"/>
                    <a:lumOff val="50000"/>
                  </a:schemeClr>
                </a:solidFill>
              </a:rPr>
              <a:t>HBsAg</a:t>
            </a:r>
            <a:r>
              <a:rPr lang="sv-SE" sz="1200" i="1" dirty="0">
                <a:solidFill>
                  <a:schemeClr val="tx1">
                    <a:lumMod val="50000"/>
                    <a:lumOff val="50000"/>
                  </a:schemeClr>
                </a:solidFill>
              </a:rPr>
              <a:t> påvisat men har konverterat i </a:t>
            </a:r>
            <a:r>
              <a:rPr lang="sv-SE" sz="1200" i="1" dirty="0" err="1">
                <a:solidFill>
                  <a:schemeClr val="tx1">
                    <a:lumMod val="50000"/>
                    <a:lumOff val="50000"/>
                  </a:schemeClr>
                </a:solidFill>
              </a:rPr>
              <a:t>HBeAg</a:t>
            </a:r>
            <a:r>
              <a:rPr lang="sv-SE" sz="1200" i="1" dirty="0">
                <a:solidFill>
                  <a:schemeClr val="tx1">
                    <a:lumMod val="50000"/>
                    <a:lumOff val="50000"/>
                  </a:schemeClr>
                </a:solidFill>
              </a:rPr>
              <a:t>-systemet. Han har en hög </a:t>
            </a:r>
            <a:r>
              <a:rPr lang="sv-SE" sz="1200" i="1" dirty="0" err="1">
                <a:solidFill>
                  <a:schemeClr val="tx1">
                    <a:lumMod val="50000"/>
                    <a:lumOff val="50000"/>
                  </a:schemeClr>
                </a:solidFill>
              </a:rPr>
              <a:t>viremi</a:t>
            </a:r>
            <a:r>
              <a:rPr lang="sv-SE" sz="1200" i="1" dirty="0">
                <a:solidFill>
                  <a:schemeClr val="tx1">
                    <a:lumMod val="50000"/>
                    <a:lumOff val="50000"/>
                  </a:schemeClr>
                </a:solidFill>
              </a:rPr>
              <a:t> (HBV-DNA) om än inte så hög som patienter med påvisat </a:t>
            </a:r>
            <a:r>
              <a:rPr lang="sv-SE" sz="1200" i="1" dirty="0" err="1">
                <a:solidFill>
                  <a:schemeClr val="tx1">
                    <a:lumMod val="50000"/>
                    <a:lumOff val="50000"/>
                  </a:schemeClr>
                </a:solidFill>
              </a:rPr>
              <a:t>HBeAg</a:t>
            </a:r>
            <a:r>
              <a:rPr lang="sv-SE" sz="1200" i="1" dirty="0">
                <a:solidFill>
                  <a:schemeClr val="tx1">
                    <a:lumMod val="50000"/>
                    <a:lumOff val="50000"/>
                  </a:schemeClr>
                </a:solidFill>
              </a:rPr>
              <a:t>, även kvantitativt </a:t>
            </a:r>
            <a:r>
              <a:rPr lang="sv-SE" sz="1200" i="1" dirty="0" err="1">
                <a:solidFill>
                  <a:schemeClr val="tx1">
                    <a:lumMod val="50000"/>
                    <a:lumOff val="50000"/>
                  </a:schemeClr>
                </a:solidFill>
              </a:rPr>
              <a:t>HBsAg</a:t>
            </a:r>
            <a:r>
              <a:rPr lang="sv-SE" sz="1200" i="1" dirty="0">
                <a:solidFill>
                  <a:schemeClr val="tx1">
                    <a:lumMod val="50000"/>
                    <a:lumOff val="50000"/>
                  </a:schemeClr>
                </a:solidFill>
              </a:rPr>
              <a:t> är relativt högt. Han har ej någon co-infektion med övriga agens och är immun mot Hepatit A via tidigare infektion (vilket är troligt vid uppväxt i afrikanskt land) eller via vaccination. </a:t>
            </a:r>
            <a:endParaRPr lang="sv-SE" sz="1200" dirty="0">
              <a:solidFill>
                <a:schemeClr val="tx1">
                  <a:lumMod val="50000"/>
                  <a:lumOff val="50000"/>
                </a:schemeClr>
              </a:solidFill>
            </a:endParaRPr>
          </a:p>
          <a:p>
            <a:pPr marL="0" indent="0">
              <a:buNone/>
            </a:pPr>
            <a:r>
              <a:rPr lang="sv-SE" sz="1600" dirty="0"/>
              <a:t>John befinner sig i en reaktiveringsfas/</a:t>
            </a:r>
            <a:r>
              <a:rPr lang="sv-SE" sz="1600" dirty="0" err="1"/>
              <a:t>HBeAg</a:t>
            </a:r>
            <a:r>
              <a:rPr lang="sv-SE" sz="1600" dirty="0"/>
              <a:t>-negativ hepatit med hög </a:t>
            </a:r>
            <a:r>
              <a:rPr lang="sv-SE" sz="1600" dirty="0" err="1"/>
              <a:t>viremi</a:t>
            </a:r>
            <a:r>
              <a:rPr lang="sv-SE" sz="1600" dirty="0"/>
              <a:t> och </a:t>
            </a:r>
            <a:r>
              <a:rPr lang="sv-SE" sz="1600" dirty="0" err="1"/>
              <a:t>hepatopati</a:t>
            </a:r>
            <a:r>
              <a:rPr lang="sv-SE" sz="1600" dirty="0"/>
              <a:t>. </a:t>
            </a:r>
            <a:br>
              <a:rPr lang="sv-SE" sz="1600" dirty="0"/>
            </a:br>
            <a:br>
              <a:rPr lang="sv-SE" sz="1600" dirty="0"/>
            </a:br>
            <a:r>
              <a:rPr lang="sv-SE" sz="1600" dirty="0"/>
              <a:t>Fråga 4:8. </a:t>
            </a:r>
            <a:br>
              <a:rPr lang="sv-SE" sz="1600" dirty="0"/>
            </a:br>
            <a:r>
              <a:rPr lang="sv-SE" sz="1600" dirty="0"/>
              <a:t>Du funderar nu på vilken grad av fibrosutveckling John egentligen har. Vilka tre möjliga undersökningar kan du överväga och beskriv vilka svar/fynd du kan få av respektive undersökning och dess korrelation till eventuell cirrhos? (2p)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08147126"/>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200" i="1" dirty="0">
                <a:solidFill>
                  <a:schemeClr val="tx1">
                    <a:lumMod val="50000"/>
                    <a:lumOff val="50000"/>
                  </a:schemeClr>
                </a:solidFill>
              </a:rPr>
              <a:t>John har </a:t>
            </a:r>
            <a:r>
              <a:rPr lang="sv-SE" sz="1200" i="1" dirty="0" err="1">
                <a:solidFill>
                  <a:schemeClr val="tx1">
                    <a:lumMod val="50000"/>
                    <a:lumOff val="50000"/>
                  </a:schemeClr>
                </a:solidFill>
              </a:rPr>
              <a:t>HBsAg</a:t>
            </a:r>
            <a:r>
              <a:rPr lang="sv-SE" sz="1200" i="1" dirty="0">
                <a:solidFill>
                  <a:schemeClr val="tx1">
                    <a:lumMod val="50000"/>
                    <a:lumOff val="50000"/>
                  </a:schemeClr>
                </a:solidFill>
              </a:rPr>
              <a:t> påvisat men har konverterat i </a:t>
            </a:r>
            <a:r>
              <a:rPr lang="sv-SE" sz="1200" i="1" dirty="0" err="1">
                <a:solidFill>
                  <a:schemeClr val="tx1">
                    <a:lumMod val="50000"/>
                    <a:lumOff val="50000"/>
                  </a:schemeClr>
                </a:solidFill>
              </a:rPr>
              <a:t>HBeAg</a:t>
            </a:r>
            <a:r>
              <a:rPr lang="sv-SE" sz="1200" i="1" dirty="0">
                <a:solidFill>
                  <a:schemeClr val="tx1">
                    <a:lumMod val="50000"/>
                    <a:lumOff val="50000"/>
                  </a:schemeClr>
                </a:solidFill>
              </a:rPr>
              <a:t>-systemet. Han har en hög </a:t>
            </a:r>
            <a:r>
              <a:rPr lang="sv-SE" sz="1200" i="1" dirty="0" err="1">
                <a:solidFill>
                  <a:schemeClr val="tx1">
                    <a:lumMod val="50000"/>
                    <a:lumOff val="50000"/>
                  </a:schemeClr>
                </a:solidFill>
              </a:rPr>
              <a:t>viremi</a:t>
            </a:r>
            <a:r>
              <a:rPr lang="sv-SE" sz="1200" i="1" dirty="0">
                <a:solidFill>
                  <a:schemeClr val="tx1">
                    <a:lumMod val="50000"/>
                    <a:lumOff val="50000"/>
                  </a:schemeClr>
                </a:solidFill>
              </a:rPr>
              <a:t> (HBV-DNA) om än inte så hög som patienter med påvisat </a:t>
            </a:r>
            <a:r>
              <a:rPr lang="sv-SE" sz="1200" i="1" dirty="0" err="1">
                <a:solidFill>
                  <a:schemeClr val="tx1">
                    <a:lumMod val="50000"/>
                    <a:lumOff val="50000"/>
                  </a:schemeClr>
                </a:solidFill>
              </a:rPr>
              <a:t>HBeAg</a:t>
            </a:r>
            <a:r>
              <a:rPr lang="sv-SE" sz="1200" i="1" dirty="0">
                <a:solidFill>
                  <a:schemeClr val="tx1">
                    <a:lumMod val="50000"/>
                    <a:lumOff val="50000"/>
                  </a:schemeClr>
                </a:solidFill>
              </a:rPr>
              <a:t>, även kvantitativt </a:t>
            </a:r>
            <a:r>
              <a:rPr lang="sv-SE" sz="1200" i="1" dirty="0" err="1">
                <a:solidFill>
                  <a:schemeClr val="tx1">
                    <a:lumMod val="50000"/>
                    <a:lumOff val="50000"/>
                  </a:schemeClr>
                </a:solidFill>
              </a:rPr>
              <a:t>HBsAg</a:t>
            </a:r>
            <a:r>
              <a:rPr lang="sv-SE" sz="1200" i="1" dirty="0">
                <a:solidFill>
                  <a:schemeClr val="tx1">
                    <a:lumMod val="50000"/>
                    <a:lumOff val="50000"/>
                  </a:schemeClr>
                </a:solidFill>
              </a:rPr>
              <a:t> är relativt högt. Han har ej någon co-infektion med övriga agens och är immun mot Hepatit A via tidigare infektion (vilket är troligt vid uppväxt i afrikanskt land) eller via vaccination. </a:t>
            </a:r>
            <a:endParaRPr lang="sv-SE" sz="1200" dirty="0">
              <a:solidFill>
                <a:schemeClr val="tx1">
                  <a:lumMod val="50000"/>
                  <a:lumOff val="50000"/>
                </a:schemeClr>
              </a:solidFill>
            </a:endParaRPr>
          </a:p>
          <a:p>
            <a:pPr marL="0" indent="0">
              <a:buNone/>
            </a:pPr>
            <a:r>
              <a:rPr lang="sv-SE" sz="1600" dirty="0"/>
              <a:t>John befinner sig i en reaktiveringsfas/</a:t>
            </a:r>
            <a:r>
              <a:rPr lang="sv-SE" sz="1600" dirty="0" err="1"/>
              <a:t>HBeAg</a:t>
            </a:r>
            <a:r>
              <a:rPr lang="sv-SE" sz="1600" dirty="0"/>
              <a:t>-negativ hepatit med hög </a:t>
            </a:r>
            <a:r>
              <a:rPr lang="sv-SE" sz="1600" dirty="0" err="1"/>
              <a:t>viremi</a:t>
            </a:r>
            <a:r>
              <a:rPr lang="sv-SE" sz="1600" dirty="0"/>
              <a:t> och </a:t>
            </a:r>
            <a:r>
              <a:rPr lang="sv-SE" sz="1600" dirty="0" err="1"/>
              <a:t>hepatopati</a:t>
            </a:r>
            <a:r>
              <a:rPr lang="sv-SE" sz="1600" dirty="0"/>
              <a:t>. </a:t>
            </a:r>
            <a:br>
              <a:rPr lang="sv-SE" sz="1600" dirty="0"/>
            </a:br>
            <a:br>
              <a:rPr lang="sv-SE" sz="1600" dirty="0"/>
            </a:br>
            <a:r>
              <a:rPr lang="sv-SE" sz="1600" dirty="0"/>
              <a:t>Fråga 4:8. </a:t>
            </a:r>
            <a:br>
              <a:rPr lang="sv-SE" sz="1600" dirty="0"/>
            </a:br>
            <a:r>
              <a:rPr lang="sv-SE" sz="1600" dirty="0"/>
              <a:t>Du funderar nu på vilken grad av fibrosutveckling John egentligen har. Vilka tre möjliga undersökningar kan du överväga och beskriv vilka svar/fynd du kan få av respektive undersökning och dess korrelation till eventuell cirrhos?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err="1">
                <a:solidFill>
                  <a:schemeClr val="accent4"/>
                </a:solidFill>
              </a:rPr>
              <a:t>Leverelastografi</a:t>
            </a:r>
            <a:r>
              <a:rPr lang="sv-SE" sz="1600" dirty="0">
                <a:solidFill>
                  <a:schemeClr val="accent4"/>
                </a:solidFill>
              </a:rPr>
              <a:t> (</a:t>
            </a:r>
            <a:r>
              <a:rPr lang="sv-SE" sz="1600" dirty="0" err="1">
                <a:solidFill>
                  <a:schemeClr val="accent4"/>
                </a:solidFill>
              </a:rPr>
              <a:t>Fibroscan</a:t>
            </a:r>
            <a:r>
              <a:rPr lang="sv-SE" sz="1600" dirty="0">
                <a:solidFill>
                  <a:schemeClr val="accent4"/>
                </a:solidFill>
              </a:rPr>
              <a:t>) – ger en gradering av fibrosgraden, F0-F4. Svaren är ej exakta och måste värderas. Det finns felkällor avseende falskt för höga värden (tex inflammation) och sampling </a:t>
            </a:r>
            <a:r>
              <a:rPr lang="sv-SE" sz="1600" dirty="0" err="1">
                <a:solidFill>
                  <a:schemeClr val="accent4"/>
                </a:solidFill>
              </a:rPr>
              <a:t>error</a:t>
            </a:r>
            <a:r>
              <a:rPr lang="sv-SE" sz="1600" dirty="0">
                <a:solidFill>
                  <a:schemeClr val="accent4"/>
                </a:solidFill>
              </a:rPr>
              <a:t> vid undersökning av en </a:t>
            </a:r>
            <a:r>
              <a:rPr lang="sv-SE" sz="1600" dirty="0" err="1">
                <a:solidFill>
                  <a:schemeClr val="accent4"/>
                </a:solidFill>
              </a:rPr>
              <a:t>cirrhotisk</a:t>
            </a:r>
            <a:r>
              <a:rPr lang="sv-SE" sz="1600" dirty="0">
                <a:solidFill>
                  <a:schemeClr val="accent4"/>
                </a:solidFill>
              </a:rPr>
              <a:t> lever med regeneration av levervävnad. Metoden ger bäst träffsäkerhet avseende F0-1 </a:t>
            </a:r>
            <a:r>
              <a:rPr lang="sv-SE" sz="1600" dirty="0" err="1">
                <a:solidFill>
                  <a:schemeClr val="accent4"/>
                </a:solidFill>
              </a:rPr>
              <a:t>resp</a:t>
            </a:r>
            <a:r>
              <a:rPr lang="sv-SE" sz="1600" dirty="0">
                <a:solidFill>
                  <a:schemeClr val="accent4"/>
                </a:solidFill>
              </a:rPr>
              <a:t> F3-4, mer osäker tolkning av värden motsvarande måttlig fibrosutveckling. </a:t>
            </a:r>
          </a:p>
          <a:p>
            <a:pPr marL="0" indent="0">
              <a:buNone/>
            </a:pPr>
            <a:r>
              <a:rPr lang="sv-SE" sz="1600" dirty="0">
                <a:solidFill>
                  <a:schemeClr val="accent4"/>
                </a:solidFill>
              </a:rPr>
              <a:t>Leverbiopsi – patologen ger en gradering, F0-F4. Metoden så nära golden standard som vi kan komma men kan ge sampling </a:t>
            </a:r>
            <a:r>
              <a:rPr lang="sv-SE" sz="1600" dirty="0" err="1">
                <a:solidFill>
                  <a:schemeClr val="accent4"/>
                </a:solidFill>
              </a:rPr>
              <a:t>error</a:t>
            </a:r>
            <a:r>
              <a:rPr lang="sv-SE" sz="1600" dirty="0">
                <a:solidFill>
                  <a:schemeClr val="accent4"/>
                </a:solidFill>
              </a:rPr>
              <a:t> om leverns struktur uppvisar en ojämn fördelning av </a:t>
            </a:r>
            <a:r>
              <a:rPr lang="sv-SE" sz="1600" dirty="0" err="1">
                <a:solidFill>
                  <a:schemeClr val="accent4"/>
                </a:solidFill>
              </a:rPr>
              <a:t>cirrhotiskt</a:t>
            </a:r>
            <a:r>
              <a:rPr lang="sv-SE" sz="1600" dirty="0">
                <a:solidFill>
                  <a:schemeClr val="accent4"/>
                </a:solidFill>
              </a:rPr>
              <a:t> omvandlad vävnad vs regenererad vävnad. </a:t>
            </a:r>
          </a:p>
          <a:p>
            <a:pPr marL="0" indent="0">
              <a:buNone/>
            </a:pPr>
            <a:r>
              <a:rPr lang="sv-SE" sz="1600" dirty="0">
                <a:solidFill>
                  <a:schemeClr val="accent4"/>
                </a:solidFill>
              </a:rPr>
              <a:t>Ultraljud lever/mjälte – kan vara normala fynd vid en lindrigare cirrhos. Men, fynd av formförändrad lever (ojämn yta), </a:t>
            </a:r>
            <a:r>
              <a:rPr lang="sv-SE" sz="1600" dirty="0" err="1">
                <a:solidFill>
                  <a:schemeClr val="accent4"/>
                </a:solidFill>
              </a:rPr>
              <a:t>splenomegali</a:t>
            </a:r>
            <a:r>
              <a:rPr lang="sv-SE" sz="1600" dirty="0">
                <a:solidFill>
                  <a:schemeClr val="accent4"/>
                </a:solidFill>
              </a:rPr>
              <a:t>, fynd av </a:t>
            </a:r>
            <a:r>
              <a:rPr lang="sv-SE" sz="1600" dirty="0" err="1">
                <a:solidFill>
                  <a:schemeClr val="accent4"/>
                </a:solidFill>
              </a:rPr>
              <a:t>variköst</a:t>
            </a:r>
            <a:r>
              <a:rPr lang="sv-SE" sz="1600" dirty="0">
                <a:solidFill>
                  <a:schemeClr val="accent4"/>
                </a:solidFill>
              </a:rPr>
              <a:t> omvandlade vener, sänkt blodflöde i portavenen talar för cirrhosutveckling. </a:t>
            </a:r>
            <a:br>
              <a:rPr lang="sv-SE" sz="1600" dirty="0">
                <a:solidFill>
                  <a:schemeClr val="accent4"/>
                </a:solidFill>
              </a:rPr>
            </a:br>
            <a:br>
              <a:rPr lang="sv-SE" sz="1600" dirty="0">
                <a:solidFill>
                  <a:schemeClr val="accent4"/>
                </a:solidFill>
              </a:rPr>
            </a:br>
            <a:r>
              <a:rPr lang="sv-SE" sz="1000" dirty="0">
                <a:solidFill>
                  <a:schemeClr val="tx1">
                    <a:lumMod val="50000"/>
                    <a:lumOff val="50000"/>
                  </a:schemeClr>
                </a:solidFill>
              </a:rPr>
              <a:t>FLM: C71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843619514"/>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200" i="1" dirty="0">
                <a:solidFill>
                  <a:schemeClr val="tx1">
                    <a:lumMod val="50000"/>
                    <a:lumOff val="50000"/>
                  </a:schemeClr>
                </a:solidFill>
              </a:rPr>
              <a:t>John har </a:t>
            </a:r>
            <a:r>
              <a:rPr lang="sv-SE" sz="1200" i="1" dirty="0" err="1">
                <a:solidFill>
                  <a:schemeClr val="tx1">
                    <a:lumMod val="50000"/>
                    <a:lumOff val="50000"/>
                  </a:schemeClr>
                </a:solidFill>
              </a:rPr>
              <a:t>HBsAg</a:t>
            </a:r>
            <a:r>
              <a:rPr lang="sv-SE" sz="1200" i="1" dirty="0">
                <a:solidFill>
                  <a:schemeClr val="tx1">
                    <a:lumMod val="50000"/>
                    <a:lumOff val="50000"/>
                  </a:schemeClr>
                </a:solidFill>
              </a:rPr>
              <a:t> påvisat men har konverterat i </a:t>
            </a:r>
            <a:r>
              <a:rPr lang="sv-SE" sz="1200" i="1" dirty="0" err="1">
                <a:solidFill>
                  <a:schemeClr val="tx1">
                    <a:lumMod val="50000"/>
                    <a:lumOff val="50000"/>
                  </a:schemeClr>
                </a:solidFill>
              </a:rPr>
              <a:t>HBeAg</a:t>
            </a:r>
            <a:r>
              <a:rPr lang="sv-SE" sz="1200" i="1" dirty="0">
                <a:solidFill>
                  <a:schemeClr val="tx1">
                    <a:lumMod val="50000"/>
                    <a:lumOff val="50000"/>
                  </a:schemeClr>
                </a:solidFill>
              </a:rPr>
              <a:t>-systemet. Han har en hög </a:t>
            </a:r>
            <a:r>
              <a:rPr lang="sv-SE" sz="1200" i="1" dirty="0" err="1">
                <a:solidFill>
                  <a:schemeClr val="tx1">
                    <a:lumMod val="50000"/>
                    <a:lumOff val="50000"/>
                  </a:schemeClr>
                </a:solidFill>
              </a:rPr>
              <a:t>viremi</a:t>
            </a:r>
            <a:r>
              <a:rPr lang="sv-SE" sz="1200" i="1" dirty="0">
                <a:solidFill>
                  <a:schemeClr val="tx1">
                    <a:lumMod val="50000"/>
                    <a:lumOff val="50000"/>
                  </a:schemeClr>
                </a:solidFill>
              </a:rPr>
              <a:t> (HBV-DNA) om än inte så hög som patienter med påvisat </a:t>
            </a:r>
            <a:r>
              <a:rPr lang="sv-SE" sz="1200" i="1" dirty="0" err="1">
                <a:solidFill>
                  <a:schemeClr val="tx1">
                    <a:lumMod val="50000"/>
                    <a:lumOff val="50000"/>
                  </a:schemeClr>
                </a:solidFill>
              </a:rPr>
              <a:t>HBeAg</a:t>
            </a:r>
            <a:r>
              <a:rPr lang="sv-SE" sz="1200" i="1" dirty="0">
                <a:solidFill>
                  <a:schemeClr val="tx1">
                    <a:lumMod val="50000"/>
                    <a:lumOff val="50000"/>
                  </a:schemeClr>
                </a:solidFill>
              </a:rPr>
              <a:t>, även kvantitativt </a:t>
            </a:r>
            <a:r>
              <a:rPr lang="sv-SE" sz="1200" i="1" dirty="0" err="1">
                <a:solidFill>
                  <a:schemeClr val="tx1">
                    <a:lumMod val="50000"/>
                    <a:lumOff val="50000"/>
                  </a:schemeClr>
                </a:solidFill>
              </a:rPr>
              <a:t>HBsAg</a:t>
            </a:r>
            <a:r>
              <a:rPr lang="sv-SE" sz="1200" i="1" dirty="0">
                <a:solidFill>
                  <a:schemeClr val="tx1">
                    <a:lumMod val="50000"/>
                    <a:lumOff val="50000"/>
                  </a:schemeClr>
                </a:solidFill>
              </a:rPr>
              <a:t> är relativt högt. Han har ej någon co-infektion med övriga agens och är immun mot Hepatit A via tidigare infektion (vilket är troligt vid uppväxt i afrikanskt land) eller via vaccination. John befinner sig i en reaktiveringsfas/</a:t>
            </a:r>
            <a:r>
              <a:rPr lang="sv-SE" sz="1200" i="1" dirty="0" err="1">
                <a:solidFill>
                  <a:schemeClr val="tx1">
                    <a:lumMod val="50000"/>
                    <a:lumOff val="50000"/>
                  </a:schemeClr>
                </a:solidFill>
              </a:rPr>
              <a:t>HBeAg</a:t>
            </a:r>
            <a:r>
              <a:rPr lang="sv-SE" sz="1200" i="1" dirty="0">
                <a:solidFill>
                  <a:schemeClr val="tx1">
                    <a:lumMod val="50000"/>
                    <a:lumOff val="50000"/>
                  </a:schemeClr>
                </a:solidFill>
              </a:rPr>
              <a:t>-negativ hepatit med hög </a:t>
            </a:r>
            <a:r>
              <a:rPr lang="sv-SE" sz="1200" i="1" dirty="0" err="1">
                <a:solidFill>
                  <a:schemeClr val="tx1">
                    <a:lumMod val="50000"/>
                    <a:lumOff val="50000"/>
                  </a:schemeClr>
                </a:solidFill>
              </a:rPr>
              <a:t>viremi</a:t>
            </a:r>
            <a:r>
              <a:rPr lang="sv-SE" sz="1200" i="1" dirty="0">
                <a:solidFill>
                  <a:schemeClr val="tx1">
                    <a:lumMod val="50000"/>
                    <a:lumOff val="50000"/>
                  </a:schemeClr>
                </a:solidFill>
              </a:rPr>
              <a:t> och </a:t>
            </a:r>
            <a:r>
              <a:rPr lang="sv-SE" sz="1200" i="1" dirty="0" err="1">
                <a:solidFill>
                  <a:schemeClr val="tx1">
                    <a:lumMod val="50000"/>
                    <a:lumOff val="50000"/>
                  </a:schemeClr>
                </a:solidFill>
              </a:rPr>
              <a:t>hepatopati</a:t>
            </a:r>
            <a:r>
              <a:rPr lang="sv-SE" sz="1200" i="1" dirty="0">
                <a:solidFill>
                  <a:schemeClr val="tx1">
                    <a:lumMod val="50000"/>
                    <a:lumOff val="50000"/>
                  </a:schemeClr>
                </a:solidFill>
              </a:rPr>
              <a:t>. </a:t>
            </a:r>
            <a:br>
              <a:rPr lang="sv-SE" sz="1200" i="1" dirty="0">
                <a:solidFill>
                  <a:schemeClr val="tx1">
                    <a:lumMod val="50000"/>
                    <a:lumOff val="50000"/>
                  </a:schemeClr>
                </a:solidFill>
              </a:rPr>
            </a:br>
            <a:br>
              <a:rPr lang="sv-SE" sz="1600" dirty="0"/>
            </a:br>
            <a:r>
              <a:rPr lang="sv-SE" sz="1600" dirty="0"/>
              <a:t>Fibrosgrad kan bedömas </a:t>
            </a:r>
            <a:r>
              <a:rPr lang="sv-SE" sz="1600" dirty="0" err="1"/>
              <a:t>mha</a:t>
            </a:r>
            <a:r>
              <a:rPr lang="sv-SE" sz="1600" dirty="0"/>
              <a:t> </a:t>
            </a:r>
            <a:r>
              <a:rPr lang="sv-SE" sz="1600" dirty="0" err="1"/>
              <a:t>leverelastografi</a:t>
            </a:r>
            <a:r>
              <a:rPr lang="sv-SE" sz="1600" dirty="0"/>
              <a:t> samt leverbiopsi. Ultraljudsundersökning kan finna tecken på cirrhosutveckling – ojämn leveryta, lever- och mjältstorlek, </a:t>
            </a:r>
            <a:r>
              <a:rPr lang="sv-SE" sz="1600" dirty="0" err="1"/>
              <a:t>varikösa</a:t>
            </a:r>
            <a:r>
              <a:rPr lang="sv-SE" sz="1600" dirty="0"/>
              <a:t> kärl och sänkt flöde i portavenen. </a:t>
            </a:r>
          </a:p>
          <a:p>
            <a:pPr marL="0" indent="0">
              <a:buNone/>
            </a:pPr>
            <a:r>
              <a:rPr lang="sv-SE" sz="1600" dirty="0"/>
              <a:t>Du utför nu en </a:t>
            </a:r>
            <a:r>
              <a:rPr lang="sv-SE" sz="1600" dirty="0" err="1"/>
              <a:t>leverelastografi</a:t>
            </a:r>
            <a:r>
              <a:rPr lang="sv-SE" sz="1600" dirty="0"/>
              <a:t> som tekniskt går fint att utföra och hjälpfunktionerna på skärmen indikerar att undersökningen är tillförlitlig. Resultaten presenteras som 13,3 </a:t>
            </a:r>
            <a:r>
              <a:rPr lang="sv-SE" sz="1600" dirty="0" err="1"/>
              <a:t>kPa</a:t>
            </a:r>
            <a:r>
              <a:rPr lang="sv-SE" sz="1600" dirty="0"/>
              <a:t> vilket indikerar lindrig cirrhos. </a:t>
            </a:r>
          </a:p>
          <a:p>
            <a:pPr marL="0" indent="0">
              <a:buNone/>
            </a:pPr>
            <a:r>
              <a:rPr lang="sv-SE" sz="1600" dirty="0"/>
              <a:t>John som nu har svårt att ta till sig all information frågar efter behandling. </a:t>
            </a:r>
            <a:br>
              <a:rPr lang="sv-SE" sz="1600" dirty="0"/>
            </a:br>
            <a:br>
              <a:rPr lang="sv-SE" sz="1600" dirty="0"/>
            </a:br>
            <a:r>
              <a:rPr lang="sv-SE" sz="1600" dirty="0"/>
              <a:t>Fråga 4:9. </a:t>
            </a:r>
            <a:br>
              <a:rPr lang="sv-SE" sz="1600" dirty="0"/>
            </a:br>
            <a:r>
              <a:rPr lang="sv-SE" sz="1600" dirty="0"/>
              <a:t>Vilka två principiellt olika behandlingsalternativ har du att tillgå? Redogör för deras verkningsmekanismer. (3p)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3705314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200" i="1" dirty="0">
                <a:solidFill>
                  <a:schemeClr val="tx1">
                    <a:lumMod val="50000"/>
                    <a:lumOff val="50000"/>
                  </a:schemeClr>
                </a:solidFill>
              </a:rPr>
              <a:t>John har </a:t>
            </a:r>
            <a:r>
              <a:rPr lang="sv-SE" sz="1200" i="1" dirty="0" err="1">
                <a:solidFill>
                  <a:schemeClr val="tx1">
                    <a:lumMod val="50000"/>
                    <a:lumOff val="50000"/>
                  </a:schemeClr>
                </a:solidFill>
              </a:rPr>
              <a:t>HBsAg</a:t>
            </a:r>
            <a:r>
              <a:rPr lang="sv-SE" sz="1200" i="1" dirty="0">
                <a:solidFill>
                  <a:schemeClr val="tx1">
                    <a:lumMod val="50000"/>
                    <a:lumOff val="50000"/>
                  </a:schemeClr>
                </a:solidFill>
              </a:rPr>
              <a:t> påvisat men har konverterat i </a:t>
            </a:r>
            <a:r>
              <a:rPr lang="sv-SE" sz="1200" i="1" dirty="0" err="1">
                <a:solidFill>
                  <a:schemeClr val="tx1">
                    <a:lumMod val="50000"/>
                    <a:lumOff val="50000"/>
                  </a:schemeClr>
                </a:solidFill>
              </a:rPr>
              <a:t>HBeAg</a:t>
            </a:r>
            <a:r>
              <a:rPr lang="sv-SE" sz="1200" i="1" dirty="0">
                <a:solidFill>
                  <a:schemeClr val="tx1">
                    <a:lumMod val="50000"/>
                    <a:lumOff val="50000"/>
                  </a:schemeClr>
                </a:solidFill>
              </a:rPr>
              <a:t>-systemet. Han har en hög </a:t>
            </a:r>
            <a:r>
              <a:rPr lang="sv-SE" sz="1200" i="1" dirty="0" err="1">
                <a:solidFill>
                  <a:schemeClr val="tx1">
                    <a:lumMod val="50000"/>
                    <a:lumOff val="50000"/>
                  </a:schemeClr>
                </a:solidFill>
              </a:rPr>
              <a:t>viremi</a:t>
            </a:r>
            <a:r>
              <a:rPr lang="sv-SE" sz="1200" i="1" dirty="0">
                <a:solidFill>
                  <a:schemeClr val="tx1">
                    <a:lumMod val="50000"/>
                    <a:lumOff val="50000"/>
                  </a:schemeClr>
                </a:solidFill>
              </a:rPr>
              <a:t> (HBV-DNA) om än inte så hög som patienter med påvisat </a:t>
            </a:r>
            <a:r>
              <a:rPr lang="sv-SE" sz="1200" i="1" dirty="0" err="1">
                <a:solidFill>
                  <a:schemeClr val="tx1">
                    <a:lumMod val="50000"/>
                    <a:lumOff val="50000"/>
                  </a:schemeClr>
                </a:solidFill>
              </a:rPr>
              <a:t>HBeAg</a:t>
            </a:r>
            <a:r>
              <a:rPr lang="sv-SE" sz="1200" i="1" dirty="0">
                <a:solidFill>
                  <a:schemeClr val="tx1">
                    <a:lumMod val="50000"/>
                    <a:lumOff val="50000"/>
                  </a:schemeClr>
                </a:solidFill>
              </a:rPr>
              <a:t>, även kvantitativt </a:t>
            </a:r>
            <a:r>
              <a:rPr lang="sv-SE" sz="1200" i="1" dirty="0" err="1">
                <a:solidFill>
                  <a:schemeClr val="tx1">
                    <a:lumMod val="50000"/>
                    <a:lumOff val="50000"/>
                  </a:schemeClr>
                </a:solidFill>
              </a:rPr>
              <a:t>HBsAg</a:t>
            </a:r>
            <a:r>
              <a:rPr lang="sv-SE" sz="1200" i="1" dirty="0">
                <a:solidFill>
                  <a:schemeClr val="tx1">
                    <a:lumMod val="50000"/>
                    <a:lumOff val="50000"/>
                  </a:schemeClr>
                </a:solidFill>
              </a:rPr>
              <a:t> är relativt högt. Han har ej någon co-infektion med övriga agens och är immun mot Hepatit A via tidigare infektion (vilket är troligt vid uppväxt i afrikanskt land) eller via vaccination. John befinner sig i en reaktiveringsfas/</a:t>
            </a:r>
            <a:r>
              <a:rPr lang="sv-SE" sz="1200" i="1" dirty="0" err="1">
                <a:solidFill>
                  <a:schemeClr val="tx1">
                    <a:lumMod val="50000"/>
                    <a:lumOff val="50000"/>
                  </a:schemeClr>
                </a:solidFill>
              </a:rPr>
              <a:t>HBeAg</a:t>
            </a:r>
            <a:r>
              <a:rPr lang="sv-SE" sz="1200" i="1" dirty="0">
                <a:solidFill>
                  <a:schemeClr val="tx1">
                    <a:lumMod val="50000"/>
                    <a:lumOff val="50000"/>
                  </a:schemeClr>
                </a:solidFill>
              </a:rPr>
              <a:t>-negativ hepatit med hög </a:t>
            </a:r>
            <a:r>
              <a:rPr lang="sv-SE" sz="1200" i="1" dirty="0" err="1">
                <a:solidFill>
                  <a:schemeClr val="tx1">
                    <a:lumMod val="50000"/>
                    <a:lumOff val="50000"/>
                  </a:schemeClr>
                </a:solidFill>
              </a:rPr>
              <a:t>viremi</a:t>
            </a:r>
            <a:r>
              <a:rPr lang="sv-SE" sz="1200" i="1" dirty="0">
                <a:solidFill>
                  <a:schemeClr val="tx1">
                    <a:lumMod val="50000"/>
                    <a:lumOff val="50000"/>
                  </a:schemeClr>
                </a:solidFill>
              </a:rPr>
              <a:t> och </a:t>
            </a:r>
            <a:r>
              <a:rPr lang="sv-SE" sz="1200" i="1" dirty="0" err="1">
                <a:solidFill>
                  <a:schemeClr val="tx1">
                    <a:lumMod val="50000"/>
                    <a:lumOff val="50000"/>
                  </a:schemeClr>
                </a:solidFill>
              </a:rPr>
              <a:t>hepatopati</a:t>
            </a:r>
            <a:r>
              <a:rPr lang="sv-SE" sz="1200" i="1" dirty="0">
                <a:solidFill>
                  <a:schemeClr val="tx1">
                    <a:lumMod val="50000"/>
                    <a:lumOff val="50000"/>
                  </a:schemeClr>
                </a:solidFill>
              </a:rPr>
              <a:t>. </a:t>
            </a:r>
            <a:br>
              <a:rPr lang="sv-SE" sz="1200" i="1" dirty="0">
                <a:solidFill>
                  <a:schemeClr val="tx1">
                    <a:lumMod val="50000"/>
                    <a:lumOff val="50000"/>
                  </a:schemeClr>
                </a:solidFill>
              </a:rPr>
            </a:br>
            <a:br>
              <a:rPr lang="sv-SE" sz="1600" dirty="0"/>
            </a:br>
            <a:r>
              <a:rPr lang="sv-SE" sz="1600" dirty="0"/>
              <a:t>Fibrosgrad kan bedömas </a:t>
            </a:r>
            <a:r>
              <a:rPr lang="sv-SE" sz="1600" dirty="0" err="1"/>
              <a:t>mha</a:t>
            </a:r>
            <a:r>
              <a:rPr lang="sv-SE" sz="1600" dirty="0"/>
              <a:t> </a:t>
            </a:r>
            <a:r>
              <a:rPr lang="sv-SE" sz="1600" dirty="0" err="1"/>
              <a:t>leverelastografi</a:t>
            </a:r>
            <a:r>
              <a:rPr lang="sv-SE" sz="1600" dirty="0"/>
              <a:t> samt leverbiopsi. Ultraljudsundersökning kan finna tecken på cirrhosutveckling – ojämn leveryta, lever- och mjältstorlek, </a:t>
            </a:r>
            <a:r>
              <a:rPr lang="sv-SE" sz="1600" dirty="0" err="1"/>
              <a:t>varikösa</a:t>
            </a:r>
            <a:r>
              <a:rPr lang="sv-SE" sz="1600" dirty="0"/>
              <a:t> kärl och sänkt flöde i portavenen. </a:t>
            </a:r>
          </a:p>
          <a:p>
            <a:pPr marL="0" indent="0">
              <a:buNone/>
            </a:pPr>
            <a:r>
              <a:rPr lang="sv-SE" sz="1600" dirty="0"/>
              <a:t>Du utför nu en </a:t>
            </a:r>
            <a:r>
              <a:rPr lang="sv-SE" sz="1600" dirty="0" err="1"/>
              <a:t>leverelastografi</a:t>
            </a:r>
            <a:r>
              <a:rPr lang="sv-SE" sz="1600" dirty="0"/>
              <a:t> som tekniskt går fint att utföra och hjälpfunktionerna på skärmen indikerar att undersökningen är tillförlitlig. Resultaten presenteras som 13,3 </a:t>
            </a:r>
            <a:r>
              <a:rPr lang="sv-SE" sz="1600" dirty="0" err="1"/>
              <a:t>kPa</a:t>
            </a:r>
            <a:r>
              <a:rPr lang="sv-SE" sz="1600" dirty="0"/>
              <a:t> vilket indikerar lindrig cirrhos. </a:t>
            </a:r>
          </a:p>
          <a:p>
            <a:pPr marL="0" indent="0">
              <a:buNone/>
            </a:pPr>
            <a:r>
              <a:rPr lang="sv-SE" sz="1600" dirty="0"/>
              <a:t>John som nu har svårt att ta till sig all information frågar efter behandling. </a:t>
            </a:r>
            <a:br>
              <a:rPr lang="sv-SE" sz="1600" dirty="0"/>
            </a:br>
            <a:br>
              <a:rPr lang="sv-SE" sz="1600" dirty="0"/>
            </a:br>
            <a:r>
              <a:rPr lang="sv-SE" sz="1600" dirty="0"/>
              <a:t>Fråga 4:9. </a:t>
            </a:r>
            <a:br>
              <a:rPr lang="sv-SE" sz="1600" dirty="0"/>
            </a:br>
            <a:r>
              <a:rPr lang="sv-SE" sz="1600" dirty="0"/>
              <a:t>Vilka två principiellt olika behandlingsalternativ har du att tillgå? Redogör för deras verkningsmekanismer. (3p)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Det finns ingen enkel, snabb och botande behandling för Hepatit B. </a:t>
            </a:r>
            <a:br>
              <a:rPr lang="sv-SE" sz="1600" dirty="0">
                <a:solidFill>
                  <a:schemeClr val="accent4"/>
                </a:solidFill>
              </a:rPr>
            </a:br>
            <a:r>
              <a:rPr lang="sv-SE" sz="1600" dirty="0">
                <a:solidFill>
                  <a:schemeClr val="accent4"/>
                </a:solidFill>
              </a:rPr>
              <a:t>Interferoninjektioner under ett år om virologiskt svar kan påvisas under den första delen av behandlingen – förstärker det immunologiska svaret på Hepatit B infektionen. Målet är ett bestående immunologiskt svar som förändrar infektionens naturalförlopp. Men det är en relativt låg andel av patienterna som uppnår detta. </a:t>
            </a:r>
          </a:p>
          <a:p>
            <a:pPr marL="0" indent="0">
              <a:buNone/>
            </a:pPr>
            <a:r>
              <a:rPr lang="sv-SE" sz="1600" dirty="0">
                <a:solidFill>
                  <a:schemeClr val="accent4"/>
                </a:solidFill>
              </a:rPr>
              <a:t>Antiviral </a:t>
            </a:r>
            <a:r>
              <a:rPr lang="sv-SE" sz="1600" dirty="0" err="1">
                <a:solidFill>
                  <a:schemeClr val="accent4"/>
                </a:solidFill>
              </a:rPr>
              <a:t>suppressionsterapi</a:t>
            </a:r>
            <a:r>
              <a:rPr lang="sv-SE" sz="1600" dirty="0">
                <a:solidFill>
                  <a:schemeClr val="accent4"/>
                </a:solidFill>
              </a:rPr>
              <a:t> – HBV DNA-</a:t>
            </a:r>
            <a:r>
              <a:rPr lang="sv-SE" sz="1600" dirty="0" err="1">
                <a:solidFill>
                  <a:schemeClr val="accent4"/>
                </a:solidFill>
              </a:rPr>
              <a:t>polymerase</a:t>
            </a:r>
            <a:r>
              <a:rPr lang="sv-SE" sz="1600" dirty="0">
                <a:solidFill>
                  <a:schemeClr val="accent4"/>
                </a:solidFill>
              </a:rPr>
              <a:t> med protein-primer initierad omvänd </a:t>
            </a:r>
            <a:r>
              <a:rPr lang="sv-SE" sz="1600" dirty="0" err="1">
                <a:solidFill>
                  <a:schemeClr val="accent4"/>
                </a:solidFill>
              </a:rPr>
              <a:t>transkriptas</a:t>
            </a:r>
            <a:r>
              <a:rPr lang="sv-SE" sz="1600" dirty="0">
                <a:solidFill>
                  <a:schemeClr val="accent4"/>
                </a:solidFill>
              </a:rPr>
              <a:t> aktivitet är ett väsentligt enzym i </a:t>
            </a:r>
            <a:r>
              <a:rPr lang="sv-SE" sz="1600" dirty="0" err="1">
                <a:solidFill>
                  <a:schemeClr val="accent4"/>
                </a:solidFill>
              </a:rPr>
              <a:t>HBVs</a:t>
            </a:r>
            <a:r>
              <a:rPr lang="sv-SE" sz="1600" dirty="0">
                <a:solidFill>
                  <a:schemeClr val="accent4"/>
                </a:solidFill>
              </a:rPr>
              <a:t> </a:t>
            </a:r>
            <a:r>
              <a:rPr lang="sv-SE" sz="1600" dirty="0" err="1">
                <a:solidFill>
                  <a:schemeClr val="accent4"/>
                </a:solidFill>
              </a:rPr>
              <a:t>replikationscykel</a:t>
            </a:r>
            <a:r>
              <a:rPr lang="sv-SE" sz="1600" dirty="0">
                <a:solidFill>
                  <a:schemeClr val="accent4"/>
                </a:solidFill>
              </a:rPr>
              <a:t>. HBV-specifika antivirala medel (</a:t>
            </a:r>
            <a:r>
              <a:rPr lang="sv-SE" sz="1600" dirty="0" err="1">
                <a:solidFill>
                  <a:schemeClr val="accent4"/>
                </a:solidFill>
              </a:rPr>
              <a:t>sk</a:t>
            </a:r>
            <a:r>
              <a:rPr lang="sv-SE" sz="1600" dirty="0">
                <a:solidFill>
                  <a:schemeClr val="accent4"/>
                </a:solidFill>
              </a:rPr>
              <a:t> </a:t>
            </a:r>
            <a:r>
              <a:rPr lang="sv-SE" sz="1600" dirty="0" err="1">
                <a:solidFill>
                  <a:schemeClr val="accent4"/>
                </a:solidFill>
              </a:rPr>
              <a:t>nukleosid</a:t>
            </a:r>
            <a:r>
              <a:rPr lang="sv-SE" sz="1600" dirty="0">
                <a:solidFill>
                  <a:schemeClr val="accent4"/>
                </a:solidFill>
              </a:rPr>
              <a:t>/nukleotidanaloger) fungerar som ”falska/defekta/felaktiga” DNA-byggstenar, som integreras via ny-syntes av viral arvsmassa (DNA) och därmed åstadkommer stopp i DNA-kedjan. Behandlingen blir långvarig, många gånger livslång, om inte utläkning under behandlingen sker. </a:t>
            </a:r>
          </a:p>
          <a:p>
            <a:pPr marL="0" indent="0">
              <a:buNone/>
            </a:pPr>
            <a:endParaRPr lang="sv-SE" sz="1000" dirty="0">
              <a:solidFill>
                <a:schemeClr val="tx1">
                  <a:lumMod val="50000"/>
                  <a:lumOff val="50000"/>
                </a:schemeClr>
              </a:solidFill>
            </a:endParaRPr>
          </a:p>
          <a:p>
            <a:pPr marL="0" indent="0">
              <a:buNone/>
            </a:pPr>
            <a:r>
              <a:rPr lang="sv-SE" sz="1000" dirty="0">
                <a:solidFill>
                  <a:schemeClr val="tx1">
                    <a:lumMod val="50000"/>
                    <a:lumOff val="50000"/>
                  </a:schemeClr>
                </a:solidFill>
              </a:rPr>
              <a:t>FLM: C71, K4 C52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69225737"/>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600" dirty="0"/>
              <a:t>John uppfyller flera behandlingskriterier. Interferonterapi lämpar sig ej med tanke på hans ålder (ökad frekvens av biverkningar). Valet blir antiviral </a:t>
            </a:r>
            <a:r>
              <a:rPr lang="sv-SE" sz="1600" dirty="0" err="1"/>
              <a:t>suppressionsterapi</a:t>
            </a:r>
            <a:r>
              <a:rPr lang="sv-SE" sz="1600" dirty="0"/>
              <a:t> i form av </a:t>
            </a:r>
            <a:r>
              <a:rPr lang="sv-SE" sz="1600" dirty="0" err="1"/>
              <a:t>nukleosid</a:t>
            </a:r>
            <a:r>
              <a:rPr lang="sv-SE" sz="1600" dirty="0"/>
              <a:t>-/nukleotidanalog. </a:t>
            </a:r>
          </a:p>
          <a:p>
            <a:pPr marL="0" indent="0">
              <a:buNone/>
            </a:pPr>
            <a:r>
              <a:rPr lang="sv-SE" sz="1600" dirty="0"/>
              <a:t>Du erbjuder nu John antiviral </a:t>
            </a:r>
            <a:r>
              <a:rPr lang="sv-SE" sz="1600" dirty="0" err="1"/>
              <a:t>suppressionsterapi</a:t>
            </a:r>
            <a:r>
              <a:rPr lang="sv-SE" sz="1600" dirty="0"/>
              <a:t> i form av </a:t>
            </a:r>
            <a:r>
              <a:rPr lang="sv-SE" sz="1600" dirty="0" err="1"/>
              <a:t>entecavir</a:t>
            </a:r>
            <a:r>
              <a:rPr lang="sv-SE" sz="1600" dirty="0"/>
              <a:t> vilket han accepterar. Du berättar att han skall följas med regelbundna provtagningar samt återbesök på Infektionsmottagningen och förbereder honom på att behandlingen kan bli livslång och att det är noga att han inte glömmer bort att ta sin tablett varje dag. </a:t>
            </a:r>
          </a:p>
          <a:p>
            <a:pPr marL="0" indent="0">
              <a:buNone/>
            </a:pPr>
            <a:r>
              <a:rPr lang="sv-SE" sz="1600" dirty="0"/>
              <a:t>John frågar dig varför han ska ta sitt läkemedel då det inte kommer bota hans kroniska Hepatit B infektion. </a:t>
            </a:r>
            <a:br>
              <a:rPr lang="sv-SE" sz="1600" dirty="0"/>
            </a:br>
            <a:br>
              <a:rPr lang="sv-SE" sz="1600" dirty="0"/>
            </a:br>
            <a:r>
              <a:rPr lang="sv-SE" sz="1600" dirty="0"/>
              <a:t>Fråga 4:10. </a:t>
            </a:r>
            <a:br>
              <a:rPr lang="sv-SE" sz="1600" dirty="0"/>
            </a:br>
            <a:r>
              <a:rPr lang="sv-SE" sz="1600" dirty="0"/>
              <a:t>Vilka är de två allvarliga, potentiellt dödliga medicinska tillstånd som behandlingen kan förebygga? (1p)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043945826"/>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600" dirty="0"/>
              <a:t>John uppfyller flera behandlingskriterier. Interferonterapi lämpar sig ej med tanke på hans ålder (ökad frekvens av biverkningar). Valet blir antiviral </a:t>
            </a:r>
            <a:r>
              <a:rPr lang="sv-SE" sz="1600" dirty="0" err="1"/>
              <a:t>suppressionsterapi</a:t>
            </a:r>
            <a:r>
              <a:rPr lang="sv-SE" sz="1600" dirty="0"/>
              <a:t> i form av </a:t>
            </a:r>
            <a:r>
              <a:rPr lang="sv-SE" sz="1600" dirty="0" err="1"/>
              <a:t>nukleosid</a:t>
            </a:r>
            <a:r>
              <a:rPr lang="sv-SE" sz="1600" dirty="0"/>
              <a:t>-/nukleotidanalog. </a:t>
            </a:r>
          </a:p>
          <a:p>
            <a:pPr marL="0" indent="0">
              <a:buNone/>
            </a:pPr>
            <a:r>
              <a:rPr lang="sv-SE" sz="1600" dirty="0"/>
              <a:t>Du erbjuder nu John antiviral </a:t>
            </a:r>
            <a:r>
              <a:rPr lang="sv-SE" sz="1600" dirty="0" err="1"/>
              <a:t>suppressionsterapi</a:t>
            </a:r>
            <a:r>
              <a:rPr lang="sv-SE" sz="1600" dirty="0"/>
              <a:t> i form av </a:t>
            </a:r>
            <a:r>
              <a:rPr lang="sv-SE" sz="1600" dirty="0" err="1"/>
              <a:t>entecavir</a:t>
            </a:r>
            <a:r>
              <a:rPr lang="sv-SE" sz="1600" dirty="0"/>
              <a:t> vilket han accepterar. Du berättar att han skall följas med regelbundna provtagningar samt återbesök på Infektionsmottagningen och förbereder honom på att behandlingen kan bli livslång och att det är noga att han inte glömmer bort att ta sin tablett varje dag. </a:t>
            </a:r>
          </a:p>
          <a:p>
            <a:pPr marL="0" indent="0">
              <a:buNone/>
            </a:pPr>
            <a:r>
              <a:rPr lang="sv-SE" sz="1600" dirty="0"/>
              <a:t>John frågar dig varför han ska ta sitt läkemedel då det inte kommer bota hans kroniska Hepatit B infektion. </a:t>
            </a:r>
            <a:br>
              <a:rPr lang="sv-SE" sz="1600" dirty="0"/>
            </a:br>
            <a:br>
              <a:rPr lang="sv-SE" sz="1600" dirty="0"/>
            </a:br>
            <a:r>
              <a:rPr lang="sv-SE" sz="1600" dirty="0"/>
              <a:t>Fråga 4:10. </a:t>
            </a:r>
            <a:br>
              <a:rPr lang="sv-SE" sz="1600" dirty="0"/>
            </a:br>
            <a:r>
              <a:rPr lang="sv-SE" sz="1600" dirty="0"/>
              <a:t>Vilka är de två allvarliga, potentiellt dödliga medicinska tillstånd som behandlingen kan förebygga?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Cirrhosprogress och som resultat fulminant leversvikt. </a:t>
            </a:r>
            <a:br>
              <a:rPr lang="sv-SE" sz="1600" dirty="0">
                <a:solidFill>
                  <a:schemeClr val="accent4"/>
                </a:solidFill>
              </a:rPr>
            </a:br>
            <a:r>
              <a:rPr lang="sv-SE" sz="1600" dirty="0" err="1">
                <a:solidFill>
                  <a:schemeClr val="accent4"/>
                </a:solidFill>
              </a:rPr>
              <a:t>Hepatocellulär</a:t>
            </a:r>
            <a:r>
              <a:rPr lang="sv-SE" sz="1600" dirty="0">
                <a:solidFill>
                  <a:schemeClr val="accent4"/>
                </a:solidFill>
              </a:rPr>
              <a:t> cancer (HCC). </a:t>
            </a:r>
          </a:p>
          <a:p>
            <a:pPr marL="0" indent="0">
              <a:buNone/>
            </a:pPr>
            <a:endParaRPr lang="sv-SE" sz="1600" dirty="0"/>
          </a:p>
          <a:p>
            <a:pPr marL="0" indent="0">
              <a:buNone/>
            </a:pPr>
            <a:r>
              <a:rPr lang="sv-SE" sz="1000" dirty="0">
                <a:solidFill>
                  <a:schemeClr val="tx1">
                    <a:lumMod val="50000"/>
                    <a:lumOff val="50000"/>
                  </a:schemeClr>
                </a:solidFill>
              </a:rPr>
              <a:t>FLM: C71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274032164"/>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600" dirty="0"/>
              <a:t>Behandlingens mål är att förebygga progress av fibros som kan leda till fulminant leversvikt samt minska risken för uppkomst av </a:t>
            </a:r>
            <a:r>
              <a:rPr lang="sv-SE" sz="1600" dirty="0" err="1"/>
              <a:t>hepatocellulär</a:t>
            </a:r>
            <a:r>
              <a:rPr lang="sv-SE" sz="1600" dirty="0"/>
              <a:t> cancer (HCC). Då John har cirrhos skall han screenas för HCC var 6e månad </a:t>
            </a:r>
            <a:r>
              <a:rPr lang="sv-SE" sz="1600" dirty="0" err="1"/>
              <a:t>mha</a:t>
            </a:r>
            <a:r>
              <a:rPr lang="sv-SE" sz="1600" dirty="0"/>
              <a:t> ultraljud (</a:t>
            </a:r>
            <a:r>
              <a:rPr lang="sv-SE" sz="1600" dirty="0" err="1"/>
              <a:t>ev</a:t>
            </a:r>
            <a:r>
              <a:rPr lang="sv-SE" sz="1600" dirty="0"/>
              <a:t> MR om svårundersökt). </a:t>
            </a:r>
          </a:p>
          <a:p>
            <a:pPr marL="0" indent="0">
              <a:buNone/>
            </a:pPr>
            <a:r>
              <a:rPr lang="sv-SE" sz="1600" dirty="0"/>
              <a:t>Hepatit B lyder under Smittskyddslagen så du funderar nu på vilka som är dina och Johns skyldigheter. </a:t>
            </a:r>
            <a:br>
              <a:rPr lang="sv-SE" sz="1600" dirty="0"/>
            </a:br>
            <a:br>
              <a:rPr lang="sv-SE" sz="1600" dirty="0"/>
            </a:br>
            <a:r>
              <a:rPr lang="sv-SE" sz="1600" dirty="0"/>
              <a:t>Fråga 4:11. </a:t>
            </a:r>
            <a:br>
              <a:rPr lang="sv-SE" sz="1600" dirty="0"/>
            </a:br>
            <a:r>
              <a:rPr lang="sv-SE" sz="1600" dirty="0"/>
              <a:t>Vad ger du för förhållningsregler till John? (2p) </a:t>
            </a: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563253419"/>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John, 53 år </a:t>
            </a:r>
          </a:p>
          <a:p>
            <a:pPr marL="0" indent="0">
              <a:buNone/>
            </a:pPr>
            <a:r>
              <a:rPr lang="sv-SE" sz="1600" dirty="0"/>
              <a:t>Behandlingens mål är att förebygga progress av fibros som kan leda till fulminant leversvikt samt minska risken för uppkomst av </a:t>
            </a:r>
            <a:r>
              <a:rPr lang="sv-SE" sz="1600" dirty="0" err="1"/>
              <a:t>hepatocellulär</a:t>
            </a:r>
            <a:r>
              <a:rPr lang="sv-SE" sz="1600" dirty="0"/>
              <a:t> cancer (HCC). Då John har cirrhos skall han screenas för HCC var 6e månad </a:t>
            </a:r>
            <a:r>
              <a:rPr lang="sv-SE" sz="1600" dirty="0" err="1"/>
              <a:t>mha</a:t>
            </a:r>
            <a:r>
              <a:rPr lang="sv-SE" sz="1600" dirty="0"/>
              <a:t> ultraljud (</a:t>
            </a:r>
            <a:r>
              <a:rPr lang="sv-SE" sz="1600" dirty="0" err="1"/>
              <a:t>ev</a:t>
            </a:r>
            <a:r>
              <a:rPr lang="sv-SE" sz="1600" dirty="0"/>
              <a:t> MR om svårundersökt). </a:t>
            </a:r>
          </a:p>
          <a:p>
            <a:pPr marL="0" indent="0">
              <a:buNone/>
            </a:pPr>
            <a:r>
              <a:rPr lang="sv-SE" sz="1600" dirty="0"/>
              <a:t>Hepatit B lyder under Smittskyddslagen så du funderar nu på vilka som är dina och Johns skyldigheter. </a:t>
            </a:r>
            <a:br>
              <a:rPr lang="sv-SE" sz="1600" dirty="0"/>
            </a:br>
            <a:br>
              <a:rPr lang="sv-SE" sz="1600" dirty="0"/>
            </a:br>
            <a:r>
              <a:rPr lang="sv-SE" sz="1600" dirty="0"/>
              <a:t>Fråga 4:11. </a:t>
            </a:r>
            <a:br>
              <a:rPr lang="sv-SE" sz="1600" dirty="0"/>
            </a:br>
            <a:r>
              <a:rPr lang="sv-SE" sz="1600" dirty="0"/>
              <a:t>Vad ger du för förhållningsregler till John?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Du berättar för John att han är skyldig att komma på sina återbesök och att han har upplysningsplikt avseende sexuella kontakter, vid sjukvård eller vid besök hos tandläkare. Vid sexuell kontakt måste kondom användas om inte partnern är vaccinerad. Han har också upplysningsplikt vid andra situationer där personer riskerar att komma i kontakt med hans blod (tatuerare, håltagning i öra osv). Om någon utsätts för blodkontakt vid trauma eller liknande så måste han också berätta om sin blodsmitta och han får inte lämna blod. Han ska inte heller dela saker som kan ge blodkontakt, tex rakhyvel, tandborste och vid iv-missbruk måste egna nålar och övriga tillbehör användas. </a:t>
            </a:r>
            <a:br>
              <a:rPr lang="sv-SE" sz="1600" dirty="0"/>
            </a:br>
            <a:br>
              <a:rPr lang="sv-SE" sz="1600" dirty="0"/>
            </a:br>
            <a:r>
              <a:rPr lang="sv-SE" sz="1000" dirty="0">
                <a:solidFill>
                  <a:schemeClr val="tx1">
                    <a:lumMod val="50000"/>
                    <a:lumOff val="50000"/>
                  </a:schemeClr>
                </a:solidFill>
              </a:rPr>
              <a:t>FLM: A8, B96, C129 </a:t>
            </a:r>
            <a:br>
              <a:rPr lang="sv-SE" sz="1600" dirty="0"/>
            </a:br>
            <a:endParaRPr lang="sv-SE" sz="1600" dirty="0"/>
          </a:p>
          <a:p>
            <a:pPr marL="0" indent="0">
              <a:buNone/>
            </a:pPr>
            <a:br>
              <a:rPr lang="sv-SE" sz="1600" dirty="0"/>
            </a:br>
            <a:r>
              <a:rPr lang="sv-SE" sz="1600" dirty="0">
                <a:solidFill>
                  <a:schemeClr val="accent1"/>
                </a:solidFill>
              </a:rPr>
              <a:t>Slut på fall 4!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483433842"/>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Nils, 42 år </a:t>
            </a:r>
          </a:p>
          <a:p>
            <a:pPr marL="0" indent="0">
              <a:buNone/>
            </a:pPr>
            <a:r>
              <a:rPr lang="sv-SE" sz="1600" dirty="0"/>
              <a:t>Det är högt tryck på akuten en kväll i januari (19/1 2018, dvs innan covidpandemin), när du i egenskap av infektionsjour får ta hand om Nils, 42 år, som söker pga. 41 graders feber. Han är tidigare väsentligen frisk, </a:t>
            </a:r>
            <a:r>
              <a:rPr lang="sv-SE" sz="1600" dirty="0" err="1"/>
              <a:t>appendektomerad</a:t>
            </a:r>
            <a:r>
              <a:rPr lang="sv-SE" sz="1600" dirty="0"/>
              <a:t> som barn, sambo, inga barn och arbetar som fotograf. </a:t>
            </a:r>
          </a:p>
          <a:p>
            <a:pPr marL="0" indent="0">
              <a:buNone/>
            </a:pPr>
            <a:r>
              <a:rPr lang="sv-SE" sz="1600" dirty="0"/>
              <a:t>Han insjuknade akut på kvällen 16/1 med 40 graders feber och frossa. Senaste dagarna har han börjat få lös avföring, som han inte noterat något blod i. Han förnekar ljuskänslighet, hosta, vattenkastnings- eller andningsbesvär. Han har själv trott att det är influensa och har inte velat åka till sjukhus, men söker nu då febern ånyo stigit och han känner sig alltmer matt. </a:t>
            </a:r>
          </a:p>
          <a:p>
            <a:pPr marL="0" indent="0">
              <a:buNone/>
            </a:pPr>
            <a:r>
              <a:rPr lang="sv-SE" sz="1600" dirty="0"/>
              <a:t>I status noterar du: Allmäntillstånd: Trött och tagen. Temp 39,5. RLS 1, ingen nackstelhet. Andningsfrekvens: 22/min, Perifer </a:t>
            </a:r>
            <a:r>
              <a:rPr lang="sv-SE" sz="1600" dirty="0" err="1"/>
              <a:t>saturation</a:t>
            </a:r>
            <a:r>
              <a:rPr lang="sv-SE" sz="1600" dirty="0"/>
              <a:t>: 96% på luft, </a:t>
            </a:r>
            <a:r>
              <a:rPr lang="sv-SE" sz="1600" dirty="0" err="1"/>
              <a:t>Bltr</a:t>
            </a:r>
            <a:r>
              <a:rPr lang="sv-SE" sz="1600" dirty="0"/>
              <a:t>: 105/70 </a:t>
            </a:r>
            <a:r>
              <a:rPr lang="sv-SE" sz="1600" dirty="0" err="1"/>
              <a:t>mmHg</a:t>
            </a:r>
            <a:r>
              <a:rPr lang="sv-SE" sz="1600" dirty="0"/>
              <a:t>. Puls: 85/min. Hjärtat auskulteras utan blåsljud. Lungor: Auskulteras </a:t>
            </a:r>
            <a:r>
              <a:rPr lang="sv-SE" sz="1600" dirty="0" err="1"/>
              <a:t>ua</a:t>
            </a:r>
            <a:r>
              <a:rPr lang="sv-SE" sz="1600" dirty="0"/>
              <a:t>. Buk: Mjuk, Ömmar diffust i buken. Ingen dunkömhet över njurlogerna. Lymfkörtlar: Samtliga stationer palperas </a:t>
            </a:r>
            <a:r>
              <a:rPr lang="sv-SE" sz="1600" dirty="0" err="1"/>
              <a:t>ua</a:t>
            </a:r>
            <a:r>
              <a:rPr lang="sv-SE" sz="1600" dirty="0"/>
              <a:t>. </a:t>
            </a:r>
            <a:br>
              <a:rPr lang="sv-SE" sz="1600" dirty="0"/>
            </a:br>
            <a:br>
              <a:rPr lang="sv-SE" sz="1600" dirty="0"/>
            </a:br>
            <a:r>
              <a:rPr lang="sv-SE" sz="1600" dirty="0"/>
              <a:t>Fråga 5:1. </a:t>
            </a:r>
            <a:br>
              <a:rPr lang="sv-SE" sz="1600" dirty="0"/>
            </a:br>
            <a:r>
              <a:rPr lang="sv-SE" sz="1600" dirty="0"/>
              <a:t>Hur vill du komplettera anamnesen? (2p)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85149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rmAutofit/>
          </a:bodyPr>
          <a:lstStyle/>
          <a:p>
            <a:pPr marL="0" indent="0">
              <a:buNone/>
            </a:pPr>
            <a:r>
              <a:rPr lang="sv-SE" sz="1600" b="1" dirty="0"/>
              <a:t>Fall 2, Laila 20 år </a:t>
            </a:r>
            <a:endParaRPr lang="sv-SE" sz="1600" dirty="0"/>
          </a:p>
          <a:p>
            <a:pPr marL="0" indent="0">
              <a:buNone/>
            </a:pPr>
            <a:r>
              <a:rPr lang="sv-SE" sz="1200" i="1" dirty="0">
                <a:solidFill>
                  <a:schemeClr val="tx1">
                    <a:lumMod val="50000"/>
                    <a:lumOff val="50000"/>
                  </a:schemeClr>
                </a:solidFill>
              </a:rPr>
              <a:t>Laila, 20 år söker akutmottagningen mitt i natten på grund av plötsligt insättande kraftiga buksmärtor och vaginal blödning. Du blir i egenskap av </a:t>
            </a:r>
            <a:r>
              <a:rPr lang="sv-SE" sz="1200" i="1" dirty="0" err="1">
                <a:solidFill>
                  <a:schemeClr val="tx1">
                    <a:lumMod val="50000"/>
                    <a:lumOff val="50000"/>
                  </a:schemeClr>
                </a:solidFill>
              </a:rPr>
              <a:t>gynjour</a:t>
            </a:r>
            <a:r>
              <a:rPr lang="sv-SE" sz="1200" i="1" dirty="0">
                <a:solidFill>
                  <a:schemeClr val="tx1">
                    <a:lumMod val="50000"/>
                    <a:lumOff val="50000"/>
                  </a:schemeClr>
                </a:solidFill>
              </a:rPr>
              <a:t> tillkallad då akutläkaren, som inte har undersökt Laila utan enbart sett patienten som hastigast på grund av en stor arbetsbörda på akuten, misstänker gynekologisk åkomma och ber dig ta hand om fallet omedelbart. Sjuksköterskan rapporterar till dig innan du går in till Laila att temperaturen är 37,9°, pulsen är runt 110 och blodtrycket är 100/60. Kapillärt Hb på 110 g/l. </a:t>
            </a:r>
            <a:r>
              <a:rPr lang="sv-SE" sz="1200" i="1" dirty="0" err="1">
                <a:solidFill>
                  <a:schemeClr val="tx1">
                    <a:lumMod val="50000"/>
                    <a:lumOff val="50000"/>
                  </a:schemeClr>
                </a:solidFill>
              </a:rPr>
              <a:t>Urinstix</a:t>
            </a:r>
            <a:r>
              <a:rPr lang="sv-SE" sz="1200" i="1" dirty="0">
                <a:solidFill>
                  <a:schemeClr val="tx1">
                    <a:lumMod val="50000"/>
                    <a:lumOff val="50000"/>
                  </a:schemeClr>
                </a:solidFill>
              </a:rPr>
              <a:t> visar 3+ </a:t>
            </a:r>
            <a:r>
              <a:rPr lang="sv-SE" sz="1200" i="1" dirty="0" err="1">
                <a:solidFill>
                  <a:schemeClr val="tx1">
                    <a:lumMod val="50000"/>
                    <a:lumOff val="50000"/>
                  </a:schemeClr>
                </a:solidFill>
              </a:rPr>
              <a:t>erytrocyter</a:t>
            </a:r>
            <a:r>
              <a:rPr lang="sv-SE" sz="1200" i="1" dirty="0">
                <a:solidFill>
                  <a:schemeClr val="tx1">
                    <a:lumMod val="50000"/>
                    <a:lumOff val="50000"/>
                  </a:schemeClr>
                </a:solidFill>
              </a:rPr>
              <a:t> och 1+ leukocyter. U-</a:t>
            </a:r>
            <a:r>
              <a:rPr lang="sv-SE" sz="1200" i="1" dirty="0" err="1">
                <a:solidFill>
                  <a:schemeClr val="tx1">
                    <a:lumMod val="50000"/>
                    <a:lumOff val="50000"/>
                  </a:schemeClr>
                </a:solidFill>
              </a:rPr>
              <a:t>hCG</a:t>
            </a:r>
            <a:r>
              <a:rPr lang="sv-SE" sz="1200" i="1" dirty="0">
                <a:solidFill>
                  <a:schemeClr val="tx1">
                    <a:lumMod val="50000"/>
                    <a:lumOff val="50000"/>
                  </a:schemeClr>
                </a:solidFill>
              </a:rPr>
              <a:t> svagt positivt. </a:t>
            </a:r>
            <a:br>
              <a:rPr lang="sv-SE" sz="1200" dirty="0">
                <a:solidFill>
                  <a:schemeClr val="tx1">
                    <a:lumMod val="50000"/>
                    <a:lumOff val="50000"/>
                  </a:schemeClr>
                </a:solidFill>
              </a:rPr>
            </a:br>
            <a:r>
              <a:rPr lang="sv-SE" sz="1200" i="1" dirty="0">
                <a:solidFill>
                  <a:schemeClr val="tx1">
                    <a:lumMod val="50000"/>
                    <a:lumOff val="50000"/>
                  </a:schemeClr>
                </a:solidFill>
              </a:rPr>
              <a:t>Du gör omedelbart en bedömning av patientens allmäntillstånd för att bedöma allvarlighetsgraden av patientens tillstånd, t.ex. med hjälp av MEWS, och gör bukpalpation samt sätter perifer iv infart och börjar ge iv vätska, typ Ringer acetat. Du ordinerar iv morfin för att smärtlindra patienten vilket ’lugnar ner’ situationen så du kan genomföra anamnesupptagningen. </a:t>
            </a:r>
            <a:br>
              <a:rPr lang="sv-SE" sz="1400" i="1" dirty="0">
                <a:solidFill>
                  <a:schemeClr val="tx1">
                    <a:lumMod val="50000"/>
                    <a:lumOff val="50000"/>
                  </a:schemeClr>
                </a:solidFill>
              </a:rPr>
            </a:br>
            <a:br>
              <a:rPr lang="sv-SE" sz="1200" i="1" dirty="0">
                <a:solidFill>
                  <a:schemeClr val="tx1">
                    <a:lumMod val="50000"/>
                    <a:lumOff val="50000"/>
                  </a:schemeClr>
                </a:solidFill>
              </a:rPr>
            </a:br>
            <a:r>
              <a:rPr lang="sv-SE" sz="1400" dirty="0"/>
              <a:t>Laila anger sig vara frisk, har ingen allergi och tar inga mediciner. Har opererats för en ovarial </a:t>
            </a:r>
            <a:r>
              <a:rPr lang="sv-SE" sz="1400" dirty="0" err="1"/>
              <a:t>dermoid</a:t>
            </a:r>
            <a:r>
              <a:rPr lang="sv-SE" sz="1400" dirty="0"/>
              <a:t> som 17 åring då upplevde hon samma typ av smärtor som nu. Hon är nu rädd att det är en samma sak. Äggstocken med </a:t>
            </a:r>
            <a:r>
              <a:rPr lang="sv-SE" sz="1400" dirty="0" err="1"/>
              <a:t>dermoiden</a:t>
            </a:r>
            <a:r>
              <a:rPr lang="sv-SE" sz="1400" dirty="0"/>
              <a:t> var då </a:t>
            </a:r>
            <a:r>
              <a:rPr lang="sv-SE" sz="1400" dirty="0" err="1"/>
              <a:t>torkverad</a:t>
            </a:r>
            <a:r>
              <a:rPr lang="sv-SE" sz="1400" dirty="0"/>
              <a:t>, men man kunna </a:t>
            </a:r>
            <a:r>
              <a:rPr lang="sv-SE" sz="1400" dirty="0" err="1"/>
              <a:t>enukleera</a:t>
            </a:r>
            <a:r>
              <a:rPr lang="sv-SE" sz="1400" dirty="0"/>
              <a:t> </a:t>
            </a:r>
            <a:r>
              <a:rPr lang="sv-SE" sz="1400" dirty="0" err="1"/>
              <a:t>dermoiden</a:t>
            </a:r>
            <a:r>
              <a:rPr lang="sv-SE" sz="1400" dirty="0"/>
              <a:t> och spara äggstocken. Laila hade </a:t>
            </a:r>
            <a:r>
              <a:rPr lang="sv-SE" sz="1400" dirty="0" err="1"/>
              <a:t>chlamydia</a:t>
            </a:r>
            <a:r>
              <a:rPr lang="sv-SE" sz="1400" dirty="0"/>
              <a:t> för 1 år sedan och behandlades med </a:t>
            </a:r>
            <a:r>
              <a:rPr lang="sv-SE" sz="1400" dirty="0" err="1"/>
              <a:t>Doxyferm</a:t>
            </a:r>
            <a:r>
              <a:rPr lang="sv-SE" sz="1400" dirty="0"/>
              <a:t> i 10 dagar. Blev dock inte bra efter första kuren utan fick antibiotika i ytterligare 10 dagar. Menstruationerna har alltid varit lite oregelbundna och kommer med 3 till 6 veckors intervall. Senaste menstruation var för ungefär 6 veckor sedan. Använder inga preventivmedel nu då hon provade med p-piller efter operationen för </a:t>
            </a:r>
            <a:r>
              <a:rPr lang="sv-SE" sz="1400" dirty="0" err="1"/>
              <a:t>dermoiden</a:t>
            </a:r>
            <a:r>
              <a:rPr lang="sv-SE" sz="1400" dirty="0"/>
              <a:t>, men hon mådde dåligt av dem och då hon inte har fast sällskap tycker hon inte hon behöver hormonella preventivmedel utan använder ibland kondom. Hon har den senaste veckan haft bruna flytningar och lite molvärk i nedre delen av buken som hon trodde orsakades av en annalkande menstruation. Har känt sig febrig, men har inte kollad temperaturen. Vaknade vid midnatt med kraftiga buksmärtor som strålade ut i ryggen och upp mot höger skulderblad. Har dessutom börjat blöda vaginalt som vid början av en menstruation. Smärtorna håller i sig hela tiden, som molande värk men med intervallvisa attacker av kraftiga smärtor. </a:t>
            </a:r>
            <a:br>
              <a:rPr lang="sv-SE" sz="1600" dirty="0"/>
            </a:br>
            <a:br>
              <a:rPr lang="sv-SE" sz="1600" dirty="0"/>
            </a:br>
            <a:r>
              <a:rPr lang="sv-SE" sz="1600" b="1" dirty="0"/>
              <a:t>Fråga 2:3 (2p) </a:t>
            </a:r>
            <a:br>
              <a:rPr lang="sv-SE" sz="1600" b="1" dirty="0"/>
            </a:br>
            <a:r>
              <a:rPr lang="sv-SE" sz="1600" dirty="0"/>
              <a:t>Vilka differentialdiagnoser överväger du och motivera varför.  </a:t>
            </a:r>
            <a:br>
              <a:rPr lang="sv-SE" sz="1600" dirty="0"/>
            </a:br>
            <a:br>
              <a:rPr lang="sv-SE" sz="1600" dirty="0"/>
            </a:br>
            <a:endParaRPr lang="sv-SE" sz="1900" dirty="0"/>
          </a:p>
        </p:txBody>
      </p:sp>
    </p:spTree>
    <p:extLst>
      <p:ext uri="{BB962C8B-B14F-4D97-AF65-F5344CB8AC3E}">
        <p14:creationId xmlns:p14="http://schemas.microsoft.com/office/powerpoint/2010/main" val="3961645125"/>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Nils, 42 år </a:t>
            </a:r>
          </a:p>
          <a:p>
            <a:pPr marL="0" indent="0">
              <a:buNone/>
            </a:pPr>
            <a:r>
              <a:rPr lang="sv-SE" sz="1600" dirty="0"/>
              <a:t>Det är högt tryck på akuten en kväll i januari (19/1 2018, dvs innan covidpandemin), när du i egenskap av infektionsjour får ta hand om Nils, 42 år, som söker pga. 41 graders feber. Han är tidigare väsentligen frisk, </a:t>
            </a:r>
            <a:r>
              <a:rPr lang="sv-SE" sz="1600" dirty="0" err="1"/>
              <a:t>appendektomerad</a:t>
            </a:r>
            <a:r>
              <a:rPr lang="sv-SE" sz="1600" dirty="0"/>
              <a:t> som barn, sambo, inga barn och arbetar som fotograf. </a:t>
            </a:r>
          </a:p>
          <a:p>
            <a:pPr marL="0" indent="0">
              <a:buNone/>
            </a:pPr>
            <a:r>
              <a:rPr lang="sv-SE" sz="1600" dirty="0"/>
              <a:t>Han insjuknade akut på kvällen 16/1 med 40 graders feber och frossa. Senaste dagarna har han börjat få lös avföring, som han inte noterat något blod i. Han förnekar ljuskänslighet, hosta, vattenkastnings- eller andningsbesvär. Han har själv trott att det är influensa och har inte velat åka till sjukhus, men söker nu då febern ånyo stigit och han känner sig alltmer matt. </a:t>
            </a:r>
          </a:p>
          <a:p>
            <a:pPr marL="0" indent="0">
              <a:buNone/>
            </a:pPr>
            <a:r>
              <a:rPr lang="sv-SE" sz="1600" dirty="0"/>
              <a:t>I status noterar du: Allmäntillstånd: Trött och tagen. Temp 39,5. RLS 1, ingen nackstelhet. Andningsfrekvens: 22/min, Perifer </a:t>
            </a:r>
            <a:r>
              <a:rPr lang="sv-SE" sz="1600" dirty="0" err="1"/>
              <a:t>saturation</a:t>
            </a:r>
            <a:r>
              <a:rPr lang="sv-SE" sz="1600" dirty="0"/>
              <a:t>: 96% på luft, </a:t>
            </a:r>
            <a:r>
              <a:rPr lang="sv-SE" sz="1600" dirty="0" err="1"/>
              <a:t>Bltr</a:t>
            </a:r>
            <a:r>
              <a:rPr lang="sv-SE" sz="1600" dirty="0"/>
              <a:t>: 105/70 </a:t>
            </a:r>
            <a:r>
              <a:rPr lang="sv-SE" sz="1600" dirty="0" err="1"/>
              <a:t>mmHg</a:t>
            </a:r>
            <a:r>
              <a:rPr lang="sv-SE" sz="1600" dirty="0"/>
              <a:t>. Puls: 85/min. Hjärtat auskulteras utan blåsljud. Lungor: Auskulteras </a:t>
            </a:r>
            <a:r>
              <a:rPr lang="sv-SE" sz="1600" dirty="0" err="1"/>
              <a:t>ua</a:t>
            </a:r>
            <a:r>
              <a:rPr lang="sv-SE" sz="1600" dirty="0"/>
              <a:t>. Buk: Mjuk, Ömmar diffust i buken. Ingen dunkömhet över njurlogerna. Lymfkörtlar: Samtliga stationer palperas </a:t>
            </a:r>
            <a:r>
              <a:rPr lang="sv-SE" sz="1600" dirty="0" err="1"/>
              <a:t>ua</a:t>
            </a:r>
            <a:r>
              <a:rPr lang="sv-SE" sz="1600" dirty="0"/>
              <a:t>. </a:t>
            </a:r>
            <a:br>
              <a:rPr lang="sv-SE" sz="1600" dirty="0"/>
            </a:br>
            <a:br>
              <a:rPr lang="sv-SE" sz="1600" dirty="0"/>
            </a:br>
            <a:r>
              <a:rPr lang="sv-SE" sz="1600" dirty="0"/>
              <a:t>Fråga 5:1. </a:t>
            </a:r>
            <a:br>
              <a:rPr lang="sv-SE" sz="1600" dirty="0"/>
            </a:br>
            <a:r>
              <a:rPr lang="sv-SE" sz="1600" dirty="0"/>
              <a:t>Hur vill du komplettera anamnesen?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En infektionsanamnes skall förutom generella frågor om fördjupad symtomatologi, tidigare och aktuella sjukdomar, läkemedel, allergier, alkohol- och drog användning, debut och duration av symtom innehålla infektionsepidemilogiska frågor som t ex andra sjuka i omgivningen och vistelse på ort med annat infektionspanorama. Debut och duration av symtom gavs i ingressen till fallet. </a:t>
            </a:r>
          </a:p>
          <a:p>
            <a:pPr marL="0" indent="0">
              <a:buNone/>
            </a:pPr>
            <a:br>
              <a:rPr lang="sv-SE" sz="1600" dirty="0"/>
            </a:br>
            <a:r>
              <a:rPr lang="sv-SE" sz="1000" dirty="0">
                <a:solidFill>
                  <a:schemeClr val="tx1">
                    <a:lumMod val="50000"/>
                    <a:lumOff val="50000"/>
                  </a:schemeClr>
                </a:solidFill>
              </a:rPr>
              <a:t>(K10C69, K10C124)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631658251"/>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Nils, 42 år </a:t>
            </a:r>
          </a:p>
          <a:p>
            <a:pPr marL="0" indent="0">
              <a:buNone/>
            </a:pPr>
            <a:r>
              <a:rPr lang="sv-SE" sz="1200" i="1" dirty="0">
                <a:solidFill>
                  <a:schemeClr val="tx1">
                    <a:lumMod val="50000"/>
                    <a:lumOff val="50000"/>
                  </a:schemeClr>
                </a:solidFill>
              </a:rPr>
              <a:t>Det är högt tryck på akuten en kväll i januari (19/1 2018, dvs innan covidpandemin), när du i egenskap av infektionsjour får ta hand om Nils, 42 år, som söker pga. 41 graders feber. Han är tidigare väsentligen frisk, </a:t>
            </a:r>
            <a:r>
              <a:rPr lang="sv-SE" sz="1200" i="1" dirty="0" err="1">
                <a:solidFill>
                  <a:schemeClr val="tx1">
                    <a:lumMod val="50000"/>
                    <a:lumOff val="50000"/>
                  </a:schemeClr>
                </a:solidFill>
              </a:rPr>
              <a:t>appendektomerad</a:t>
            </a:r>
            <a:r>
              <a:rPr lang="sv-SE" sz="1200" i="1" dirty="0">
                <a:solidFill>
                  <a:schemeClr val="tx1">
                    <a:lumMod val="50000"/>
                    <a:lumOff val="50000"/>
                  </a:schemeClr>
                </a:solidFill>
              </a:rPr>
              <a:t> som barn, sambo, inga barn och arbetar som fotograf. </a:t>
            </a:r>
          </a:p>
          <a:p>
            <a:pPr marL="0" indent="0">
              <a:buNone/>
            </a:pPr>
            <a:r>
              <a:rPr lang="sv-SE" sz="1200" i="1" dirty="0">
                <a:solidFill>
                  <a:schemeClr val="tx1">
                    <a:lumMod val="50000"/>
                    <a:lumOff val="50000"/>
                  </a:schemeClr>
                </a:solidFill>
              </a:rPr>
              <a:t>Han insjuknade akut på kvällen 16/1 med 40 graders feber och frossa. Senaste dagarna har han börjat få lös avföring, som han inte noterat något blod i. Han förnekar ljuskänslighet, hosta, vattenkastnings- eller andningsbesvär. Han har själv trott att det är influensa och har inte velat åka till sjukhus, men söker nu då febern ånyo stigit och han känner sig alltmer matt. </a:t>
            </a:r>
          </a:p>
          <a:p>
            <a:pPr marL="0" indent="0">
              <a:buNone/>
            </a:pPr>
            <a:r>
              <a:rPr lang="sv-SE" sz="1200" i="1" dirty="0">
                <a:solidFill>
                  <a:schemeClr val="tx1">
                    <a:lumMod val="50000"/>
                    <a:lumOff val="50000"/>
                  </a:schemeClr>
                </a:solidFill>
              </a:rPr>
              <a:t>I status noterar du: Allmäntillstånd: Trött och tagen. Temp 39,5. RLS 1, ingen nackstelhet. Andningsfrekvens: 22/min, Perifer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96% på luft, </a:t>
            </a:r>
            <a:r>
              <a:rPr lang="sv-SE" sz="1200" i="1" dirty="0" err="1">
                <a:solidFill>
                  <a:schemeClr val="tx1">
                    <a:lumMod val="50000"/>
                    <a:lumOff val="50000"/>
                  </a:schemeClr>
                </a:solidFill>
              </a:rPr>
              <a:t>Bltr</a:t>
            </a:r>
            <a:r>
              <a:rPr lang="sv-SE" sz="1200" i="1" dirty="0">
                <a:solidFill>
                  <a:schemeClr val="tx1">
                    <a:lumMod val="50000"/>
                    <a:lumOff val="50000"/>
                  </a:schemeClr>
                </a:solidFill>
              </a:rPr>
              <a:t>: 105/70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85/min. Hjärtat auskulteras utan blåsljud. Lungor: Auskulteras </a:t>
            </a:r>
            <a:r>
              <a:rPr lang="sv-SE" sz="1200" i="1" dirty="0" err="1">
                <a:solidFill>
                  <a:schemeClr val="tx1">
                    <a:lumMod val="50000"/>
                    <a:lumOff val="50000"/>
                  </a:schemeClr>
                </a:solidFill>
              </a:rPr>
              <a:t>ua</a:t>
            </a:r>
            <a:r>
              <a:rPr lang="sv-SE" sz="1200" i="1" dirty="0">
                <a:solidFill>
                  <a:schemeClr val="tx1">
                    <a:lumMod val="50000"/>
                    <a:lumOff val="50000"/>
                  </a:schemeClr>
                </a:solidFill>
              </a:rPr>
              <a:t>. Buk: Mjuk, Ömmar diffust i buken. Ingen dunkömhet över njurlogerna. Lymfkörtlar: Samtliga stationer palperas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br>
              <a:rPr lang="sv-SE" sz="1600" dirty="0"/>
            </a:br>
            <a:br>
              <a:rPr lang="sv-SE" sz="1600" dirty="0"/>
            </a:br>
            <a:r>
              <a:rPr lang="sv-SE" sz="1600" dirty="0"/>
              <a:t>Nils tar inga läkemedel och har inga allergier. När det gäller besvären från mag-tarmkanalen, så har han ca 2-3 lösa avföringar/dygn, har inte kräkts och har kunnat dricka, så han känner sig inte törstig. Han kom hem för fyra dagar sedan från en 3 veckor lång rundresa i Afrika. Vad han vet så har ingen annan i resesällskapet insjuknat. Sambon mår bra. </a:t>
            </a:r>
            <a:br>
              <a:rPr lang="sv-SE" sz="1600" dirty="0"/>
            </a:br>
            <a:br>
              <a:rPr lang="sv-SE" sz="1600" dirty="0"/>
            </a:br>
            <a:r>
              <a:rPr lang="sv-SE" sz="1600" dirty="0"/>
              <a:t>Fråga 5:2. </a:t>
            </a:r>
            <a:br>
              <a:rPr lang="sv-SE" sz="1600" dirty="0"/>
            </a:br>
            <a:r>
              <a:rPr lang="sv-SE" sz="1600" dirty="0"/>
              <a:t>Vilka två viktiga diagnoser vill du vara säker på att inte missa, med hänsyn taget till att patienten varit utomlands (feberinsjuknande efter vistelse i tropikerna)? (1p)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009635197"/>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Nils, 42 år </a:t>
            </a:r>
          </a:p>
          <a:p>
            <a:pPr marL="0" indent="0">
              <a:buNone/>
            </a:pPr>
            <a:r>
              <a:rPr lang="sv-SE" sz="1200" i="1" dirty="0">
                <a:solidFill>
                  <a:schemeClr val="tx1">
                    <a:lumMod val="50000"/>
                    <a:lumOff val="50000"/>
                  </a:schemeClr>
                </a:solidFill>
              </a:rPr>
              <a:t>Det är högt tryck på akuten en kväll i januari (19/1 2018, dvs innan covidpandemin), när du i egenskap av infektionsjour får ta hand om Nils, 42 år, som söker pga. 41 graders feber. Han är tidigare väsentligen frisk, </a:t>
            </a:r>
            <a:r>
              <a:rPr lang="sv-SE" sz="1200" i="1" dirty="0" err="1">
                <a:solidFill>
                  <a:schemeClr val="tx1">
                    <a:lumMod val="50000"/>
                    <a:lumOff val="50000"/>
                  </a:schemeClr>
                </a:solidFill>
              </a:rPr>
              <a:t>appendektomerad</a:t>
            </a:r>
            <a:r>
              <a:rPr lang="sv-SE" sz="1200" i="1" dirty="0">
                <a:solidFill>
                  <a:schemeClr val="tx1">
                    <a:lumMod val="50000"/>
                    <a:lumOff val="50000"/>
                  </a:schemeClr>
                </a:solidFill>
              </a:rPr>
              <a:t> som barn, sambo, inga barn och arbetar som fotograf. </a:t>
            </a:r>
          </a:p>
          <a:p>
            <a:pPr marL="0" indent="0">
              <a:buNone/>
            </a:pPr>
            <a:r>
              <a:rPr lang="sv-SE" sz="1200" i="1" dirty="0">
                <a:solidFill>
                  <a:schemeClr val="tx1">
                    <a:lumMod val="50000"/>
                    <a:lumOff val="50000"/>
                  </a:schemeClr>
                </a:solidFill>
              </a:rPr>
              <a:t>Han insjuknade akut på kvällen 16/1 med 40 graders feber och frossa. Senaste dagarna har han börjat få lös avföring, som han inte noterat något blod i. Han förnekar ljuskänslighet, hosta, vattenkastnings- eller andningsbesvär. Han har själv trott att det är influensa och har inte velat åka till sjukhus, men söker nu då febern ånyo stigit och han känner sig alltmer matt. </a:t>
            </a:r>
          </a:p>
          <a:p>
            <a:pPr marL="0" indent="0">
              <a:buNone/>
            </a:pPr>
            <a:r>
              <a:rPr lang="sv-SE" sz="1200" i="1" dirty="0">
                <a:solidFill>
                  <a:schemeClr val="tx1">
                    <a:lumMod val="50000"/>
                    <a:lumOff val="50000"/>
                  </a:schemeClr>
                </a:solidFill>
              </a:rPr>
              <a:t>I status noterar du: Allmäntillstånd: Trött och tagen. Temp 39,5. RLS 1, ingen nackstelhet. Andningsfrekvens: 22/min, Perifer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96% på luft, </a:t>
            </a:r>
            <a:r>
              <a:rPr lang="sv-SE" sz="1200" i="1" dirty="0" err="1">
                <a:solidFill>
                  <a:schemeClr val="tx1">
                    <a:lumMod val="50000"/>
                    <a:lumOff val="50000"/>
                  </a:schemeClr>
                </a:solidFill>
              </a:rPr>
              <a:t>Bltr</a:t>
            </a:r>
            <a:r>
              <a:rPr lang="sv-SE" sz="1200" i="1" dirty="0">
                <a:solidFill>
                  <a:schemeClr val="tx1">
                    <a:lumMod val="50000"/>
                    <a:lumOff val="50000"/>
                  </a:schemeClr>
                </a:solidFill>
              </a:rPr>
              <a:t>: 105/70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85/min. Hjärtat auskulteras utan blåsljud. Lungor: Auskulteras </a:t>
            </a:r>
            <a:r>
              <a:rPr lang="sv-SE" sz="1200" i="1" dirty="0" err="1">
                <a:solidFill>
                  <a:schemeClr val="tx1">
                    <a:lumMod val="50000"/>
                    <a:lumOff val="50000"/>
                  </a:schemeClr>
                </a:solidFill>
              </a:rPr>
              <a:t>ua</a:t>
            </a:r>
            <a:r>
              <a:rPr lang="sv-SE" sz="1200" i="1" dirty="0">
                <a:solidFill>
                  <a:schemeClr val="tx1">
                    <a:lumMod val="50000"/>
                    <a:lumOff val="50000"/>
                  </a:schemeClr>
                </a:solidFill>
              </a:rPr>
              <a:t>. Buk: Mjuk, Ömmar diffust i buken. Ingen dunkömhet över njurlogerna. Lymfkörtlar: Samtliga stationer palperas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br>
              <a:rPr lang="sv-SE" sz="1600" dirty="0"/>
            </a:br>
            <a:br>
              <a:rPr lang="sv-SE" sz="1600" dirty="0"/>
            </a:br>
            <a:r>
              <a:rPr lang="sv-SE" sz="1600" dirty="0"/>
              <a:t>Nils tar inga läkemedel och har inga allergier. När det gäller besvären från mag-tarmkanalen, så har han ca 2-3 lösa avföringar/dygn, har inte kräkts och har kunnat dricka, så han känner sig inte törstig. Han kom hem för fyra dagar sedan från en 3 veckor lång rundresa i Afrika. Vad han vet så har ingen annan i resesällskapet insjuknat. Sambon mår bra. </a:t>
            </a:r>
            <a:br>
              <a:rPr lang="sv-SE" sz="1600" dirty="0"/>
            </a:br>
            <a:br>
              <a:rPr lang="sv-SE" sz="1600" dirty="0"/>
            </a:br>
            <a:r>
              <a:rPr lang="sv-SE" sz="1600" dirty="0"/>
              <a:t>Fråga 5:2. </a:t>
            </a:r>
            <a:br>
              <a:rPr lang="sv-SE" sz="1600" dirty="0"/>
            </a:br>
            <a:r>
              <a:rPr lang="sv-SE" sz="1600" dirty="0"/>
              <a:t>Vilka två viktiga diagnoser vill du vara säker på att inte missa, med hänsyn taget till att patienten varit utomlands (feberinsjuknande efter vistelse i tropikerna)?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Malaria och tyfoidfeber skall alltid ingå som differential-diagnoser vid handläggning av en patient med feber efter vistelse i tropikerna. Man bör dock inte heller glömma bort att ”det vanliga är det vanliga” dvs infektioner som UVI, pneumoni, bakteriell </a:t>
            </a:r>
            <a:r>
              <a:rPr lang="sv-SE" sz="1600" dirty="0" err="1">
                <a:solidFill>
                  <a:schemeClr val="accent4"/>
                </a:solidFill>
              </a:rPr>
              <a:t>gastroenterit</a:t>
            </a:r>
            <a:r>
              <a:rPr lang="sv-SE" sz="1600" dirty="0">
                <a:solidFill>
                  <a:schemeClr val="accent4"/>
                </a:solidFill>
              </a:rPr>
              <a:t> etc. är vanliga infektioner oavsett var i världen man varit </a:t>
            </a:r>
            <a:br>
              <a:rPr lang="sv-SE" sz="1600" dirty="0"/>
            </a:br>
            <a:br>
              <a:rPr lang="sv-SE" sz="1600" dirty="0"/>
            </a:br>
            <a:r>
              <a:rPr lang="sv-SE" sz="1000" dirty="0">
                <a:solidFill>
                  <a:schemeClr val="tx1">
                    <a:lumMod val="50000"/>
                    <a:lumOff val="50000"/>
                  </a:schemeClr>
                </a:solidFill>
              </a:rPr>
              <a:t>(K10C69b)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58433984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Nils, 42 år </a:t>
            </a:r>
          </a:p>
          <a:p>
            <a:pPr marL="0" indent="0">
              <a:buNone/>
            </a:pPr>
            <a:r>
              <a:rPr lang="sv-SE" sz="1200" i="1" dirty="0">
                <a:solidFill>
                  <a:schemeClr val="tx1">
                    <a:lumMod val="50000"/>
                    <a:lumOff val="50000"/>
                  </a:schemeClr>
                </a:solidFill>
              </a:rPr>
              <a:t>Det är högt tryck på akuten en kväll i januari (19/1 2018, dvs innan covidpandemin), när du i egenskap av infektionsjour får ta hand om Nils, 42 år, som söker pga. 41 graders feber. Han är tidigare väsentligen frisk, </a:t>
            </a:r>
            <a:r>
              <a:rPr lang="sv-SE" sz="1200" i="1" dirty="0" err="1">
                <a:solidFill>
                  <a:schemeClr val="tx1">
                    <a:lumMod val="50000"/>
                    <a:lumOff val="50000"/>
                  </a:schemeClr>
                </a:solidFill>
              </a:rPr>
              <a:t>appendektomerad</a:t>
            </a:r>
            <a:r>
              <a:rPr lang="sv-SE" sz="1200" i="1" dirty="0">
                <a:solidFill>
                  <a:schemeClr val="tx1">
                    <a:lumMod val="50000"/>
                    <a:lumOff val="50000"/>
                  </a:schemeClr>
                </a:solidFill>
              </a:rPr>
              <a:t> som barn, sambo, inga barn och arbetar som fotograf. </a:t>
            </a:r>
          </a:p>
          <a:p>
            <a:pPr marL="0" indent="0">
              <a:buNone/>
            </a:pPr>
            <a:r>
              <a:rPr lang="sv-SE" sz="1200" i="1" dirty="0">
                <a:solidFill>
                  <a:schemeClr val="tx1">
                    <a:lumMod val="50000"/>
                    <a:lumOff val="50000"/>
                  </a:schemeClr>
                </a:solidFill>
              </a:rPr>
              <a:t>Han insjuknade akut på kvällen 16/1 med 40 graders feber och frossa. Senaste dagarna har han börjat få lös avföring, som han inte noterat något blod i. Han förnekar ljuskänslighet, hosta, vattenkastnings- eller andningsbesvär. Han har själv trott att det är influensa och har inte velat åka till sjukhus, men söker nu då febern ånyo stigit och han känner sig alltmer matt. </a:t>
            </a:r>
          </a:p>
          <a:p>
            <a:pPr marL="0" indent="0">
              <a:buNone/>
            </a:pPr>
            <a:r>
              <a:rPr lang="sv-SE" sz="1200" i="1" dirty="0">
                <a:solidFill>
                  <a:schemeClr val="tx1">
                    <a:lumMod val="50000"/>
                    <a:lumOff val="50000"/>
                  </a:schemeClr>
                </a:solidFill>
              </a:rPr>
              <a:t>I status noterar du: Allmäntillstånd: Trött och tagen. Temp 39,5. RLS 1, ingen nackstelhet. Andningsfrekvens: 22/min, Perifer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96% på luft, </a:t>
            </a:r>
            <a:r>
              <a:rPr lang="sv-SE" sz="1200" i="1" dirty="0" err="1">
                <a:solidFill>
                  <a:schemeClr val="tx1">
                    <a:lumMod val="50000"/>
                    <a:lumOff val="50000"/>
                  </a:schemeClr>
                </a:solidFill>
              </a:rPr>
              <a:t>Bltr</a:t>
            </a:r>
            <a:r>
              <a:rPr lang="sv-SE" sz="1200" i="1" dirty="0">
                <a:solidFill>
                  <a:schemeClr val="tx1">
                    <a:lumMod val="50000"/>
                    <a:lumOff val="50000"/>
                  </a:schemeClr>
                </a:solidFill>
              </a:rPr>
              <a:t>: 105/70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85/min. Hjärtat auskulteras utan blåsljud. Lungor: Auskulteras </a:t>
            </a:r>
            <a:r>
              <a:rPr lang="sv-SE" sz="1200" i="1" dirty="0" err="1">
                <a:solidFill>
                  <a:schemeClr val="tx1">
                    <a:lumMod val="50000"/>
                    <a:lumOff val="50000"/>
                  </a:schemeClr>
                </a:solidFill>
              </a:rPr>
              <a:t>ua</a:t>
            </a:r>
            <a:r>
              <a:rPr lang="sv-SE" sz="1200" i="1" dirty="0">
                <a:solidFill>
                  <a:schemeClr val="tx1">
                    <a:lumMod val="50000"/>
                    <a:lumOff val="50000"/>
                  </a:schemeClr>
                </a:solidFill>
              </a:rPr>
              <a:t>. Buk: Mjuk, Ömmar diffust i buken. Ingen dunkömhet över njurlogerna. Lymfkörtlar: Samtliga stationer palperas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br>
              <a:rPr lang="sv-SE" sz="1600" dirty="0"/>
            </a:br>
            <a:br>
              <a:rPr lang="sv-SE" sz="1600" dirty="0"/>
            </a:br>
            <a:r>
              <a:rPr lang="sv-SE" sz="1600" dirty="0"/>
              <a:t>Nils tar inga läkemedel och har inga allergier. När det gäller besvären från mag-tarmkanalen, så har han ca 2-3 lösa avföringar/dygn, har inte kräkts och har kunnat dricka, så han känner sig inte törstig. Han kom hem för fyra dagar sedan från en 3 veckor lång rundresa i Afrika. Vad han vet så har ingen annan i resesällskapet insjuknat. Sambon mår bra. </a:t>
            </a:r>
            <a:br>
              <a:rPr lang="sv-SE" sz="1600" dirty="0"/>
            </a:br>
            <a:br>
              <a:rPr lang="sv-SE" sz="1600" dirty="0"/>
            </a:br>
            <a:r>
              <a:rPr lang="sv-SE" sz="1600" dirty="0"/>
              <a:t>Fråga 5:3. </a:t>
            </a:r>
            <a:br>
              <a:rPr lang="sv-SE" sz="1600" dirty="0"/>
            </a:br>
            <a:r>
              <a:rPr lang="sv-SE" sz="1600" dirty="0"/>
              <a:t>Vilka frågor vill du komplettera reseanamnesen med? (2p)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668099397"/>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Nils, 42 år </a:t>
            </a:r>
          </a:p>
          <a:p>
            <a:pPr marL="0" indent="0">
              <a:buNone/>
            </a:pPr>
            <a:r>
              <a:rPr lang="sv-SE" sz="1200" i="1" dirty="0">
                <a:solidFill>
                  <a:schemeClr val="tx1">
                    <a:lumMod val="50000"/>
                    <a:lumOff val="50000"/>
                  </a:schemeClr>
                </a:solidFill>
              </a:rPr>
              <a:t>Det är högt tryck på akuten en kväll i januari (19/1 2018, dvs innan covidpandemin), när du i egenskap av infektionsjour får ta hand om Nils, 42 år, som söker pga. 41 graders feber. Han är tidigare väsentligen frisk, </a:t>
            </a:r>
            <a:r>
              <a:rPr lang="sv-SE" sz="1200" i="1" dirty="0" err="1">
                <a:solidFill>
                  <a:schemeClr val="tx1">
                    <a:lumMod val="50000"/>
                    <a:lumOff val="50000"/>
                  </a:schemeClr>
                </a:solidFill>
              </a:rPr>
              <a:t>appendektomerad</a:t>
            </a:r>
            <a:r>
              <a:rPr lang="sv-SE" sz="1200" i="1" dirty="0">
                <a:solidFill>
                  <a:schemeClr val="tx1">
                    <a:lumMod val="50000"/>
                    <a:lumOff val="50000"/>
                  </a:schemeClr>
                </a:solidFill>
              </a:rPr>
              <a:t> som barn, sambo, inga barn och arbetar som fotograf. </a:t>
            </a:r>
          </a:p>
          <a:p>
            <a:pPr marL="0" indent="0">
              <a:buNone/>
            </a:pPr>
            <a:r>
              <a:rPr lang="sv-SE" sz="1200" i="1" dirty="0">
                <a:solidFill>
                  <a:schemeClr val="tx1">
                    <a:lumMod val="50000"/>
                    <a:lumOff val="50000"/>
                  </a:schemeClr>
                </a:solidFill>
              </a:rPr>
              <a:t>Han insjuknade akut på kvällen 16/1 med 40 graders feber och frossa. Senaste dagarna har han börjat få lös avföring, som han inte noterat något blod i. Han förnekar ljuskänslighet, hosta, vattenkastnings- eller andningsbesvär. Han har själv trott att det är influensa och har inte velat åka till sjukhus, men söker nu då febern ånyo stigit och han känner sig alltmer matt. </a:t>
            </a:r>
          </a:p>
          <a:p>
            <a:pPr marL="0" indent="0">
              <a:buNone/>
            </a:pPr>
            <a:r>
              <a:rPr lang="sv-SE" sz="1200" i="1" dirty="0">
                <a:solidFill>
                  <a:schemeClr val="tx1">
                    <a:lumMod val="50000"/>
                    <a:lumOff val="50000"/>
                  </a:schemeClr>
                </a:solidFill>
              </a:rPr>
              <a:t>I status noterar du: Allmäntillstånd: Trött och tagen. Temp 39,5. RLS 1, ingen nackstelhet. Andningsfrekvens: 22/min, Perifer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96% på luft, </a:t>
            </a:r>
            <a:r>
              <a:rPr lang="sv-SE" sz="1200" i="1" dirty="0" err="1">
                <a:solidFill>
                  <a:schemeClr val="tx1">
                    <a:lumMod val="50000"/>
                    <a:lumOff val="50000"/>
                  </a:schemeClr>
                </a:solidFill>
              </a:rPr>
              <a:t>Bltr</a:t>
            </a:r>
            <a:r>
              <a:rPr lang="sv-SE" sz="1200" i="1" dirty="0">
                <a:solidFill>
                  <a:schemeClr val="tx1">
                    <a:lumMod val="50000"/>
                    <a:lumOff val="50000"/>
                  </a:schemeClr>
                </a:solidFill>
              </a:rPr>
              <a:t>: 105/70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85/min. Hjärtat auskulteras utan blåsljud. Lungor: Auskulteras </a:t>
            </a:r>
            <a:r>
              <a:rPr lang="sv-SE" sz="1200" i="1" dirty="0" err="1">
                <a:solidFill>
                  <a:schemeClr val="tx1">
                    <a:lumMod val="50000"/>
                    <a:lumOff val="50000"/>
                  </a:schemeClr>
                </a:solidFill>
              </a:rPr>
              <a:t>ua</a:t>
            </a:r>
            <a:r>
              <a:rPr lang="sv-SE" sz="1200" i="1" dirty="0">
                <a:solidFill>
                  <a:schemeClr val="tx1">
                    <a:lumMod val="50000"/>
                    <a:lumOff val="50000"/>
                  </a:schemeClr>
                </a:solidFill>
              </a:rPr>
              <a:t>. Buk: Mjuk, Ömmar diffust i buken. Ingen dunkömhet över njurlogerna. Lymfkörtlar: Samtliga stationer palperas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br>
              <a:rPr lang="sv-SE" sz="1600" dirty="0"/>
            </a:br>
            <a:br>
              <a:rPr lang="sv-SE" sz="1600" dirty="0"/>
            </a:br>
            <a:r>
              <a:rPr lang="sv-SE" sz="1600" dirty="0"/>
              <a:t>Nils tar inga läkemedel och har inga allergier. När det gäller besvären från mag-tarmkanalen, så har han ca 2-3 lösa avföringar/dygn, har inte kräkts och har kunnat dricka, så han känner sig inte törstig. Han kom hem för fyra dagar sedan från en 3 veckor lång rundresa i Afrika. Vad han vet så har ingen annan i resesällskapet insjuknat. Sambon mår bra. </a:t>
            </a:r>
            <a:br>
              <a:rPr lang="sv-SE" sz="1600" dirty="0"/>
            </a:br>
            <a:br>
              <a:rPr lang="sv-SE" sz="1600" dirty="0"/>
            </a:br>
            <a:r>
              <a:rPr lang="sv-SE" sz="1600" dirty="0"/>
              <a:t>Fråga 5:3. </a:t>
            </a:r>
            <a:br>
              <a:rPr lang="sv-SE" sz="1600" dirty="0"/>
            </a:br>
            <a:r>
              <a:rPr lang="sv-SE" sz="1600" dirty="0"/>
              <a:t>Vilka frågor vill du komplettera reseanamnesen med?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En fördjupad reseanamnes bör innehåll frågor om själva resan: (Var har du vistats? I vilken miljö? Vad var syftet med resan? </a:t>
            </a:r>
            <a:r>
              <a:rPr lang="sv-SE" sz="1600" dirty="0" err="1">
                <a:solidFill>
                  <a:schemeClr val="accent4"/>
                </a:solidFill>
              </a:rPr>
              <a:t>Et.c</a:t>
            </a:r>
            <a:r>
              <a:rPr lang="sv-SE" sz="1600" dirty="0">
                <a:solidFill>
                  <a:schemeClr val="accent4"/>
                </a:solidFill>
              </a:rPr>
              <a:t>), men även frågor gällande profylaktiska åtgärder för att undvika infektioner, som vaccinationer och läkemedelsprofylax, samt generella åtgärder som myggnät, myggmedel etc. </a:t>
            </a:r>
            <a:br>
              <a:rPr lang="sv-SE" sz="1600" dirty="0"/>
            </a:br>
            <a:br>
              <a:rPr lang="sv-SE" sz="1600" dirty="0"/>
            </a:br>
            <a:r>
              <a:rPr lang="sv-SE" sz="1000" dirty="0">
                <a:solidFill>
                  <a:schemeClr val="tx1">
                    <a:lumMod val="50000"/>
                    <a:lumOff val="50000"/>
                  </a:schemeClr>
                </a:solidFill>
              </a:rPr>
              <a:t>(K10C39, K1069b, K10C124)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285527107"/>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Nils, 42 år </a:t>
            </a:r>
          </a:p>
          <a:p>
            <a:pPr marL="0" indent="0">
              <a:buNone/>
            </a:pPr>
            <a:r>
              <a:rPr lang="sv-SE" sz="1200" i="1" dirty="0">
                <a:solidFill>
                  <a:schemeClr val="tx1">
                    <a:lumMod val="50000"/>
                    <a:lumOff val="50000"/>
                  </a:schemeClr>
                </a:solidFill>
              </a:rPr>
              <a:t>Det är högt tryck på akuten en kväll i januari (19/1 2018, dvs innan covidpandemin), när du i egenskap av infektionsjour får ta hand om Nils, 42 år, som söker pga. 41 graders feber. Han är tidigare väsentligen frisk, </a:t>
            </a:r>
            <a:r>
              <a:rPr lang="sv-SE" sz="1200" i="1" dirty="0" err="1">
                <a:solidFill>
                  <a:schemeClr val="tx1">
                    <a:lumMod val="50000"/>
                    <a:lumOff val="50000"/>
                  </a:schemeClr>
                </a:solidFill>
              </a:rPr>
              <a:t>appendektomerad</a:t>
            </a:r>
            <a:r>
              <a:rPr lang="sv-SE" sz="1200" i="1" dirty="0">
                <a:solidFill>
                  <a:schemeClr val="tx1">
                    <a:lumMod val="50000"/>
                    <a:lumOff val="50000"/>
                  </a:schemeClr>
                </a:solidFill>
              </a:rPr>
              <a:t> som barn, sambo, inga barn och arbetar som fotograf. </a:t>
            </a:r>
            <a:br>
              <a:rPr lang="sv-SE" sz="1200" i="1" dirty="0">
                <a:solidFill>
                  <a:schemeClr val="tx1">
                    <a:lumMod val="50000"/>
                    <a:lumOff val="50000"/>
                  </a:schemeClr>
                </a:solidFill>
              </a:rPr>
            </a:br>
            <a:r>
              <a:rPr lang="sv-SE" sz="1200" i="1" dirty="0">
                <a:solidFill>
                  <a:schemeClr val="tx1">
                    <a:lumMod val="50000"/>
                    <a:lumOff val="50000"/>
                  </a:schemeClr>
                </a:solidFill>
              </a:rPr>
              <a:t>Han insjuknade akut på kvällen 16/1 med 40 graders feber och frossa. Senaste dagarna har han börjat få lös avföring, som han inte noterat något blod i. Han förnekar ljuskänslighet, hosta, vattenkastnings- eller andningsbesvär. Han har själv trott att det är influensa och har inte velat åka till sjukhus, men söker nu då febern ånyo stigit och han känner sig alltmer matt. </a:t>
            </a:r>
            <a:br>
              <a:rPr lang="sv-SE" sz="1200" i="1" dirty="0">
                <a:solidFill>
                  <a:schemeClr val="tx1">
                    <a:lumMod val="50000"/>
                    <a:lumOff val="50000"/>
                  </a:schemeClr>
                </a:solidFill>
              </a:rPr>
            </a:br>
            <a:r>
              <a:rPr lang="sv-SE" sz="1200" i="1" dirty="0">
                <a:solidFill>
                  <a:schemeClr val="tx1">
                    <a:lumMod val="50000"/>
                    <a:lumOff val="50000"/>
                  </a:schemeClr>
                </a:solidFill>
              </a:rPr>
              <a:t>I status noterar du: Allmäntillstånd: Trött och tagen. Temp 39,5. RLS 1, ingen nackstelhet. Andningsfrekvens: 22/min, Perifer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96% på luft, </a:t>
            </a:r>
            <a:r>
              <a:rPr lang="sv-SE" sz="1200" i="1" dirty="0" err="1">
                <a:solidFill>
                  <a:schemeClr val="tx1">
                    <a:lumMod val="50000"/>
                    <a:lumOff val="50000"/>
                  </a:schemeClr>
                </a:solidFill>
              </a:rPr>
              <a:t>Bltr</a:t>
            </a:r>
            <a:r>
              <a:rPr lang="sv-SE" sz="1200" i="1" dirty="0">
                <a:solidFill>
                  <a:schemeClr val="tx1">
                    <a:lumMod val="50000"/>
                    <a:lumOff val="50000"/>
                  </a:schemeClr>
                </a:solidFill>
              </a:rPr>
              <a:t>: 105/70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85/min. Hjärtat auskulteras utan blåsljud. Lungor: Auskulteras </a:t>
            </a:r>
            <a:r>
              <a:rPr lang="sv-SE" sz="1200" i="1" dirty="0" err="1">
                <a:solidFill>
                  <a:schemeClr val="tx1">
                    <a:lumMod val="50000"/>
                    <a:lumOff val="50000"/>
                  </a:schemeClr>
                </a:solidFill>
              </a:rPr>
              <a:t>ua</a:t>
            </a:r>
            <a:r>
              <a:rPr lang="sv-SE" sz="1200" i="1" dirty="0">
                <a:solidFill>
                  <a:schemeClr val="tx1">
                    <a:lumMod val="50000"/>
                    <a:lumOff val="50000"/>
                  </a:schemeClr>
                </a:solidFill>
              </a:rPr>
              <a:t>. Buk: Mjuk, Ömmar diffust i buken. Ingen dunkömhet över njurlogerna. Lymfkörtlar: Samtliga stationer palperas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br>
              <a:rPr lang="sv-SE" sz="1600" dirty="0"/>
            </a:br>
            <a:r>
              <a:rPr lang="sv-SE" sz="1200" i="1" dirty="0">
                <a:solidFill>
                  <a:schemeClr val="tx1">
                    <a:lumMod val="50000"/>
                    <a:lumOff val="50000"/>
                  </a:schemeClr>
                </a:solidFill>
              </a:rPr>
              <a:t>Nils tar inga läkemedel och har inga allergier. När det gäller besvären från mag-tarmkanalen, så har han ca 2-3 lösa avföringar/dygn, har inte kräkts och har kunnat dricka, så han känner sig inte törstig. Han kom hem för fyra dagar sedan från en 3 veckor lång rundresa i Afrika. Vad han vet så har ingen annan i resesällskapet insjuknat. Sambon mår bra. </a:t>
            </a:r>
            <a:br>
              <a:rPr lang="sv-SE" sz="1200" i="1" dirty="0">
                <a:solidFill>
                  <a:schemeClr val="tx1">
                    <a:lumMod val="50000"/>
                    <a:lumOff val="50000"/>
                  </a:schemeClr>
                </a:solidFill>
              </a:rPr>
            </a:br>
            <a:br>
              <a:rPr lang="sv-SE" sz="1400" dirty="0"/>
            </a:br>
            <a:r>
              <a:rPr lang="sv-SE" sz="1400" dirty="0"/>
              <a:t>Du kompletterar genom att fråga efter typ av resa samt vilka vaccinationer och malariaprofylax han tagit, och drar dig till minnes att tyfoidfeber och malaria alltid bör ingå som differentialdiagnoser vid utredning av akut febersjukdom efter vistelse i tropikerna. </a:t>
            </a:r>
          </a:p>
          <a:p>
            <a:pPr marL="0" indent="0">
              <a:buNone/>
            </a:pPr>
            <a:r>
              <a:rPr lang="sv-SE" sz="1400" dirty="0"/>
              <a:t>Nils har varit på turist/fotoresa i Sydafrika, Malawi och Tanzania, inkluderande </a:t>
            </a:r>
            <a:r>
              <a:rPr lang="sv-SE" sz="1400" dirty="0" err="1"/>
              <a:t>bl</a:t>
            </a:r>
            <a:r>
              <a:rPr lang="sv-SE" sz="1400" dirty="0"/>
              <a:t> a safari. Den första veckan åkte man runt i Krugerparken i Sydafrika. Han tror att han kan ha fått någon fästing på sig då, för det var ganska gott om dem. Därefter reste man till Malawi och bodde vid Malawisjön på ett camp där man snorklade och tittade på fiskar. Slutligen åkte man på safari i Tanzania under den sista veckan. Där bodde man i </a:t>
            </a:r>
            <a:r>
              <a:rPr lang="sv-SE" sz="1400" dirty="0" err="1"/>
              <a:t>tältlodger</a:t>
            </a:r>
            <a:r>
              <a:rPr lang="sv-SE" sz="1400" dirty="0"/>
              <a:t> på savannen. Det var ganska mycket mygg där, men han hade myggnät på nätterna. Nils har tagit samma malariaprofylax som han använt tidigare vid fotojobb i Sydamerika (Klorokin 2 </a:t>
            </a:r>
            <a:r>
              <a:rPr lang="sv-SE" sz="1400" dirty="0" err="1"/>
              <a:t>tabl</a:t>
            </a:r>
            <a:r>
              <a:rPr lang="sv-SE" sz="1400" dirty="0"/>
              <a:t>/vecka). Han började med det när han åkte från Sydafrika, men medger att han missat några doser och att tabletterna tog slut dagen efter att han kom hem. Han vaccinerade sig senast för tre år sedan mot hepatit A och B (</a:t>
            </a:r>
            <a:r>
              <a:rPr lang="sv-SE" sz="1400" dirty="0" err="1"/>
              <a:t>Twinrix</a:t>
            </a:r>
            <a:r>
              <a:rPr lang="sv-SE" sz="1400" dirty="0"/>
              <a:t> x 3) och gula febern, och man konstaterade då att hans grundvaccinering (enl. barnvaccinationsprogrammet) var fullständig. Han har därför tänkt att han inte behövde några ytterligare vaccinationer inför den aktuella resan. Han har inte haft oskyddad sex under resan. </a:t>
            </a:r>
            <a:br>
              <a:rPr lang="sv-SE" sz="1400" dirty="0"/>
            </a:br>
            <a:br>
              <a:rPr lang="sv-SE" sz="1400" dirty="0"/>
            </a:br>
            <a:r>
              <a:rPr lang="sv-SE" sz="1400" dirty="0"/>
              <a:t>Fråga 5:4. </a:t>
            </a:r>
            <a:br>
              <a:rPr lang="sv-SE" sz="1400" dirty="0"/>
            </a:br>
            <a:r>
              <a:rPr lang="sv-SE" sz="1400" dirty="0"/>
              <a:t>Utifrån ovanstående anamnes: vilka feberorsakande zoonoser eller vektorburna sjukdomar (utöver malaria) kan Nils ha exponerats för? Motivera. (3p) </a:t>
            </a:r>
          </a:p>
          <a:p>
            <a:pPr marL="0" indent="0">
              <a:buNone/>
            </a:pPr>
            <a:endParaRPr lang="sv-SE" sz="14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025010807"/>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Nils, 42 år </a:t>
            </a:r>
          </a:p>
          <a:p>
            <a:pPr marL="0" indent="0">
              <a:buNone/>
            </a:pPr>
            <a:r>
              <a:rPr lang="sv-SE" sz="1200" i="1" dirty="0">
                <a:solidFill>
                  <a:schemeClr val="tx1">
                    <a:lumMod val="50000"/>
                    <a:lumOff val="50000"/>
                  </a:schemeClr>
                </a:solidFill>
              </a:rPr>
              <a:t>Det är högt tryck på akuten en kväll i januari (19/1 2018, dvs innan covidpandemin), när du i egenskap av infektionsjour får ta hand om Nils, 42 år, som söker pga. 41 graders feber. Han är tidigare väsentligen frisk, </a:t>
            </a:r>
            <a:r>
              <a:rPr lang="sv-SE" sz="1200" i="1" dirty="0" err="1">
                <a:solidFill>
                  <a:schemeClr val="tx1">
                    <a:lumMod val="50000"/>
                    <a:lumOff val="50000"/>
                  </a:schemeClr>
                </a:solidFill>
              </a:rPr>
              <a:t>appendektomerad</a:t>
            </a:r>
            <a:r>
              <a:rPr lang="sv-SE" sz="1200" i="1" dirty="0">
                <a:solidFill>
                  <a:schemeClr val="tx1">
                    <a:lumMod val="50000"/>
                    <a:lumOff val="50000"/>
                  </a:schemeClr>
                </a:solidFill>
              </a:rPr>
              <a:t> som barn, sambo, inga barn och arbetar som fotograf. </a:t>
            </a:r>
            <a:br>
              <a:rPr lang="sv-SE" sz="1200" i="1" dirty="0">
                <a:solidFill>
                  <a:schemeClr val="tx1">
                    <a:lumMod val="50000"/>
                    <a:lumOff val="50000"/>
                  </a:schemeClr>
                </a:solidFill>
              </a:rPr>
            </a:br>
            <a:r>
              <a:rPr lang="sv-SE" sz="1200" i="1" dirty="0">
                <a:solidFill>
                  <a:schemeClr val="tx1">
                    <a:lumMod val="50000"/>
                    <a:lumOff val="50000"/>
                  </a:schemeClr>
                </a:solidFill>
              </a:rPr>
              <a:t>Han insjuknade akut på kvällen 16/1 med 40 graders feber och frossa. Senaste dagarna har han börjat få lös avföring, som han inte noterat något blod i. Han förnekar ljuskänslighet, hosta, vattenkastnings- eller andningsbesvär. Han har själv trott att det är influensa och har inte velat åka till sjukhus, men söker nu då febern ånyo stigit och han känner sig alltmer matt. </a:t>
            </a:r>
            <a:br>
              <a:rPr lang="sv-SE" sz="1200" i="1" dirty="0">
                <a:solidFill>
                  <a:schemeClr val="tx1">
                    <a:lumMod val="50000"/>
                    <a:lumOff val="50000"/>
                  </a:schemeClr>
                </a:solidFill>
              </a:rPr>
            </a:br>
            <a:r>
              <a:rPr lang="sv-SE" sz="1200" i="1" dirty="0">
                <a:solidFill>
                  <a:schemeClr val="tx1">
                    <a:lumMod val="50000"/>
                    <a:lumOff val="50000"/>
                  </a:schemeClr>
                </a:solidFill>
              </a:rPr>
              <a:t>I status noterar du: Allmäntillstånd: Trött och tagen. Temp 39,5. RLS 1, ingen nackstelhet. Andningsfrekvens: 22/min, Perifer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96% på luft, </a:t>
            </a:r>
            <a:r>
              <a:rPr lang="sv-SE" sz="1200" i="1" dirty="0" err="1">
                <a:solidFill>
                  <a:schemeClr val="tx1">
                    <a:lumMod val="50000"/>
                    <a:lumOff val="50000"/>
                  </a:schemeClr>
                </a:solidFill>
              </a:rPr>
              <a:t>Bltr</a:t>
            </a:r>
            <a:r>
              <a:rPr lang="sv-SE" sz="1200" i="1" dirty="0">
                <a:solidFill>
                  <a:schemeClr val="tx1">
                    <a:lumMod val="50000"/>
                    <a:lumOff val="50000"/>
                  </a:schemeClr>
                </a:solidFill>
              </a:rPr>
              <a:t>: 105/70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85/min. Hjärtat auskulteras utan blåsljud. Lungor: Auskulteras </a:t>
            </a:r>
            <a:r>
              <a:rPr lang="sv-SE" sz="1200" i="1" dirty="0" err="1">
                <a:solidFill>
                  <a:schemeClr val="tx1">
                    <a:lumMod val="50000"/>
                    <a:lumOff val="50000"/>
                  </a:schemeClr>
                </a:solidFill>
              </a:rPr>
              <a:t>ua</a:t>
            </a:r>
            <a:r>
              <a:rPr lang="sv-SE" sz="1200" i="1" dirty="0">
                <a:solidFill>
                  <a:schemeClr val="tx1">
                    <a:lumMod val="50000"/>
                    <a:lumOff val="50000"/>
                  </a:schemeClr>
                </a:solidFill>
              </a:rPr>
              <a:t>. Buk: Mjuk, Ömmar diffust i buken. Ingen dunkömhet över njurlogerna. Lymfkörtlar: Samtliga stationer palperas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br>
              <a:rPr lang="sv-SE" sz="1600" dirty="0"/>
            </a:br>
            <a:r>
              <a:rPr lang="sv-SE" sz="1200" i="1" dirty="0">
                <a:solidFill>
                  <a:schemeClr val="tx1">
                    <a:lumMod val="50000"/>
                    <a:lumOff val="50000"/>
                  </a:schemeClr>
                </a:solidFill>
              </a:rPr>
              <a:t>Nils tar inga läkemedel och har inga allergier. När det gäller besvären från mag-tarmkanalen, så har han ca 2-3 lösa avföringar/dygn, har inte kräkts och har kunnat dricka, så han känner sig inte törstig. Han kom hem för fyra dagar sedan från en 3 veckor lång rundresa i Afrika. Vad han vet så har ingen annan i resesällskapet insjuknat. Sambon mår bra. </a:t>
            </a:r>
            <a:br>
              <a:rPr lang="sv-SE" sz="1200" i="1" dirty="0">
                <a:solidFill>
                  <a:schemeClr val="tx1">
                    <a:lumMod val="50000"/>
                    <a:lumOff val="50000"/>
                  </a:schemeClr>
                </a:solidFill>
              </a:rPr>
            </a:br>
            <a:br>
              <a:rPr lang="sv-SE" sz="1400" dirty="0"/>
            </a:br>
            <a:r>
              <a:rPr lang="sv-SE" sz="1400" dirty="0"/>
              <a:t>Du kompletterar genom att fråga efter typ av resa samt vilka vaccinationer och malariaprofylax han tagit, och drar dig till minnes att tyfoidfeber och malaria alltid bör ingå som differentialdiagnoser vid utredning av akut febersjukdom efter vistelse i tropikerna. </a:t>
            </a:r>
          </a:p>
          <a:p>
            <a:pPr marL="0" indent="0">
              <a:buNone/>
            </a:pPr>
            <a:r>
              <a:rPr lang="sv-SE" sz="1400" dirty="0"/>
              <a:t>Nils har varit på turist/fotoresa i Sydafrika, Malawi och Tanzania, inkluderande </a:t>
            </a:r>
            <a:r>
              <a:rPr lang="sv-SE" sz="1400" dirty="0" err="1"/>
              <a:t>bl</a:t>
            </a:r>
            <a:r>
              <a:rPr lang="sv-SE" sz="1400" dirty="0"/>
              <a:t> a safari. Den första veckan åkte man runt i Krugerparken i Sydafrika. Han tror att han kan ha fått någon fästing på sig då, för det var ganska gott om dem. Därefter reste man till Malawi och bodde vid Malawisjön på ett camp där man snorklade och tittade på fiskar. Slutligen åkte man på safari i Tanzania under den sista veckan. Där bodde man i </a:t>
            </a:r>
            <a:r>
              <a:rPr lang="sv-SE" sz="1400" dirty="0" err="1"/>
              <a:t>tältlodger</a:t>
            </a:r>
            <a:r>
              <a:rPr lang="sv-SE" sz="1400" dirty="0"/>
              <a:t> på savannen. Det var ganska mycket mygg där, men han hade myggnät på nätterna. Nils har tagit samma malariaprofylax som han använt tidigare vid fotojobb i Sydamerika (Klorokin 2 </a:t>
            </a:r>
            <a:r>
              <a:rPr lang="sv-SE" sz="1400" dirty="0" err="1"/>
              <a:t>tabl</a:t>
            </a:r>
            <a:r>
              <a:rPr lang="sv-SE" sz="1400" dirty="0"/>
              <a:t>/vecka). Han började med det när han åkte från Sydafrika, men medger att han missat några doser och att tabletterna tog slut dagen efter att han kom hem. Han vaccinerade sig senast för tre år sedan mot hepatit A och B (</a:t>
            </a:r>
            <a:r>
              <a:rPr lang="sv-SE" sz="1400" dirty="0" err="1"/>
              <a:t>Twinrix</a:t>
            </a:r>
            <a:r>
              <a:rPr lang="sv-SE" sz="1400" dirty="0"/>
              <a:t> x 3) och gula febern, och man konstaterade då att hans grundvaccinering (enl. barnvaccinationsprogrammet) var fullständig. Han har därför tänkt att han inte behövde några ytterligare vaccinationer inför den aktuella resan. Han har inte haft oskyddad sex under resan. </a:t>
            </a:r>
            <a:br>
              <a:rPr lang="sv-SE" sz="1400" dirty="0"/>
            </a:br>
            <a:br>
              <a:rPr lang="sv-SE" sz="1400" dirty="0"/>
            </a:br>
            <a:r>
              <a:rPr lang="sv-SE" sz="1400" dirty="0"/>
              <a:t>Fråga 5:4. </a:t>
            </a:r>
            <a:br>
              <a:rPr lang="sv-SE" sz="1400" dirty="0"/>
            </a:br>
            <a:r>
              <a:rPr lang="sv-SE" sz="1400" dirty="0"/>
              <a:t>Utifrån ovanstående anamnes: vilka feberorsakande zoonoser eller vektorburna sjukdomar (utöver malaria) kan Nils ha exponerats för? Motivera. (3p) </a:t>
            </a:r>
          </a:p>
          <a:p>
            <a:pPr marL="0" indent="0">
              <a:buNone/>
            </a:pPr>
            <a:r>
              <a:rPr lang="sv-SE" sz="1400" dirty="0">
                <a:solidFill>
                  <a:schemeClr val="accent4"/>
                </a:solidFill>
              </a:rPr>
              <a:t>Svarsförslag: </a:t>
            </a:r>
            <a:br>
              <a:rPr lang="sv-SE" sz="1400" dirty="0">
                <a:solidFill>
                  <a:schemeClr val="accent4"/>
                </a:solidFill>
              </a:rPr>
            </a:br>
            <a:r>
              <a:rPr lang="sv-SE" sz="1400" dirty="0">
                <a:solidFill>
                  <a:schemeClr val="accent4"/>
                </a:solidFill>
              </a:rPr>
              <a:t>Myggbett i Östafrika – tänk malaria, </a:t>
            </a:r>
            <a:r>
              <a:rPr lang="sv-SE" sz="1400" dirty="0" err="1">
                <a:solidFill>
                  <a:schemeClr val="accent4"/>
                </a:solidFill>
              </a:rPr>
              <a:t>dengue</a:t>
            </a:r>
            <a:r>
              <a:rPr lang="sv-SE" sz="1400" dirty="0">
                <a:solidFill>
                  <a:schemeClr val="accent4"/>
                </a:solidFill>
              </a:rPr>
              <a:t>, eventuellt </a:t>
            </a:r>
            <a:r>
              <a:rPr lang="sv-SE" sz="1400" dirty="0" err="1">
                <a:solidFill>
                  <a:schemeClr val="accent4"/>
                </a:solidFill>
              </a:rPr>
              <a:t>chikungunya</a:t>
            </a:r>
            <a:r>
              <a:rPr lang="sv-SE" sz="1400" dirty="0">
                <a:solidFill>
                  <a:schemeClr val="accent4"/>
                </a:solidFill>
              </a:rPr>
              <a:t> och </a:t>
            </a:r>
            <a:r>
              <a:rPr lang="sv-SE" sz="1400" dirty="0" err="1">
                <a:solidFill>
                  <a:schemeClr val="accent4"/>
                </a:solidFill>
              </a:rPr>
              <a:t>zika</a:t>
            </a:r>
            <a:r>
              <a:rPr lang="sv-SE" sz="1400" dirty="0">
                <a:solidFill>
                  <a:schemeClr val="accent4"/>
                </a:solidFill>
              </a:rPr>
              <a:t> . Fästingbett i Krugerparken – tänk </a:t>
            </a:r>
            <a:r>
              <a:rPr lang="sv-SE" sz="1400" dirty="0" err="1">
                <a:solidFill>
                  <a:schemeClr val="accent4"/>
                </a:solidFill>
              </a:rPr>
              <a:t>rickettsios</a:t>
            </a:r>
            <a:r>
              <a:rPr lang="sv-SE" sz="1400" dirty="0">
                <a:solidFill>
                  <a:schemeClr val="accent4"/>
                </a:solidFill>
              </a:rPr>
              <a:t>, Bad i Malawisjön, tänk </a:t>
            </a:r>
            <a:r>
              <a:rPr lang="sv-SE" sz="1400" dirty="0" err="1">
                <a:solidFill>
                  <a:schemeClr val="accent4"/>
                </a:solidFill>
              </a:rPr>
              <a:t>schistosomiasis</a:t>
            </a:r>
            <a:r>
              <a:rPr lang="sv-SE" sz="1400" dirty="0">
                <a:solidFill>
                  <a:schemeClr val="accent4"/>
                </a:solidFill>
              </a:rPr>
              <a:t> (</a:t>
            </a:r>
            <a:r>
              <a:rPr lang="sv-SE" sz="1400" dirty="0" err="1">
                <a:solidFill>
                  <a:schemeClr val="accent4"/>
                </a:solidFill>
              </a:rPr>
              <a:t>katayamafeber</a:t>
            </a:r>
            <a:r>
              <a:rPr lang="sv-SE" sz="1400" dirty="0">
                <a:solidFill>
                  <a:schemeClr val="accent4"/>
                </a:solidFill>
              </a:rPr>
              <a:t>) </a:t>
            </a:r>
            <a:br>
              <a:rPr lang="sv-SE" sz="1400" dirty="0">
                <a:solidFill>
                  <a:schemeClr val="accent4"/>
                </a:solidFill>
              </a:rPr>
            </a:br>
            <a:br>
              <a:rPr lang="sv-SE" sz="1400" dirty="0">
                <a:solidFill>
                  <a:schemeClr val="accent4"/>
                </a:solidFill>
              </a:rPr>
            </a:br>
            <a:r>
              <a:rPr lang="sv-SE" sz="1000" dirty="0">
                <a:solidFill>
                  <a:schemeClr val="tx1">
                    <a:lumMod val="50000"/>
                    <a:lumOff val="50000"/>
                  </a:schemeClr>
                </a:solidFill>
              </a:rPr>
              <a:t>(K1069b, K10C125) </a:t>
            </a:r>
          </a:p>
          <a:p>
            <a:pPr marL="0" indent="0">
              <a:buNone/>
            </a:pPr>
            <a:endParaRPr lang="sv-SE" sz="14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060548570"/>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Nils, 42 år </a:t>
            </a:r>
          </a:p>
          <a:p>
            <a:pPr marL="0" indent="0">
              <a:buNone/>
            </a:pPr>
            <a:r>
              <a:rPr lang="sv-SE" sz="1200" i="1" dirty="0">
                <a:solidFill>
                  <a:schemeClr val="tx1">
                    <a:lumMod val="50000"/>
                    <a:lumOff val="50000"/>
                  </a:schemeClr>
                </a:solidFill>
              </a:rPr>
              <a:t>Det är högt tryck på akuten en kväll i januari (19/1 2018, dvs innan covidpandemin), när du i egenskap av infektionsjour får ta hand om Nils, 42 år, som söker pga. 41 graders feber. Han är tidigare väsentligen frisk, </a:t>
            </a:r>
            <a:r>
              <a:rPr lang="sv-SE" sz="1200" i="1" dirty="0" err="1">
                <a:solidFill>
                  <a:schemeClr val="tx1">
                    <a:lumMod val="50000"/>
                    <a:lumOff val="50000"/>
                  </a:schemeClr>
                </a:solidFill>
              </a:rPr>
              <a:t>appendektomerad</a:t>
            </a:r>
            <a:r>
              <a:rPr lang="sv-SE" sz="1200" i="1" dirty="0">
                <a:solidFill>
                  <a:schemeClr val="tx1">
                    <a:lumMod val="50000"/>
                    <a:lumOff val="50000"/>
                  </a:schemeClr>
                </a:solidFill>
              </a:rPr>
              <a:t> som barn, sambo, inga barn och arbetar som fotograf. </a:t>
            </a:r>
            <a:br>
              <a:rPr lang="sv-SE" sz="1200" i="1" dirty="0">
                <a:solidFill>
                  <a:schemeClr val="tx1">
                    <a:lumMod val="50000"/>
                    <a:lumOff val="50000"/>
                  </a:schemeClr>
                </a:solidFill>
              </a:rPr>
            </a:br>
            <a:r>
              <a:rPr lang="sv-SE" sz="1200" i="1" dirty="0">
                <a:solidFill>
                  <a:schemeClr val="tx1">
                    <a:lumMod val="50000"/>
                    <a:lumOff val="50000"/>
                  </a:schemeClr>
                </a:solidFill>
              </a:rPr>
              <a:t>Han insjuknade akut på kvällen 16/1 med 40 graders feber och frossa. Senaste dagarna har han börjat få lös avföring, som han inte noterat något blod i. Han förnekar ljuskänslighet, hosta, vattenkastnings- eller andningsbesvär. Han har själv trott att det är influensa och har inte velat åka till sjukhus, men söker nu då febern ånyo stigit och han känner sig alltmer matt. </a:t>
            </a:r>
            <a:br>
              <a:rPr lang="sv-SE" sz="1200" i="1" dirty="0">
                <a:solidFill>
                  <a:schemeClr val="tx1">
                    <a:lumMod val="50000"/>
                    <a:lumOff val="50000"/>
                  </a:schemeClr>
                </a:solidFill>
              </a:rPr>
            </a:br>
            <a:r>
              <a:rPr lang="sv-SE" sz="1200" i="1" dirty="0">
                <a:solidFill>
                  <a:schemeClr val="tx1">
                    <a:lumMod val="50000"/>
                    <a:lumOff val="50000"/>
                  </a:schemeClr>
                </a:solidFill>
              </a:rPr>
              <a:t>I status noterar du: Allmäntillstånd: Trött och tagen. Temp 39,5. RLS 1, ingen nackstelhet. Andningsfrekvens: 22/min, Perifer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96% på luft, </a:t>
            </a:r>
            <a:r>
              <a:rPr lang="sv-SE" sz="1200" i="1" dirty="0" err="1">
                <a:solidFill>
                  <a:schemeClr val="tx1">
                    <a:lumMod val="50000"/>
                    <a:lumOff val="50000"/>
                  </a:schemeClr>
                </a:solidFill>
              </a:rPr>
              <a:t>Bltr</a:t>
            </a:r>
            <a:r>
              <a:rPr lang="sv-SE" sz="1200" i="1" dirty="0">
                <a:solidFill>
                  <a:schemeClr val="tx1">
                    <a:lumMod val="50000"/>
                    <a:lumOff val="50000"/>
                  </a:schemeClr>
                </a:solidFill>
              </a:rPr>
              <a:t>: 105/70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85/min. Hjärtat auskulteras utan blåsljud. Lungor: Auskulteras </a:t>
            </a:r>
            <a:r>
              <a:rPr lang="sv-SE" sz="1200" i="1" dirty="0" err="1">
                <a:solidFill>
                  <a:schemeClr val="tx1">
                    <a:lumMod val="50000"/>
                    <a:lumOff val="50000"/>
                  </a:schemeClr>
                </a:solidFill>
              </a:rPr>
              <a:t>ua</a:t>
            </a:r>
            <a:r>
              <a:rPr lang="sv-SE" sz="1200" i="1" dirty="0">
                <a:solidFill>
                  <a:schemeClr val="tx1">
                    <a:lumMod val="50000"/>
                    <a:lumOff val="50000"/>
                  </a:schemeClr>
                </a:solidFill>
              </a:rPr>
              <a:t>. Buk: Mjuk, Ömmar diffust i buken. Ingen dunkömhet över njurlogerna. Lymfkörtlar: Samtliga stationer palperas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br>
              <a:rPr lang="sv-SE" sz="1600" dirty="0"/>
            </a:br>
            <a:r>
              <a:rPr lang="sv-SE" sz="1200" i="1" dirty="0">
                <a:solidFill>
                  <a:schemeClr val="tx1">
                    <a:lumMod val="50000"/>
                    <a:lumOff val="50000"/>
                  </a:schemeClr>
                </a:solidFill>
              </a:rPr>
              <a:t>Nils tar inga läkemedel och har inga allergier. När det gäller besvären från mag-tarmkanalen, så har han ca 2-3 lösa avföringar/dygn, har inte kräkts och har kunnat dricka, så han känner sig inte törstig. Han kom hem för fyra dagar sedan från en 3 veckor lång rundresa i Afrika. Vad han vet så har ingen annan i resesällskapet insjuknat. Sambon mår bra. </a:t>
            </a:r>
            <a:br>
              <a:rPr lang="sv-SE" sz="1200" i="1" dirty="0">
                <a:solidFill>
                  <a:schemeClr val="tx1">
                    <a:lumMod val="50000"/>
                    <a:lumOff val="50000"/>
                  </a:schemeClr>
                </a:solidFill>
              </a:rPr>
            </a:br>
            <a:br>
              <a:rPr lang="sv-SE" sz="1400" dirty="0"/>
            </a:br>
            <a:r>
              <a:rPr lang="sv-SE" sz="1400" dirty="0"/>
              <a:t>Du kompletterar genom att fråga efter typ av resa samt vilka vaccinationer och malariaprofylax han tagit, och drar dig till minnes att tyfoidfeber och malaria alltid bör ingå som differentialdiagnoser vid utredning av akut febersjukdom efter vistelse i tropikerna. </a:t>
            </a:r>
          </a:p>
          <a:p>
            <a:pPr marL="0" indent="0">
              <a:buNone/>
            </a:pPr>
            <a:r>
              <a:rPr lang="sv-SE" sz="1400" dirty="0"/>
              <a:t>Nils har varit på turist/fotoresa i Sydafrika, Malawi och Tanzania, inkluderande </a:t>
            </a:r>
            <a:r>
              <a:rPr lang="sv-SE" sz="1400" dirty="0" err="1"/>
              <a:t>bl</a:t>
            </a:r>
            <a:r>
              <a:rPr lang="sv-SE" sz="1400" dirty="0"/>
              <a:t> a safari. Den första veckan åkte man runt i Krugerparken i Sydafrika. Han tror att han kan ha fått någon fästing på sig då, för det var ganska gott om dem. Därefter reste man till Malawi och bodde vid Malawisjön på ett camp där man snorklade och tittade på fiskar. Slutligen åkte man på safari i Tanzania under den sista veckan. Där bodde man i </a:t>
            </a:r>
            <a:r>
              <a:rPr lang="sv-SE" sz="1400" dirty="0" err="1"/>
              <a:t>tältlodger</a:t>
            </a:r>
            <a:r>
              <a:rPr lang="sv-SE" sz="1400" dirty="0"/>
              <a:t> på savannen. Det var ganska mycket mygg där, men han hade myggnät på nätterna. Nils har tagit samma malariaprofylax som han använt tidigare vid fotojobb i Sydamerika (Klorokin 2 </a:t>
            </a:r>
            <a:r>
              <a:rPr lang="sv-SE" sz="1400" dirty="0" err="1"/>
              <a:t>tabl</a:t>
            </a:r>
            <a:r>
              <a:rPr lang="sv-SE" sz="1400" dirty="0"/>
              <a:t>/vecka). Han började med det när han åkte från Sydafrika, men medger att han missat några doser och att tabletterna tog slut dagen efter att han kom hem. Han vaccinerade sig senast för tre år sedan mot hepatit A och B (</a:t>
            </a:r>
            <a:r>
              <a:rPr lang="sv-SE" sz="1400" dirty="0" err="1"/>
              <a:t>Twinrix</a:t>
            </a:r>
            <a:r>
              <a:rPr lang="sv-SE" sz="1400" dirty="0"/>
              <a:t> x 3) och gula febern, och man konstaterade då att hans grundvaccinering (enl. barnvaccinationsprogrammet) var fullständig. Han har därför tänkt att han inte behövde några ytterligare vaccinationer inför den aktuella resan. Han har inte haft oskyddad sex under resan. </a:t>
            </a:r>
            <a:br>
              <a:rPr lang="sv-SE" sz="1400" dirty="0"/>
            </a:br>
            <a:br>
              <a:rPr lang="sv-SE" sz="1400" dirty="0"/>
            </a:br>
            <a:r>
              <a:rPr lang="sv-SE" sz="1400" dirty="0"/>
              <a:t>Fråga 5:5. </a:t>
            </a:r>
            <a:br>
              <a:rPr lang="sv-SE" sz="1400" dirty="0"/>
            </a:br>
            <a:r>
              <a:rPr lang="sv-SE" sz="1400" dirty="0"/>
              <a:t>Du har ju redan utfört en översiktlig kroppsstatus. Utifrån den fördjupade anamnesen –vad i status vill du nu undersöka som du inte gjorde tidigare? Motivera. (1p) </a:t>
            </a:r>
            <a:br>
              <a:rPr lang="sv-SE" sz="1400" dirty="0"/>
            </a:br>
            <a:endParaRPr lang="sv-SE" sz="14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629198939"/>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Nils, 42 år </a:t>
            </a:r>
          </a:p>
          <a:p>
            <a:pPr marL="0" indent="0">
              <a:buNone/>
            </a:pPr>
            <a:r>
              <a:rPr lang="sv-SE" sz="1200" i="1" dirty="0">
                <a:solidFill>
                  <a:schemeClr val="tx1">
                    <a:lumMod val="50000"/>
                    <a:lumOff val="50000"/>
                  </a:schemeClr>
                </a:solidFill>
              </a:rPr>
              <a:t>Det är högt tryck på akuten en kväll i januari (19/1 2018, dvs innan covidpandemin), när du i egenskap av infektionsjour får ta hand om Nils, 42 år, som söker pga. 41 graders feber. Han är tidigare väsentligen frisk, </a:t>
            </a:r>
            <a:r>
              <a:rPr lang="sv-SE" sz="1200" i="1" dirty="0" err="1">
                <a:solidFill>
                  <a:schemeClr val="tx1">
                    <a:lumMod val="50000"/>
                    <a:lumOff val="50000"/>
                  </a:schemeClr>
                </a:solidFill>
              </a:rPr>
              <a:t>appendektomerad</a:t>
            </a:r>
            <a:r>
              <a:rPr lang="sv-SE" sz="1200" i="1" dirty="0">
                <a:solidFill>
                  <a:schemeClr val="tx1">
                    <a:lumMod val="50000"/>
                    <a:lumOff val="50000"/>
                  </a:schemeClr>
                </a:solidFill>
              </a:rPr>
              <a:t> som barn, sambo, inga barn och arbetar som fotograf. </a:t>
            </a:r>
            <a:br>
              <a:rPr lang="sv-SE" sz="1200" i="1" dirty="0">
                <a:solidFill>
                  <a:schemeClr val="tx1">
                    <a:lumMod val="50000"/>
                    <a:lumOff val="50000"/>
                  </a:schemeClr>
                </a:solidFill>
              </a:rPr>
            </a:br>
            <a:r>
              <a:rPr lang="sv-SE" sz="1200" i="1" dirty="0">
                <a:solidFill>
                  <a:schemeClr val="tx1">
                    <a:lumMod val="50000"/>
                    <a:lumOff val="50000"/>
                  </a:schemeClr>
                </a:solidFill>
              </a:rPr>
              <a:t>Han insjuknade akut på kvällen 16/1 med 40 graders feber och frossa. Senaste dagarna har han börjat få lös avföring, som han inte noterat något blod i. Han förnekar ljuskänslighet, hosta, vattenkastnings- eller andningsbesvär. Han har själv trott att det är influensa och har inte velat åka till sjukhus, men söker nu då febern ånyo stigit och han känner sig alltmer matt. </a:t>
            </a:r>
            <a:br>
              <a:rPr lang="sv-SE" sz="1200" i="1" dirty="0">
                <a:solidFill>
                  <a:schemeClr val="tx1">
                    <a:lumMod val="50000"/>
                    <a:lumOff val="50000"/>
                  </a:schemeClr>
                </a:solidFill>
              </a:rPr>
            </a:br>
            <a:r>
              <a:rPr lang="sv-SE" sz="1200" i="1" dirty="0">
                <a:solidFill>
                  <a:schemeClr val="tx1">
                    <a:lumMod val="50000"/>
                    <a:lumOff val="50000"/>
                  </a:schemeClr>
                </a:solidFill>
              </a:rPr>
              <a:t>I status noterar du: Allmäntillstånd: Trött och tagen. Temp 39,5. RLS 1, ingen nackstelhet. Andningsfrekvens: 22/min, Perifer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96% på luft, </a:t>
            </a:r>
            <a:r>
              <a:rPr lang="sv-SE" sz="1200" i="1" dirty="0" err="1">
                <a:solidFill>
                  <a:schemeClr val="tx1">
                    <a:lumMod val="50000"/>
                    <a:lumOff val="50000"/>
                  </a:schemeClr>
                </a:solidFill>
              </a:rPr>
              <a:t>Bltr</a:t>
            </a:r>
            <a:r>
              <a:rPr lang="sv-SE" sz="1200" i="1" dirty="0">
                <a:solidFill>
                  <a:schemeClr val="tx1">
                    <a:lumMod val="50000"/>
                    <a:lumOff val="50000"/>
                  </a:schemeClr>
                </a:solidFill>
              </a:rPr>
              <a:t>: 105/70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85/min. Hjärtat auskulteras utan blåsljud. Lungor: Auskulteras </a:t>
            </a:r>
            <a:r>
              <a:rPr lang="sv-SE" sz="1200" i="1" dirty="0" err="1">
                <a:solidFill>
                  <a:schemeClr val="tx1">
                    <a:lumMod val="50000"/>
                    <a:lumOff val="50000"/>
                  </a:schemeClr>
                </a:solidFill>
              </a:rPr>
              <a:t>ua</a:t>
            </a:r>
            <a:r>
              <a:rPr lang="sv-SE" sz="1200" i="1" dirty="0">
                <a:solidFill>
                  <a:schemeClr val="tx1">
                    <a:lumMod val="50000"/>
                    <a:lumOff val="50000"/>
                  </a:schemeClr>
                </a:solidFill>
              </a:rPr>
              <a:t>. Buk: Mjuk, Ömmar diffust i buken. Ingen dunkömhet över njurlogerna. Lymfkörtlar: Samtliga stationer palperas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br>
              <a:rPr lang="sv-SE" sz="1600" dirty="0"/>
            </a:br>
            <a:r>
              <a:rPr lang="sv-SE" sz="1200" i="1" dirty="0">
                <a:solidFill>
                  <a:schemeClr val="tx1">
                    <a:lumMod val="50000"/>
                    <a:lumOff val="50000"/>
                  </a:schemeClr>
                </a:solidFill>
              </a:rPr>
              <a:t>Nils tar inga läkemedel och har inga allergier. När det gäller besvären från mag-tarmkanalen, så har han ca 2-3 lösa avföringar/dygn, har inte kräkts och har kunnat dricka, så han känner sig inte törstig. Han kom hem för fyra dagar sedan från en 3 veckor lång rundresa i Afrika. Vad han vet så har ingen annan i resesällskapet insjuknat. Sambon mår bra. </a:t>
            </a:r>
            <a:br>
              <a:rPr lang="sv-SE" sz="1200" i="1" dirty="0">
                <a:solidFill>
                  <a:schemeClr val="tx1">
                    <a:lumMod val="50000"/>
                    <a:lumOff val="50000"/>
                  </a:schemeClr>
                </a:solidFill>
              </a:rPr>
            </a:br>
            <a:br>
              <a:rPr lang="sv-SE" sz="1400" dirty="0"/>
            </a:br>
            <a:r>
              <a:rPr lang="sv-SE" sz="1400" dirty="0"/>
              <a:t>Du kompletterar genom att fråga efter typ av resa samt vilka vaccinationer och malariaprofylax han tagit, och drar dig till minnes att tyfoidfeber och malaria alltid bör ingå som differentialdiagnoser vid utredning av akut febersjukdom efter vistelse i tropikerna. </a:t>
            </a:r>
          </a:p>
          <a:p>
            <a:pPr marL="0" indent="0">
              <a:buNone/>
            </a:pPr>
            <a:r>
              <a:rPr lang="sv-SE" sz="1400" dirty="0"/>
              <a:t>Nils har varit på turist/fotoresa i Sydafrika, Malawi och Tanzania, inkluderande </a:t>
            </a:r>
            <a:r>
              <a:rPr lang="sv-SE" sz="1400" dirty="0" err="1"/>
              <a:t>bl</a:t>
            </a:r>
            <a:r>
              <a:rPr lang="sv-SE" sz="1400" dirty="0"/>
              <a:t> a safari. Den första veckan åkte man runt i Krugerparken i Sydafrika. Han tror att han kan ha fått någon fästing på sig då, för det var ganska gott om dem. Därefter reste man till Malawi och bodde vid Malawisjön på ett camp där man snorklade och tittade på fiskar. Slutligen åkte man på safari i Tanzania under den sista veckan. Där bodde man i </a:t>
            </a:r>
            <a:r>
              <a:rPr lang="sv-SE" sz="1400" dirty="0" err="1"/>
              <a:t>tältlodger</a:t>
            </a:r>
            <a:r>
              <a:rPr lang="sv-SE" sz="1400" dirty="0"/>
              <a:t> på savannen. Det var ganska mycket mygg där, men han hade myggnät på nätterna. Nils har tagit samma malariaprofylax som han använt tidigare vid fotojobb i Sydamerika (Klorokin 2 </a:t>
            </a:r>
            <a:r>
              <a:rPr lang="sv-SE" sz="1400" dirty="0" err="1"/>
              <a:t>tabl</a:t>
            </a:r>
            <a:r>
              <a:rPr lang="sv-SE" sz="1400" dirty="0"/>
              <a:t>/vecka). Han började med det när han åkte från Sydafrika, men medger att han missat några doser och att tabletterna tog slut dagen efter att han kom hem. Han vaccinerade sig senast för tre år sedan mot hepatit A och B (</a:t>
            </a:r>
            <a:r>
              <a:rPr lang="sv-SE" sz="1400" dirty="0" err="1"/>
              <a:t>Twinrix</a:t>
            </a:r>
            <a:r>
              <a:rPr lang="sv-SE" sz="1400" dirty="0"/>
              <a:t> x 3) och gula febern, och man konstaterade då att hans grundvaccinering (enl. barnvaccinationsprogrammet) var fullständig. Han har därför tänkt att han inte behövde några ytterligare vaccinationer inför den aktuella resan. Han har inte haft oskyddad sex under resan. </a:t>
            </a:r>
            <a:br>
              <a:rPr lang="sv-SE" sz="1400" dirty="0"/>
            </a:br>
            <a:br>
              <a:rPr lang="sv-SE" sz="1400" dirty="0"/>
            </a:br>
            <a:r>
              <a:rPr lang="sv-SE" sz="1400" dirty="0"/>
              <a:t>Fråga 5:5. </a:t>
            </a:r>
            <a:br>
              <a:rPr lang="sv-SE" sz="1400" dirty="0"/>
            </a:br>
            <a:r>
              <a:rPr lang="sv-SE" sz="1400" dirty="0"/>
              <a:t>Du har ju redan utfört en översiktlig kroppsstatus. Utifrån den fördjupade anamnesen –vad i status vill du nu undersöka som du inte gjorde tidigare? Motivera. (1p) </a:t>
            </a:r>
            <a:br>
              <a:rPr lang="sv-SE" sz="1400" dirty="0"/>
            </a:br>
            <a:br>
              <a:rPr lang="sv-SE" sz="1400" dirty="0"/>
            </a:br>
            <a:r>
              <a:rPr lang="sv-SE" sz="1400" dirty="0">
                <a:solidFill>
                  <a:schemeClr val="accent4"/>
                </a:solidFill>
              </a:rPr>
              <a:t>Svarsförslag: </a:t>
            </a:r>
            <a:br>
              <a:rPr lang="sv-SE" sz="1400" dirty="0">
                <a:solidFill>
                  <a:schemeClr val="accent4"/>
                </a:solidFill>
              </a:rPr>
            </a:br>
            <a:r>
              <a:rPr lang="sv-SE" sz="1400" dirty="0">
                <a:solidFill>
                  <a:schemeClr val="accent4"/>
                </a:solidFill>
              </a:rPr>
              <a:t>Undersöka hudkostymen för att leta efter t ex </a:t>
            </a:r>
            <a:r>
              <a:rPr lang="sv-SE" sz="1400" dirty="0" err="1">
                <a:solidFill>
                  <a:schemeClr val="accent4"/>
                </a:solidFill>
              </a:rPr>
              <a:t>escar</a:t>
            </a:r>
            <a:r>
              <a:rPr lang="sv-SE" sz="1400" dirty="0">
                <a:solidFill>
                  <a:schemeClr val="accent4"/>
                </a:solidFill>
              </a:rPr>
              <a:t> (</a:t>
            </a:r>
            <a:r>
              <a:rPr lang="sv-SE" sz="1400" dirty="0" err="1">
                <a:solidFill>
                  <a:schemeClr val="accent4"/>
                </a:solidFill>
              </a:rPr>
              <a:t>rickettsios</a:t>
            </a:r>
            <a:r>
              <a:rPr lang="sv-SE" sz="1400" dirty="0">
                <a:solidFill>
                  <a:schemeClr val="accent4"/>
                </a:solidFill>
              </a:rPr>
              <a:t>), myggbett eller infekterade sår. </a:t>
            </a:r>
          </a:p>
          <a:p>
            <a:pPr marL="0" indent="0">
              <a:buNone/>
            </a:pPr>
            <a:br>
              <a:rPr lang="sv-SE" sz="1000" dirty="0">
                <a:solidFill>
                  <a:schemeClr val="tx1">
                    <a:lumMod val="50000"/>
                    <a:lumOff val="50000"/>
                  </a:schemeClr>
                </a:solidFill>
              </a:rPr>
            </a:br>
            <a:r>
              <a:rPr lang="sv-SE" sz="1000" dirty="0">
                <a:solidFill>
                  <a:schemeClr val="tx1">
                    <a:lumMod val="50000"/>
                    <a:lumOff val="50000"/>
                  </a:schemeClr>
                </a:solidFill>
              </a:rPr>
              <a:t>(K10C125) </a:t>
            </a:r>
          </a:p>
          <a:p>
            <a:pPr marL="0" indent="0">
              <a:buNone/>
            </a:pPr>
            <a:endParaRPr lang="sv-SE" sz="14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518983119"/>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Nils, 42 år </a:t>
            </a:r>
          </a:p>
          <a:p>
            <a:pPr marL="0" indent="0">
              <a:buNone/>
            </a:pPr>
            <a:r>
              <a:rPr lang="sv-SE" sz="1200" i="1" dirty="0">
                <a:solidFill>
                  <a:schemeClr val="tx1">
                    <a:lumMod val="50000"/>
                    <a:lumOff val="50000"/>
                  </a:schemeClr>
                </a:solidFill>
              </a:rPr>
              <a:t>Det är högt tryck på akuten en kväll i januari (19/1 2018, dvs innan covidpandemin), när du i egenskap av infektionsjour får ta hand om Nils, 42 år, som söker pga. 41 graders feber. Han är tidigare väsentligen frisk, </a:t>
            </a:r>
            <a:r>
              <a:rPr lang="sv-SE" sz="1200" i="1" dirty="0" err="1">
                <a:solidFill>
                  <a:schemeClr val="tx1">
                    <a:lumMod val="50000"/>
                    <a:lumOff val="50000"/>
                  </a:schemeClr>
                </a:solidFill>
              </a:rPr>
              <a:t>appendektomerad</a:t>
            </a:r>
            <a:r>
              <a:rPr lang="sv-SE" sz="1200" i="1" dirty="0">
                <a:solidFill>
                  <a:schemeClr val="tx1">
                    <a:lumMod val="50000"/>
                    <a:lumOff val="50000"/>
                  </a:schemeClr>
                </a:solidFill>
              </a:rPr>
              <a:t> som barn, sambo, inga barn och arbetar som fotograf. </a:t>
            </a:r>
            <a:br>
              <a:rPr lang="sv-SE" sz="1200" i="1" dirty="0">
                <a:solidFill>
                  <a:schemeClr val="tx1">
                    <a:lumMod val="50000"/>
                    <a:lumOff val="50000"/>
                  </a:schemeClr>
                </a:solidFill>
              </a:rPr>
            </a:br>
            <a:r>
              <a:rPr lang="sv-SE" sz="1200" i="1" dirty="0">
                <a:solidFill>
                  <a:schemeClr val="tx1">
                    <a:lumMod val="50000"/>
                    <a:lumOff val="50000"/>
                  </a:schemeClr>
                </a:solidFill>
              </a:rPr>
              <a:t>Han insjuknade akut på kvällen 16/1 med 40 graders feber och frossa. Senaste dagarna har han börjat få lös avföring, som han inte noterat något blod i. Han förnekar ljuskänslighet, hosta, vattenkastnings- eller andningsbesvär. Han har själv trott att det är influensa och har inte velat åka till sjukhus, men söker nu då febern ånyo stigit och han känner sig alltmer matt. </a:t>
            </a:r>
            <a:br>
              <a:rPr lang="sv-SE" sz="1200" i="1" dirty="0">
                <a:solidFill>
                  <a:schemeClr val="tx1">
                    <a:lumMod val="50000"/>
                    <a:lumOff val="50000"/>
                  </a:schemeClr>
                </a:solidFill>
              </a:rPr>
            </a:br>
            <a:r>
              <a:rPr lang="sv-SE" sz="1200" i="1" dirty="0">
                <a:solidFill>
                  <a:schemeClr val="tx1">
                    <a:lumMod val="50000"/>
                    <a:lumOff val="50000"/>
                  </a:schemeClr>
                </a:solidFill>
              </a:rPr>
              <a:t>I status noterar du: Allmäntillstånd: Trött och tagen. Temp 39,5. RLS 1, ingen nackstelhet. Andningsfrekvens: 22/min, Perifer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96% på luft, </a:t>
            </a:r>
            <a:r>
              <a:rPr lang="sv-SE" sz="1200" i="1" dirty="0" err="1">
                <a:solidFill>
                  <a:schemeClr val="tx1">
                    <a:lumMod val="50000"/>
                    <a:lumOff val="50000"/>
                  </a:schemeClr>
                </a:solidFill>
              </a:rPr>
              <a:t>Bltr</a:t>
            </a:r>
            <a:r>
              <a:rPr lang="sv-SE" sz="1200" i="1" dirty="0">
                <a:solidFill>
                  <a:schemeClr val="tx1">
                    <a:lumMod val="50000"/>
                    <a:lumOff val="50000"/>
                  </a:schemeClr>
                </a:solidFill>
              </a:rPr>
              <a:t>: 105/70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85/min. Hjärtat auskulteras utan blåsljud. Lungor: Auskulteras </a:t>
            </a:r>
            <a:r>
              <a:rPr lang="sv-SE" sz="1200" i="1" dirty="0" err="1">
                <a:solidFill>
                  <a:schemeClr val="tx1">
                    <a:lumMod val="50000"/>
                    <a:lumOff val="50000"/>
                  </a:schemeClr>
                </a:solidFill>
              </a:rPr>
              <a:t>ua</a:t>
            </a:r>
            <a:r>
              <a:rPr lang="sv-SE" sz="1200" i="1" dirty="0">
                <a:solidFill>
                  <a:schemeClr val="tx1">
                    <a:lumMod val="50000"/>
                    <a:lumOff val="50000"/>
                  </a:schemeClr>
                </a:solidFill>
              </a:rPr>
              <a:t>. Buk: Mjuk, Ömmar diffust i buken. Ingen dunkömhet över njurlogerna. Lymfkörtlar: Samtliga stationer palperas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br>
              <a:rPr lang="sv-SE" sz="1600" dirty="0"/>
            </a:br>
            <a:r>
              <a:rPr lang="sv-SE" sz="1200" i="1" dirty="0">
                <a:solidFill>
                  <a:schemeClr val="tx1">
                    <a:lumMod val="50000"/>
                    <a:lumOff val="50000"/>
                  </a:schemeClr>
                </a:solidFill>
              </a:rPr>
              <a:t>Nils tar inga läkemedel och har inga allergier. När det gäller besvären från mag-tarmkanalen, så har han ca 2-3 lösa avföringar/dygn, har inte kräkts och har kunnat dricka, så han känner sig inte törstig. Han kom hem för fyra dagar sedan från en 3 veckor lång rundresa i Afrika. Vad han vet så har ingen annan i resesällskapet insjuknat. Sambon mår bra. </a:t>
            </a:r>
            <a:br>
              <a:rPr lang="sv-SE" sz="1200" i="1" dirty="0">
                <a:solidFill>
                  <a:schemeClr val="tx1">
                    <a:lumMod val="50000"/>
                    <a:lumOff val="50000"/>
                  </a:schemeClr>
                </a:solidFill>
              </a:rPr>
            </a:br>
            <a:br>
              <a:rPr lang="sv-SE" sz="1200" dirty="0">
                <a:solidFill>
                  <a:schemeClr val="tx1">
                    <a:lumMod val="50000"/>
                    <a:lumOff val="50000"/>
                  </a:schemeClr>
                </a:solidFill>
              </a:rPr>
            </a:br>
            <a:r>
              <a:rPr lang="sv-SE" sz="1200" dirty="0">
                <a:solidFill>
                  <a:schemeClr val="tx1">
                    <a:lumMod val="50000"/>
                    <a:lumOff val="50000"/>
                  </a:schemeClr>
                </a:solidFill>
              </a:rPr>
              <a:t>Du kompletterar genom att fråga efter typ av resa samt vilka vaccinationer och malariaprofylax han tagit, och drar dig till minnes att tyfoidfeber och malaria alltid bör ingå som differentialdiagnoser vid utredning av akut febersjukdom efter vistelse i tropikerna. </a:t>
            </a:r>
          </a:p>
          <a:p>
            <a:pPr marL="0" indent="0">
              <a:buNone/>
            </a:pPr>
            <a:r>
              <a:rPr lang="sv-SE" sz="1200" dirty="0">
                <a:solidFill>
                  <a:schemeClr val="tx1">
                    <a:lumMod val="50000"/>
                    <a:lumOff val="50000"/>
                  </a:schemeClr>
                </a:solidFill>
              </a:rPr>
              <a:t>Nils har varit på turist/fotoresa i Sydafrika, Malawi och Tanzania, inkluderande </a:t>
            </a:r>
            <a:r>
              <a:rPr lang="sv-SE" sz="1200" dirty="0" err="1">
                <a:solidFill>
                  <a:schemeClr val="tx1">
                    <a:lumMod val="50000"/>
                    <a:lumOff val="50000"/>
                  </a:schemeClr>
                </a:solidFill>
              </a:rPr>
              <a:t>bl</a:t>
            </a:r>
            <a:r>
              <a:rPr lang="sv-SE" sz="1200" dirty="0">
                <a:solidFill>
                  <a:schemeClr val="tx1">
                    <a:lumMod val="50000"/>
                    <a:lumOff val="50000"/>
                  </a:schemeClr>
                </a:solidFill>
              </a:rPr>
              <a:t> a safari. Den första veckan åkte man runt i Krugerparken i Sydafrika. Han tror att han kan ha fått någon fästing på sig då, för det var ganska gott om dem. Därefter reste man till Malawi och bodde vid Malawisjön på ett camp där man snorklade och tittade på fiskar. Slutligen åkte man på safari i Tanzania under den sista veckan. Där bodde man i </a:t>
            </a:r>
            <a:r>
              <a:rPr lang="sv-SE" sz="1200" dirty="0" err="1">
                <a:solidFill>
                  <a:schemeClr val="tx1">
                    <a:lumMod val="50000"/>
                    <a:lumOff val="50000"/>
                  </a:schemeClr>
                </a:solidFill>
              </a:rPr>
              <a:t>tältlodger</a:t>
            </a:r>
            <a:r>
              <a:rPr lang="sv-SE" sz="1200" dirty="0">
                <a:solidFill>
                  <a:schemeClr val="tx1">
                    <a:lumMod val="50000"/>
                    <a:lumOff val="50000"/>
                  </a:schemeClr>
                </a:solidFill>
              </a:rPr>
              <a:t> på savannen. Det var ganska mycket mygg där, men han hade myggnät på nätterna. Nils har tagit samma malariaprofylax som han använt tidigare vid fotojobb i Sydamerika (Klorokin 2 </a:t>
            </a:r>
            <a:r>
              <a:rPr lang="sv-SE" sz="1200" dirty="0" err="1">
                <a:solidFill>
                  <a:schemeClr val="tx1">
                    <a:lumMod val="50000"/>
                    <a:lumOff val="50000"/>
                  </a:schemeClr>
                </a:solidFill>
              </a:rPr>
              <a:t>tabl</a:t>
            </a:r>
            <a:r>
              <a:rPr lang="sv-SE" sz="1200" dirty="0">
                <a:solidFill>
                  <a:schemeClr val="tx1">
                    <a:lumMod val="50000"/>
                    <a:lumOff val="50000"/>
                  </a:schemeClr>
                </a:solidFill>
              </a:rPr>
              <a:t>/vecka). Han började med det när han åkte från Sydafrika, men medger att han missat några doser och att tabletterna tog slut dagen efter att han kom hem. Han vaccinerade sig senast för tre år sedan mot hepatit A och B (</a:t>
            </a:r>
            <a:r>
              <a:rPr lang="sv-SE" sz="1200" dirty="0" err="1">
                <a:solidFill>
                  <a:schemeClr val="tx1">
                    <a:lumMod val="50000"/>
                    <a:lumOff val="50000"/>
                  </a:schemeClr>
                </a:solidFill>
              </a:rPr>
              <a:t>Twinrix</a:t>
            </a:r>
            <a:r>
              <a:rPr lang="sv-SE" sz="1200" dirty="0">
                <a:solidFill>
                  <a:schemeClr val="tx1">
                    <a:lumMod val="50000"/>
                    <a:lumOff val="50000"/>
                  </a:schemeClr>
                </a:solidFill>
              </a:rPr>
              <a:t> x 3) och gula febern, och man konstaterade då att hans grundvaccinering (enl. barnvaccinationsprogrammet) var fullständig. Han har därför tänkt att han inte behövde några ytterligare vaccinationer inför den aktuella resan. Han har inte haft oskyddad sex under resan. </a:t>
            </a:r>
            <a:br>
              <a:rPr lang="sv-SE" sz="1400" dirty="0"/>
            </a:br>
            <a:br>
              <a:rPr lang="sv-SE" sz="1400" dirty="0"/>
            </a:br>
            <a:r>
              <a:rPr lang="sv-SE" sz="1400" dirty="0"/>
              <a:t>Förutom malaria, som du redan tänkt på, funderar du över </a:t>
            </a:r>
            <a:r>
              <a:rPr lang="sv-SE" sz="1400" dirty="0" err="1"/>
              <a:t>rickettsios</a:t>
            </a:r>
            <a:r>
              <a:rPr lang="sv-SE" sz="1400" dirty="0"/>
              <a:t> utifrån fästingexposition i högendemiskt område, </a:t>
            </a:r>
            <a:r>
              <a:rPr lang="sv-SE" sz="1400" dirty="0" err="1"/>
              <a:t>dengue</a:t>
            </a:r>
            <a:r>
              <a:rPr lang="sv-SE" sz="1400" dirty="0"/>
              <a:t> med tanke på myggen, och </a:t>
            </a:r>
            <a:r>
              <a:rPr lang="sv-SE" sz="1400" dirty="0" err="1"/>
              <a:t>schistosomiasis</a:t>
            </a:r>
            <a:r>
              <a:rPr lang="sv-SE" sz="1400" dirty="0"/>
              <a:t> (</a:t>
            </a:r>
            <a:r>
              <a:rPr lang="sv-SE" sz="1400" dirty="0" err="1"/>
              <a:t>katayamafeber</a:t>
            </a:r>
            <a:r>
              <a:rPr lang="sv-SE" sz="1400" dirty="0"/>
              <a:t>) utifrån badandet i Malawisjön. Du undersöker hela hudkostymen, och hittar lite sönderkliade myggbett utan infektionstecken, men inget </a:t>
            </a:r>
            <a:r>
              <a:rPr lang="sv-SE" sz="1400" dirty="0" err="1"/>
              <a:t>escar</a:t>
            </a:r>
            <a:r>
              <a:rPr lang="sv-SE" sz="1400" dirty="0"/>
              <a:t>-liknande sår, utslag eller infekterat sår. </a:t>
            </a:r>
          </a:p>
          <a:p>
            <a:pPr marL="0" indent="0">
              <a:buNone/>
            </a:pPr>
            <a:r>
              <a:rPr lang="sv-SE" sz="1400" dirty="0"/>
              <a:t>Sköterskan på akuten har tagit prover till kem. </a:t>
            </a:r>
            <a:r>
              <a:rPr lang="sv-SE" sz="1400" dirty="0" err="1"/>
              <a:t>lab</a:t>
            </a:r>
            <a:r>
              <a:rPr lang="sv-SE" sz="1400" dirty="0"/>
              <a:t> (blod-, el och leverstatus inklusive CRP) där några svar redan anlänt: Sköterskan undrar om nu du vill ha någon mer provtagning gjord innan du lägger in Nils. </a:t>
            </a:r>
            <a:br>
              <a:rPr lang="sv-SE" sz="1400" dirty="0"/>
            </a:br>
            <a:br>
              <a:rPr lang="sv-SE" sz="1400" dirty="0"/>
            </a:br>
            <a:r>
              <a:rPr lang="sv-SE" sz="1400" dirty="0"/>
              <a:t>Fråga 5:6. </a:t>
            </a:r>
            <a:br>
              <a:rPr lang="sv-SE" sz="1400" dirty="0"/>
            </a:br>
            <a:r>
              <a:rPr lang="sv-SE" sz="1400" dirty="0"/>
              <a:t>Hur vill du komplettera provtagningen för att komma närmare diagnos? (2p) </a:t>
            </a:r>
          </a:p>
          <a:p>
            <a:pPr marL="0" indent="0">
              <a:buNone/>
            </a:pPr>
            <a:endParaRPr lang="sv-SE" sz="1600" dirty="0"/>
          </a:p>
          <a:p>
            <a:pPr marL="0" indent="0">
              <a:buNone/>
            </a:pPr>
            <a:endParaRPr lang="sv-SE" sz="14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3E268661-73D5-DA55-77FE-167E60298D78}"/>
              </a:ext>
            </a:extLst>
          </p:cNvPr>
          <p:cNvPicPr>
            <a:picLocks noChangeAspect="1"/>
          </p:cNvPicPr>
          <p:nvPr/>
        </p:nvPicPr>
        <p:blipFill>
          <a:blip r:embed="rId2"/>
          <a:stretch>
            <a:fillRect/>
          </a:stretch>
        </p:blipFill>
        <p:spPr>
          <a:xfrm>
            <a:off x="7233312" y="5546202"/>
            <a:ext cx="4454099" cy="320439"/>
          </a:xfrm>
          <a:prstGeom prst="rect">
            <a:avLst/>
          </a:prstGeom>
        </p:spPr>
      </p:pic>
      <p:pic>
        <p:nvPicPr>
          <p:cNvPr id="4" name="Bildobjekt 3">
            <a:extLst>
              <a:ext uri="{FF2B5EF4-FFF2-40B4-BE49-F238E27FC236}">
                <a16:creationId xmlns:a16="http://schemas.microsoft.com/office/drawing/2014/main" id="{3F249459-F292-A7BA-96B0-2A6B17ED090E}"/>
              </a:ext>
            </a:extLst>
          </p:cNvPr>
          <p:cNvPicPr>
            <a:picLocks noChangeAspect="1"/>
          </p:cNvPicPr>
          <p:nvPr/>
        </p:nvPicPr>
        <p:blipFill>
          <a:blip r:embed="rId3"/>
          <a:stretch>
            <a:fillRect/>
          </a:stretch>
        </p:blipFill>
        <p:spPr>
          <a:xfrm>
            <a:off x="7233311" y="5852993"/>
            <a:ext cx="4454100" cy="433372"/>
          </a:xfrm>
          <a:prstGeom prst="rect">
            <a:avLst/>
          </a:prstGeom>
        </p:spPr>
      </p:pic>
    </p:spTree>
    <p:extLst>
      <p:ext uri="{BB962C8B-B14F-4D97-AF65-F5344CB8AC3E}">
        <p14:creationId xmlns:p14="http://schemas.microsoft.com/office/powerpoint/2010/main" val="3144162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200" y="656823"/>
            <a:ext cx="10515600" cy="5520140"/>
          </a:xfrm>
        </p:spPr>
        <p:txBody>
          <a:bodyPr>
            <a:normAutofit/>
          </a:bodyPr>
          <a:lstStyle/>
          <a:p>
            <a:pPr marL="0" indent="0">
              <a:buNone/>
            </a:pPr>
            <a:r>
              <a:rPr lang="sv-SE" sz="1600" dirty="0"/>
              <a:t>Fall 1 – Annelie, 66 år </a:t>
            </a:r>
          </a:p>
          <a:p>
            <a:pPr marL="0" indent="0">
              <a:buNone/>
            </a:pPr>
            <a:r>
              <a:rPr lang="sv-SE" sz="1600" dirty="0"/>
              <a:t>Annelie upplever att hon sista halvåret har blivit svullen om magen, så mycket att kläderna inte längre passar. Hon har tänkt att det beror på att hon inte längre rör så mycket på sig sedan hon fick besvär med höfterna för 4 år sedan. De senaste månaderna har hon också noterat obehag som tyngdkänsla i underlivet samt att det är något som buktar ut ur slidan. Hon känner sig ständigt kissnödig och går oftare på toa, men upplever att blåsan inte töms ordentligt. </a:t>
            </a:r>
          </a:p>
          <a:p>
            <a:pPr marL="0" indent="0">
              <a:buNone/>
            </a:pPr>
            <a:r>
              <a:rPr lang="sv-SE" sz="1600" dirty="0"/>
              <a:t>Annelie fick i förra veckan blödning från underlivet när hon var på toan och beställde därför tid på gynmottagningen där du som läkare träffar henne. </a:t>
            </a:r>
          </a:p>
          <a:p>
            <a:pPr marL="0" indent="0">
              <a:buNone/>
            </a:pPr>
            <a:endParaRPr lang="sv-SE" sz="1600" dirty="0"/>
          </a:p>
          <a:p>
            <a:pPr marL="0" indent="0">
              <a:buNone/>
            </a:pPr>
            <a:r>
              <a:rPr lang="sv-SE" sz="1600" dirty="0"/>
              <a:t>Fråga 1:1 (2p) </a:t>
            </a:r>
          </a:p>
          <a:p>
            <a:pPr marL="0" indent="0">
              <a:buNone/>
            </a:pPr>
            <a:r>
              <a:rPr lang="sv-SE" sz="1600" dirty="0"/>
              <a:t>Vilka gynekologiska tillstånd/diagnoser tänker du omedelbart på, baserat på denna korta anamnes. Motivera kort. </a:t>
            </a:r>
          </a:p>
          <a:p>
            <a:endParaRPr lang="sv-SE" sz="1600" dirty="0"/>
          </a:p>
        </p:txBody>
      </p:sp>
    </p:spTree>
    <p:extLst>
      <p:ext uri="{BB962C8B-B14F-4D97-AF65-F5344CB8AC3E}">
        <p14:creationId xmlns:p14="http://schemas.microsoft.com/office/powerpoint/2010/main" val="1086128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rmAutofit/>
          </a:bodyPr>
          <a:lstStyle/>
          <a:p>
            <a:pPr marL="0" indent="0">
              <a:buNone/>
            </a:pPr>
            <a:r>
              <a:rPr lang="sv-SE" sz="1600" b="1" dirty="0"/>
              <a:t>Fall 2, Laila 20 år </a:t>
            </a:r>
            <a:endParaRPr lang="sv-SE" sz="1600" dirty="0"/>
          </a:p>
          <a:p>
            <a:pPr marL="0" indent="0">
              <a:buNone/>
            </a:pPr>
            <a:r>
              <a:rPr lang="sv-SE" sz="1200" i="1" dirty="0">
                <a:solidFill>
                  <a:schemeClr val="tx1">
                    <a:lumMod val="50000"/>
                    <a:lumOff val="50000"/>
                  </a:schemeClr>
                </a:solidFill>
              </a:rPr>
              <a:t>Laila, 20 år söker akutmottagningen mitt i natten på grund av plötsligt insättande kraftiga buksmärtor och vaginal blödning. Du blir i egenskap av </a:t>
            </a:r>
            <a:r>
              <a:rPr lang="sv-SE" sz="1200" i="1" dirty="0" err="1">
                <a:solidFill>
                  <a:schemeClr val="tx1">
                    <a:lumMod val="50000"/>
                    <a:lumOff val="50000"/>
                  </a:schemeClr>
                </a:solidFill>
              </a:rPr>
              <a:t>gynjour</a:t>
            </a:r>
            <a:r>
              <a:rPr lang="sv-SE" sz="1200" i="1" dirty="0">
                <a:solidFill>
                  <a:schemeClr val="tx1">
                    <a:lumMod val="50000"/>
                    <a:lumOff val="50000"/>
                  </a:schemeClr>
                </a:solidFill>
              </a:rPr>
              <a:t> tillkallad då akutläkaren, som inte har undersökt Laila utan enbart sett patienten som hastigast på grund av en stor arbetsbörda på akuten, misstänker gynekologisk åkomma och ber dig ta hand om fallet omedelbart. Sjuksköterskan rapporterar till dig innan du går in till Laila att temperaturen är 37,9°, pulsen är runt 110 och blodtrycket är 100/60. Kapillärt Hb på 110 g/l. </a:t>
            </a:r>
            <a:r>
              <a:rPr lang="sv-SE" sz="1200" i="1" dirty="0" err="1">
                <a:solidFill>
                  <a:schemeClr val="tx1">
                    <a:lumMod val="50000"/>
                    <a:lumOff val="50000"/>
                  </a:schemeClr>
                </a:solidFill>
              </a:rPr>
              <a:t>Urinstix</a:t>
            </a:r>
            <a:r>
              <a:rPr lang="sv-SE" sz="1200" i="1" dirty="0">
                <a:solidFill>
                  <a:schemeClr val="tx1">
                    <a:lumMod val="50000"/>
                    <a:lumOff val="50000"/>
                  </a:schemeClr>
                </a:solidFill>
              </a:rPr>
              <a:t> visar 3+ </a:t>
            </a:r>
            <a:r>
              <a:rPr lang="sv-SE" sz="1200" i="1" dirty="0" err="1">
                <a:solidFill>
                  <a:schemeClr val="tx1">
                    <a:lumMod val="50000"/>
                    <a:lumOff val="50000"/>
                  </a:schemeClr>
                </a:solidFill>
              </a:rPr>
              <a:t>erytrocyter</a:t>
            </a:r>
            <a:r>
              <a:rPr lang="sv-SE" sz="1200" i="1" dirty="0">
                <a:solidFill>
                  <a:schemeClr val="tx1">
                    <a:lumMod val="50000"/>
                    <a:lumOff val="50000"/>
                  </a:schemeClr>
                </a:solidFill>
              </a:rPr>
              <a:t> och 1+ leukocyter. U-</a:t>
            </a:r>
            <a:r>
              <a:rPr lang="sv-SE" sz="1200" i="1" dirty="0" err="1">
                <a:solidFill>
                  <a:schemeClr val="tx1">
                    <a:lumMod val="50000"/>
                    <a:lumOff val="50000"/>
                  </a:schemeClr>
                </a:solidFill>
              </a:rPr>
              <a:t>hCG</a:t>
            </a:r>
            <a:r>
              <a:rPr lang="sv-SE" sz="1200" i="1" dirty="0">
                <a:solidFill>
                  <a:schemeClr val="tx1">
                    <a:lumMod val="50000"/>
                    <a:lumOff val="50000"/>
                  </a:schemeClr>
                </a:solidFill>
              </a:rPr>
              <a:t> svagt positivt. </a:t>
            </a:r>
            <a:br>
              <a:rPr lang="sv-SE" sz="1200" dirty="0">
                <a:solidFill>
                  <a:schemeClr val="tx1">
                    <a:lumMod val="50000"/>
                    <a:lumOff val="50000"/>
                  </a:schemeClr>
                </a:solidFill>
              </a:rPr>
            </a:br>
            <a:r>
              <a:rPr lang="sv-SE" sz="1200" i="1" dirty="0">
                <a:solidFill>
                  <a:schemeClr val="tx1">
                    <a:lumMod val="50000"/>
                    <a:lumOff val="50000"/>
                  </a:schemeClr>
                </a:solidFill>
              </a:rPr>
              <a:t>Du gör omedelbart en bedömning av patientens allmäntillstånd för att bedöma allvarlighetsgraden av patientens tillstånd, t.ex. med hjälp av MEWS, och gör bukpalpation samt sätter perifer iv infart och börjar ge iv vätska, typ Ringer acetat. Du ordinerar iv morfin för att smärtlindra patienten vilket ’lugnar ner’ situationen så du kan genomföra anamnesupptagningen. </a:t>
            </a:r>
            <a:br>
              <a:rPr lang="sv-SE" sz="1400" i="1" dirty="0">
                <a:solidFill>
                  <a:schemeClr val="tx1">
                    <a:lumMod val="50000"/>
                    <a:lumOff val="50000"/>
                  </a:schemeClr>
                </a:solidFill>
              </a:rPr>
            </a:br>
            <a:br>
              <a:rPr lang="sv-SE" sz="1200" i="1" dirty="0">
                <a:solidFill>
                  <a:schemeClr val="tx1">
                    <a:lumMod val="50000"/>
                    <a:lumOff val="50000"/>
                  </a:schemeClr>
                </a:solidFill>
              </a:rPr>
            </a:br>
            <a:r>
              <a:rPr lang="sv-SE" sz="1400" dirty="0"/>
              <a:t>Laila anger sig vara frisk, har ingen allergi och tar inga mediciner. Har opererats för en ovarial </a:t>
            </a:r>
            <a:r>
              <a:rPr lang="sv-SE" sz="1400" dirty="0" err="1"/>
              <a:t>dermoid</a:t>
            </a:r>
            <a:r>
              <a:rPr lang="sv-SE" sz="1400" dirty="0"/>
              <a:t> som 17 åring då upplevde hon samma typ av smärtor som nu. Hon är nu rädd att det är en samma sak. Äggstocken med </a:t>
            </a:r>
            <a:r>
              <a:rPr lang="sv-SE" sz="1400" dirty="0" err="1"/>
              <a:t>dermoiden</a:t>
            </a:r>
            <a:r>
              <a:rPr lang="sv-SE" sz="1400" dirty="0"/>
              <a:t> var då </a:t>
            </a:r>
            <a:r>
              <a:rPr lang="sv-SE" sz="1400" dirty="0" err="1"/>
              <a:t>torkverad</a:t>
            </a:r>
            <a:r>
              <a:rPr lang="sv-SE" sz="1400" dirty="0"/>
              <a:t>, men man kunna </a:t>
            </a:r>
            <a:r>
              <a:rPr lang="sv-SE" sz="1400" dirty="0" err="1"/>
              <a:t>enukleera</a:t>
            </a:r>
            <a:r>
              <a:rPr lang="sv-SE" sz="1400" dirty="0"/>
              <a:t> </a:t>
            </a:r>
            <a:r>
              <a:rPr lang="sv-SE" sz="1400" dirty="0" err="1"/>
              <a:t>dermoiden</a:t>
            </a:r>
            <a:r>
              <a:rPr lang="sv-SE" sz="1400" dirty="0"/>
              <a:t> och spara äggstocken. Laila hade </a:t>
            </a:r>
            <a:r>
              <a:rPr lang="sv-SE" sz="1400" dirty="0" err="1"/>
              <a:t>chlamydia</a:t>
            </a:r>
            <a:r>
              <a:rPr lang="sv-SE" sz="1400" dirty="0"/>
              <a:t> för 1 år sedan och behandlades med </a:t>
            </a:r>
            <a:r>
              <a:rPr lang="sv-SE" sz="1400" dirty="0" err="1"/>
              <a:t>Doxyferm</a:t>
            </a:r>
            <a:r>
              <a:rPr lang="sv-SE" sz="1400" dirty="0"/>
              <a:t> i 10 dagar. Blev dock inte bra efter första kuren utan fick antibiotika i ytterligare 10 dagar. Menstruationerna har alltid varit lite oregelbundna och kommer med 3 till 6 veckors intervall. Senaste menstruation var för ungefär 6 veckor sedan. Använder inga preventivmedel nu då hon provade med p-piller efter operationen för </a:t>
            </a:r>
            <a:r>
              <a:rPr lang="sv-SE" sz="1400" dirty="0" err="1"/>
              <a:t>dermoiden</a:t>
            </a:r>
            <a:r>
              <a:rPr lang="sv-SE" sz="1400" dirty="0"/>
              <a:t>, men hon mådde dåligt av dem och då hon inte har fast sällskap tycker hon inte hon behöver hormonella preventivmedel utan använder ibland kondom. Hon har den senaste veckan haft bruna flytningar och lite molvärk i nedre delen av buken som hon trodde orsakades av en annalkande menstruation. Har känt sig febrig, men har inte kollad temperaturen. Vaknade vid midnatt med kraftiga buksmärtor som strålade ut i ryggen och upp mot höger skulderblad. Har dessutom börjat blöda vaginalt som vid början av en menstruation. Smärtorna håller i sig hela tiden, som molande värk men med intervallvisa attacker av kraftiga smärtor. </a:t>
            </a:r>
            <a:br>
              <a:rPr lang="sv-SE" sz="1600" dirty="0"/>
            </a:br>
            <a:br>
              <a:rPr lang="sv-SE" sz="1600" dirty="0"/>
            </a:br>
            <a:r>
              <a:rPr lang="sv-SE" sz="1600" b="1" dirty="0"/>
              <a:t>Fråga 2:3 (2p) </a:t>
            </a:r>
            <a:br>
              <a:rPr lang="sv-SE" sz="1600" b="1" dirty="0"/>
            </a:br>
            <a:r>
              <a:rPr lang="sv-SE" sz="1600" dirty="0"/>
              <a:t>Vilka differentialdiagnoser överväger du och motivera varför.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Extrauterin graviditet med ruptur: positiv graviditetstest, bruna flytningar, molvärk, kraftiga smärtor, tidigare </a:t>
            </a:r>
            <a:r>
              <a:rPr lang="sv-SE" sz="1600" dirty="0" err="1">
                <a:solidFill>
                  <a:schemeClr val="accent4"/>
                </a:solidFill>
              </a:rPr>
              <a:t>chlamydiainfektion</a:t>
            </a:r>
            <a:r>
              <a:rPr lang="sv-SE" sz="1600" dirty="0">
                <a:solidFill>
                  <a:schemeClr val="accent4"/>
                </a:solidFill>
              </a:rPr>
              <a:t>, tidigare operation i inre genitalier. </a:t>
            </a:r>
          </a:p>
          <a:p>
            <a:pPr marL="0" indent="0">
              <a:buNone/>
            </a:pPr>
            <a:r>
              <a:rPr lang="sv-SE" sz="1600" dirty="0" err="1">
                <a:solidFill>
                  <a:schemeClr val="accent4"/>
                </a:solidFill>
              </a:rPr>
              <a:t>Torkverad</a:t>
            </a:r>
            <a:r>
              <a:rPr lang="sv-SE" sz="1600" dirty="0">
                <a:solidFill>
                  <a:schemeClr val="accent4"/>
                </a:solidFill>
              </a:rPr>
              <a:t> ovarialcysta/</a:t>
            </a:r>
            <a:r>
              <a:rPr lang="sv-SE" sz="1600" dirty="0" err="1">
                <a:solidFill>
                  <a:schemeClr val="accent4"/>
                </a:solidFill>
              </a:rPr>
              <a:t>dermoid</a:t>
            </a:r>
            <a:r>
              <a:rPr lang="sv-SE" sz="1600" dirty="0">
                <a:solidFill>
                  <a:schemeClr val="accent4"/>
                </a:solidFill>
              </a:rPr>
              <a:t>: samma symtom som vid förra tillfället med den </a:t>
            </a:r>
            <a:r>
              <a:rPr lang="sv-SE" sz="1600" dirty="0" err="1">
                <a:solidFill>
                  <a:schemeClr val="accent4"/>
                </a:solidFill>
              </a:rPr>
              <a:t>torkverade</a:t>
            </a:r>
            <a:r>
              <a:rPr lang="sv-SE" sz="1600" dirty="0">
                <a:solidFill>
                  <a:schemeClr val="accent4"/>
                </a:solidFill>
              </a:rPr>
              <a:t> </a:t>
            </a:r>
            <a:r>
              <a:rPr lang="sv-SE" sz="1600" dirty="0" err="1">
                <a:solidFill>
                  <a:schemeClr val="accent4"/>
                </a:solidFill>
              </a:rPr>
              <a:t>dermoiden</a:t>
            </a:r>
            <a:r>
              <a:rPr lang="sv-SE" sz="1600" dirty="0">
                <a:solidFill>
                  <a:schemeClr val="accent4"/>
                </a:solidFill>
              </a:rPr>
              <a:t>, risken för ny </a:t>
            </a:r>
            <a:r>
              <a:rPr lang="sv-SE" sz="1600" dirty="0" err="1">
                <a:solidFill>
                  <a:schemeClr val="accent4"/>
                </a:solidFill>
              </a:rPr>
              <a:t>dermoid</a:t>
            </a:r>
            <a:r>
              <a:rPr lang="sv-SE" sz="1600" dirty="0">
                <a:solidFill>
                  <a:schemeClr val="accent4"/>
                </a:solidFill>
              </a:rPr>
              <a:t> efter tidigare </a:t>
            </a:r>
            <a:r>
              <a:rPr lang="sv-SE" sz="1600" dirty="0" err="1">
                <a:solidFill>
                  <a:schemeClr val="accent4"/>
                </a:solidFill>
              </a:rPr>
              <a:t>dermoid</a:t>
            </a:r>
            <a:r>
              <a:rPr lang="sv-SE" sz="1600" dirty="0">
                <a:solidFill>
                  <a:schemeClr val="accent4"/>
                </a:solidFill>
              </a:rPr>
              <a:t> (10%), </a:t>
            </a:r>
            <a:r>
              <a:rPr lang="sv-SE" sz="1600" dirty="0" err="1">
                <a:solidFill>
                  <a:schemeClr val="accent4"/>
                </a:solidFill>
              </a:rPr>
              <a:t>Ev</a:t>
            </a:r>
            <a:r>
              <a:rPr lang="sv-SE" sz="1600" dirty="0">
                <a:solidFill>
                  <a:schemeClr val="accent4"/>
                </a:solidFill>
              </a:rPr>
              <a:t> corpus </a:t>
            </a:r>
            <a:r>
              <a:rPr lang="sv-SE" sz="1600" dirty="0" err="1">
                <a:solidFill>
                  <a:schemeClr val="accent4"/>
                </a:solidFill>
              </a:rPr>
              <a:t>luteum</a:t>
            </a:r>
            <a:r>
              <a:rPr lang="sv-SE" sz="1600" dirty="0">
                <a:solidFill>
                  <a:schemeClr val="accent4"/>
                </a:solidFill>
              </a:rPr>
              <a:t> </a:t>
            </a:r>
            <a:r>
              <a:rPr lang="sv-SE" sz="1600" dirty="0" err="1">
                <a:solidFill>
                  <a:schemeClr val="accent4"/>
                </a:solidFill>
              </a:rPr>
              <a:t>hemorrhagicum</a:t>
            </a:r>
            <a:r>
              <a:rPr lang="sv-SE" sz="1600" dirty="0">
                <a:solidFill>
                  <a:schemeClr val="accent4"/>
                </a:solidFill>
              </a:rPr>
              <a:t> med torsion alternativ ruptur med blödning i bukhålan. </a:t>
            </a:r>
          </a:p>
          <a:p>
            <a:pPr marL="0" indent="0">
              <a:buNone/>
            </a:pPr>
            <a:r>
              <a:rPr lang="sv-SE" sz="1600" dirty="0">
                <a:solidFill>
                  <a:schemeClr val="accent4"/>
                </a:solidFill>
              </a:rPr>
              <a:t>Infektion: Flytningar, känner sig febrig, molande värk, bristande preventivmedel, tidigare </a:t>
            </a:r>
            <a:r>
              <a:rPr lang="sv-SE" sz="1600" dirty="0" err="1">
                <a:solidFill>
                  <a:schemeClr val="accent4"/>
                </a:solidFill>
              </a:rPr>
              <a:t>chlamydia</a:t>
            </a:r>
            <a:r>
              <a:rPr lang="sv-SE" sz="1600" dirty="0">
                <a:solidFill>
                  <a:schemeClr val="accent4"/>
                </a:solidFill>
              </a:rPr>
              <a:t> infektion(troligen </a:t>
            </a:r>
            <a:r>
              <a:rPr lang="sv-SE" sz="1600" dirty="0" err="1">
                <a:solidFill>
                  <a:schemeClr val="accent4"/>
                </a:solidFill>
              </a:rPr>
              <a:t>salpingitis</a:t>
            </a:r>
            <a:r>
              <a:rPr lang="sv-SE" sz="1600" dirty="0">
                <a:solidFill>
                  <a:schemeClr val="accent4"/>
                </a:solidFill>
              </a:rPr>
              <a:t>) </a:t>
            </a:r>
          </a:p>
          <a:p>
            <a:pPr marL="0" indent="0">
              <a:buNone/>
            </a:pPr>
            <a:endParaRPr lang="sv-SE" sz="1900" dirty="0"/>
          </a:p>
        </p:txBody>
      </p:sp>
    </p:spTree>
    <p:extLst>
      <p:ext uri="{BB962C8B-B14F-4D97-AF65-F5344CB8AC3E}">
        <p14:creationId xmlns:p14="http://schemas.microsoft.com/office/powerpoint/2010/main" val="1407944138"/>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Nils, 42 år </a:t>
            </a:r>
            <a:endParaRPr lang="sv-SE" sz="1400" b="1" dirty="0"/>
          </a:p>
          <a:p>
            <a:pPr marL="0" indent="0">
              <a:buNone/>
            </a:pPr>
            <a:r>
              <a:rPr lang="sv-SE" sz="1400" dirty="0"/>
              <a:t>Förutom malaria, som du redan tänkt på, funderar du över </a:t>
            </a:r>
            <a:r>
              <a:rPr lang="sv-SE" sz="1400" dirty="0" err="1"/>
              <a:t>rickettsios</a:t>
            </a:r>
            <a:r>
              <a:rPr lang="sv-SE" sz="1400" dirty="0"/>
              <a:t> utifrån fästingexposition i högendemiskt område, </a:t>
            </a:r>
            <a:r>
              <a:rPr lang="sv-SE" sz="1400" dirty="0" err="1"/>
              <a:t>dengue</a:t>
            </a:r>
            <a:r>
              <a:rPr lang="sv-SE" sz="1400" dirty="0"/>
              <a:t> med tanke på myggen, och </a:t>
            </a:r>
            <a:r>
              <a:rPr lang="sv-SE" sz="1400" dirty="0" err="1"/>
              <a:t>schistosomiasis</a:t>
            </a:r>
            <a:r>
              <a:rPr lang="sv-SE" sz="1400" dirty="0"/>
              <a:t> (</a:t>
            </a:r>
            <a:r>
              <a:rPr lang="sv-SE" sz="1400" dirty="0" err="1"/>
              <a:t>katayamafeber</a:t>
            </a:r>
            <a:r>
              <a:rPr lang="sv-SE" sz="1400" dirty="0"/>
              <a:t>) utifrån badandet i Malawisjön. Du undersöker hela hudkostymen, och hittar lite sönderkliade myggbett utan infektionstecken, men inget </a:t>
            </a:r>
            <a:r>
              <a:rPr lang="sv-SE" sz="1400" dirty="0" err="1"/>
              <a:t>escar</a:t>
            </a:r>
            <a:r>
              <a:rPr lang="sv-SE" sz="1400" dirty="0"/>
              <a:t>-liknande sår, utslag eller infekterat sår. </a:t>
            </a:r>
          </a:p>
          <a:p>
            <a:pPr marL="0" indent="0">
              <a:buNone/>
            </a:pPr>
            <a:r>
              <a:rPr lang="sv-SE" sz="1400" dirty="0"/>
              <a:t>Sköterskan på akuten har tagit prover till kem. </a:t>
            </a:r>
            <a:r>
              <a:rPr lang="sv-SE" sz="1400" dirty="0" err="1"/>
              <a:t>lab</a:t>
            </a:r>
            <a:r>
              <a:rPr lang="sv-SE" sz="1400" dirty="0"/>
              <a:t> (blod-, el och leverstatus inklusive CRP) där några svar redan anlänt: Sköterskan undrar om nu du vill ha någon mer provtagning gjord innan du lägger in Nils. </a:t>
            </a:r>
            <a:br>
              <a:rPr lang="sv-SE" sz="1400" dirty="0"/>
            </a:br>
            <a:br>
              <a:rPr lang="sv-SE" sz="1400" dirty="0"/>
            </a:br>
            <a:r>
              <a:rPr lang="sv-SE" sz="1400" dirty="0"/>
              <a:t>Fråga 5:6. </a:t>
            </a:r>
            <a:br>
              <a:rPr lang="sv-SE" sz="1400" dirty="0"/>
            </a:br>
            <a:r>
              <a:rPr lang="sv-SE" sz="1400" dirty="0"/>
              <a:t>Hur vill du komplettera provtagningen för att komma närmare diagnos? (2p) </a:t>
            </a:r>
            <a:br>
              <a:rPr lang="sv-SE" sz="1400" dirty="0"/>
            </a:br>
            <a:br>
              <a:rPr lang="sv-SE" sz="14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Viktigt att säkra odlingar från blod och urin och att ta mikrobiologisk </a:t>
            </a:r>
            <a:r>
              <a:rPr lang="sv-SE" sz="1600" dirty="0" err="1">
                <a:solidFill>
                  <a:schemeClr val="accent4"/>
                </a:solidFill>
              </a:rPr>
              <a:t>faecesdiagnostik</a:t>
            </a:r>
            <a:r>
              <a:rPr lang="sv-SE" sz="1600" dirty="0">
                <a:solidFill>
                  <a:schemeClr val="accent4"/>
                </a:solidFill>
              </a:rPr>
              <a:t> samt snabbtest för malaria, malariautstryk och tjock droppe. Man kan överväga olika typer av luftvägsdiagnostik (NPH- eller </a:t>
            </a:r>
            <a:r>
              <a:rPr lang="sv-SE" sz="1600" dirty="0" err="1">
                <a:solidFill>
                  <a:schemeClr val="accent4"/>
                </a:solidFill>
              </a:rPr>
              <a:t>sputumodling</a:t>
            </a:r>
            <a:r>
              <a:rPr lang="sv-SE" sz="1600" dirty="0">
                <a:solidFill>
                  <a:schemeClr val="accent4"/>
                </a:solidFill>
              </a:rPr>
              <a:t>, luftvägs-PCR och luftvägsaspirat för PCR-diagnostik av influensa). Patienten negerar dock helt symtom från luftvägar, varför detta inte ges samma tyngd som övrig diagnostik i detta fall. </a:t>
            </a:r>
          </a:p>
          <a:p>
            <a:pPr marL="0" indent="0">
              <a:buNone/>
            </a:pPr>
            <a:endParaRPr lang="sv-SE" sz="1600" dirty="0"/>
          </a:p>
          <a:p>
            <a:pPr marL="0" indent="0">
              <a:buNone/>
            </a:pPr>
            <a:r>
              <a:rPr lang="sv-SE" sz="1000" dirty="0">
                <a:solidFill>
                  <a:schemeClr val="tx1">
                    <a:lumMod val="50000"/>
                    <a:lumOff val="50000"/>
                  </a:schemeClr>
                </a:solidFill>
              </a:rPr>
              <a:t>(K10C94) </a:t>
            </a:r>
          </a:p>
          <a:p>
            <a:pPr marL="0" indent="0">
              <a:buNone/>
            </a:pPr>
            <a:endParaRPr lang="sv-SE" sz="1600" dirty="0"/>
          </a:p>
          <a:p>
            <a:pPr marL="0" indent="0">
              <a:buNone/>
            </a:pPr>
            <a:endParaRPr lang="sv-SE" sz="14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546610460"/>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Nils, 42 år </a:t>
            </a:r>
            <a:endParaRPr lang="sv-SE" sz="1400" b="1" dirty="0"/>
          </a:p>
          <a:p>
            <a:pPr marL="0" indent="0">
              <a:buNone/>
            </a:pPr>
            <a:r>
              <a:rPr lang="sv-SE" sz="1600" dirty="0"/>
              <a:t>Fråga 5:7. </a:t>
            </a:r>
            <a:br>
              <a:rPr lang="sv-SE" sz="1600" dirty="0"/>
            </a:br>
            <a:r>
              <a:rPr lang="sv-SE" sz="1600" dirty="0"/>
              <a:t>Nils har ett förhöjt CRP. Beskriv översiktligt mekanismen som leder till ett förhöjt CRP och hur du tolkar detta i Nils fall. (2p) </a:t>
            </a:r>
            <a:br>
              <a:rPr lang="sv-SE" sz="1600" dirty="0"/>
            </a:br>
            <a:br>
              <a:rPr lang="sv-SE" sz="1600" dirty="0"/>
            </a:br>
            <a:endParaRPr lang="sv-SE" sz="1600" dirty="0"/>
          </a:p>
          <a:p>
            <a:pPr marL="0" indent="0">
              <a:buNone/>
            </a:pPr>
            <a:endParaRPr lang="sv-SE" sz="14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853163327"/>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Nils, 42 år </a:t>
            </a:r>
            <a:endParaRPr lang="sv-SE" sz="1400" b="1" dirty="0"/>
          </a:p>
          <a:p>
            <a:pPr marL="0" indent="0">
              <a:buNone/>
            </a:pPr>
            <a:r>
              <a:rPr lang="sv-SE" sz="1600" dirty="0"/>
              <a:t>Fråga 5:7. </a:t>
            </a:r>
            <a:br>
              <a:rPr lang="sv-SE" sz="1600" dirty="0"/>
            </a:br>
            <a:r>
              <a:rPr lang="sv-SE" sz="1600" dirty="0"/>
              <a:t>Nils har ett förhöjt CRP. Beskriv översiktligt mekanismen som leder till ett förhöjt CRP och hur du tolkar detta i Nils fall.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C-reaktivt protein (CRP) är ett akutfasprotein och bildas huvudsakligen i levern Det syntetiseras av </a:t>
            </a:r>
            <a:r>
              <a:rPr lang="sv-SE" sz="1600" dirty="0" err="1">
                <a:solidFill>
                  <a:schemeClr val="accent4"/>
                </a:solidFill>
              </a:rPr>
              <a:t>hepatocyter</a:t>
            </a:r>
            <a:r>
              <a:rPr lang="sv-SE" sz="1600" dirty="0">
                <a:solidFill>
                  <a:schemeClr val="accent4"/>
                </a:solidFill>
              </a:rPr>
              <a:t> som svar på pro-inflammatoriska stimuli (fr.a. IL-6, och Il-1). CRP stiger vid bakteriella infektioner och vid allvarlig malaria, men oftast inte vid virusinfektioner. </a:t>
            </a:r>
          </a:p>
          <a:p>
            <a:pPr marL="0" indent="0">
              <a:buNone/>
            </a:pPr>
            <a:br>
              <a:rPr lang="sv-SE" sz="1600" dirty="0"/>
            </a:br>
            <a:r>
              <a:rPr lang="sv-SE" sz="1000" dirty="0">
                <a:solidFill>
                  <a:schemeClr val="tx1">
                    <a:lumMod val="50000"/>
                    <a:lumOff val="50000"/>
                  </a:schemeClr>
                </a:solidFill>
              </a:rPr>
              <a:t>(K4C51) </a:t>
            </a:r>
          </a:p>
          <a:p>
            <a:pPr marL="0" indent="0">
              <a:buNone/>
            </a:pPr>
            <a:endParaRPr lang="sv-SE" sz="1600" dirty="0"/>
          </a:p>
          <a:p>
            <a:pPr marL="0" indent="0">
              <a:buNone/>
            </a:pPr>
            <a:endParaRPr lang="sv-SE" sz="14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084650057"/>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Nils, 42 år </a:t>
            </a:r>
          </a:p>
          <a:p>
            <a:pPr marL="0" indent="0">
              <a:buNone/>
            </a:pPr>
            <a:r>
              <a:rPr lang="sv-SE" sz="1600" dirty="0"/>
              <a:t>Du ber att få odling från blod, urin och mikrobiologisk </a:t>
            </a:r>
            <a:r>
              <a:rPr lang="sv-SE" sz="1600" dirty="0" err="1"/>
              <a:t>faecesdiagnostik</a:t>
            </a:r>
            <a:r>
              <a:rPr lang="sv-SE" sz="1600" dirty="0"/>
              <a:t> och snabbtest för malaria samt malariautstryk och tjock droppe. ( CRP bildas av </a:t>
            </a:r>
            <a:r>
              <a:rPr lang="sv-SE" sz="1600" dirty="0" err="1"/>
              <a:t>hepatocyter</a:t>
            </a:r>
            <a:r>
              <a:rPr lang="sv-SE" sz="1600" dirty="0"/>
              <a:t> som svar på pro-inflammatoriska stimuli (fr.a. IL-6, Il-1) och stiger vid bakteriella infektioner och vid allvarlig malaria, men oftast inte vid virusinfektioner </a:t>
            </a:r>
          </a:p>
          <a:p>
            <a:pPr marL="0" indent="0">
              <a:buNone/>
            </a:pPr>
            <a:r>
              <a:rPr lang="sv-SE" sz="1600" dirty="0"/>
              <a:t>Medan du försöker hitta en plats till Nils återkommer svar på malaria snabbtesten, vilket utfallit positivt. </a:t>
            </a:r>
            <a:br>
              <a:rPr lang="sv-SE" sz="1600" dirty="0"/>
            </a:br>
            <a:br>
              <a:rPr lang="sv-SE" sz="1600" dirty="0"/>
            </a:br>
            <a:r>
              <a:rPr lang="sv-SE" sz="1600" dirty="0"/>
              <a:t>Fråga 5:8 </a:t>
            </a:r>
            <a:br>
              <a:rPr lang="sv-SE" sz="1600" dirty="0"/>
            </a:br>
            <a:r>
              <a:rPr lang="sv-SE" sz="1600" dirty="0"/>
              <a:t>Utifrån Nils historia och symtombild, vilken malariatyp (species) är mest sannolik? Motivera. (2p) </a:t>
            </a:r>
            <a:br>
              <a:rPr lang="sv-SE" sz="1600" dirty="0"/>
            </a:br>
            <a:br>
              <a:rPr lang="sv-SE" sz="1600" dirty="0"/>
            </a:br>
            <a:br>
              <a:rPr lang="sv-SE" sz="1600" dirty="0"/>
            </a:br>
            <a:endParaRPr lang="sv-SE" sz="1600" dirty="0"/>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1501244"/>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Nils, 42 år </a:t>
            </a:r>
          </a:p>
          <a:p>
            <a:pPr marL="0" indent="0">
              <a:buNone/>
            </a:pPr>
            <a:r>
              <a:rPr lang="sv-SE" sz="1600" dirty="0"/>
              <a:t>Du ber att få odling från blod, urin och mikrobiologisk </a:t>
            </a:r>
            <a:r>
              <a:rPr lang="sv-SE" sz="1600" dirty="0" err="1"/>
              <a:t>faecesdiagnostik</a:t>
            </a:r>
            <a:r>
              <a:rPr lang="sv-SE" sz="1600" dirty="0"/>
              <a:t> och snabbtest för malaria samt malariautstryk och tjock droppe. ( CRP bildas av </a:t>
            </a:r>
            <a:r>
              <a:rPr lang="sv-SE" sz="1600" dirty="0" err="1"/>
              <a:t>hepatocyter</a:t>
            </a:r>
            <a:r>
              <a:rPr lang="sv-SE" sz="1600" dirty="0"/>
              <a:t> som svar på pro-inflammatoriska stimuli (fr.a. IL-6, Il-1) och stiger vid bakteriella infektioner och vid allvarlig malaria, men oftast inte vid virusinfektioner </a:t>
            </a:r>
          </a:p>
          <a:p>
            <a:pPr marL="0" indent="0">
              <a:buNone/>
            </a:pPr>
            <a:r>
              <a:rPr lang="sv-SE" sz="1600" dirty="0"/>
              <a:t>Medan du försöker hitta en plats till Nils återkommer svar på malaria snabbtesten, vilket utfallit positivt. </a:t>
            </a:r>
            <a:br>
              <a:rPr lang="sv-SE" sz="1600" dirty="0"/>
            </a:br>
            <a:br>
              <a:rPr lang="sv-SE" sz="1600" dirty="0"/>
            </a:br>
            <a:r>
              <a:rPr lang="sv-SE" sz="1600" dirty="0"/>
              <a:t>Fråga 5:8 </a:t>
            </a:r>
            <a:br>
              <a:rPr lang="sv-SE" sz="1600" dirty="0"/>
            </a:br>
            <a:r>
              <a:rPr lang="sv-SE" sz="1600" dirty="0"/>
              <a:t>Utifrån Nils historia och symtombild, vilken malariatyp (species) är mest sannolik? Motivera.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Plasmodium </a:t>
            </a:r>
            <a:r>
              <a:rPr lang="sv-SE" sz="1600" dirty="0" err="1">
                <a:solidFill>
                  <a:schemeClr val="accent4"/>
                </a:solidFill>
              </a:rPr>
              <a:t>falciparum</a:t>
            </a:r>
            <a:r>
              <a:rPr lang="sv-SE" sz="1600" dirty="0">
                <a:solidFill>
                  <a:schemeClr val="accent4"/>
                </a:solidFill>
              </a:rPr>
              <a:t> är den species som är mest sannolik i Nils fall, med tanke på i vilket område han rest, avsaknaden av adekvat profylax, det snabba insjuknandet och hans allmänpåverkan. </a:t>
            </a:r>
          </a:p>
          <a:p>
            <a:pPr marL="0" indent="0">
              <a:buNone/>
            </a:pPr>
            <a:br>
              <a:rPr lang="sv-SE" sz="1600" dirty="0"/>
            </a:br>
            <a:r>
              <a:rPr lang="sv-SE" sz="1000" dirty="0">
                <a:solidFill>
                  <a:schemeClr val="tx1">
                    <a:lumMod val="50000"/>
                    <a:lumOff val="50000"/>
                  </a:schemeClr>
                </a:solidFill>
              </a:rPr>
              <a:t>(K10C69b, K10C125) </a:t>
            </a:r>
            <a:br>
              <a:rPr lang="sv-SE" sz="1600" dirty="0"/>
            </a:br>
            <a:endParaRPr lang="sv-SE" sz="1600" dirty="0"/>
          </a:p>
          <a:p>
            <a:pPr marL="0" indent="0">
              <a:buNone/>
            </a:pPr>
            <a:r>
              <a:rPr lang="sv-SE" sz="1600" dirty="0">
                <a:solidFill>
                  <a:schemeClr val="accent1"/>
                </a:solidFill>
              </a:rPr>
              <a:t>Slut på fall 5! </a:t>
            </a:r>
          </a:p>
          <a:p>
            <a:pPr marL="0" indent="0">
              <a:buNone/>
            </a:pPr>
            <a:br>
              <a:rPr lang="sv-SE" sz="1600" dirty="0"/>
            </a:br>
            <a:endParaRPr lang="sv-SE" sz="1600" dirty="0"/>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784020563"/>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Ibrahim, 19 år (17 poäng) </a:t>
            </a:r>
          </a:p>
          <a:p>
            <a:pPr marL="0" indent="0">
              <a:buNone/>
            </a:pPr>
            <a:r>
              <a:rPr lang="sv-SE" sz="1600" dirty="0"/>
              <a:t>Under ett arbetspass i augusti, när du är medicinjour vid ett länssjukhus, inkommer Ibrahim 19 år i ambulans pga. kraftig huvudvärk, kräkningar och feber. Hans pappa medföljer och kompletterar anamnesen. Det framkommer att Ibrahim är frisk, frånsett migrän i perioder av stress. Han upplever god effekt av </a:t>
            </a:r>
            <a:r>
              <a:rPr lang="sv-SE" sz="1600" dirty="0" err="1"/>
              <a:t>sumatriptan</a:t>
            </a:r>
            <a:r>
              <a:rPr lang="sv-SE" sz="1600" dirty="0"/>
              <a:t> nasalspray. Frånsett gräs- och pollenallergi tål han allt. Han är född i Sverige, går sista året på tekniskt gymnasium och bor tillsammans med sina föräldrar och tre yngre syskon. Familjen är välmående. </a:t>
            </a:r>
          </a:p>
          <a:p>
            <a:pPr marL="0" indent="0">
              <a:buNone/>
            </a:pPr>
            <a:r>
              <a:rPr lang="sv-SE" sz="1600" dirty="0"/>
              <a:t>Ibrahim kom hem från ett scoutläger i Östergötland för fem dagar sedan. På lägret delade han tält med sex kompisar, varav en hade halsont och hosta sista dagarna. Efter hemkomst har han klagat över halsont. För två dagar sedan fick han feber, kraftig huvudvärk, ont i kroppen och har sedan dess legat i sängen. I morse upplevts försämrad med temp 39,5°C, trött, pratar osammanhängande, ont i magen och kräkningar. Uppger inga diarréer eller besvär från urinvägarna. Ibrahim klagar över att varken </a:t>
            </a:r>
            <a:r>
              <a:rPr lang="sv-SE" sz="1600" dirty="0" err="1"/>
              <a:t>paracetamol</a:t>
            </a:r>
            <a:r>
              <a:rPr lang="sv-SE" sz="1600" dirty="0"/>
              <a:t> eller migränmedicinen hjälper mot den ”sprängande” huvudvärken. </a:t>
            </a:r>
          </a:p>
          <a:p>
            <a:pPr marL="0" indent="0">
              <a:buNone/>
            </a:pPr>
            <a:r>
              <a:rPr lang="sv-SE" sz="1600" dirty="0"/>
              <a:t>Av sjuksköterskan får du följande uppgifter: Smärtpåverkad, kommer inte till ro, RLS 2. Orienterad till person och rum, men orkar inte svara på fler frågor. Temp 38,9°C, AF 20/min, SaO2 97% (rumsluft), BT 145/85 </a:t>
            </a:r>
            <a:r>
              <a:rPr lang="sv-SE" sz="1600" dirty="0" err="1"/>
              <a:t>mmHg</a:t>
            </a:r>
            <a:r>
              <a:rPr lang="sv-SE" sz="1600" dirty="0"/>
              <a:t>, puls 83/min. </a:t>
            </a:r>
            <a:br>
              <a:rPr lang="sv-SE" sz="1600" dirty="0"/>
            </a:br>
            <a:br>
              <a:rPr lang="sv-SE" sz="1600" dirty="0"/>
            </a:br>
            <a:r>
              <a:rPr lang="sv-SE" sz="1600" b="1" dirty="0"/>
              <a:t>Fråga 4:1. </a:t>
            </a:r>
            <a:br>
              <a:rPr lang="sv-SE" sz="1600" b="1" dirty="0"/>
            </a:br>
            <a:r>
              <a:rPr lang="sv-SE" sz="1600" dirty="0"/>
              <a:t>Vad misstänker du att Ibrahim insjuknat i? Ange preliminär diagnos och en rimlig differentialdiagnos. Motivera. (2 p) </a:t>
            </a:r>
            <a:br>
              <a:rPr lang="sv-SE" sz="1600" dirty="0"/>
            </a:br>
            <a:br>
              <a:rPr lang="sv-SE" sz="1600" dirty="0"/>
            </a:br>
            <a:br>
              <a:rPr lang="sv-SE" sz="1600" dirty="0"/>
            </a:br>
            <a:endParaRPr lang="sv-SE" sz="1600" dirty="0"/>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468571057"/>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Ibrahim, 19 år (17 poäng) </a:t>
            </a:r>
          </a:p>
          <a:p>
            <a:pPr marL="0" indent="0">
              <a:buNone/>
            </a:pPr>
            <a:r>
              <a:rPr lang="sv-SE" sz="1600" dirty="0"/>
              <a:t>Under ett arbetspass i augusti, när du är medicinjour vid ett länssjukhus, inkommer Ibrahim 19 år i ambulans pga. kraftig huvudvärk, kräkningar och feber. Hans pappa medföljer och kompletterar anamnesen. Det framkommer att Ibrahim är frisk, frånsett migrän i perioder av stress. Han upplever god effekt av </a:t>
            </a:r>
            <a:r>
              <a:rPr lang="sv-SE" sz="1600" dirty="0" err="1"/>
              <a:t>sumatriptan</a:t>
            </a:r>
            <a:r>
              <a:rPr lang="sv-SE" sz="1600" dirty="0"/>
              <a:t> nasalspray. Frånsett gräs- och pollenallergi tål han allt. Han är född i Sverige, går sista året på tekniskt gymnasium och bor tillsammans med sina föräldrar och tre yngre syskon. Familjen är välmående. </a:t>
            </a:r>
          </a:p>
          <a:p>
            <a:pPr marL="0" indent="0">
              <a:buNone/>
            </a:pPr>
            <a:r>
              <a:rPr lang="sv-SE" sz="1600" dirty="0"/>
              <a:t>Ibrahim kom hem från ett scoutläger i Östergötland för fem dagar sedan. På lägret delade han tält med sex kompisar, varav en hade halsont och hosta sista dagarna. Efter hemkomst har han klagat över halsont. För två dagar sedan fick han feber, kraftig huvudvärk, ont i kroppen och har sedan dess legat i sängen. I morse upplevts försämrad med temp 39,5°C, trött, pratar osammanhängande, ont i magen och kräkningar. Uppger inga diarréer eller besvär från urinvägarna. Ibrahim klagar över att varken </a:t>
            </a:r>
            <a:r>
              <a:rPr lang="sv-SE" sz="1600" dirty="0" err="1"/>
              <a:t>paracetamol</a:t>
            </a:r>
            <a:r>
              <a:rPr lang="sv-SE" sz="1600" dirty="0"/>
              <a:t> eller migränmedicinen hjälper mot den ”sprängande” huvudvärken. </a:t>
            </a:r>
          </a:p>
          <a:p>
            <a:pPr marL="0" indent="0">
              <a:buNone/>
            </a:pPr>
            <a:r>
              <a:rPr lang="sv-SE" sz="1600" dirty="0"/>
              <a:t>Av sjuksköterskan får du följande uppgifter: Smärtpåverkad, kommer inte till ro, RLS 2. Orienterad till person och rum, men orkar inte svara på fler frågor. Temp 38,9°C, AF 20/min, SaO2 97% (rumsluft), BT 145/85 </a:t>
            </a:r>
            <a:r>
              <a:rPr lang="sv-SE" sz="1600" dirty="0" err="1"/>
              <a:t>mmHg</a:t>
            </a:r>
            <a:r>
              <a:rPr lang="sv-SE" sz="1600" dirty="0"/>
              <a:t>, puls 83/min. </a:t>
            </a:r>
            <a:br>
              <a:rPr lang="sv-SE" sz="1600" dirty="0"/>
            </a:br>
            <a:br>
              <a:rPr lang="sv-SE" sz="1600" dirty="0"/>
            </a:br>
            <a:r>
              <a:rPr lang="sv-SE" sz="1600" b="1" dirty="0"/>
              <a:t>Fråga 4:1. </a:t>
            </a:r>
            <a:br>
              <a:rPr lang="sv-SE" sz="1600" b="1" dirty="0"/>
            </a:br>
            <a:r>
              <a:rPr lang="sv-SE" sz="1600" dirty="0"/>
              <a:t>Vad misstänker du att Ibrahim insjuknat i? Ange preliminär diagnos och en rimlig differentialdiagnos. Motivera. (2 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Du misstänker att Ibrahim drabbats av en akut CNS-infektion (meningit/encefalit) eftersom han har feber, huvudvärk och påverkat medvetande. Rimliga differentialdiagnoser är bakteriell sinuit, viros (”sommarinfluensa”) och fästingburna infektioner ex. TBE </a:t>
            </a:r>
            <a:br>
              <a:rPr lang="sv-SE" sz="1600" dirty="0">
                <a:solidFill>
                  <a:schemeClr val="accent4"/>
                </a:solidFill>
              </a:rPr>
            </a:br>
            <a:br>
              <a:rPr lang="sv-SE" sz="1600" dirty="0">
                <a:solidFill>
                  <a:schemeClr val="accent4"/>
                </a:solidFill>
              </a:rPr>
            </a:br>
            <a:r>
              <a:rPr lang="sv-SE" sz="1000" dirty="0">
                <a:solidFill>
                  <a:schemeClr val="tx1">
                    <a:lumMod val="50000"/>
                    <a:lumOff val="50000"/>
                  </a:schemeClr>
                </a:solidFill>
              </a:rPr>
              <a:t>(K10C70)</a:t>
            </a:r>
          </a:p>
          <a:p>
            <a:pPr marL="0" indent="0">
              <a:buNone/>
            </a:pPr>
            <a:br>
              <a:rPr lang="sv-SE" sz="1600" dirty="0"/>
            </a:br>
            <a:endParaRPr lang="sv-SE" sz="1600" dirty="0"/>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285681290"/>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Ibrahim, 19 år (17 poäng) </a:t>
            </a:r>
          </a:p>
          <a:p>
            <a:pPr marL="0" indent="0">
              <a:buNone/>
            </a:pPr>
            <a:r>
              <a:rPr lang="sv-SE" sz="1200" i="1" dirty="0">
                <a:solidFill>
                  <a:schemeClr val="tx1">
                    <a:lumMod val="50000"/>
                    <a:lumOff val="50000"/>
                  </a:schemeClr>
                </a:solidFill>
              </a:rPr>
              <a:t>Under ett arbetspass i augusti, när du är medicinjour vid ett länssjukhus, inkommer Ibrahim 19 år i ambulans pga. kraftig huvudvärk, kräkningar och feber. Hans pappa medföljer och kompletterar anamnesen. Det framkommer att Ibrahim är frisk, frånsett migrän i perioder av stress. Han upplever god effekt av </a:t>
            </a:r>
            <a:r>
              <a:rPr lang="sv-SE" sz="1200" i="1" dirty="0" err="1">
                <a:solidFill>
                  <a:schemeClr val="tx1">
                    <a:lumMod val="50000"/>
                    <a:lumOff val="50000"/>
                  </a:schemeClr>
                </a:solidFill>
              </a:rPr>
              <a:t>sumatriptan</a:t>
            </a:r>
            <a:r>
              <a:rPr lang="sv-SE" sz="1200" i="1" dirty="0">
                <a:solidFill>
                  <a:schemeClr val="tx1">
                    <a:lumMod val="50000"/>
                    <a:lumOff val="50000"/>
                  </a:schemeClr>
                </a:solidFill>
              </a:rPr>
              <a:t> nasalspray. Frånsett gräs- och pollenallergi tål han allt. Han är född i Sverige, går sista året på tekniskt gymnasium och bor tillsammans med sina föräldrar och tre yngre syskon. Familjen är välmående. </a:t>
            </a:r>
            <a:br>
              <a:rPr lang="sv-SE" sz="1200" i="1" dirty="0">
                <a:solidFill>
                  <a:schemeClr val="tx1">
                    <a:lumMod val="50000"/>
                    <a:lumOff val="50000"/>
                  </a:schemeClr>
                </a:solidFill>
              </a:rPr>
            </a:br>
            <a:r>
              <a:rPr lang="sv-SE" sz="1200" i="1" dirty="0">
                <a:solidFill>
                  <a:schemeClr val="tx1">
                    <a:lumMod val="50000"/>
                    <a:lumOff val="50000"/>
                  </a:schemeClr>
                </a:solidFill>
              </a:rPr>
              <a:t>Ibrahim kom hem från ett scoutläger i Östergötland för fem dagar sedan. På lägret delade han tält med sex kompisar, varav en hade halsont och hosta sista dagarna. Efter hemkomst har han klagat över halsont. För två dagar sedan fick han feber, kraftig huvudvärk, ont i kroppen och har sedan dess legat i sängen. I morse upplevts försämrad med temp 39,5°C, trött, pratar osammanhängande, ont i magen och kräkningar. Uppger inga diarréer eller besvär från urinvägarna. Ibrahim klagar över att varken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eller migränmedicinen hjälper mot den ”sprängande” huvudvärken. </a:t>
            </a:r>
            <a:br>
              <a:rPr lang="sv-SE" sz="1200" i="1" dirty="0">
                <a:solidFill>
                  <a:schemeClr val="tx1">
                    <a:lumMod val="50000"/>
                    <a:lumOff val="50000"/>
                  </a:schemeClr>
                </a:solidFill>
              </a:rPr>
            </a:br>
            <a:r>
              <a:rPr lang="sv-SE" sz="1200" i="1" dirty="0">
                <a:solidFill>
                  <a:schemeClr val="tx1">
                    <a:lumMod val="50000"/>
                    <a:lumOff val="50000"/>
                  </a:schemeClr>
                </a:solidFill>
              </a:rPr>
              <a:t>Av sjuksköterskan får du följande uppgifter: Smärtpåverkad, kommer inte till ro, RLS 2. Orienterad till person och rum, men orkar inte svara på fler frågor. Temp 38,9°C, AF 20/min, SaO2 97% (rumsluft), BT 145/85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83/min. </a:t>
            </a:r>
            <a:br>
              <a:rPr lang="sv-SE" sz="1600" dirty="0"/>
            </a:br>
            <a:br>
              <a:rPr lang="sv-SE" sz="1600" dirty="0"/>
            </a:br>
            <a:r>
              <a:rPr lang="sv-SE" sz="1600" dirty="0"/>
              <a:t>Du misstänker att Ibrahim insjuknat i akut CNS-infektion. Bakteriell sinuit, viros (”sommarinfluensa”) och fästingburna infektioner, ex. TBE, bedömer du är möjliga differentialdiagnoser. Du har lärt dig att infektioner i CNS kan drabba både </a:t>
            </a:r>
            <a:r>
              <a:rPr lang="sv-SE" sz="1600" dirty="0" err="1"/>
              <a:t>meningierna</a:t>
            </a:r>
            <a:r>
              <a:rPr lang="sv-SE" sz="1600" dirty="0"/>
              <a:t> och hjärnparenkymet och särskiljs av olika symtombild. Du försöker dra dig till minnes vilka symtom som kännetecknar respektive tillstånd. </a:t>
            </a:r>
            <a:br>
              <a:rPr lang="sv-SE" sz="1600" dirty="0"/>
            </a:br>
            <a:br>
              <a:rPr lang="sv-SE" sz="1600" dirty="0"/>
            </a:br>
            <a:r>
              <a:rPr lang="sv-SE" sz="1600" b="1" dirty="0"/>
              <a:t>Fråga 4:2. </a:t>
            </a:r>
            <a:br>
              <a:rPr lang="sv-SE" sz="1600" b="1" dirty="0"/>
            </a:br>
            <a:r>
              <a:rPr lang="sv-SE" sz="1600" dirty="0"/>
              <a:t>Ange vanliga symtom vid meningit respektive encefalit. Vad talar för meningit respektive encefalit i Ibrahims fall? (3 p) </a:t>
            </a:r>
            <a:br>
              <a:rPr lang="sv-SE" sz="1600" dirty="0"/>
            </a:br>
            <a:br>
              <a:rPr lang="sv-SE" sz="1600" dirty="0"/>
            </a:b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71622749"/>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Ibrahim, 19 år (17 poäng) </a:t>
            </a:r>
          </a:p>
          <a:p>
            <a:pPr marL="0" indent="0">
              <a:buNone/>
            </a:pPr>
            <a:r>
              <a:rPr lang="sv-SE" sz="1200" i="1" dirty="0">
                <a:solidFill>
                  <a:schemeClr val="tx1">
                    <a:lumMod val="50000"/>
                    <a:lumOff val="50000"/>
                  </a:schemeClr>
                </a:solidFill>
              </a:rPr>
              <a:t>Under ett arbetspass i augusti, när du är medicinjour vid ett länssjukhus, inkommer Ibrahim 19 år i ambulans pga. kraftig huvudvärk, kräkningar och feber. Hans pappa medföljer och kompletterar anamnesen. Det framkommer att Ibrahim är frisk, frånsett migrän i perioder av stress. Han upplever god effekt av </a:t>
            </a:r>
            <a:r>
              <a:rPr lang="sv-SE" sz="1200" i="1" dirty="0" err="1">
                <a:solidFill>
                  <a:schemeClr val="tx1">
                    <a:lumMod val="50000"/>
                    <a:lumOff val="50000"/>
                  </a:schemeClr>
                </a:solidFill>
              </a:rPr>
              <a:t>sumatriptan</a:t>
            </a:r>
            <a:r>
              <a:rPr lang="sv-SE" sz="1200" i="1" dirty="0">
                <a:solidFill>
                  <a:schemeClr val="tx1">
                    <a:lumMod val="50000"/>
                    <a:lumOff val="50000"/>
                  </a:schemeClr>
                </a:solidFill>
              </a:rPr>
              <a:t> nasalspray. Frånsett gräs- och pollenallergi tål han allt. Han är född i Sverige, går sista året på tekniskt gymnasium och bor tillsammans med sina föräldrar och tre yngre syskon. Familjen är välmående. </a:t>
            </a:r>
            <a:br>
              <a:rPr lang="sv-SE" sz="1200" i="1" dirty="0">
                <a:solidFill>
                  <a:schemeClr val="tx1">
                    <a:lumMod val="50000"/>
                    <a:lumOff val="50000"/>
                  </a:schemeClr>
                </a:solidFill>
              </a:rPr>
            </a:br>
            <a:r>
              <a:rPr lang="sv-SE" sz="1200" i="1" dirty="0">
                <a:solidFill>
                  <a:schemeClr val="tx1">
                    <a:lumMod val="50000"/>
                    <a:lumOff val="50000"/>
                  </a:schemeClr>
                </a:solidFill>
              </a:rPr>
              <a:t>Ibrahim kom hem från ett scoutläger i Östergötland för fem dagar sedan. På lägret delade han tält med sex kompisar, varav en hade halsont och hosta sista dagarna. Efter hemkomst har han klagat över halsont. För två dagar sedan fick han feber, kraftig huvudvärk, ont i kroppen och har sedan dess legat i sängen. I morse upplevts försämrad med temp 39,5°C, trött, pratar osammanhängande, ont i magen och kräkningar. Uppger inga diarréer eller besvär från urinvägarna. Ibrahim klagar över att varken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eller migränmedicinen hjälper mot den ”sprängande” huvudvärken. </a:t>
            </a:r>
            <a:br>
              <a:rPr lang="sv-SE" sz="1200" i="1" dirty="0">
                <a:solidFill>
                  <a:schemeClr val="tx1">
                    <a:lumMod val="50000"/>
                    <a:lumOff val="50000"/>
                  </a:schemeClr>
                </a:solidFill>
              </a:rPr>
            </a:br>
            <a:r>
              <a:rPr lang="sv-SE" sz="1200" i="1" dirty="0">
                <a:solidFill>
                  <a:schemeClr val="tx1">
                    <a:lumMod val="50000"/>
                    <a:lumOff val="50000"/>
                  </a:schemeClr>
                </a:solidFill>
              </a:rPr>
              <a:t>Av sjuksköterskan får du följande uppgifter: Smärtpåverkad, kommer inte till ro, RLS 2. Orienterad till person och rum, men orkar inte svara på fler frågor. Temp 38,9°C, AF 20/min, SaO2 97% (rumsluft), BT 145/85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83/min. </a:t>
            </a:r>
            <a:br>
              <a:rPr lang="sv-SE" sz="1600" dirty="0"/>
            </a:br>
            <a:br>
              <a:rPr lang="sv-SE" sz="1600" dirty="0"/>
            </a:br>
            <a:r>
              <a:rPr lang="sv-SE" sz="1600" dirty="0"/>
              <a:t>Du misstänker att Ibrahim insjuknat i akut CNS-infektion. Bakteriell sinuit, viros (”sommarinfluensa”) och fästingburna infektioner, ex. TBE, bedömer du är möjliga differentialdiagnoser. Du har lärt dig att infektioner i CNS kan drabba både </a:t>
            </a:r>
            <a:r>
              <a:rPr lang="sv-SE" sz="1600" dirty="0" err="1"/>
              <a:t>meningierna</a:t>
            </a:r>
            <a:r>
              <a:rPr lang="sv-SE" sz="1600" dirty="0"/>
              <a:t> och hjärnparenkymet och särskiljs av olika symtombild. Du försöker dra dig till minnes vilka symtom som kännetecknar respektive tillstånd. </a:t>
            </a:r>
            <a:br>
              <a:rPr lang="sv-SE" sz="1600" dirty="0"/>
            </a:br>
            <a:br>
              <a:rPr lang="sv-SE" sz="1600" dirty="0"/>
            </a:br>
            <a:r>
              <a:rPr lang="sv-SE" sz="1600" b="1" dirty="0"/>
              <a:t>Fråga 4:2. </a:t>
            </a:r>
            <a:br>
              <a:rPr lang="sv-SE" sz="1600" b="1" dirty="0"/>
            </a:br>
            <a:r>
              <a:rPr lang="sv-SE" sz="1600" dirty="0"/>
              <a:t>Ange vanliga symtom vid meningit respektive encefalit. Vad talar för meningit respektive encefalit i Ibrahims fall? (3 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Meningit: feber, huvudvärk, nackstyvhet, medvetandepåverkan, fotofobi (minst tre symtom bör anges). I Ibrahims fall talar </a:t>
            </a:r>
            <a:r>
              <a:rPr lang="sv-SE" sz="1600" dirty="0" err="1">
                <a:solidFill>
                  <a:schemeClr val="accent4"/>
                </a:solidFill>
              </a:rPr>
              <a:t>hv</a:t>
            </a:r>
            <a:r>
              <a:rPr lang="sv-SE" sz="1600" dirty="0">
                <a:solidFill>
                  <a:schemeClr val="accent4"/>
                </a:solidFill>
              </a:rPr>
              <a:t>, feber och </a:t>
            </a:r>
            <a:r>
              <a:rPr lang="sv-SE" sz="1600" dirty="0" err="1">
                <a:solidFill>
                  <a:schemeClr val="accent4"/>
                </a:solidFill>
              </a:rPr>
              <a:t>medv</a:t>
            </a:r>
            <a:r>
              <a:rPr lang="sv-SE" sz="1600" dirty="0">
                <a:solidFill>
                  <a:schemeClr val="accent4"/>
                </a:solidFill>
              </a:rPr>
              <a:t> påverkan för meningit. </a:t>
            </a:r>
          </a:p>
          <a:p>
            <a:pPr marL="0" indent="0">
              <a:buNone/>
            </a:pPr>
            <a:r>
              <a:rPr lang="sv-SE" sz="1600" dirty="0">
                <a:solidFill>
                  <a:schemeClr val="accent4"/>
                </a:solidFill>
              </a:rPr>
              <a:t>Encefalit: feber, huvudvärk, konfusion, medvetandepåverkan, motoriska svårigheter, talsvårigheter, kramper, fotofobi (minst tre symtom bör anges). I Ibrahims fall talar </a:t>
            </a:r>
            <a:r>
              <a:rPr lang="sv-SE" sz="1600" dirty="0" err="1">
                <a:solidFill>
                  <a:schemeClr val="accent4"/>
                </a:solidFill>
              </a:rPr>
              <a:t>hv</a:t>
            </a:r>
            <a:r>
              <a:rPr lang="sv-SE" sz="1600" dirty="0">
                <a:solidFill>
                  <a:schemeClr val="accent4"/>
                </a:solidFill>
              </a:rPr>
              <a:t>, feber, </a:t>
            </a:r>
            <a:r>
              <a:rPr lang="sv-SE" sz="1600" dirty="0" err="1">
                <a:solidFill>
                  <a:schemeClr val="accent4"/>
                </a:solidFill>
              </a:rPr>
              <a:t>medv</a:t>
            </a:r>
            <a:r>
              <a:rPr lang="sv-SE" sz="1600" dirty="0">
                <a:solidFill>
                  <a:schemeClr val="accent4"/>
                </a:solidFill>
              </a:rPr>
              <a:t> påverkan samt möjlig konfusion för encefalit. Status bör utföras för att kunna erhålla mer information om motoriska svårigheter. </a:t>
            </a: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916266396"/>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Ibrahim, 19 år (17 poäng) </a:t>
            </a:r>
          </a:p>
          <a:p>
            <a:pPr marL="0" indent="0">
              <a:buNone/>
            </a:pPr>
            <a:r>
              <a:rPr lang="sv-SE" sz="1200" i="1" dirty="0">
                <a:solidFill>
                  <a:schemeClr val="tx1">
                    <a:lumMod val="50000"/>
                    <a:lumOff val="50000"/>
                  </a:schemeClr>
                </a:solidFill>
              </a:rPr>
              <a:t>Under ett arbetspass i augusti, när du är medicinjour vid ett länssjukhus, inkommer Ibrahim 19 år i ambulans pga. kraftig huvudvärk, kräkningar och feber. Hans pappa medföljer och kompletterar anamnesen. Det framkommer att Ibrahim är frisk, frånsett migrän i perioder av stress. Han upplever god effekt av </a:t>
            </a:r>
            <a:r>
              <a:rPr lang="sv-SE" sz="1200" i="1" dirty="0" err="1">
                <a:solidFill>
                  <a:schemeClr val="tx1">
                    <a:lumMod val="50000"/>
                    <a:lumOff val="50000"/>
                  </a:schemeClr>
                </a:solidFill>
              </a:rPr>
              <a:t>sumatriptan</a:t>
            </a:r>
            <a:r>
              <a:rPr lang="sv-SE" sz="1200" i="1" dirty="0">
                <a:solidFill>
                  <a:schemeClr val="tx1">
                    <a:lumMod val="50000"/>
                    <a:lumOff val="50000"/>
                  </a:schemeClr>
                </a:solidFill>
              </a:rPr>
              <a:t> nasalspray. Frånsett gräs- och pollenallergi tål han allt. Han är född i Sverige, går sista året på tekniskt gymnasium och bor tillsammans med sina föräldrar och tre yngre syskon. Familjen är välmående. </a:t>
            </a:r>
            <a:br>
              <a:rPr lang="sv-SE" sz="1200" i="1" dirty="0">
                <a:solidFill>
                  <a:schemeClr val="tx1">
                    <a:lumMod val="50000"/>
                    <a:lumOff val="50000"/>
                  </a:schemeClr>
                </a:solidFill>
              </a:rPr>
            </a:br>
            <a:r>
              <a:rPr lang="sv-SE" sz="1200" i="1" dirty="0">
                <a:solidFill>
                  <a:schemeClr val="tx1">
                    <a:lumMod val="50000"/>
                    <a:lumOff val="50000"/>
                  </a:schemeClr>
                </a:solidFill>
              </a:rPr>
              <a:t>Ibrahim kom hem från ett scoutläger i Östergötland för fem dagar sedan. På lägret delade han tält med sex kompisar, varav en hade halsont och hosta sista dagarna. Efter hemkomst har han klagat över halsont. För två dagar sedan fick han feber, kraftig huvudvärk, ont i kroppen och har sedan dess legat i sängen. I morse upplevts försämrad med temp 39,5°C, trött, pratar osammanhängande, ont i magen och kräkningar. Uppger inga diarréer eller besvär från urinvägarna. Ibrahim klagar över att varken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eller migränmedicinen hjälper mot den ”sprängande” huvudvärken. </a:t>
            </a:r>
            <a:br>
              <a:rPr lang="sv-SE" sz="1200" i="1" dirty="0">
                <a:solidFill>
                  <a:schemeClr val="tx1">
                    <a:lumMod val="50000"/>
                    <a:lumOff val="50000"/>
                  </a:schemeClr>
                </a:solidFill>
              </a:rPr>
            </a:br>
            <a:r>
              <a:rPr lang="sv-SE" sz="1200" i="1" dirty="0">
                <a:solidFill>
                  <a:schemeClr val="tx1">
                    <a:lumMod val="50000"/>
                    <a:lumOff val="50000"/>
                  </a:schemeClr>
                </a:solidFill>
              </a:rPr>
              <a:t>Av sjuksköterskan får du följande uppgifter: Smärtpåverkad, kommer inte till ro, RLS 2. Orienterad till person och rum, men orkar inte svara på fler frågor. Temp 38,9°C, AF 20/min, SaO2 97% (rumsluft), BT 145/85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83/min. </a:t>
            </a:r>
            <a:br>
              <a:rPr lang="sv-SE" sz="1600" dirty="0"/>
            </a:br>
            <a:r>
              <a:rPr lang="sv-SE" sz="1200" i="1" dirty="0">
                <a:solidFill>
                  <a:schemeClr val="tx1">
                    <a:lumMod val="50000"/>
                    <a:lumOff val="50000"/>
                  </a:schemeClr>
                </a:solidFill>
              </a:rPr>
              <a:t>Du misstänker att Ibrahim insjuknat i akut CNS-infektion. Bakteriell sinuit, viros (”sommarinfluensa”) och fästingburna infektioner, ex. TBE, bedömer du är möjliga differentialdiagnoser. Du har lärt dig att infektioner i CNS kan drabba både </a:t>
            </a:r>
            <a:r>
              <a:rPr lang="sv-SE" sz="1200" i="1" dirty="0" err="1">
                <a:solidFill>
                  <a:schemeClr val="tx1">
                    <a:lumMod val="50000"/>
                    <a:lumOff val="50000"/>
                  </a:schemeClr>
                </a:solidFill>
              </a:rPr>
              <a:t>meningierna</a:t>
            </a:r>
            <a:r>
              <a:rPr lang="sv-SE" sz="1200" i="1" dirty="0">
                <a:solidFill>
                  <a:schemeClr val="tx1">
                    <a:lumMod val="50000"/>
                    <a:lumOff val="50000"/>
                  </a:schemeClr>
                </a:solidFill>
              </a:rPr>
              <a:t> och hjärnparenkymet och särskiljs av olika symtombild. Du försöker dra dig till minnes vilka symtom som kännetecknar respektive tillstånd. </a:t>
            </a:r>
            <a:br>
              <a:rPr lang="sv-SE" sz="1600" dirty="0"/>
            </a:br>
            <a:br>
              <a:rPr lang="sv-SE" sz="1600" dirty="0"/>
            </a:br>
            <a:r>
              <a:rPr lang="sv-SE" sz="1600" dirty="0"/>
              <a:t>Ibrahim är påverkad av feber, smärta och det starka ljuset i akutrummet. Han önskar åka hem, men lugnar sig snart. Du bestämmer dig för att skyndsamt undersöka honom, så att den fortsatta handläggningen inte fördröjs. Du lyssnar snabbt på hjärta och lungor samt klämmer på buken utan att finna något onormalt, men inser att du behöver göra en noggrannare kroppsundersökning. </a:t>
            </a:r>
            <a:br>
              <a:rPr lang="sv-SE" sz="1600" dirty="0"/>
            </a:br>
            <a:br>
              <a:rPr lang="sv-SE" sz="1600" dirty="0"/>
            </a:br>
            <a:r>
              <a:rPr lang="sv-SE" sz="1600" b="1" dirty="0"/>
              <a:t>Fråga 4:3. </a:t>
            </a:r>
            <a:br>
              <a:rPr lang="sv-SE" sz="1600" b="1" dirty="0"/>
            </a:br>
            <a:r>
              <a:rPr lang="sv-SE" sz="1600" dirty="0"/>
              <a:t>Vad är särskilt viktigt att undersöka i status i Ibrahims fall? Beskriv varje statusmoment och ange relevanta förväntade statusfynd vid meningit. (3 p) </a:t>
            </a:r>
            <a:br>
              <a:rPr lang="sv-SE" sz="1600" dirty="0"/>
            </a:br>
            <a:br>
              <a:rPr lang="sv-SE" sz="1600" dirty="0"/>
            </a:b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737934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rmAutofit/>
          </a:bodyPr>
          <a:lstStyle/>
          <a:p>
            <a:pPr marL="0" indent="0">
              <a:buNone/>
            </a:pPr>
            <a:r>
              <a:rPr lang="sv-SE" sz="1600" b="1" dirty="0"/>
              <a:t>Fall 2, Laila 20 år </a:t>
            </a:r>
            <a:endParaRPr lang="sv-SE" sz="1600" dirty="0"/>
          </a:p>
          <a:p>
            <a:pPr marL="0" indent="0">
              <a:buNone/>
            </a:pPr>
            <a:r>
              <a:rPr lang="sv-SE" sz="1200" i="1" dirty="0">
                <a:solidFill>
                  <a:schemeClr val="tx1">
                    <a:lumMod val="50000"/>
                    <a:lumOff val="50000"/>
                  </a:schemeClr>
                </a:solidFill>
              </a:rPr>
              <a:t>Laila, 20 år söker akutmottagningen mitt i natten på grund av plötsligt insättande kraftiga buksmärtor och vaginal blödning. Du blir i egenskap av </a:t>
            </a:r>
            <a:r>
              <a:rPr lang="sv-SE" sz="1200" i="1" dirty="0" err="1">
                <a:solidFill>
                  <a:schemeClr val="tx1">
                    <a:lumMod val="50000"/>
                    <a:lumOff val="50000"/>
                  </a:schemeClr>
                </a:solidFill>
              </a:rPr>
              <a:t>gynjour</a:t>
            </a:r>
            <a:r>
              <a:rPr lang="sv-SE" sz="1200" i="1" dirty="0">
                <a:solidFill>
                  <a:schemeClr val="tx1">
                    <a:lumMod val="50000"/>
                    <a:lumOff val="50000"/>
                  </a:schemeClr>
                </a:solidFill>
              </a:rPr>
              <a:t> tillkallad då akutläkaren, som inte har undersökt Laila utan enbart sett patienten som hastigast på grund av en stor arbetsbörda på akuten, misstänker gynekologisk åkomma och ber dig ta hand om fallet omedelbart. Sjuksköterskan rapporterar till dig innan du går in till Laila att temperaturen är 37,9°, pulsen är runt 110 och blodtrycket är 100/60. Kapillärt Hb på 110 g/l. </a:t>
            </a:r>
            <a:r>
              <a:rPr lang="sv-SE" sz="1200" i="1" dirty="0" err="1">
                <a:solidFill>
                  <a:schemeClr val="tx1">
                    <a:lumMod val="50000"/>
                    <a:lumOff val="50000"/>
                  </a:schemeClr>
                </a:solidFill>
              </a:rPr>
              <a:t>Urinstix</a:t>
            </a:r>
            <a:r>
              <a:rPr lang="sv-SE" sz="1200" i="1" dirty="0">
                <a:solidFill>
                  <a:schemeClr val="tx1">
                    <a:lumMod val="50000"/>
                    <a:lumOff val="50000"/>
                  </a:schemeClr>
                </a:solidFill>
              </a:rPr>
              <a:t> visar 3+ </a:t>
            </a:r>
            <a:r>
              <a:rPr lang="sv-SE" sz="1200" i="1" dirty="0" err="1">
                <a:solidFill>
                  <a:schemeClr val="tx1">
                    <a:lumMod val="50000"/>
                    <a:lumOff val="50000"/>
                  </a:schemeClr>
                </a:solidFill>
              </a:rPr>
              <a:t>erytrocyter</a:t>
            </a:r>
            <a:r>
              <a:rPr lang="sv-SE" sz="1200" i="1" dirty="0">
                <a:solidFill>
                  <a:schemeClr val="tx1">
                    <a:lumMod val="50000"/>
                    <a:lumOff val="50000"/>
                  </a:schemeClr>
                </a:solidFill>
              </a:rPr>
              <a:t> och 1+ leukocyter. U-</a:t>
            </a:r>
            <a:r>
              <a:rPr lang="sv-SE" sz="1200" i="1" dirty="0" err="1">
                <a:solidFill>
                  <a:schemeClr val="tx1">
                    <a:lumMod val="50000"/>
                    <a:lumOff val="50000"/>
                  </a:schemeClr>
                </a:solidFill>
              </a:rPr>
              <a:t>hCG</a:t>
            </a:r>
            <a:r>
              <a:rPr lang="sv-SE" sz="1200" i="1" dirty="0">
                <a:solidFill>
                  <a:schemeClr val="tx1">
                    <a:lumMod val="50000"/>
                    <a:lumOff val="50000"/>
                  </a:schemeClr>
                </a:solidFill>
              </a:rPr>
              <a:t> svagt positivt. </a:t>
            </a:r>
            <a:br>
              <a:rPr lang="sv-SE" sz="1200" dirty="0">
                <a:solidFill>
                  <a:schemeClr val="tx1">
                    <a:lumMod val="50000"/>
                    <a:lumOff val="50000"/>
                  </a:schemeClr>
                </a:solidFill>
              </a:rPr>
            </a:br>
            <a:r>
              <a:rPr lang="sv-SE" sz="1200" i="1" dirty="0">
                <a:solidFill>
                  <a:schemeClr val="tx1">
                    <a:lumMod val="50000"/>
                    <a:lumOff val="50000"/>
                  </a:schemeClr>
                </a:solidFill>
              </a:rPr>
              <a:t>Du gör omedelbart en bedömning av patientens allmäntillstånd för att bedöma allvarlighetsgraden av patientens tillstånd, t.ex. med hjälp av MEWS, och gör bukpalpation samt sätter perifer iv infart och börjar ge iv vätska, typ Ringer acetat. Du ordinerar iv morfin för att smärtlindra patienten vilket ’lugnar ner’ situationen så du kan genomföra anamnesupptagningen. </a:t>
            </a:r>
            <a:br>
              <a:rPr lang="sv-SE" sz="1400" i="1" dirty="0">
                <a:solidFill>
                  <a:schemeClr val="tx1">
                    <a:lumMod val="50000"/>
                    <a:lumOff val="50000"/>
                  </a:schemeClr>
                </a:solidFill>
              </a:rPr>
            </a:br>
            <a:br>
              <a:rPr lang="sv-SE" sz="1200" i="1" dirty="0">
                <a:solidFill>
                  <a:schemeClr val="tx1">
                    <a:lumMod val="50000"/>
                    <a:lumOff val="50000"/>
                  </a:schemeClr>
                </a:solidFill>
              </a:rPr>
            </a:br>
            <a:r>
              <a:rPr lang="sv-SE" sz="1400" dirty="0"/>
              <a:t>Laila anger sig vara frisk, har ingen allergi och tar inga mediciner. Har opererats för en ovarial </a:t>
            </a:r>
            <a:r>
              <a:rPr lang="sv-SE" sz="1400" dirty="0" err="1"/>
              <a:t>dermoid</a:t>
            </a:r>
            <a:r>
              <a:rPr lang="sv-SE" sz="1400" dirty="0"/>
              <a:t> som 17 åring då upplevde hon samma typ av smärtor som nu. Hon är nu rädd att det är en samma sak. Äggstocken med </a:t>
            </a:r>
            <a:r>
              <a:rPr lang="sv-SE" sz="1400" dirty="0" err="1"/>
              <a:t>dermoiden</a:t>
            </a:r>
            <a:r>
              <a:rPr lang="sv-SE" sz="1400" dirty="0"/>
              <a:t> var då </a:t>
            </a:r>
            <a:r>
              <a:rPr lang="sv-SE" sz="1400" dirty="0" err="1"/>
              <a:t>torkverad</a:t>
            </a:r>
            <a:r>
              <a:rPr lang="sv-SE" sz="1400" dirty="0"/>
              <a:t>, men man kunna </a:t>
            </a:r>
            <a:r>
              <a:rPr lang="sv-SE" sz="1400" dirty="0" err="1"/>
              <a:t>enukleera</a:t>
            </a:r>
            <a:r>
              <a:rPr lang="sv-SE" sz="1400" dirty="0"/>
              <a:t> </a:t>
            </a:r>
            <a:r>
              <a:rPr lang="sv-SE" sz="1400" dirty="0" err="1"/>
              <a:t>dermoiden</a:t>
            </a:r>
            <a:r>
              <a:rPr lang="sv-SE" sz="1400" dirty="0"/>
              <a:t> och spara äggstocken. Laila hade </a:t>
            </a:r>
            <a:r>
              <a:rPr lang="sv-SE" sz="1400" dirty="0" err="1"/>
              <a:t>chlamydia</a:t>
            </a:r>
            <a:r>
              <a:rPr lang="sv-SE" sz="1400" dirty="0"/>
              <a:t> för 1 år sedan och behandlades med </a:t>
            </a:r>
            <a:r>
              <a:rPr lang="sv-SE" sz="1400" dirty="0" err="1"/>
              <a:t>Doxyferm</a:t>
            </a:r>
            <a:r>
              <a:rPr lang="sv-SE" sz="1400" dirty="0"/>
              <a:t> i 10 dagar. Blev dock inte bra efter första kuren utan fick antibiotika i ytterligare 10 dagar. Menstruationerna har alltid varit lite oregelbundna och kommer med 3 till 6 veckors intervall. Senaste menstruation var för ungefär 6 veckor sedan. Använder inga preventivmedel nu då hon provade med p-piller efter operationen för </a:t>
            </a:r>
            <a:r>
              <a:rPr lang="sv-SE" sz="1400" dirty="0" err="1"/>
              <a:t>dermoiden</a:t>
            </a:r>
            <a:r>
              <a:rPr lang="sv-SE" sz="1400" dirty="0"/>
              <a:t>, men hon mådde dåligt av dem och då hon inte har fast sällskap tycker hon inte hon behöver hormonella preventivmedel utan använder ibland kondom. Hon har den senaste veckan haft bruna flytningar och lite molvärk i nedre delen av buken som hon trodde orsakades av en annalkande menstruation. Har känt sig febrig, men har inte kollad temperaturen. Vaknade vid midnatt med kraftiga buksmärtor som strålade ut i ryggen och upp mot höger skulderblad. Har dessutom börjat blöda vaginalt som vid början av en menstruation. Smärtorna håller i sig hela tiden, som molande värk men med intervallvisa attacker av kraftiga smärtor. </a:t>
            </a:r>
            <a:br>
              <a:rPr lang="sv-SE" sz="1600" dirty="0"/>
            </a:br>
            <a:br>
              <a:rPr lang="sv-SE" sz="1600" dirty="0"/>
            </a:br>
            <a:r>
              <a:rPr lang="sv-SE" sz="1600" b="1" dirty="0"/>
              <a:t>Fråga 2:4 (1p). Vilka blodprov ordinerar du och motivera dessa? </a:t>
            </a:r>
            <a:br>
              <a:rPr lang="sv-SE" sz="1600" b="1" dirty="0"/>
            </a:br>
            <a:br>
              <a:rPr lang="sv-SE" sz="1600" b="1" dirty="0"/>
            </a:br>
            <a:endParaRPr lang="sv-SE" sz="1900" dirty="0"/>
          </a:p>
        </p:txBody>
      </p:sp>
    </p:spTree>
    <p:extLst>
      <p:ext uri="{BB962C8B-B14F-4D97-AF65-F5344CB8AC3E}">
        <p14:creationId xmlns:p14="http://schemas.microsoft.com/office/powerpoint/2010/main" val="4059510032"/>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Ibrahim, 19 år (17 poäng) </a:t>
            </a:r>
          </a:p>
          <a:p>
            <a:pPr marL="0" indent="0">
              <a:buNone/>
            </a:pPr>
            <a:r>
              <a:rPr lang="sv-SE" sz="1200" i="1" dirty="0">
                <a:solidFill>
                  <a:schemeClr val="tx1">
                    <a:lumMod val="50000"/>
                    <a:lumOff val="50000"/>
                  </a:schemeClr>
                </a:solidFill>
              </a:rPr>
              <a:t>Under ett arbetspass i augusti, när du är medicinjour vid ett länssjukhus, inkommer Ibrahim 19 år i ambulans pga. kraftig huvudvärk, kräkningar och feber. Hans pappa medföljer och kompletterar anamnesen. Det framkommer att Ibrahim är frisk, frånsett migrän i perioder av stress. Han upplever god effekt av </a:t>
            </a:r>
            <a:r>
              <a:rPr lang="sv-SE" sz="1200" i="1" dirty="0" err="1">
                <a:solidFill>
                  <a:schemeClr val="tx1">
                    <a:lumMod val="50000"/>
                    <a:lumOff val="50000"/>
                  </a:schemeClr>
                </a:solidFill>
              </a:rPr>
              <a:t>sumatriptan</a:t>
            </a:r>
            <a:r>
              <a:rPr lang="sv-SE" sz="1200" i="1" dirty="0">
                <a:solidFill>
                  <a:schemeClr val="tx1">
                    <a:lumMod val="50000"/>
                    <a:lumOff val="50000"/>
                  </a:schemeClr>
                </a:solidFill>
              </a:rPr>
              <a:t> nasalspray. Frånsett gräs- och pollenallergi tål han allt. Han är född i Sverige, går sista året på tekniskt gymnasium och bor tillsammans med sina föräldrar och tre yngre syskon. Familjen är välmående. </a:t>
            </a:r>
            <a:br>
              <a:rPr lang="sv-SE" sz="1200" i="1" dirty="0">
                <a:solidFill>
                  <a:schemeClr val="tx1">
                    <a:lumMod val="50000"/>
                    <a:lumOff val="50000"/>
                  </a:schemeClr>
                </a:solidFill>
              </a:rPr>
            </a:br>
            <a:r>
              <a:rPr lang="sv-SE" sz="1200" i="1" dirty="0">
                <a:solidFill>
                  <a:schemeClr val="tx1">
                    <a:lumMod val="50000"/>
                    <a:lumOff val="50000"/>
                  </a:schemeClr>
                </a:solidFill>
              </a:rPr>
              <a:t>Ibrahim kom hem från ett scoutläger i Östergötland för fem dagar sedan. På lägret delade han tält med sex kompisar, varav en hade halsont och hosta sista dagarna. Efter hemkomst har han klagat över halsont. För två dagar sedan fick han feber, kraftig huvudvärk, ont i kroppen och har sedan dess legat i sängen. I morse upplevts försämrad med temp 39,5°C, trött, pratar osammanhängande, ont i magen och kräkningar. Uppger inga diarréer eller besvär från urinvägarna. Ibrahim klagar över att varken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eller migränmedicinen hjälper mot den ”sprängande” huvudvärken. </a:t>
            </a:r>
            <a:br>
              <a:rPr lang="sv-SE" sz="1200" i="1" dirty="0">
                <a:solidFill>
                  <a:schemeClr val="tx1">
                    <a:lumMod val="50000"/>
                    <a:lumOff val="50000"/>
                  </a:schemeClr>
                </a:solidFill>
              </a:rPr>
            </a:br>
            <a:r>
              <a:rPr lang="sv-SE" sz="1200" i="1" dirty="0">
                <a:solidFill>
                  <a:schemeClr val="tx1">
                    <a:lumMod val="50000"/>
                    <a:lumOff val="50000"/>
                  </a:schemeClr>
                </a:solidFill>
              </a:rPr>
              <a:t>Av sjuksköterskan får du följande uppgifter: Smärtpåverkad, kommer inte till ro, RLS 2. Orienterad till person och rum, men orkar inte svara på fler frågor. Temp 38,9°C, AF 20/min, SaO2 97% (rumsluft), BT 145/85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83/min. </a:t>
            </a:r>
            <a:br>
              <a:rPr lang="sv-SE" sz="1600" dirty="0"/>
            </a:br>
            <a:r>
              <a:rPr lang="sv-SE" sz="1200" i="1" dirty="0">
                <a:solidFill>
                  <a:schemeClr val="tx1">
                    <a:lumMod val="50000"/>
                    <a:lumOff val="50000"/>
                  </a:schemeClr>
                </a:solidFill>
              </a:rPr>
              <a:t>Du misstänker att Ibrahim insjuknat i akut CNS-infektion. Bakteriell sinuit, viros (”sommarinfluensa”) och fästingburna infektioner, ex. TBE, bedömer du är möjliga differentialdiagnoser. Du har lärt dig att infektioner i CNS kan drabba både </a:t>
            </a:r>
            <a:r>
              <a:rPr lang="sv-SE" sz="1200" i="1" dirty="0" err="1">
                <a:solidFill>
                  <a:schemeClr val="tx1">
                    <a:lumMod val="50000"/>
                    <a:lumOff val="50000"/>
                  </a:schemeClr>
                </a:solidFill>
              </a:rPr>
              <a:t>meningierna</a:t>
            </a:r>
            <a:r>
              <a:rPr lang="sv-SE" sz="1200" i="1" dirty="0">
                <a:solidFill>
                  <a:schemeClr val="tx1">
                    <a:lumMod val="50000"/>
                    <a:lumOff val="50000"/>
                  </a:schemeClr>
                </a:solidFill>
              </a:rPr>
              <a:t> och hjärnparenkymet och särskiljs av olika symtombild. Du försöker dra dig till minnes vilka symtom som kännetecknar respektive tillstånd. </a:t>
            </a:r>
            <a:br>
              <a:rPr lang="sv-SE" sz="1600" dirty="0"/>
            </a:br>
            <a:br>
              <a:rPr lang="sv-SE" sz="1600" dirty="0"/>
            </a:br>
            <a:r>
              <a:rPr lang="sv-SE" sz="1600" dirty="0"/>
              <a:t>Ibrahim är påverkad av feber, smärta och det starka ljuset i akutrummet. Han önskar åka hem, men lugnar sig snart. Du bestämmer dig för att skyndsamt undersöka honom, så att den fortsatta handläggningen inte fördröjs. Du lyssnar snabbt på hjärta och lungor samt klämmer på buken utan att finna något onormalt, men inser att du behöver göra en noggrannare kroppsundersökning. </a:t>
            </a:r>
            <a:br>
              <a:rPr lang="sv-SE" sz="1600" dirty="0"/>
            </a:br>
            <a:br>
              <a:rPr lang="sv-SE" sz="1600" dirty="0"/>
            </a:br>
            <a:r>
              <a:rPr lang="sv-SE" sz="1600" b="1" dirty="0"/>
              <a:t>Fråga 4:3. </a:t>
            </a:r>
            <a:br>
              <a:rPr lang="sv-SE" sz="1600" b="1" dirty="0"/>
            </a:br>
            <a:r>
              <a:rPr lang="sv-SE" sz="1600" dirty="0"/>
              <a:t>Vad är särskilt viktigt att undersöka i status i Ibrahims fall? Beskriv varje statusmoment och ange relevanta förväntade statusfynd vid meningit. (3 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Med utgångspunkt i symtombeskrivning och vid misstanke om CNS-infektion bedömer du det särskilt viktigt att undersöka följande: </a:t>
            </a:r>
          </a:p>
          <a:p>
            <a:pPr marL="0" indent="0">
              <a:buNone/>
            </a:pPr>
            <a:r>
              <a:rPr lang="sv-SE" sz="1600" dirty="0" err="1">
                <a:solidFill>
                  <a:schemeClr val="accent4"/>
                </a:solidFill>
              </a:rPr>
              <a:t>MoS</a:t>
            </a:r>
            <a:r>
              <a:rPr lang="sv-SE" sz="1600" dirty="0">
                <a:solidFill>
                  <a:schemeClr val="accent4"/>
                </a:solidFill>
              </a:rPr>
              <a:t>: </a:t>
            </a:r>
            <a:r>
              <a:rPr lang="sv-SE" sz="1600" dirty="0" err="1">
                <a:solidFill>
                  <a:schemeClr val="accent4"/>
                </a:solidFill>
              </a:rPr>
              <a:t>ev</a:t>
            </a:r>
            <a:r>
              <a:rPr lang="sv-SE" sz="1600" dirty="0">
                <a:solidFill>
                  <a:schemeClr val="accent4"/>
                </a:solidFill>
              </a:rPr>
              <a:t> svalginfektion, tonsillit, </a:t>
            </a:r>
            <a:r>
              <a:rPr lang="sv-SE" sz="1600" dirty="0" err="1">
                <a:solidFill>
                  <a:schemeClr val="accent4"/>
                </a:solidFill>
              </a:rPr>
              <a:t>slh</a:t>
            </a:r>
            <a:r>
              <a:rPr lang="sv-SE" sz="1600" dirty="0">
                <a:solidFill>
                  <a:schemeClr val="accent4"/>
                </a:solidFill>
              </a:rPr>
              <a:t>-förändringar. </a:t>
            </a:r>
            <a:r>
              <a:rPr lang="sv-SE" sz="1600" dirty="0" err="1">
                <a:solidFill>
                  <a:schemeClr val="accent4"/>
                </a:solidFill>
              </a:rPr>
              <a:t>Öronstatus</a:t>
            </a:r>
            <a:r>
              <a:rPr lang="sv-SE" sz="1600" dirty="0">
                <a:solidFill>
                  <a:schemeClr val="accent4"/>
                </a:solidFill>
              </a:rPr>
              <a:t> bilat: </a:t>
            </a:r>
            <a:r>
              <a:rPr lang="sv-SE" sz="1600" dirty="0" err="1">
                <a:solidFill>
                  <a:schemeClr val="accent4"/>
                </a:solidFill>
              </a:rPr>
              <a:t>ev</a:t>
            </a:r>
            <a:r>
              <a:rPr lang="sv-SE" sz="1600" dirty="0">
                <a:solidFill>
                  <a:schemeClr val="accent4"/>
                </a:solidFill>
              </a:rPr>
              <a:t> mediaotit. Hud: utslag, bettmärken, </a:t>
            </a:r>
            <a:r>
              <a:rPr lang="sv-SE" sz="1600" dirty="0" err="1">
                <a:solidFill>
                  <a:schemeClr val="accent4"/>
                </a:solidFill>
              </a:rPr>
              <a:t>petekier</a:t>
            </a:r>
            <a:r>
              <a:rPr lang="sv-SE" sz="1600" dirty="0">
                <a:solidFill>
                  <a:schemeClr val="accent4"/>
                </a:solidFill>
              </a:rPr>
              <a:t>, sår. Neurologi: RLS, pupillstorlek och ljusreaktion bilat, nackstyvhet, kranialnerver, talförmåga, koordinationsförmåga, extremitetsreflexer, grov kraft i extremiteter (RLS, pupiller, nackstyvhet, pareser, talförmåga bör nämnas) </a:t>
            </a:r>
            <a:r>
              <a:rPr lang="sv-SE" sz="1000" dirty="0">
                <a:solidFill>
                  <a:schemeClr val="tx1">
                    <a:lumMod val="50000"/>
                    <a:lumOff val="50000"/>
                  </a:schemeClr>
                </a:solidFill>
              </a:rPr>
              <a:t>(K10C125). </a:t>
            </a: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581322503"/>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Ibrahim, 19 år (17 poäng) </a:t>
            </a:r>
          </a:p>
          <a:p>
            <a:pPr marL="0" indent="0">
              <a:buNone/>
            </a:pPr>
            <a:r>
              <a:rPr lang="sv-SE" sz="1200" i="1" dirty="0">
                <a:solidFill>
                  <a:schemeClr val="tx1">
                    <a:lumMod val="50000"/>
                    <a:lumOff val="50000"/>
                  </a:schemeClr>
                </a:solidFill>
              </a:rPr>
              <a:t>Under ett arbetspass i augusti, när du är medicinjour vid ett länssjukhus, inkommer Ibrahim 19 år i ambulans pga. kraftig huvudvärk, kräkningar och feber. Hans pappa medföljer och kompletterar anamnesen. Det framkommer att Ibrahim är frisk, frånsett migrän i perioder av stress. Han upplever god effekt av </a:t>
            </a:r>
            <a:r>
              <a:rPr lang="sv-SE" sz="1200" i="1" dirty="0" err="1">
                <a:solidFill>
                  <a:schemeClr val="tx1">
                    <a:lumMod val="50000"/>
                    <a:lumOff val="50000"/>
                  </a:schemeClr>
                </a:solidFill>
              </a:rPr>
              <a:t>sumatriptan</a:t>
            </a:r>
            <a:r>
              <a:rPr lang="sv-SE" sz="1200" i="1" dirty="0">
                <a:solidFill>
                  <a:schemeClr val="tx1">
                    <a:lumMod val="50000"/>
                    <a:lumOff val="50000"/>
                  </a:schemeClr>
                </a:solidFill>
              </a:rPr>
              <a:t> nasalspray. Frånsett gräs- och pollenallergi tål han allt. Han är född i Sverige, går sista året på tekniskt gymnasium och bor tillsammans med sina föräldrar och tre yngre syskon. Familjen är välmående. </a:t>
            </a:r>
            <a:br>
              <a:rPr lang="sv-SE" sz="1200" i="1" dirty="0">
                <a:solidFill>
                  <a:schemeClr val="tx1">
                    <a:lumMod val="50000"/>
                    <a:lumOff val="50000"/>
                  </a:schemeClr>
                </a:solidFill>
              </a:rPr>
            </a:br>
            <a:r>
              <a:rPr lang="sv-SE" sz="1200" i="1" dirty="0">
                <a:solidFill>
                  <a:schemeClr val="tx1">
                    <a:lumMod val="50000"/>
                    <a:lumOff val="50000"/>
                  </a:schemeClr>
                </a:solidFill>
              </a:rPr>
              <a:t>Ibrahim kom hem från ett scoutläger i Östergötland för fem dagar sedan. På lägret delade han tält med sex kompisar, varav en hade halsont och hosta sista dagarna. Efter hemkomst har han klagat över halsont. För två dagar sedan fick han feber, kraftig huvudvärk, ont i kroppen och har sedan dess legat i sängen. I morse upplevts försämrad med temp 39,5°C, trött, pratar osammanhängande, ont i magen och kräkningar. Uppger inga diarréer eller besvär från urinvägarna. Ibrahim klagar över att varken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eller migränmedicinen hjälper mot den ”sprängande” huvudvärken. </a:t>
            </a:r>
            <a:br>
              <a:rPr lang="sv-SE" sz="1200" i="1" dirty="0">
                <a:solidFill>
                  <a:schemeClr val="tx1">
                    <a:lumMod val="50000"/>
                    <a:lumOff val="50000"/>
                  </a:schemeClr>
                </a:solidFill>
              </a:rPr>
            </a:br>
            <a:r>
              <a:rPr lang="sv-SE" sz="1200" i="1" dirty="0">
                <a:solidFill>
                  <a:schemeClr val="tx1">
                    <a:lumMod val="50000"/>
                    <a:lumOff val="50000"/>
                  </a:schemeClr>
                </a:solidFill>
              </a:rPr>
              <a:t>Av sjuksköterskan får du följande uppgifter: Smärtpåverkad, kommer inte till ro, RLS 2. Orienterad till person och rum, men orkar inte svara på fler frågor. Temp 38,9°C, AF 20/min, SaO2 97% (rumsluft), BT 145/85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83/min. </a:t>
            </a:r>
            <a:br>
              <a:rPr lang="sv-SE" sz="1600" dirty="0"/>
            </a:br>
            <a:r>
              <a:rPr lang="sv-SE" sz="1200" i="1" dirty="0">
                <a:solidFill>
                  <a:schemeClr val="tx1">
                    <a:lumMod val="50000"/>
                    <a:lumOff val="50000"/>
                  </a:schemeClr>
                </a:solidFill>
              </a:rPr>
              <a:t>Du misstänker att Ibrahim insjuknat i akut CNS-infektion. Bakteriell sinuit, viros (”sommarinfluensa”) och fästingburna infektioner, ex. TBE, bedömer du är möjliga differentialdiagnoser. Du har lärt dig att infektioner i CNS kan drabba både </a:t>
            </a:r>
            <a:r>
              <a:rPr lang="sv-SE" sz="1200" i="1" dirty="0" err="1">
                <a:solidFill>
                  <a:schemeClr val="tx1">
                    <a:lumMod val="50000"/>
                    <a:lumOff val="50000"/>
                  </a:schemeClr>
                </a:solidFill>
              </a:rPr>
              <a:t>meningierna</a:t>
            </a:r>
            <a:r>
              <a:rPr lang="sv-SE" sz="1200" i="1" dirty="0">
                <a:solidFill>
                  <a:schemeClr val="tx1">
                    <a:lumMod val="50000"/>
                    <a:lumOff val="50000"/>
                  </a:schemeClr>
                </a:solidFill>
              </a:rPr>
              <a:t> och hjärnparenkymet och särskiljs av olika symtombild. Du försöker dra dig till minnes vilka symtom som kännetecknar respektive tillstånd. </a:t>
            </a:r>
            <a:br>
              <a:rPr lang="sv-SE" sz="1200" i="1" dirty="0">
                <a:solidFill>
                  <a:schemeClr val="tx1">
                    <a:lumMod val="50000"/>
                    <a:lumOff val="50000"/>
                  </a:schemeClr>
                </a:solidFill>
              </a:rPr>
            </a:br>
            <a:r>
              <a:rPr lang="sv-SE" sz="1200" i="1" dirty="0">
                <a:solidFill>
                  <a:schemeClr val="tx1">
                    <a:lumMod val="50000"/>
                    <a:lumOff val="50000"/>
                  </a:schemeClr>
                </a:solidFill>
              </a:rPr>
              <a:t>Ibrahim är påverkad av feber, smärta och det starka ljuset i akutrummet. Han önskar åka hem, men lugnar sig snart. Du bestämmer dig för att skyndsamt undersöka honom, så att den fortsatta handläggningen inte fördröjs. Du lyssnar snabbt på hjärta och lungor samt klämmer på buken utan att finna något onormalt, men inser att du behöver göra en noggrannare kroppsundersökning. </a:t>
            </a:r>
            <a:br>
              <a:rPr lang="sv-SE" sz="1600" dirty="0"/>
            </a:br>
            <a:br>
              <a:rPr lang="sv-SE" sz="1600" dirty="0"/>
            </a:br>
            <a:r>
              <a:rPr lang="sv-SE" sz="1600" dirty="0"/>
              <a:t>Utifrån statusfynd misstänker du att Ibrahim har en svalginfektion (rodnad i bakre svalget, lätt förstorade tonsiller), möjligen en </a:t>
            </a:r>
            <a:r>
              <a:rPr lang="sv-SE" sz="1600" dirty="0" err="1"/>
              <a:t>bakteriemi</a:t>
            </a:r>
            <a:r>
              <a:rPr lang="sv-SE" sz="1600" dirty="0"/>
              <a:t> (</a:t>
            </a:r>
            <a:r>
              <a:rPr lang="sv-SE" sz="1600" dirty="0" err="1"/>
              <a:t>petekiala</a:t>
            </a:r>
            <a:r>
              <a:rPr lang="sv-SE" sz="1600" dirty="0"/>
              <a:t> utslag på underben bilat) och meningit (tydligt nackstyv). Övrig neurologi, liksom </a:t>
            </a:r>
            <a:r>
              <a:rPr lang="sv-SE" sz="1600" dirty="0" err="1"/>
              <a:t>öronstatus</a:t>
            </a:r>
            <a:r>
              <a:rPr lang="sv-SE" sz="1600" dirty="0"/>
              <a:t> och hudkostym </a:t>
            </a:r>
            <a:r>
              <a:rPr lang="sv-SE" sz="1600" dirty="0" err="1"/>
              <a:t>ua</a:t>
            </a:r>
            <a:r>
              <a:rPr lang="sv-SE" sz="1600" dirty="0"/>
              <a:t>. Du ordinerar en infart, </a:t>
            </a:r>
            <a:r>
              <a:rPr lang="sv-SE" sz="1600" dirty="0" err="1"/>
              <a:t>paracetamol</a:t>
            </a:r>
            <a:r>
              <a:rPr lang="sv-SE" sz="1600" dirty="0"/>
              <a:t> iv och ett långsamt dropp med </a:t>
            </a:r>
            <a:r>
              <a:rPr lang="sv-SE" sz="1600" dirty="0" err="1"/>
              <a:t>kristalloid</a:t>
            </a:r>
            <a:r>
              <a:rPr lang="sv-SE" sz="1600" dirty="0"/>
              <a:t> vätska och ber sjuksköterskan förbereda provtagning och KAD. Du funderar över etiologi till infektionen och inser att det inte är lätt att utifrån symtombild differentiera mellan bakteriell och viral genes. När du funderat färdigt och lagt upp en plan undrar sköterskan om inte all provtagning kan göras på avdelningen, då belastningen är mycket hög på akutmottagningen. </a:t>
            </a:r>
            <a:br>
              <a:rPr lang="sv-SE" sz="1600" dirty="0"/>
            </a:br>
            <a:br>
              <a:rPr lang="sv-SE" sz="1600" dirty="0"/>
            </a:br>
            <a:r>
              <a:rPr lang="sv-SE" sz="1600" b="1" dirty="0"/>
              <a:t>Fråga 4:4. </a:t>
            </a:r>
            <a:br>
              <a:rPr lang="sv-SE" sz="1600" b="1" dirty="0"/>
            </a:br>
            <a:r>
              <a:rPr lang="sv-SE" sz="1600" dirty="0"/>
              <a:t>Vad svarar du sköterskan? Motivera ditt svar. (1 p) </a:t>
            </a:r>
            <a:br>
              <a:rPr lang="sv-SE" sz="1600" b="1" dirty="0"/>
            </a:br>
            <a:br>
              <a:rPr lang="sv-SE" sz="1600" b="1"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217490507"/>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Ibrahim, 19 år (17 poäng) </a:t>
            </a:r>
          </a:p>
          <a:p>
            <a:pPr marL="0" indent="0">
              <a:buNone/>
            </a:pPr>
            <a:r>
              <a:rPr lang="sv-SE" sz="1200" i="1" dirty="0">
                <a:solidFill>
                  <a:schemeClr val="tx1">
                    <a:lumMod val="50000"/>
                    <a:lumOff val="50000"/>
                  </a:schemeClr>
                </a:solidFill>
              </a:rPr>
              <a:t>Under ett arbetspass i augusti, när du är medicinjour vid ett länssjukhus, inkommer Ibrahim 19 år i ambulans pga. kraftig huvudvärk, kräkningar och feber. Hans pappa medföljer och kompletterar anamnesen. Det framkommer att Ibrahim är frisk, frånsett migrän i perioder av stress. Han upplever god effekt av </a:t>
            </a:r>
            <a:r>
              <a:rPr lang="sv-SE" sz="1200" i="1" dirty="0" err="1">
                <a:solidFill>
                  <a:schemeClr val="tx1">
                    <a:lumMod val="50000"/>
                    <a:lumOff val="50000"/>
                  </a:schemeClr>
                </a:solidFill>
              </a:rPr>
              <a:t>sumatriptan</a:t>
            </a:r>
            <a:r>
              <a:rPr lang="sv-SE" sz="1200" i="1" dirty="0">
                <a:solidFill>
                  <a:schemeClr val="tx1">
                    <a:lumMod val="50000"/>
                    <a:lumOff val="50000"/>
                  </a:schemeClr>
                </a:solidFill>
              </a:rPr>
              <a:t> nasalspray. Frånsett gräs- och pollenallergi tål han allt. Han är född i Sverige, går sista året på tekniskt gymnasium och bor tillsammans med sina föräldrar och tre yngre syskon. Familjen är välmående. </a:t>
            </a:r>
            <a:br>
              <a:rPr lang="sv-SE" sz="1200" i="1" dirty="0">
                <a:solidFill>
                  <a:schemeClr val="tx1">
                    <a:lumMod val="50000"/>
                    <a:lumOff val="50000"/>
                  </a:schemeClr>
                </a:solidFill>
              </a:rPr>
            </a:br>
            <a:r>
              <a:rPr lang="sv-SE" sz="1200" i="1" dirty="0">
                <a:solidFill>
                  <a:schemeClr val="tx1">
                    <a:lumMod val="50000"/>
                    <a:lumOff val="50000"/>
                  </a:schemeClr>
                </a:solidFill>
              </a:rPr>
              <a:t>Ibrahim kom hem från ett scoutläger i Östergötland för fem dagar sedan. På lägret delade han tält med sex kompisar, varav en hade halsont och hosta sista dagarna. Efter hemkomst har han klagat över halsont. För två dagar sedan fick han feber, kraftig huvudvärk, ont i kroppen och har sedan dess legat i sängen. I morse upplevts försämrad med temp 39,5°C, trött, pratar osammanhängande, ont i magen och kräkningar. Uppger inga diarréer eller besvär från urinvägarna. Ibrahim klagar över att varken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eller migränmedicinen hjälper mot den ”sprängande” huvudvärken. </a:t>
            </a:r>
            <a:br>
              <a:rPr lang="sv-SE" sz="1200" i="1" dirty="0">
                <a:solidFill>
                  <a:schemeClr val="tx1">
                    <a:lumMod val="50000"/>
                    <a:lumOff val="50000"/>
                  </a:schemeClr>
                </a:solidFill>
              </a:rPr>
            </a:br>
            <a:r>
              <a:rPr lang="sv-SE" sz="1200" i="1" dirty="0">
                <a:solidFill>
                  <a:schemeClr val="tx1">
                    <a:lumMod val="50000"/>
                    <a:lumOff val="50000"/>
                  </a:schemeClr>
                </a:solidFill>
              </a:rPr>
              <a:t>Av sjuksköterskan får du följande uppgifter: Smärtpåverkad, kommer inte till ro, RLS 2. Orienterad till person och rum, men orkar inte svara på fler frågor. Temp 38,9°C, AF 20/min, SaO2 97% (rumsluft), BT 145/85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83/min. </a:t>
            </a:r>
            <a:br>
              <a:rPr lang="sv-SE" sz="1600" dirty="0"/>
            </a:br>
            <a:r>
              <a:rPr lang="sv-SE" sz="1200" i="1" dirty="0">
                <a:solidFill>
                  <a:schemeClr val="tx1">
                    <a:lumMod val="50000"/>
                    <a:lumOff val="50000"/>
                  </a:schemeClr>
                </a:solidFill>
              </a:rPr>
              <a:t>Du misstänker att Ibrahim insjuknat i akut CNS-infektion. Bakteriell sinuit, viros (”sommarinfluensa”) och fästingburna infektioner, ex. TBE, bedömer du är möjliga differentialdiagnoser. Du har lärt dig att infektioner i CNS kan drabba både </a:t>
            </a:r>
            <a:r>
              <a:rPr lang="sv-SE" sz="1200" i="1" dirty="0" err="1">
                <a:solidFill>
                  <a:schemeClr val="tx1">
                    <a:lumMod val="50000"/>
                    <a:lumOff val="50000"/>
                  </a:schemeClr>
                </a:solidFill>
              </a:rPr>
              <a:t>meningierna</a:t>
            </a:r>
            <a:r>
              <a:rPr lang="sv-SE" sz="1200" i="1" dirty="0">
                <a:solidFill>
                  <a:schemeClr val="tx1">
                    <a:lumMod val="50000"/>
                    <a:lumOff val="50000"/>
                  </a:schemeClr>
                </a:solidFill>
              </a:rPr>
              <a:t> och hjärnparenkymet och särskiljs av olika symtombild. Du försöker dra dig till minnes vilka symtom som kännetecknar respektive tillstånd. </a:t>
            </a:r>
            <a:br>
              <a:rPr lang="sv-SE" sz="1200" i="1" dirty="0">
                <a:solidFill>
                  <a:schemeClr val="tx1">
                    <a:lumMod val="50000"/>
                    <a:lumOff val="50000"/>
                  </a:schemeClr>
                </a:solidFill>
              </a:rPr>
            </a:br>
            <a:r>
              <a:rPr lang="sv-SE" sz="1200" i="1" dirty="0">
                <a:solidFill>
                  <a:schemeClr val="tx1">
                    <a:lumMod val="50000"/>
                    <a:lumOff val="50000"/>
                  </a:schemeClr>
                </a:solidFill>
              </a:rPr>
              <a:t>Ibrahim är påverkad av feber, smärta och det starka ljuset i akutrummet. Han önskar åka hem, men lugnar sig snart. Du bestämmer dig för att skyndsamt undersöka honom, så att den fortsatta handläggningen inte fördröjs. Du lyssnar snabbt på hjärta och lungor samt klämmer på buken utan att finna något onormalt, men inser att du behöver göra en noggrannare kroppsundersökning. </a:t>
            </a:r>
            <a:br>
              <a:rPr lang="sv-SE" sz="1600" dirty="0"/>
            </a:br>
            <a:br>
              <a:rPr lang="sv-SE" sz="1600" dirty="0"/>
            </a:br>
            <a:r>
              <a:rPr lang="sv-SE" sz="1600" dirty="0"/>
              <a:t>Utifrån statusfynd misstänker du att Ibrahim har en svalginfektion (rodnad i bakre svalget, lätt förstorade tonsiller), möjligen en </a:t>
            </a:r>
            <a:r>
              <a:rPr lang="sv-SE" sz="1600" dirty="0" err="1"/>
              <a:t>bakteriemi</a:t>
            </a:r>
            <a:r>
              <a:rPr lang="sv-SE" sz="1600" dirty="0"/>
              <a:t> (</a:t>
            </a:r>
            <a:r>
              <a:rPr lang="sv-SE" sz="1600" dirty="0" err="1"/>
              <a:t>petekiala</a:t>
            </a:r>
            <a:r>
              <a:rPr lang="sv-SE" sz="1600" dirty="0"/>
              <a:t> utslag på underben bilat) och meningit (tydligt nackstyv). Övrig neurologi, liksom </a:t>
            </a:r>
            <a:r>
              <a:rPr lang="sv-SE" sz="1600" dirty="0" err="1"/>
              <a:t>öronstatus</a:t>
            </a:r>
            <a:r>
              <a:rPr lang="sv-SE" sz="1600" dirty="0"/>
              <a:t> och hudkostym </a:t>
            </a:r>
            <a:r>
              <a:rPr lang="sv-SE" sz="1600" dirty="0" err="1"/>
              <a:t>ua</a:t>
            </a:r>
            <a:r>
              <a:rPr lang="sv-SE" sz="1600" dirty="0"/>
              <a:t>. Du ordinerar en infart, </a:t>
            </a:r>
            <a:r>
              <a:rPr lang="sv-SE" sz="1600" dirty="0" err="1"/>
              <a:t>paracetamol</a:t>
            </a:r>
            <a:r>
              <a:rPr lang="sv-SE" sz="1600" dirty="0"/>
              <a:t> iv och ett långsamt dropp med </a:t>
            </a:r>
            <a:r>
              <a:rPr lang="sv-SE" sz="1600" dirty="0" err="1"/>
              <a:t>kristalloid</a:t>
            </a:r>
            <a:r>
              <a:rPr lang="sv-SE" sz="1600" dirty="0"/>
              <a:t> vätska och ber sjuksköterskan förbereda provtagning och KAD. Du funderar över etiologi till infektionen och inser att det inte är lätt att utifrån symtombild differentiera mellan bakteriell och viral genes. När du funderat färdigt och lagt upp en plan undrar sköterskan om inte all provtagning kan göras på avdelningen, då belastningen är mycket hög på akutmottagningen. </a:t>
            </a:r>
            <a:br>
              <a:rPr lang="sv-SE" sz="1600" dirty="0"/>
            </a:br>
            <a:br>
              <a:rPr lang="sv-SE" sz="1600" dirty="0"/>
            </a:br>
            <a:r>
              <a:rPr lang="sv-SE" sz="1600" b="1" dirty="0"/>
              <a:t>Fråga 4:4. </a:t>
            </a:r>
            <a:br>
              <a:rPr lang="sv-SE" sz="1600" b="1" dirty="0"/>
            </a:br>
            <a:r>
              <a:rPr lang="sv-SE" sz="1600" dirty="0"/>
              <a:t>Vad svarar du sköterskan? Motivera ditt svar. (1 p) </a:t>
            </a:r>
            <a:br>
              <a:rPr lang="sv-SE" sz="1600" b="1" dirty="0"/>
            </a:br>
            <a:br>
              <a:rPr lang="sv-SE" sz="1600" b="1"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Ditt svar blir givetvis NEJ! Patient med misstänkt akut CNS-inf bör </a:t>
            </a:r>
            <a:r>
              <a:rPr lang="sv-SE" sz="1600" dirty="0" err="1">
                <a:solidFill>
                  <a:schemeClr val="accent4"/>
                </a:solidFill>
              </a:rPr>
              <a:t>provtas</a:t>
            </a:r>
            <a:r>
              <a:rPr lang="sv-SE" sz="1600" dirty="0">
                <a:solidFill>
                  <a:schemeClr val="accent4"/>
                </a:solidFill>
              </a:rPr>
              <a:t> skyndsamt och adekvat </a:t>
            </a:r>
            <a:r>
              <a:rPr lang="sv-SE" sz="1600" dirty="0" err="1">
                <a:solidFill>
                  <a:schemeClr val="accent4"/>
                </a:solidFill>
              </a:rPr>
              <a:t>beh</a:t>
            </a:r>
            <a:r>
              <a:rPr lang="sv-SE" sz="1600" dirty="0">
                <a:solidFill>
                  <a:schemeClr val="accent4"/>
                </a:solidFill>
              </a:rPr>
              <a:t> inledas helst inom en timme, eftersom mortalitet och morbiditet ökar drastiskt för varje förlorad timme utan adekvat behandling</a:t>
            </a:r>
            <a:r>
              <a:rPr lang="sv-SE" sz="1000" dirty="0">
                <a:solidFill>
                  <a:schemeClr val="accent4"/>
                </a:solidFill>
              </a:rPr>
              <a:t> </a:t>
            </a:r>
            <a:r>
              <a:rPr lang="sv-SE" sz="1000" dirty="0">
                <a:solidFill>
                  <a:schemeClr val="tx1">
                    <a:lumMod val="50000"/>
                    <a:lumOff val="50000"/>
                  </a:schemeClr>
                </a:solidFill>
              </a:rPr>
              <a:t>(K10B94, K10C69, K10C70).</a:t>
            </a:r>
            <a:r>
              <a:rPr lang="sv-SE" sz="1600" dirty="0"/>
              <a:t> </a:t>
            </a: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796884906"/>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Ibrahim, 19 år (17 poäng) </a:t>
            </a:r>
          </a:p>
          <a:p>
            <a:pPr marL="0" indent="0">
              <a:buNone/>
            </a:pPr>
            <a:r>
              <a:rPr lang="sv-SE" sz="1200" i="1" dirty="0">
                <a:solidFill>
                  <a:schemeClr val="tx1">
                    <a:lumMod val="50000"/>
                    <a:lumOff val="50000"/>
                  </a:schemeClr>
                </a:solidFill>
              </a:rPr>
              <a:t>Under ett arbetspass i augusti, när du är medicinjour vid ett länssjukhus, inkommer Ibrahim 19 år i ambulans pga. kraftig huvudvärk, kräkningar och feber. Hans pappa medföljer och kompletterar anamnesen. Det framkommer att Ibrahim är frisk, frånsett migrän i perioder av stress. Han upplever god effekt av </a:t>
            </a:r>
            <a:r>
              <a:rPr lang="sv-SE" sz="1200" i="1" dirty="0" err="1">
                <a:solidFill>
                  <a:schemeClr val="tx1">
                    <a:lumMod val="50000"/>
                    <a:lumOff val="50000"/>
                  </a:schemeClr>
                </a:solidFill>
              </a:rPr>
              <a:t>sumatriptan</a:t>
            </a:r>
            <a:r>
              <a:rPr lang="sv-SE" sz="1200" i="1" dirty="0">
                <a:solidFill>
                  <a:schemeClr val="tx1">
                    <a:lumMod val="50000"/>
                    <a:lumOff val="50000"/>
                  </a:schemeClr>
                </a:solidFill>
              </a:rPr>
              <a:t> nasalspray. Frånsett gräs- och pollenallergi tål han allt. Han är född i Sverige, går sista året på tekniskt gymnasium och bor tillsammans med sina föräldrar och tre yngre syskon. Familjen är välmående. </a:t>
            </a:r>
            <a:br>
              <a:rPr lang="sv-SE" sz="1200" i="1" dirty="0">
                <a:solidFill>
                  <a:schemeClr val="tx1">
                    <a:lumMod val="50000"/>
                    <a:lumOff val="50000"/>
                  </a:schemeClr>
                </a:solidFill>
              </a:rPr>
            </a:br>
            <a:r>
              <a:rPr lang="sv-SE" sz="1200" i="1" dirty="0">
                <a:solidFill>
                  <a:schemeClr val="tx1">
                    <a:lumMod val="50000"/>
                    <a:lumOff val="50000"/>
                  </a:schemeClr>
                </a:solidFill>
              </a:rPr>
              <a:t>Ibrahim kom hem från ett scoutläger i Östergötland för fem dagar sedan. På lägret delade han tält med sex kompisar, varav en hade halsont och hosta sista dagarna. Efter hemkomst har han klagat över halsont. För två dagar sedan fick han feber, kraftig huvudvärk, ont i kroppen och har sedan dess legat i sängen. I morse upplevts försämrad med temp 39,5°C, trött, pratar osammanhängande, ont i magen och kräkningar. Uppger inga diarréer eller besvär från urinvägarna. Ibrahim klagar över att varken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eller migränmedicinen hjälper mot den ”sprängande” huvudvärken. </a:t>
            </a:r>
            <a:br>
              <a:rPr lang="sv-SE" sz="1200" i="1" dirty="0">
                <a:solidFill>
                  <a:schemeClr val="tx1">
                    <a:lumMod val="50000"/>
                    <a:lumOff val="50000"/>
                  </a:schemeClr>
                </a:solidFill>
              </a:rPr>
            </a:br>
            <a:r>
              <a:rPr lang="sv-SE" sz="1200" i="1" dirty="0">
                <a:solidFill>
                  <a:schemeClr val="tx1">
                    <a:lumMod val="50000"/>
                    <a:lumOff val="50000"/>
                  </a:schemeClr>
                </a:solidFill>
              </a:rPr>
              <a:t>Av sjuksköterskan får du följande uppgifter: Smärtpåverkad, kommer inte till ro, RLS 2. Orienterad till person och rum, men orkar inte svara på fler frågor. Temp 38,9°C, AF 20/min, SaO2 97% (rumsluft), BT 145/85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83/min. </a:t>
            </a:r>
            <a:br>
              <a:rPr lang="sv-SE" sz="1600" dirty="0"/>
            </a:br>
            <a:r>
              <a:rPr lang="sv-SE" sz="1200" i="1" dirty="0">
                <a:solidFill>
                  <a:schemeClr val="tx1">
                    <a:lumMod val="50000"/>
                    <a:lumOff val="50000"/>
                  </a:schemeClr>
                </a:solidFill>
              </a:rPr>
              <a:t>Du misstänker att Ibrahim insjuknat i akut CNS-infektion. Bakteriell sinuit, viros (”sommarinfluensa”) och fästingburna infektioner, ex. TBE, bedömer du är möjliga differentialdiagnoser. Du har lärt dig att infektioner i CNS kan drabba både </a:t>
            </a:r>
            <a:r>
              <a:rPr lang="sv-SE" sz="1200" i="1" dirty="0" err="1">
                <a:solidFill>
                  <a:schemeClr val="tx1">
                    <a:lumMod val="50000"/>
                    <a:lumOff val="50000"/>
                  </a:schemeClr>
                </a:solidFill>
              </a:rPr>
              <a:t>meningierna</a:t>
            </a:r>
            <a:r>
              <a:rPr lang="sv-SE" sz="1200" i="1" dirty="0">
                <a:solidFill>
                  <a:schemeClr val="tx1">
                    <a:lumMod val="50000"/>
                    <a:lumOff val="50000"/>
                  </a:schemeClr>
                </a:solidFill>
              </a:rPr>
              <a:t> och hjärnparenkymet och särskiljs av olika symtombild. Du försöker dra dig till minnes vilka symtom som kännetecknar respektive tillstånd. </a:t>
            </a:r>
            <a:br>
              <a:rPr lang="sv-SE" sz="1200" i="1" dirty="0">
                <a:solidFill>
                  <a:schemeClr val="tx1">
                    <a:lumMod val="50000"/>
                    <a:lumOff val="50000"/>
                  </a:schemeClr>
                </a:solidFill>
              </a:rPr>
            </a:br>
            <a:r>
              <a:rPr lang="sv-SE" sz="1200" i="1" dirty="0">
                <a:solidFill>
                  <a:schemeClr val="tx1">
                    <a:lumMod val="50000"/>
                    <a:lumOff val="50000"/>
                  </a:schemeClr>
                </a:solidFill>
              </a:rPr>
              <a:t>Ibrahim är påverkad av feber, smärta och det starka ljuset i akutrummet. Han önskar åka hem, men lugnar sig snart. Du bestämmer dig för att skyndsamt undersöka honom, så att den fortsatta handläggningen inte fördröjs. Du lyssnar snabbt på hjärta och lungor samt klämmer på buken utan att finna något onormalt, men inser att du behöver göra en noggrannare kroppsundersökning. </a:t>
            </a:r>
            <a:br>
              <a:rPr lang="sv-SE" sz="1600" dirty="0"/>
            </a:br>
            <a:br>
              <a:rPr lang="sv-SE" sz="1600" dirty="0"/>
            </a:br>
            <a:r>
              <a:rPr lang="sv-SE" sz="1600" dirty="0"/>
              <a:t>Utifrån statusfynd misstänker du att Ibrahim har en svalginfektion (rodnad i bakre svalget, lätt förstorade tonsiller), möjligen en </a:t>
            </a:r>
            <a:r>
              <a:rPr lang="sv-SE" sz="1600" dirty="0" err="1"/>
              <a:t>bakteriemi</a:t>
            </a:r>
            <a:r>
              <a:rPr lang="sv-SE" sz="1600" dirty="0"/>
              <a:t> (</a:t>
            </a:r>
            <a:r>
              <a:rPr lang="sv-SE" sz="1600" dirty="0" err="1"/>
              <a:t>petekiala</a:t>
            </a:r>
            <a:r>
              <a:rPr lang="sv-SE" sz="1600" dirty="0"/>
              <a:t> utslag på underben bilat) och meningit (tydligt nackstyv). Övrig neurologi, liksom </a:t>
            </a:r>
            <a:r>
              <a:rPr lang="sv-SE" sz="1600" dirty="0" err="1"/>
              <a:t>öronstatus</a:t>
            </a:r>
            <a:r>
              <a:rPr lang="sv-SE" sz="1600" dirty="0"/>
              <a:t> och hudkostym </a:t>
            </a:r>
            <a:r>
              <a:rPr lang="sv-SE" sz="1600" dirty="0" err="1"/>
              <a:t>ua</a:t>
            </a:r>
            <a:r>
              <a:rPr lang="sv-SE" sz="1600" dirty="0"/>
              <a:t>. Du ordinerar en infart, </a:t>
            </a:r>
            <a:r>
              <a:rPr lang="sv-SE" sz="1600" dirty="0" err="1"/>
              <a:t>paracetamol</a:t>
            </a:r>
            <a:r>
              <a:rPr lang="sv-SE" sz="1600" dirty="0"/>
              <a:t> iv och ett långsamt dropp med </a:t>
            </a:r>
            <a:r>
              <a:rPr lang="sv-SE" sz="1600" dirty="0" err="1"/>
              <a:t>kristalloid</a:t>
            </a:r>
            <a:r>
              <a:rPr lang="sv-SE" sz="1600" dirty="0"/>
              <a:t> vätska och ber sjuksköterskan förbereda provtagning och KAD. Du funderar över etiologi till infektionen och inser att det inte är lätt att utifrån symtombild differentiera mellan bakteriell och viral genes. När du funderat färdigt och lagt upp en plan undrar sköterskan om inte all provtagning kan göras på avdelningen, då belastningen är mycket hög på akutmottagningen. </a:t>
            </a:r>
            <a:br>
              <a:rPr lang="sv-SE" sz="1600" dirty="0"/>
            </a:br>
            <a:br>
              <a:rPr lang="sv-SE" sz="1600" dirty="0"/>
            </a:br>
            <a:r>
              <a:rPr lang="sv-SE" sz="1600" b="1" dirty="0"/>
              <a:t>Fråga 4:5. </a:t>
            </a:r>
            <a:br>
              <a:rPr lang="sv-SE" sz="1600" b="1" dirty="0"/>
            </a:br>
            <a:r>
              <a:rPr lang="sv-SE" sz="1600" dirty="0"/>
              <a:t>Vilken utredning (provtagning och andra åtgärder) hjälper dig att komma fram till rätt diagnos och etiologi? (3 p) </a:t>
            </a:r>
            <a:br>
              <a:rPr lang="sv-SE" sz="1600" dirty="0"/>
            </a:b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843434074"/>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Ibrahim, 19 år (17 poäng) </a:t>
            </a:r>
            <a:br>
              <a:rPr lang="sv-SE" sz="1600" dirty="0"/>
            </a:br>
            <a:br>
              <a:rPr lang="sv-SE" sz="1600" dirty="0"/>
            </a:br>
            <a:r>
              <a:rPr lang="sv-SE" sz="1600" dirty="0"/>
              <a:t>Utifrån statusfynd misstänker du att Ibrahim har en svalginfektion (rodnad i bakre svalget, lätt förstorade tonsiller), möjligen en </a:t>
            </a:r>
            <a:r>
              <a:rPr lang="sv-SE" sz="1600" dirty="0" err="1"/>
              <a:t>bakteriemi</a:t>
            </a:r>
            <a:r>
              <a:rPr lang="sv-SE" sz="1600" dirty="0"/>
              <a:t> (</a:t>
            </a:r>
            <a:r>
              <a:rPr lang="sv-SE" sz="1600" dirty="0" err="1"/>
              <a:t>petekiala</a:t>
            </a:r>
            <a:r>
              <a:rPr lang="sv-SE" sz="1600" dirty="0"/>
              <a:t> utslag på underben bilat) och meningit (tydligt nackstyv). Övrig neurologi, liksom </a:t>
            </a:r>
            <a:r>
              <a:rPr lang="sv-SE" sz="1600" dirty="0" err="1"/>
              <a:t>öronstatus</a:t>
            </a:r>
            <a:r>
              <a:rPr lang="sv-SE" sz="1600" dirty="0"/>
              <a:t> och hudkostym </a:t>
            </a:r>
            <a:r>
              <a:rPr lang="sv-SE" sz="1600" dirty="0" err="1"/>
              <a:t>ua</a:t>
            </a:r>
            <a:r>
              <a:rPr lang="sv-SE" sz="1600" dirty="0"/>
              <a:t>. Du ordinerar en infart, </a:t>
            </a:r>
            <a:r>
              <a:rPr lang="sv-SE" sz="1600" dirty="0" err="1"/>
              <a:t>paracetamol</a:t>
            </a:r>
            <a:r>
              <a:rPr lang="sv-SE" sz="1600" dirty="0"/>
              <a:t> iv och ett långsamt dropp med </a:t>
            </a:r>
            <a:r>
              <a:rPr lang="sv-SE" sz="1600" dirty="0" err="1"/>
              <a:t>kristalloid</a:t>
            </a:r>
            <a:r>
              <a:rPr lang="sv-SE" sz="1600" dirty="0"/>
              <a:t> vätska och ber sjuksköterskan förbereda provtagning och KAD. Du funderar över etiologi till infektionen och inser att det inte är lätt att utifrån symtombild differentiera mellan bakteriell och viral genes. När du funderat färdigt och lagt upp en plan undrar sköterskan om inte all provtagning kan göras på avdelningen, då belastningen är mycket hög på akutmottagningen. </a:t>
            </a:r>
            <a:br>
              <a:rPr lang="sv-SE" sz="1600" dirty="0"/>
            </a:br>
            <a:br>
              <a:rPr lang="sv-SE" sz="1600" dirty="0"/>
            </a:br>
            <a:r>
              <a:rPr lang="sv-SE" sz="1600" b="1" dirty="0"/>
              <a:t>Fråga 4:5. </a:t>
            </a:r>
            <a:br>
              <a:rPr lang="sv-SE" sz="1600" b="1" dirty="0"/>
            </a:br>
            <a:r>
              <a:rPr lang="sv-SE" sz="1600" dirty="0"/>
              <a:t>Vilken utredning (provtagning och andra åtgärder) hjälper dig att komma fram till rätt diagnos och etiologi? (3 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Du beslutar om följande provtagning och utredning: </a:t>
            </a:r>
          </a:p>
          <a:p>
            <a:pPr marL="0" indent="0">
              <a:buNone/>
            </a:pPr>
            <a:r>
              <a:rPr lang="sv-SE" sz="1600" dirty="0">
                <a:solidFill>
                  <a:schemeClr val="accent4"/>
                </a:solidFill>
              </a:rPr>
              <a:t>1. Blodprover för att differentiera mellan bakteriell respektive viral infektion: LPK, v-</a:t>
            </a:r>
            <a:r>
              <a:rPr lang="sv-SE" sz="1600" dirty="0" err="1">
                <a:solidFill>
                  <a:schemeClr val="accent4"/>
                </a:solidFill>
              </a:rPr>
              <a:t>diff</a:t>
            </a:r>
            <a:r>
              <a:rPr lang="sv-SE" sz="1600" dirty="0">
                <a:solidFill>
                  <a:schemeClr val="accent4"/>
                </a:solidFill>
              </a:rPr>
              <a:t>, CRP, </a:t>
            </a:r>
            <a:r>
              <a:rPr lang="sv-SE" sz="1600" dirty="0" err="1">
                <a:solidFill>
                  <a:schemeClr val="accent4"/>
                </a:solidFill>
              </a:rPr>
              <a:t>procalcitonin</a:t>
            </a:r>
            <a:r>
              <a:rPr lang="sv-SE" sz="1600" dirty="0">
                <a:solidFill>
                  <a:schemeClr val="accent4"/>
                </a:solidFill>
              </a:rPr>
              <a:t>, laktat (arteriellt eller venös). </a:t>
            </a:r>
          </a:p>
          <a:p>
            <a:pPr marL="0" indent="0">
              <a:buNone/>
            </a:pPr>
            <a:r>
              <a:rPr lang="sv-SE" sz="1600" dirty="0">
                <a:solidFill>
                  <a:schemeClr val="accent4"/>
                </a:solidFill>
              </a:rPr>
              <a:t>2. Lumbalpunktion för att diagnosticera </a:t>
            </a:r>
            <a:r>
              <a:rPr lang="sv-SE" sz="1600" dirty="0" err="1">
                <a:solidFill>
                  <a:schemeClr val="accent4"/>
                </a:solidFill>
              </a:rPr>
              <a:t>pleocytos</a:t>
            </a:r>
            <a:r>
              <a:rPr lang="sv-SE" sz="1600" dirty="0">
                <a:solidFill>
                  <a:schemeClr val="accent4"/>
                </a:solidFill>
              </a:rPr>
              <a:t> samt differentiera mellan bakteriell respektive viral genes: analys av </a:t>
            </a:r>
            <a:r>
              <a:rPr lang="sv-SE" sz="1600" dirty="0" err="1">
                <a:solidFill>
                  <a:schemeClr val="accent4"/>
                </a:solidFill>
              </a:rPr>
              <a:t>csv</a:t>
            </a:r>
            <a:r>
              <a:rPr lang="sv-SE" sz="1600" dirty="0">
                <a:solidFill>
                  <a:schemeClr val="accent4"/>
                </a:solidFill>
              </a:rPr>
              <a:t>-celler med cellräkning (mono/poly), </a:t>
            </a:r>
            <a:r>
              <a:rPr lang="sv-SE" sz="1600" dirty="0" err="1">
                <a:solidFill>
                  <a:schemeClr val="accent4"/>
                </a:solidFill>
              </a:rPr>
              <a:t>csv</a:t>
            </a:r>
            <a:r>
              <a:rPr lang="sv-SE" sz="1600" dirty="0">
                <a:solidFill>
                  <a:schemeClr val="accent4"/>
                </a:solidFill>
              </a:rPr>
              <a:t>-laktat, </a:t>
            </a:r>
            <a:r>
              <a:rPr lang="sv-SE" sz="1600" dirty="0" err="1">
                <a:solidFill>
                  <a:schemeClr val="accent4"/>
                </a:solidFill>
              </a:rPr>
              <a:t>csv</a:t>
            </a:r>
            <a:r>
              <a:rPr lang="sv-SE" sz="1600" dirty="0">
                <a:solidFill>
                  <a:schemeClr val="accent4"/>
                </a:solidFill>
              </a:rPr>
              <a:t>-albumin, </a:t>
            </a:r>
            <a:r>
              <a:rPr lang="sv-SE" sz="1600" dirty="0" err="1">
                <a:solidFill>
                  <a:schemeClr val="accent4"/>
                </a:solidFill>
              </a:rPr>
              <a:t>csv</a:t>
            </a:r>
            <a:r>
              <a:rPr lang="sv-SE" sz="1600" dirty="0">
                <a:solidFill>
                  <a:schemeClr val="accent4"/>
                </a:solidFill>
              </a:rPr>
              <a:t>-glukoskvot </a:t>
            </a:r>
          </a:p>
          <a:p>
            <a:pPr marL="0" indent="0">
              <a:buNone/>
            </a:pPr>
            <a:r>
              <a:rPr lang="sv-SE" sz="1600" dirty="0">
                <a:solidFill>
                  <a:schemeClr val="accent4"/>
                </a:solidFill>
              </a:rPr>
              <a:t>3. Mikrobiologisk diagnostik för att identifiera etiologiskt agens: blod-, svalg-, </a:t>
            </a:r>
            <a:r>
              <a:rPr lang="sv-SE" sz="1600" dirty="0" err="1">
                <a:solidFill>
                  <a:schemeClr val="accent4"/>
                </a:solidFill>
              </a:rPr>
              <a:t>nasofarynx</a:t>
            </a:r>
            <a:r>
              <a:rPr lang="sv-SE" sz="1600" dirty="0">
                <a:solidFill>
                  <a:schemeClr val="accent4"/>
                </a:solidFill>
              </a:rPr>
              <a:t>- och </a:t>
            </a:r>
            <a:r>
              <a:rPr lang="sv-SE" sz="1600" dirty="0" err="1">
                <a:solidFill>
                  <a:schemeClr val="accent4"/>
                </a:solidFill>
              </a:rPr>
              <a:t>likvorodling</a:t>
            </a:r>
            <a:r>
              <a:rPr lang="sv-SE" sz="1600" dirty="0">
                <a:solidFill>
                  <a:schemeClr val="accent4"/>
                </a:solidFill>
              </a:rPr>
              <a:t>. Pneumokock ag i urin + </a:t>
            </a:r>
            <a:r>
              <a:rPr lang="sv-SE" sz="1600" dirty="0" err="1">
                <a:solidFill>
                  <a:schemeClr val="accent4"/>
                </a:solidFill>
              </a:rPr>
              <a:t>likvor</a:t>
            </a:r>
            <a:r>
              <a:rPr lang="sv-SE" sz="1600" dirty="0">
                <a:solidFill>
                  <a:schemeClr val="accent4"/>
                </a:solidFill>
              </a:rPr>
              <a:t>. </a:t>
            </a:r>
            <a:r>
              <a:rPr lang="sv-SE" sz="1600" dirty="0" err="1">
                <a:solidFill>
                  <a:schemeClr val="accent4"/>
                </a:solidFill>
              </a:rPr>
              <a:t>Likvor</a:t>
            </a:r>
            <a:r>
              <a:rPr lang="sv-SE" sz="1600" dirty="0">
                <a:solidFill>
                  <a:schemeClr val="accent4"/>
                </a:solidFill>
              </a:rPr>
              <a:t> för direktmikroskopi och snabb-PCR (</a:t>
            </a:r>
            <a:r>
              <a:rPr lang="sv-SE" sz="1600" dirty="0" err="1">
                <a:solidFill>
                  <a:schemeClr val="accent4"/>
                </a:solidFill>
              </a:rPr>
              <a:t>FilmArray</a:t>
            </a:r>
            <a:r>
              <a:rPr lang="sv-SE" sz="1600" dirty="0">
                <a:solidFill>
                  <a:schemeClr val="accent4"/>
                </a:solidFill>
              </a:rPr>
              <a:t>). </a:t>
            </a:r>
            <a:r>
              <a:rPr lang="sv-SE" sz="1000" dirty="0">
                <a:solidFill>
                  <a:schemeClr val="tx1">
                    <a:lumMod val="50000"/>
                    <a:lumOff val="50000"/>
                  </a:schemeClr>
                </a:solidFill>
              </a:rPr>
              <a:t>(K10B94, K10C65). </a:t>
            </a: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321512574"/>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Ibrahim, 19 år (17 poäng) </a:t>
            </a:r>
          </a:p>
          <a:p>
            <a:pPr marL="0" indent="0">
              <a:buNone/>
            </a:pPr>
            <a:r>
              <a:rPr lang="sv-SE" sz="1200" i="1" dirty="0">
                <a:solidFill>
                  <a:schemeClr val="tx1">
                    <a:lumMod val="50000"/>
                    <a:lumOff val="50000"/>
                  </a:schemeClr>
                </a:solidFill>
              </a:rPr>
              <a:t>Utifrån statusfynd misstänker du att Ibrahim har en svalginfektion (rodnad i bakre svalget, lätt förstorade tonsiller), möjligen en </a:t>
            </a:r>
            <a:r>
              <a:rPr lang="sv-SE" sz="1200" i="1" dirty="0" err="1">
                <a:solidFill>
                  <a:schemeClr val="tx1">
                    <a:lumMod val="50000"/>
                    <a:lumOff val="50000"/>
                  </a:schemeClr>
                </a:solidFill>
              </a:rPr>
              <a:t>bakteriemi</a:t>
            </a:r>
            <a:r>
              <a:rPr lang="sv-SE" sz="1200" i="1" dirty="0">
                <a:solidFill>
                  <a:schemeClr val="tx1">
                    <a:lumMod val="50000"/>
                    <a:lumOff val="50000"/>
                  </a:schemeClr>
                </a:solidFill>
              </a:rPr>
              <a:t> (</a:t>
            </a:r>
            <a:r>
              <a:rPr lang="sv-SE" sz="1200" i="1" dirty="0" err="1">
                <a:solidFill>
                  <a:schemeClr val="tx1">
                    <a:lumMod val="50000"/>
                    <a:lumOff val="50000"/>
                  </a:schemeClr>
                </a:solidFill>
              </a:rPr>
              <a:t>petekiala</a:t>
            </a:r>
            <a:r>
              <a:rPr lang="sv-SE" sz="1200" i="1" dirty="0">
                <a:solidFill>
                  <a:schemeClr val="tx1">
                    <a:lumMod val="50000"/>
                    <a:lumOff val="50000"/>
                  </a:schemeClr>
                </a:solidFill>
              </a:rPr>
              <a:t> utslag på underben bilat) och meningit (tydligt nackstyv). Övrig neurologi, liksom </a:t>
            </a:r>
            <a:r>
              <a:rPr lang="sv-SE" sz="1200" i="1" dirty="0" err="1">
                <a:solidFill>
                  <a:schemeClr val="tx1">
                    <a:lumMod val="50000"/>
                    <a:lumOff val="50000"/>
                  </a:schemeClr>
                </a:solidFill>
              </a:rPr>
              <a:t>öronstatus</a:t>
            </a:r>
            <a:r>
              <a:rPr lang="sv-SE" sz="1200" i="1" dirty="0">
                <a:solidFill>
                  <a:schemeClr val="tx1">
                    <a:lumMod val="50000"/>
                    <a:lumOff val="50000"/>
                  </a:schemeClr>
                </a:solidFill>
              </a:rPr>
              <a:t> och hudkostym </a:t>
            </a:r>
            <a:r>
              <a:rPr lang="sv-SE" sz="1200" i="1" dirty="0" err="1">
                <a:solidFill>
                  <a:schemeClr val="tx1">
                    <a:lumMod val="50000"/>
                    <a:lumOff val="50000"/>
                  </a:schemeClr>
                </a:solidFill>
              </a:rPr>
              <a:t>ua</a:t>
            </a:r>
            <a:r>
              <a:rPr lang="sv-SE" sz="1200" i="1" dirty="0">
                <a:solidFill>
                  <a:schemeClr val="tx1">
                    <a:lumMod val="50000"/>
                    <a:lumOff val="50000"/>
                  </a:schemeClr>
                </a:solidFill>
              </a:rPr>
              <a:t>. Du ordinerar en infart,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iv och ett långsamt dropp med </a:t>
            </a:r>
            <a:r>
              <a:rPr lang="sv-SE" sz="1200" i="1" dirty="0" err="1">
                <a:solidFill>
                  <a:schemeClr val="tx1">
                    <a:lumMod val="50000"/>
                    <a:lumOff val="50000"/>
                  </a:schemeClr>
                </a:solidFill>
              </a:rPr>
              <a:t>kristalloid</a:t>
            </a:r>
            <a:r>
              <a:rPr lang="sv-SE" sz="1200" i="1" dirty="0">
                <a:solidFill>
                  <a:schemeClr val="tx1">
                    <a:lumMod val="50000"/>
                    <a:lumOff val="50000"/>
                  </a:schemeClr>
                </a:solidFill>
              </a:rPr>
              <a:t> vätska och ber sjuksköterskan förbereda provtagning och KAD. Du funderar över etiologi till infektionen och inser att det inte är lätt att utifrån symtombild differentiera mellan bakteriell och viral genes. När du funderat färdigt och lagt upp en plan undrar sköterskan om inte all provtagning kan göras på avdelningen, då belastningen är mycket hög på akutmottagningen. </a:t>
            </a:r>
            <a:br>
              <a:rPr lang="sv-SE" sz="1600" dirty="0"/>
            </a:br>
            <a:br>
              <a:rPr lang="sv-SE" sz="1400" dirty="0"/>
            </a:br>
            <a:r>
              <a:rPr lang="sv-SE" sz="1400" dirty="0"/>
              <a:t>Du förklarar för sköterskan att en patient med misstänkt akut CNS-inf bör </a:t>
            </a:r>
            <a:r>
              <a:rPr lang="sv-SE" sz="1400" dirty="0" err="1"/>
              <a:t>provtas</a:t>
            </a:r>
            <a:r>
              <a:rPr lang="sv-SE" sz="1400" dirty="0"/>
              <a:t> snarast och adekvat behandling inledas helst inom en timme, eftersom såväl morbiditet som mortalitet ökar drastiskt för varje förlorad timme utan adekvat behandling. Sköterskan tar de ordinerade blodproverna och odlingarna. Eftersom Ibrahims symtom utvecklats inom några dagar och då han inte uppvisar några fokala neurologiska bortfall i status och är RLS 2 bedömer du att DT huvud inte behöver utföras akut. </a:t>
            </a:r>
          </a:p>
          <a:p>
            <a:pPr marL="0" indent="0">
              <a:buNone/>
            </a:pPr>
            <a:r>
              <a:rPr lang="sv-SE" sz="1400" dirty="0"/>
              <a:t>Lumbalpunktion utförs komplikationsfritt i liggande ställning, med utbyte av opalescent </a:t>
            </a:r>
            <a:r>
              <a:rPr lang="sv-SE" sz="1400" dirty="0" err="1"/>
              <a:t>likvor</a:t>
            </a:r>
            <a:r>
              <a:rPr lang="sv-SE" sz="1400" dirty="0"/>
              <a:t>. Lumbalt </a:t>
            </a:r>
            <a:r>
              <a:rPr lang="sv-SE" sz="1400" dirty="0" err="1"/>
              <a:t>likvortryck</a:t>
            </a:r>
            <a:r>
              <a:rPr lang="sv-SE" sz="1400" dirty="0"/>
              <a:t> uppmäts till 25 cmH2O (normalt &lt;18 cmH2O). Du säkerställer att </a:t>
            </a:r>
            <a:r>
              <a:rPr lang="sv-SE" sz="1400" dirty="0" err="1"/>
              <a:t>likvor</a:t>
            </a:r>
            <a:r>
              <a:rPr lang="sv-SE" sz="1400" dirty="0"/>
              <a:t> skickas akut till Kem </a:t>
            </a:r>
            <a:r>
              <a:rPr lang="sv-SE" sz="1400" dirty="0" err="1"/>
              <a:t>lab</a:t>
            </a:r>
            <a:r>
              <a:rPr lang="sv-SE" sz="1400" dirty="0"/>
              <a:t> och informerar jourhavande bakteriolog om att </a:t>
            </a:r>
            <a:r>
              <a:rPr lang="sv-SE" sz="1400" dirty="0" err="1"/>
              <a:t>likvor</a:t>
            </a:r>
            <a:r>
              <a:rPr lang="sv-SE" sz="1400" dirty="0"/>
              <a:t> anländer för akut diagnostik. </a:t>
            </a:r>
          </a:p>
          <a:p>
            <a:pPr marL="0" indent="0">
              <a:buNone/>
            </a:pPr>
            <a:r>
              <a:rPr lang="sv-SE" sz="1400" dirty="0"/>
              <a:t>Efter en timme anländer svar på följande analyser: </a:t>
            </a:r>
          </a:p>
          <a:p>
            <a:pPr marL="0" indent="0">
              <a:buNone/>
            </a:pPr>
            <a:r>
              <a:rPr lang="sv-SE" sz="1400" dirty="0"/>
              <a:t>a) Blodprov: </a:t>
            </a:r>
          </a:p>
          <a:p>
            <a:pPr marL="0" indent="0">
              <a:buNone/>
            </a:pPr>
            <a:r>
              <a:rPr lang="sv-SE" sz="1400" dirty="0"/>
              <a:t>Hb 153 g/L (ref. 134–170), LPK 19.9 x 109/L (3.5–8.8), TPK 172 x 109/L (140–350), CRP 180 mg/L (&lt;10), </a:t>
            </a:r>
            <a:r>
              <a:rPr lang="sv-SE" sz="1400" dirty="0" err="1"/>
              <a:t>Prokalcitonin</a:t>
            </a:r>
            <a:r>
              <a:rPr lang="sv-SE" sz="1400" dirty="0"/>
              <a:t> 24.7 </a:t>
            </a:r>
            <a:r>
              <a:rPr lang="el-GR" sz="1400" dirty="0"/>
              <a:t>μ</a:t>
            </a:r>
            <a:r>
              <a:rPr lang="sv-SE" sz="1400" dirty="0"/>
              <a:t>g/L (&lt;0.5), Natrium 137 </a:t>
            </a:r>
            <a:r>
              <a:rPr lang="sv-SE" sz="1400" dirty="0" err="1"/>
              <a:t>mmol</a:t>
            </a:r>
            <a:r>
              <a:rPr lang="sv-SE" sz="1400" dirty="0"/>
              <a:t>/L (137–145), Kalium 3.9 </a:t>
            </a:r>
            <a:r>
              <a:rPr lang="sv-SE" sz="1400" dirty="0" err="1"/>
              <a:t>mmol</a:t>
            </a:r>
            <a:r>
              <a:rPr lang="sv-SE" sz="1400" dirty="0"/>
              <a:t>/L (3.5–4.4), </a:t>
            </a:r>
            <a:r>
              <a:rPr lang="sv-SE" sz="1400" dirty="0" err="1"/>
              <a:t>Kreatinin</a:t>
            </a:r>
            <a:r>
              <a:rPr lang="sv-SE" sz="1400" dirty="0"/>
              <a:t> 95 </a:t>
            </a:r>
            <a:r>
              <a:rPr lang="el-GR" sz="1400" dirty="0"/>
              <a:t>μ</a:t>
            </a:r>
            <a:r>
              <a:rPr lang="sv-SE" sz="1400" dirty="0"/>
              <a:t>mol/L (60–105), ASAT 0.4 </a:t>
            </a:r>
            <a:r>
              <a:rPr lang="el-GR" sz="1400" dirty="0"/>
              <a:t>μ</a:t>
            </a:r>
            <a:r>
              <a:rPr lang="sv-SE" sz="1400" dirty="0"/>
              <a:t>kat/L (&lt;0.76), ALAT 0.3 </a:t>
            </a:r>
            <a:r>
              <a:rPr lang="el-GR" sz="1400" dirty="0"/>
              <a:t>μ</a:t>
            </a:r>
            <a:r>
              <a:rPr lang="sv-SE" sz="1400" dirty="0"/>
              <a:t>g/L (&lt;1.2), (venöst) Laktat 2.2 </a:t>
            </a:r>
            <a:r>
              <a:rPr lang="sv-SE" sz="1400" dirty="0" err="1"/>
              <a:t>mmol</a:t>
            </a:r>
            <a:r>
              <a:rPr lang="sv-SE" sz="1400" dirty="0"/>
              <a:t>/L (&lt;2.2), PK-INR 1.2 (0.8–1.2) och APTT 30 s (24–34). </a:t>
            </a:r>
          </a:p>
          <a:p>
            <a:pPr marL="0" indent="0">
              <a:buNone/>
            </a:pPr>
            <a:r>
              <a:rPr lang="sv-SE" sz="1400" dirty="0"/>
              <a:t>b) </a:t>
            </a:r>
            <a:r>
              <a:rPr lang="sv-SE" sz="1400" dirty="0" err="1"/>
              <a:t>Likvordiagnostik</a:t>
            </a:r>
            <a:r>
              <a:rPr lang="sv-SE" sz="1400" dirty="0"/>
              <a:t>: </a:t>
            </a:r>
            <a:r>
              <a:rPr lang="sv-SE" sz="1400" dirty="0">
                <a:sym typeface="Wingdings" pitchFamily="2" charset="2"/>
              </a:rPr>
              <a:t></a:t>
            </a:r>
            <a:endParaRPr lang="sv-SE" sz="1400" dirty="0"/>
          </a:p>
          <a:p>
            <a:pPr marL="0" indent="0">
              <a:buNone/>
            </a:pPr>
            <a:br>
              <a:rPr lang="sv-SE" sz="1400" dirty="0">
                <a:solidFill>
                  <a:schemeClr val="accent4"/>
                </a:solidFill>
              </a:rPr>
            </a:br>
            <a:r>
              <a:rPr lang="sv-SE" sz="1400" b="1" dirty="0"/>
              <a:t>Fråga 4:6. </a:t>
            </a:r>
            <a:br>
              <a:rPr lang="sv-SE" sz="1400" b="1" dirty="0"/>
            </a:br>
            <a:r>
              <a:rPr lang="sv-SE" sz="1400" dirty="0"/>
              <a:t>Vilken diagnos bekräftas? Misstänker du bakteriell eller viral genes? </a:t>
            </a:r>
            <a:br>
              <a:rPr lang="sv-SE" sz="1400" dirty="0"/>
            </a:br>
            <a:r>
              <a:rPr lang="sv-SE" sz="1400" dirty="0"/>
              <a:t>Motivera. (2 p) </a:t>
            </a:r>
            <a:br>
              <a:rPr lang="sv-SE" sz="1400" dirty="0"/>
            </a:br>
            <a:br>
              <a:rPr lang="sv-SE" sz="1400" dirty="0"/>
            </a:b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6EB1F7D5-1279-9289-9891-3CC4F0DCC6EE}"/>
              </a:ext>
            </a:extLst>
          </p:cNvPr>
          <p:cNvPicPr>
            <a:picLocks noChangeAspect="1"/>
          </p:cNvPicPr>
          <p:nvPr/>
        </p:nvPicPr>
        <p:blipFill>
          <a:blip r:embed="rId2"/>
          <a:stretch>
            <a:fillRect/>
          </a:stretch>
        </p:blipFill>
        <p:spPr>
          <a:xfrm>
            <a:off x="6618216" y="4510386"/>
            <a:ext cx="4735584" cy="968242"/>
          </a:xfrm>
          <a:prstGeom prst="rect">
            <a:avLst/>
          </a:prstGeom>
        </p:spPr>
      </p:pic>
      <p:pic>
        <p:nvPicPr>
          <p:cNvPr id="4" name="Bildobjekt 3">
            <a:extLst>
              <a:ext uri="{FF2B5EF4-FFF2-40B4-BE49-F238E27FC236}">
                <a16:creationId xmlns:a16="http://schemas.microsoft.com/office/drawing/2014/main" id="{19F23596-3E0A-64A2-EBBA-4466CB3856BE}"/>
              </a:ext>
            </a:extLst>
          </p:cNvPr>
          <p:cNvPicPr>
            <a:picLocks noChangeAspect="1"/>
          </p:cNvPicPr>
          <p:nvPr/>
        </p:nvPicPr>
        <p:blipFill>
          <a:blip r:embed="rId3"/>
          <a:stretch>
            <a:fillRect/>
          </a:stretch>
        </p:blipFill>
        <p:spPr>
          <a:xfrm>
            <a:off x="6618216" y="5464980"/>
            <a:ext cx="4735584" cy="731943"/>
          </a:xfrm>
          <a:prstGeom prst="rect">
            <a:avLst/>
          </a:prstGeom>
        </p:spPr>
      </p:pic>
    </p:spTree>
    <p:extLst>
      <p:ext uri="{BB962C8B-B14F-4D97-AF65-F5344CB8AC3E}">
        <p14:creationId xmlns:p14="http://schemas.microsoft.com/office/powerpoint/2010/main" val="2904602062"/>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Ibrahim, 19 år (17 poäng) </a:t>
            </a:r>
          </a:p>
          <a:p>
            <a:pPr marL="0" indent="0">
              <a:buNone/>
            </a:pPr>
            <a:r>
              <a:rPr lang="sv-SE" sz="1200" i="1" dirty="0">
                <a:solidFill>
                  <a:schemeClr val="tx1">
                    <a:lumMod val="50000"/>
                    <a:lumOff val="50000"/>
                  </a:schemeClr>
                </a:solidFill>
              </a:rPr>
              <a:t>Utifrån statusfynd misstänker du att Ibrahim har en svalginfektion (rodnad i bakre svalget, lätt förstorade tonsiller), möjligen en </a:t>
            </a:r>
            <a:r>
              <a:rPr lang="sv-SE" sz="1200" i="1" dirty="0" err="1">
                <a:solidFill>
                  <a:schemeClr val="tx1">
                    <a:lumMod val="50000"/>
                    <a:lumOff val="50000"/>
                  </a:schemeClr>
                </a:solidFill>
              </a:rPr>
              <a:t>bakteriemi</a:t>
            </a:r>
            <a:r>
              <a:rPr lang="sv-SE" sz="1200" i="1" dirty="0">
                <a:solidFill>
                  <a:schemeClr val="tx1">
                    <a:lumMod val="50000"/>
                    <a:lumOff val="50000"/>
                  </a:schemeClr>
                </a:solidFill>
              </a:rPr>
              <a:t> (</a:t>
            </a:r>
            <a:r>
              <a:rPr lang="sv-SE" sz="1200" i="1" dirty="0" err="1">
                <a:solidFill>
                  <a:schemeClr val="tx1">
                    <a:lumMod val="50000"/>
                    <a:lumOff val="50000"/>
                  </a:schemeClr>
                </a:solidFill>
              </a:rPr>
              <a:t>petekiala</a:t>
            </a:r>
            <a:r>
              <a:rPr lang="sv-SE" sz="1200" i="1" dirty="0">
                <a:solidFill>
                  <a:schemeClr val="tx1">
                    <a:lumMod val="50000"/>
                    <a:lumOff val="50000"/>
                  </a:schemeClr>
                </a:solidFill>
              </a:rPr>
              <a:t> utslag på underben bilat) och meningit (tydligt nackstyv). Övrig neurologi, liksom </a:t>
            </a:r>
            <a:r>
              <a:rPr lang="sv-SE" sz="1200" i="1" dirty="0" err="1">
                <a:solidFill>
                  <a:schemeClr val="tx1">
                    <a:lumMod val="50000"/>
                    <a:lumOff val="50000"/>
                  </a:schemeClr>
                </a:solidFill>
              </a:rPr>
              <a:t>öronstatus</a:t>
            </a:r>
            <a:r>
              <a:rPr lang="sv-SE" sz="1200" i="1" dirty="0">
                <a:solidFill>
                  <a:schemeClr val="tx1">
                    <a:lumMod val="50000"/>
                    <a:lumOff val="50000"/>
                  </a:schemeClr>
                </a:solidFill>
              </a:rPr>
              <a:t> och hudkostym </a:t>
            </a:r>
            <a:r>
              <a:rPr lang="sv-SE" sz="1200" i="1" dirty="0" err="1">
                <a:solidFill>
                  <a:schemeClr val="tx1">
                    <a:lumMod val="50000"/>
                    <a:lumOff val="50000"/>
                  </a:schemeClr>
                </a:solidFill>
              </a:rPr>
              <a:t>ua</a:t>
            </a:r>
            <a:r>
              <a:rPr lang="sv-SE" sz="1200" i="1" dirty="0">
                <a:solidFill>
                  <a:schemeClr val="tx1">
                    <a:lumMod val="50000"/>
                    <a:lumOff val="50000"/>
                  </a:schemeClr>
                </a:solidFill>
              </a:rPr>
              <a:t>. Du ordinerar en infart,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iv och ett långsamt dropp med </a:t>
            </a:r>
            <a:r>
              <a:rPr lang="sv-SE" sz="1200" i="1" dirty="0" err="1">
                <a:solidFill>
                  <a:schemeClr val="tx1">
                    <a:lumMod val="50000"/>
                    <a:lumOff val="50000"/>
                  </a:schemeClr>
                </a:solidFill>
              </a:rPr>
              <a:t>kristalloid</a:t>
            </a:r>
            <a:r>
              <a:rPr lang="sv-SE" sz="1200" i="1" dirty="0">
                <a:solidFill>
                  <a:schemeClr val="tx1">
                    <a:lumMod val="50000"/>
                    <a:lumOff val="50000"/>
                  </a:schemeClr>
                </a:solidFill>
              </a:rPr>
              <a:t> vätska och ber sjuksköterskan förbereda provtagning och KAD. Du funderar över etiologi till infektionen och inser att det inte är lätt att utifrån symtombild differentiera mellan bakteriell och viral genes. När du funderat färdigt och lagt upp en plan undrar sköterskan om inte all provtagning kan göras på avdelningen, då belastningen är mycket hög på akutmottagningen. </a:t>
            </a:r>
            <a:br>
              <a:rPr lang="sv-SE" sz="1600" dirty="0"/>
            </a:br>
            <a:br>
              <a:rPr lang="sv-SE" sz="1400" dirty="0"/>
            </a:br>
            <a:r>
              <a:rPr lang="sv-SE" sz="1400" dirty="0"/>
              <a:t>Du förklarar för sköterskan att en patient med misstänkt akut CNS-inf bör </a:t>
            </a:r>
            <a:r>
              <a:rPr lang="sv-SE" sz="1400" dirty="0" err="1"/>
              <a:t>provtas</a:t>
            </a:r>
            <a:r>
              <a:rPr lang="sv-SE" sz="1400" dirty="0"/>
              <a:t> snarast och adekvat behandling inledas helst inom en timme, eftersom såväl morbiditet som mortalitet ökar drastiskt för varje förlorad timme utan adekvat behandling. Sköterskan tar de ordinerade blodproverna och odlingarna. Eftersom Ibrahims symtom utvecklats inom några dagar och då han inte uppvisar några fokala neurologiska bortfall i status och är RLS 2 bedömer du att DT huvud inte behöver utföras akut. </a:t>
            </a:r>
          </a:p>
          <a:p>
            <a:pPr marL="0" indent="0">
              <a:buNone/>
            </a:pPr>
            <a:r>
              <a:rPr lang="sv-SE" sz="1400" dirty="0"/>
              <a:t>Lumbalpunktion utförs komplikationsfritt i liggande ställning, med utbyte av opalescent </a:t>
            </a:r>
            <a:r>
              <a:rPr lang="sv-SE" sz="1400" dirty="0" err="1"/>
              <a:t>likvor</a:t>
            </a:r>
            <a:r>
              <a:rPr lang="sv-SE" sz="1400" dirty="0"/>
              <a:t>. Lumbalt </a:t>
            </a:r>
            <a:r>
              <a:rPr lang="sv-SE" sz="1400" dirty="0" err="1"/>
              <a:t>likvortryck</a:t>
            </a:r>
            <a:r>
              <a:rPr lang="sv-SE" sz="1400" dirty="0"/>
              <a:t> uppmäts till 25 cmH2O (normalt &lt;18 cmH2O). Du säkerställer att </a:t>
            </a:r>
            <a:r>
              <a:rPr lang="sv-SE" sz="1400" dirty="0" err="1"/>
              <a:t>likvor</a:t>
            </a:r>
            <a:r>
              <a:rPr lang="sv-SE" sz="1400" dirty="0"/>
              <a:t> skickas akut till Kem </a:t>
            </a:r>
            <a:r>
              <a:rPr lang="sv-SE" sz="1400" dirty="0" err="1"/>
              <a:t>lab</a:t>
            </a:r>
            <a:r>
              <a:rPr lang="sv-SE" sz="1400" dirty="0"/>
              <a:t> och informerar jourhavande bakteriolog om att </a:t>
            </a:r>
            <a:r>
              <a:rPr lang="sv-SE" sz="1400" dirty="0" err="1"/>
              <a:t>likvor</a:t>
            </a:r>
            <a:r>
              <a:rPr lang="sv-SE" sz="1400" dirty="0"/>
              <a:t> anländer för akut diagnostik. </a:t>
            </a:r>
          </a:p>
          <a:p>
            <a:pPr marL="0" indent="0">
              <a:buNone/>
            </a:pPr>
            <a:r>
              <a:rPr lang="sv-SE" sz="1400" dirty="0"/>
              <a:t>Efter en timme anländer svar på följande analyser: </a:t>
            </a:r>
          </a:p>
          <a:p>
            <a:pPr marL="0" indent="0">
              <a:buNone/>
            </a:pPr>
            <a:r>
              <a:rPr lang="sv-SE" sz="1400" dirty="0"/>
              <a:t>a) Blodprov: </a:t>
            </a:r>
          </a:p>
          <a:p>
            <a:pPr marL="0" indent="0">
              <a:buNone/>
            </a:pPr>
            <a:r>
              <a:rPr lang="sv-SE" sz="1400" dirty="0"/>
              <a:t>Hb 153 g/L (ref. 134–170), LPK 19.9 x 109/L (3.5–8.8), TPK 172 x 109/L (140–350), CRP 180 mg/L (&lt;10), </a:t>
            </a:r>
            <a:r>
              <a:rPr lang="sv-SE" sz="1400" dirty="0" err="1"/>
              <a:t>Prokalcitonin</a:t>
            </a:r>
            <a:r>
              <a:rPr lang="sv-SE" sz="1400" dirty="0"/>
              <a:t> 24.7 </a:t>
            </a:r>
            <a:r>
              <a:rPr lang="el-GR" sz="1400" dirty="0"/>
              <a:t>μ</a:t>
            </a:r>
            <a:r>
              <a:rPr lang="sv-SE" sz="1400" dirty="0"/>
              <a:t>g/L (&lt;0.5), Natrium 137 </a:t>
            </a:r>
            <a:r>
              <a:rPr lang="sv-SE" sz="1400" dirty="0" err="1"/>
              <a:t>mmol</a:t>
            </a:r>
            <a:r>
              <a:rPr lang="sv-SE" sz="1400" dirty="0"/>
              <a:t>/L (137–145), Kalium 3.9 </a:t>
            </a:r>
            <a:r>
              <a:rPr lang="sv-SE" sz="1400" dirty="0" err="1"/>
              <a:t>mmol</a:t>
            </a:r>
            <a:r>
              <a:rPr lang="sv-SE" sz="1400" dirty="0"/>
              <a:t>/L (3.5–4.4), </a:t>
            </a:r>
            <a:r>
              <a:rPr lang="sv-SE" sz="1400" dirty="0" err="1"/>
              <a:t>Kreatinin</a:t>
            </a:r>
            <a:r>
              <a:rPr lang="sv-SE" sz="1400" dirty="0"/>
              <a:t> 95 </a:t>
            </a:r>
            <a:r>
              <a:rPr lang="el-GR" sz="1400" dirty="0"/>
              <a:t>μ</a:t>
            </a:r>
            <a:r>
              <a:rPr lang="sv-SE" sz="1400" dirty="0"/>
              <a:t>mol/L (60–105), ASAT 0.4 </a:t>
            </a:r>
            <a:r>
              <a:rPr lang="el-GR" sz="1400" dirty="0"/>
              <a:t>μ</a:t>
            </a:r>
            <a:r>
              <a:rPr lang="sv-SE" sz="1400" dirty="0"/>
              <a:t>kat/L (&lt;0.76), ALAT 0.3 </a:t>
            </a:r>
            <a:r>
              <a:rPr lang="el-GR" sz="1400" dirty="0"/>
              <a:t>μ</a:t>
            </a:r>
            <a:r>
              <a:rPr lang="sv-SE" sz="1400" dirty="0"/>
              <a:t>g/L (&lt;1.2), (venöst) Laktat 2.2 </a:t>
            </a:r>
            <a:r>
              <a:rPr lang="sv-SE" sz="1400" dirty="0" err="1"/>
              <a:t>mmol</a:t>
            </a:r>
            <a:r>
              <a:rPr lang="sv-SE" sz="1400" dirty="0"/>
              <a:t>/L (&lt;2.2), PK-INR 1.2 (0.8–1.2) och APTT 30 s (24–34). </a:t>
            </a:r>
          </a:p>
          <a:p>
            <a:pPr marL="0" indent="0">
              <a:buNone/>
            </a:pPr>
            <a:r>
              <a:rPr lang="sv-SE" sz="1400" dirty="0"/>
              <a:t>b) </a:t>
            </a:r>
            <a:r>
              <a:rPr lang="sv-SE" sz="1400" dirty="0" err="1"/>
              <a:t>Likvordiagnostik</a:t>
            </a:r>
            <a:r>
              <a:rPr lang="sv-SE" sz="1400" dirty="0"/>
              <a:t>: </a:t>
            </a:r>
            <a:r>
              <a:rPr lang="sv-SE" sz="1400" dirty="0">
                <a:sym typeface="Wingdings" pitchFamily="2" charset="2"/>
              </a:rPr>
              <a:t></a:t>
            </a:r>
            <a:endParaRPr lang="sv-SE" sz="1400" dirty="0"/>
          </a:p>
          <a:p>
            <a:pPr marL="0" indent="0">
              <a:buNone/>
            </a:pPr>
            <a:br>
              <a:rPr lang="sv-SE" sz="1400" dirty="0">
                <a:solidFill>
                  <a:schemeClr val="accent4"/>
                </a:solidFill>
              </a:rPr>
            </a:br>
            <a:r>
              <a:rPr lang="sv-SE" sz="1400" b="1" dirty="0"/>
              <a:t>Fråga 4:6. </a:t>
            </a:r>
            <a:br>
              <a:rPr lang="sv-SE" sz="1400" b="1" dirty="0"/>
            </a:br>
            <a:r>
              <a:rPr lang="sv-SE" sz="1400" dirty="0"/>
              <a:t>Vilken diagnos bekräftas? Misstänker du bakteriell eller viral genes? </a:t>
            </a:r>
            <a:br>
              <a:rPr lang="sv-SE" sz="1400" dirty="0"/>
            </a:br>
            <a:r>
              <a:rPr lang="sv-SE" sz="1400" dirty="0"/>
              <a:t>Motivera. (2 p) </a:t>
            </a:r>
            <a:br>
              <a:rPr lang="sv-SE" sz="1400" dirty="0"/>
            </a:br>
            <a:br>
              <a:rPr lang="sv-SE" sz="1400" dirty="0"/>
            </a:br>
            <a:r>
              <a:rPr lang="sv-SE" sz="1400" dirty="0">
                <a:solidFill>
                  <a:schemeClr val="accent4"/>
                </a:solidFill>
              </a:rPr>
              <a:t>Svarsförslag. </a:t>
            </a:r>
            <a:br>
              <a:rPr lang="sv-SE" sz="1400" dirty="0">
                <a:solidFill>
                  <a:schemeClr val="accent4"/>
                </a:solidFill>
              </a:rPr>
            </a:br>
            <a:r>
              <a:rPr lang="sv-SE" sz="1400" dirty="0">
                <a:solidFill>
                  <a:schemeClr val="accent4"/>
                </a:solidFill>
              </a:rPr>
              <a:t>CNS-infektion. </a:t>
            </a:r>
            <a:r>
              <a:rPr lang="sv-SE" sz="1400" dirty="0" err="1">
                <a:solidFill>
                  <a:schemeClr val="accent4"/>
                </a:solidFill>
              </a:rPr>
              <a:t>Leukocytos</a:t>
            </a:r>
            <a:r>
              <a:rPr lang="sv-SE" sz="1400" dirty="0">
                <a:solidFill>
                  <a:schemeClr val="accent4"/>
                </a:solidFill>
              </a:rPr>
              <a:t>, högt CRP respektive </a:t>
            </a:r>
            <a:r>
              <a:rPr lang="sv-SE" sz="1400" dirty="0" err="1">
                <a:solidFill>
                  <a:schemeClr val="accent4"/>
                </a:solidFill>
              </a:rPr>
              <a:t>procalcitonin</a:t>
            </a:r>
            <a:r>
              <a:rPr lang="sv-SE" sz="1400" dirty="0">
                <a:solidFill>
                  <a:schemeClr val="accent4"/>
                </a:solidFill>
              </a:rPr>
              <a:t> samt </a:t>
            </a:r>
            <a:r>
              <a:rPr lang="sv-SE" sz="1400" dirty="0" err="1">
                <a:solidFill>
                  <a:schemeClr val="accent4"/>
                </a:solidFill>
              </a:rPr>
              <a:t>pleocytos</a:t>
            </a:r>
            <a:r>
              <a:rPr lang="sv-SE" sz="1400" dirty="0">
                <a:solidFill>
                  <a:schemeClr val="accent4"/>
                </a:solidFill>
              </a:rPr>
              <a:t> med poly-övervikt överensstämmer med bakteriell infektion, i detta fall bakteriell CNS-infektion </a:t>
            </a:r>
            <a:r>
              <a:rPr lang="sv-SE" sz="1000" dirty="0">
                <a:solidFill>
                  <a:schemeClr val="tx1">
                    <a:lumMod val="50000"/>
                    <a:lumOff val="50000"/>
                  </a:schemeClr>
                </a:solidFill>
              </a:rPr>
              <a:t>(K10C70). </a:t>
            </a: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6EB1F7D5-1279-9289-9891-3CC4F0DCC6EE}"/>
              </a:ext>
            </a:extLst>
          </p:cNvPr>
          <p:cNvPicPr>
            <a:picLocks noChangeAspect="1"/>
          </p:cNvPicPr>
          <p:nvPr/>
        </p:nvPicPr>
        <p:blipFill>
          <a:blip r:embed="rId2"/>
          <a:stretch>
            <a:fillRect/>
          </a:stretch>
        </p:blipFill>
        <p:spPr>
          <a:xfrm>
            <a:off x="6618216" y="4510386"/>
            <a:ext cx="4735584" cy="968242"/>
          </a:xfrm>
          <a:prstGeom prst="rect">
            <a:avLst/>
          </a:prstGeom>
        </p:spPr>
      </p:pic>
      <p:pic>
        <p:nvPicPr>
          <p:cNvPr id="4" name="Bildobjekt 3">
            <a:extLst>
              <a:ext uri="{FF2B5EF4-FFF2-40B4-BE49-F238E27FC236}">
                <a16:creationId xmlns:a16="http://schemas.microsoft.com/office/drawing/2014/main" id="{19F23596-3E0A-64A2-EBBA-4466CB3856BE}"/>
              </a:ext>
            </a:extLst>
          </p:cNvPr>
          <p:cNvPicPr>
            <a:picLocks noChangeAspect="1"/>
          </p:cNvPicPr>
          <p:nvPr/>
        </p:nvPicPr>
        <p:blipFill>
          <a:blip r:embed="rId3"/>
          <a:stretch>
            <a:fillRect/>
          </a:stretch>
        </p:blipFill>
        <p:spPr>
          <a:xfrm>
            <a:off x="6618216" y="5464980"/>
            <a:ext cx="4735584" cy="731943"/>
          </a:xfrm>
          <a:prstGeom prst="rect">
            <a:avLst/>
          </a:prstGeom>
        </p:spPr>
      </p:pic>
    </p:spTree>
    <p:extLst>
      <p:ext uri="{BB962C8B-B14F-4D97-AF65-F5344CB8AC3E}">
        <p14:creationId xmlns:p14="http://schemas.microsoft.com/office/powerpoint/2010/main" val="1719629826"/>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Ibrahim, 19 år (17 poäng) </a:t>
            </a:r>
          </a:p>
          <a:p>
            <a:pPr marL="0" indent="0">
              <a:buNone/>
            </a:pPr>
            <a:r>
              <a:rPr lang="sv-SE" sz="1600" dirty="0"/>
              <a:t>Lumbalpunktion utförs komplikationsfritt i liggande ställning, med utbyte av opalescent </a:t>
            </a:r>
            <a:r>
              <a:rPr lang="sv-SE" sz="1600" dirty="0" err="1"/>
              <a:t>likvor</a:t>
            </a:r>
            <a:r>
              <a:rPr lang="sv-SE" sz="1600" dirty="0"/>
              <a:t>. Lumbalt </a:t>
            </a:r>
            <a:r>
              <a:rPr lang="sv-SE" sz="1600" dirty="0" err="1"/>
              <a:t>likvortryck</a:t>
            </a:r>
            <a:r>
              <a:rPr lang="sv-SE" sz="1600" dirty="0"/>
              <a:t> uppmäts till 25 cmH2O (normalt &lt;18 cmH2O). Du säkerställer att </a:t>
            </a:r>
            <a:r>
              <a:rPr lang="sv-SE" sz="1600" dirty="0" err="1"/>
              <a:t>likvor</a:t>
            </a:r>
            <a:r>
              <a:rPr lang="sv-SE" sz="1600" dirty="0"/>
              <a:t> skickas akut till Kem </a:t>
            </a:r>
            <a:r>
              <a:rPr lang="sv-SE" sz="1600" dirty="0" err="1"/>
              <a:t>lab</a:t>
            </a:r>
            <a:r>
              <a:rPr lang="sv-SE" sz="1600" dirty="0"/>
              <a:t> och informerar jourhavande bakteriolog om att </a:t>
            </a:r>
            <a:r>
              <a:rPr lang="sv-SE" sz="1600" dirty="0" err="1"/>
              <a:t>likvor</a:t>
            </a:r>
            <a:r>
              <a:rPr lang="sv-SE" sz="1600" dirty="0"/>
              <a:t> anländer för akut diagnostik. </a:t>
            </a:r>
          </a:p>
          <a:p>
            <a:pPr marL="0" indent="0">
              <a:buNone/>
            </a:pPr>
            <a:r>
              <a:rPr lang="sv-SE" sz="1600" dirty="0"/>
              <a:t>Blodprover och </a:t>
            </a:r>
            <a:r>
              <a:rPr lang="sv-SE" sz="1600" dirty="0" err="1"/>
              <a:t>likvordiagnostik</a:t>
            </a:r>
            <a:r>
              <a:rPr lang="sv-SE" sz="1600" dirty="0"/>
              <a:t> bekräftar diagnosen bakteriell CNS-infektion. </a:t>
            </a:r>
          </a:p>
          <a:p>
            <a:pPr marL="0" indent="0">
              <a:buNone/>
            </a:pPr>
            <a:r>
              <a:rPr lang="sv-SE" sz="1600" dirty="0"/>
              <a:t>Jourhavande mikrobiolog ringer kort därefter och meddelar att man funnit rikligt med gramnegativa </a:t>
            </a:r>
            <a:r>
              <a:rPr lang="sv-SE" sz="1600" dirty="0" err="1"/>
              <a:t>diplokocker</a:t>
            </a:r>
            <a:r>
              <a:rPr lang="sv-SE" sz="1600" dirty="0"/>
              <a:t> i </a:t>
            </a:r>
            <a:r>
              <a:rPr lang="sv-SE" sz="1600" dirty="0" err="1"/>
              <a:t>likvorutstryket</a:t>
            </a:r>
            <a:r>
              <a:rPr lang="sv-SE" sz="1600" dirty="0"/>
              <a:t> (direktmikroskopi). Du försöker minnas vad du lärt dig under prekliniska terminer om gramfärgning. </a:t>
            </a:r>
            <a:br>
              <a:rPr lang="sv-SE" sz="1600" dirty="0"/>
            </a:br>
            <a:br>
              <a:rPr lang="sv-SE" sz="1600" dirty="0"/>
            </a:br>
            <a:r>
              <a:rPr lang="sv-SE" sz="1600" b="1" dirty="0"/>
              <a:t>Fråga 4:7. </a:t>
            </a:r>
            <a:br>
              <a:rPr lang="sv-SE" sz="1600" dirty="0"/>
            </a:br>
            <a:r>
              <a:rPr lang="sv-SE" sz="1600" dirty="0"/>
              <a:t>Vad särskiljer gramnegativa och grampositiva bakterier? Vilken bakterieinfektion är mest sannolik i Ibrahims fall? (3 p) </a:t>
            </a:r>
            <a:br>
              <a:rPr lang="sv-SE" sz="1600" b="1" dirty="0"/>
            </a:br>
            <a:br>
              <a:rPr lang="sv-SE" sz="1600" b="1" dirty="0"/>
            </a:b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395457430"/>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4. Ibrahim, 19 år (17 poäng) </a:t>
            </a:r>
          </a:p>
          <a:p>
            <a:pPr marL="0" indent="0">
              <a:buNone/>
            </a:pPr>
            <a:r>
              <a:rPr lang="sv-SE" sz="1600" dirty="0"/>
              <a:t>Lumbalpunktion utförs komplikationsfritt i liggande ställning, med utbyte av opalescent </a:t>
            </a:r>
            <a:r>
              <a:rPr lang="sv-SE" sz="1600" dirty="0" err="1"/>
              <a:t>likvor</a:t>
            </a:r>
            <a:r>
              <a:rPr lang="sv-SE" sz="1600" dirty="0"/>
              <a:t>. Lumbalt </a:t>
            </a:r>
            <a:r>
              <a:rPr lang="sv-SE" sz="1600" dirty="0" err="1"/>
              <a:t>likvortryck</a:t>
            </a:r>
            <a:r>
              <a:rPr lang="sv-SE" sz="1600" dirty="0"/>
              <a:t> uppmäts till 25 cmH2O (normalt &lt;18 cmH2O). Du säkerställer att </a:t>
            </a:r>
            <a:r>
              <a:rPr lang="sv-SE" sz="1600" dirty="0" err="1"/>
              <a:t>likvor</a:t>
            </a:r>
            <a:r>
              <a:rPr lang="sv-SE" sz="1600" dirty="0"/>
              <a:t> skickas akut till Kem </a:t>
            </a:r>
            <a:r>
              <a:rPr lang="sv-SE" sz="1600" dirty="0" err="1"/>
              <a:t>lab</a:t>
            </a:r>
            <a:r>
              <a:rPr lang="sv-SE" sz="1600" dirty="0"/>
              <a:t> och informerar jourhavande bakteriolog om att </a:t>
            </a:r>
            <a:r>
              <a:rPr lang="sv-SE" sz="1600" dirty="0" err="1"/>
              <a:t>likvor</a:t>
            </a:r>
            <a:r>
              <a:rPr lang="sv-SE" sz="1600" dirty="0"/>
              <a:t> anländer för akut diagnostik. </a:t>
            </a:r>
          </a:p>
          <a:p>
            <a:pPr marL="0" indent="0">
              <a:buNone/>
            </a:pPr>
            <a:r>
              <a:rPr lang="sv-SE" sz="1600" dirty="0"/>
              <a:t>Blodprover och </a:t>
            </a:r>
            <a:r>
              <a:rPr lang="sv-SE" sz="1600" dirty="0" err="1"/>
              <a:t>likvordiagnostik</a:t>
            </a:r>
            <a:r>
              <a:rPr lang="sv-SE" sz="1600" dirty="0"/>
              <a:t> bekräftar diagnosen bakteriell CNS-infektion. </a:t>
            </a:r>
          </a:p>
          <a:p>
            <a:pPr marL="0" indent="0">
              <a:buNone/>
            </a:pPr>
            <a:r>
              <a:rPr lang="sv-SE" sz="1600" dirty="0"/>
              <a:t>Jourhavande mikrobiolog ringer kort därefter och meddelar att man funnit rikligt med gramnegativa </a:t>
            </a:r>
            <a:r>
              <a:rPr lang="sv-SE" sz="1600" dirty="0" err="1"/>
              <a:t>diplokocker</a:t>
            </a:r>
            <a:r>
              <a:rPr lang="sv-SE" sz="1600" dirty="0"/>
              <a:t> i </a:t>
            </a:r>
            <a:r>
              <a:rPr lang="sv-SE" sz="1600" dirty="0" err="1"/>
              <a:t>likvorutstryket</a:t>
            </a:r>
            <a:r>
              <a:rPr lang="sv-SE" sz="1600" dirty="0"/>
              <a:t> (direktmikroskopi). Du försöker minnas vad du lärt dig under prekliniska terminer om gramfärgning. </a:t>
            </a:r>
            <a:br>
              <a:rPr lang="sv-SE" sz="1600" dirty="0"/>
            </a:br>
            <a:br>
              <a:rPr lang="sv-SE" sz="1600" dirty="0"/>
            </a:br>
            <a:r>
              <a:rPr lang="sv-SE" sz="1600" b="1" dirty="0"/>
              <a:t>Fråga 4:7. </a:t>
            </a:r>
            <a:br>
              <a:rPr lang="sv-SE" sz="1600" dirty="0"/>
            </a:br>
            <a:r>
              <a:rPr lang="sv-SE" sz="1600" dirty="0"/>
              <a:t>Vad särskiljer gramnegativa och grampositiva bakterier? Vilken bakterieinfektion är mest sannolik i Ibrahims fall? (3 p) </a:t>
            </a:r>
            <a:br>
              <a:rPr lang="sv-SE" sz="1600" b="1" dirty="0"/>
            </a:br>
            <a:br>
              <a:rPr lang="sv-SE" sz="1600" b="1"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Gramnegativa bakterier har en tunn cellvägg och yttre cellmembran, som färgas rosa/röda vid gramfärgning. Cellväggen består av LPS och liten del </a:t>
            </a:r>
            <a:r>
              <a:rPr lang="sv-SE" sz="1600" dirty="0" err="1">
                <a:solidFill>
                  <a:schemeClr val="accent4"/>
                </a:solidFill>
              </a:rPr>
              <a:t>peptidoglykan</a:t>
            </a:r>
            <a:r>
              <a:rPr lang="sv-SE" sz="1600" dirty="0">
                <a:solidFill>
                  <a:schemeClr val="accent4"/>
                </a:solidFill>
              </a:rPr>
              <a:t>. Grampositiva bakterier har en tjockare cellvägg bestående av flera skikt </a:t>
            </a:r>
            <a:r>
              <a:rPr lang="sv-SE" sz="1600" dirty="0" err="1">
                <a:solidFill>
                  <a:schemeClr val="accent4"/>
                </a:solidFill>
              </a:rPr>
              <a:t>peptidoglykan</a:t>
            </a:r>
            <a:r>
              <a:rPr lang="sv-SE" sz="1600" dirty="0">
                <a:solidFill>
                  <a:schemeClr val="accent4"/>
                </a:solidFill>
              </a:rPr>
              <a:t> men saknar LPS. De färgas blåa/lila vid Gramfärgning. I Ibrahims fall misstänks i första hand infektion orsakad av Neisseria </a:t>
            </a:r>
            <a:r>
              <a:rPr lang="sv-SE" sz="1600" dirty="0" err="1">
                <a:solidFill>
                  <a:schemeClr val="accent4"/>
                </a:solidFill>
              </a:rPr>
              <a:t>meningitidis</a:t>
            </a:r>
            <a:r>
              <a:rPr lang="sv-SE" sz="1600" dirty="0">
                <a:solidFill>
                  <a:schemeClr val="accent4"/>
                </a:solidFill>
              </a:rPr>
              <a:t> (</a:t>
            </a:r>
            <a:r>
              <a:rPr lang="sv-SE" sz="1600" dirty="0" err="1">
                <a:solidFill>
                  <a:schemeClr val="accent4"/>
                </a:solidFill>
              </a:rPr>
              <a:t>meningokocker</a:t>
            </a:r>
            <a:r>
              <a:rPr lang="sv-SE" sz="1600" dirty="0">
                <a:solidFill>
                  <a:schemeClr val="accent4"/>
                </a:solidFill>
              </a:rPr>
              <a:t>), med tanke på meningit, lägervistelse och förekomst av </a:t>
            </a:r>
            <a:r>
              <a:rPr lang="sv-SE" sz="1600" dirty="0" err="1">
                <a:solidFill>
                  <a:schemeClr val="accent4"/>
                </a:solidFill>
              </a:rPr>
              <a:t>petekier</a:t>
            </a:r>
            <a:r>
              <a:rPr lang="sv-SE" sz="1600" dirty="0">
                <a:solidFill>
                  <a:schemeClr val="accent4"/>
                </a:solidFill>
              </a:rPr>
              <a:t> </a:t>
            </a:r>
            <a:r>
              <a:rPr lang="sv-SE" sz="1000" dirty="0">
                <a:solidFill>
                  <a:schemeClr val="tx1">
                    <a:lumMod val="50000"/>
                    <a:lumOff val="50000"/>
                  </a:schemeClr>
                </a:solidFill>
              </a:rPr>
              <a:t>(K10C123, K10C126). </a:t>
            </a:r>
            <a:br>
              <a:rPr lang="sv-SE" sz="1000" dirty="0">
                <a:solidFill>
                  <a:schemeClr val="tx1">
                    <a:lumMod val="50000"/>
                    <a:lumOff val="50000"/>
                  </a:schemeClr>
                </a:solidFill>
              </a:rPr>
            </a:br>
            <a:endParaRPr lang="sv-SE" sz="1600" dirty="0">
              <a:solidFill>
                <a:schemeClr val="accent4"/>
              </a:solidFill>
            </a:endParaRPr>
          </a:p>
          <a:p>
            <a:pPr marL="0" indent="0">
              <a:buNone/>
            </a:pPr>
            <a:r>
              <a:rPr lang="sv-SE" sz="1600" b="1" dirty="0">
                <a:solidFill>
                  <a:schemeClr val="accent3"/>
                </a:solidFill>
              </a:rPr>
              <a:t>Epilog: </a:t>
            </a:r>
            <a:r>
              <a:rPr lang="sv-SE" sz="1600" dirty="0">
                <a:solidFill>
                  <a:schemeClr val="accent3"/>
                </a:solidFill>
              </a:rPr>
              <a:t>Efter några timmar bekräftas diagnosen </a:t>
            </a:r>
            <a:r>
              <a:rPr lang="sv-SE" sz="1600" dirty="0" err="1">
                <a:solidFill>
                  <a:schemeClr val="accent3"/>
                </a:solidFill>
              </a:rPr>
              <a:t>meningokockmeningit</a:t>
            </a:r>
            <a:r>
              <a:rPr lang="sv-SE" sz="1600" dirty="0">
                <a:solidFill>
                  <a:schemeClr val="accent3"/>
                </a:solidFill>
              </a:rPr>
              <a:t> med hjälp av snabb-PCR i </a:t>
            </a:r>
            <a:r>
              <a:rPr lang="sv-SE" sz="1600" dirty="0" err="1">
                <a:solidFill>
                  <a:schemeClr val="accent3"/>
                </a:solidFill>
              </a:rPr>
              <a:t>likvor</a:t>
            </a:r>
            <a:r>
              <a:rPr lang="sv-SE" sz="1600" dirty="0">
                <a:solidFill>
                  <a:schemeClr val="accent3"/>
                </a:solidFill>
              </a:rPr>
              <a:t>, som utfaller positiv för </a:t>
            </a:r>
            <a:r>
              <a:rPr lang="sv-SE" sz="1600" i="1" dirty="0">
                <a:solidFill>
                  <a:schemeClr val="accent3"/>
                </a:solidFill>
              </a:rPr>
              <a:t>Neisseria </a:t>
            </a:r>
            <a:r>
              <a:rPr lang="sv-SE" sz="1600" i="1" dirty="0" err="1">
                <a:solidFill>
                  <a:schemeClr val="accent3"/>
                </a:solidFill>
              </a:rPr>
              <a:t>meningitidis</a:t>
            </a:r>
            <a:r>
              <a:rPr lang="sv-SE" sz="1600" i="1" dirty="0">
                <a:solidFill>
                  <a:schemeClr val="accent3"/>
                </a:solidFill>
              </a:rPr>
              <a:t> </a:t>
            </a:r>
            <a:r>
              <a:rPr lang="sv-SE" sz="1600" dirty="0">
                <a:solidFill>
                  <a:schemeClr val="accent3"/>
                </a:solidFill>
              </a:rPr>
              <a:t>DNA. Samma bakterie växer efter några dygn i </a:t>
            </a:r>
            <a:r>
              <a:rPr lang="sv-SE" sz="1600" dirty="0" err="1">
                <a:solidFill>
                  <a:schemeClr val="accent3"/>
                </a:solidFill>
              </a:rPr>
              <a:t>likvorodling</a:t>
            </a:r>
            <a:r>
              <a:rPr lang="sv-SE" sz="1600" dirty="0">
                <a:solidFill>
                  <a:schemeClr val="accent3"/>
                </a:solidFill>
              </a:rPr>
              <a:t>, men däremot inte i blod</a:t>
            </a:r>
            <a:r>
              <a:rPr lang="sv-SE" sz="1600" i="1" dirty="0">
                <a:solidFill>
                  <a:schemeClr val="accent3"/>
                </a:solidFill>
              </a:rPr>
              <a:t>. </a:t>
            </a:r>
            <a:r>
              <a:rPr lang="sv-SE" sz="1600" dirty="0">
                <a:solidFill>
                  <a:schemeClr val="accent3"/>
                </a:solidFill>
              </a:rPr>
              <a:t>Ibrahim behandlas initialt med betametason 8 mg x 4 iv. samt </a:t>
            </a:r>
            <a:r>
              <a:rPr lang="sv-SE" sz="1600" dirty="0" err="1">
                <a:solidFill>
                  <a:schemeClr val="accent3"/>
                </a:solidFill>
              </a:rPr>
              <a:t>meropenem</a:t>
            </a:r>
            <a:r>
              <a:rPr lang="sv-SE" sz="1600" dirty="0">
                <a:solidFill>
                  <a:schemeClr val="accent3"/>
                </a:solidFill>
              </a:rPr>
              <a:t> 2 g x 3, men då han förbättras snabbt avslutas kortisonbehandlingen efter 2 dygn och </a:t>
            </a:r>
            <a:r>
              <a:rPr lang="sv-SE" sz="1600" dirty="0" err="1">
                <a:solidFill>
                  <a:schemeClr val="accent3"/>
                </a:solidFill>
              </a:rPr>
              <a:t>meropenem</a:t>
            </a:r>
            <a:r>
              <a:rPr lang="sv-SE" sz="1600" dirty="0">
                <a:solidFill>
                  <a:schemeClr val="accent3"/>
                </a:solidFill>
              </a:rPr>
              <a:t> ersätts av </a:t>
            </a:r>
            <a:r>
              <a:rPr lang="sv-SE" sz="1600" dirty="0" err="1">
                <a:solidFill>
                  <a:schemeClr val="accent3"/>
                </a:solidFill>
              </a:rPr>
              <a:t>Bensylpc</a:t>
            </a:r>
            <a:r>
              <a:rPr lang="sv-SE" sz="1600" dirty="0">
                <a:solidFill>
                  <a:schemeClr val="accent3"/>
                </a:solidFill>
              </a:rPr>
              <a:t> 3 g x 4 då </a:t>
            </a:r>
            <a:r>
              <a:rPr lang="sv-SE" sz="1600" dirty="0" err="1">
                <a:solidFill>
                  <a:schemeClr val="accent3"/>
                </a:solidFill>
              </a:rPr>
              <a:t>meningokocken</a:t>
            </a:r>
            <a:r>
              <a:rPr lang="sv-SE" sz="1600" dirty="0">
                <a:solidFill>
                  <a:schemeClr val="accent3"/>
                </a:solidFill>
              </a:rPr>
              <a:t> uppvisar full känslighet för </a:t>
            </a:r>
            <a:r>
              <a:rPr lang="sv-SE" sz="1600" dirty="0" err="1">
                <a:solidFill>
                  <a:schemeClr val="accent3"/>
                </a:solidFill>
              </a:rPr>
              <a:t>PcG</a:t>
            </a:r>
            <a:r>
              <a:rPr lang="sv-SE" sz="1600" dirty="0">
                <a:solidFill>
                  <a:schemeClr val="accent3"/>
                </a:solidFill>
              </a:rPr>
              <a:t>. Ibrahim vårdas en vecka på sjukhus och skrivs ut välmående och återställd. Familjen erhåller antibiotikaprofylax med en singeldos </a:t>
            </a:r>
            <a:r>
              <a:rPr lang="sv-SE" sz="1600" dirty="0" err="1">
                <a:solidFill>
                  <a:schemeClr val="accent3"/>
                </a:solidFill>
              </a:rPr>
              <a:t>ciprofloxacin</a:t>
            </a:r>
            <a:r>
              <a:rPr lang="sv-SE" sz="1600" dirty="0">
                <a:solidFill>
                  <a:schemeClr val="accent3"/>
                </a:solidFill>
              </a:rPr>
              <a:t>. Smittskyddsenheten inkopplas för smittspårning. </a:t>
            </a:r>
            <a:br>
              <a:rPr lang="sv-SE" sz="1600" dirty="0">
                <a:solidFill>
                  <a:schemeClr val="accent3"/>
                </a:solidFill>
              </a:rPr>
            </a:br>
            <a:endParaRPr lang="sv-SE" sz="1600" dirty="0">
              <a:solidFill>
                <a:schemeClr val="accent3"/>
              </a:solidFill>
            </a:endParaRPr>
          </a:p>
          <a:p>
            <a:pPr marL="0" indent="0">
              <a:buNone/>
            </a:pPr>
            <a:r>
              <a:rPr lang="sv-SE" sz="1600" dirty="0">
                <a:solidFill>
                  <a:schemeClr val="accent1"/>
                </a:solidFill>
              </a:rPr>
              <a:t>Slut på fall 4!</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641295421"/>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Lars, 42 år (18 poäng) </a:t>
            </a:r>
          </a:p>
          <a:p>
            <a:pPr marL="0" indent="0">
              <a:buNone/>
            </a:pPr>
            <a:r>
              <a:rPr lang="sv-SE" sz="1600" dirty="0"/>
              <a:t>Som medicinjour på akuten den 4/4 2021, tar du emot Lars 42 år, som kommer på remiss från sin vårdcentral. I remissen framgår följande kortfattade information: </a:t>
            </a:r>
          </a:p>
          <a:p>
            <a:pPr marL="0" indent="0">
              <a:buNone/>
            </a:pPr>
            <a:r>
              <a:rPr lang="sv-SE" sz="1600" dirty="0"/>
              <a:t>”Feber sedan 3–4 veckor, nytillkommen värk i höger axel. CRP&gt; 160. Inläggningsfall?” </a:t>
            </a:r>
          </a:p>
          <a:p>
            <a:pPr marL="0" indent="0">
              <a:buNone/>
            </a:pPr>
            <a:r>
              <a:rPr lang="sv-SE" sz="1600" dirty="0"/>
              <a:t>Sköterskan har kontrollerat vitalparametrar vid ankomst till akuten: Temp. 38,0° C, Blodtryck: 150/75 </a:t>
            </a:r>
            <a:r>
              <a:rPr lang="sv-SE" sz="1600" dirty="0" err="1"/>
              <a:t>mmHg</a:t>
            </a:r>
            <a:r>
              <a:rPr lang="sv-SE" sz="1600" dirty="0"/>
              <a:t>, Puls: 85/min, Saturation: 96% på luft, Andningsfrekvens: 16/min </a:t>
            </a:r>
          </a:p>
          <a:p>
            <a:pPr marL="0" indent="0">
              <a:buNone/>
            </a:pPr>
            <a:r>
              <a:rPr lang="sv-SE" sz="1600" dirty="0"/>
              <a:t>Med tanke på durationen av symtomen blir din utredningsdiagnos oklar feber. </a:t>
            </a:r>
            <a:br>
              <a:rPr lang="sv-SE" sz="1600" dirty="0"/>
            </a:br>
            <a:br>
              <a:rPr lang="sv-SE" sz="1600" dirty="0"/>
            </a:br>
            <a:r>
              <a:rPr lang="sv-SE" sz="1600" b="1" dirty="0"/>
              <a:t>Fråga 5:1 (2p) </a:t>
            </a:r>
            <a:br>
              <a:rPr lang="sv-SE" sz="1600" b="1" dirty="0"/>
            </a:br>
            <a:r>
              <a:rPr lang="sv-SE" sz="1600" dirty="0"/>
              <a:t>Förutom infektioner, vilka andra orsaker kan finnas till klassisk oklar feber (principiella, enskilda sjukdomar efterfrågas ej)?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753475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rmAutofit/>
          </a:bodyPr>
          <a:lstStyle/>
          <a:p>
            <a:pPr marL="0" indent="0">
              <a:buNone/>
            </a:pPr>
            <a:r>
              <a:rPr lang="sv-SE" sz="1600" b="1" dirty="0"/>
              <a:t>Fall 2, Laila 20 år </a:t>
            </a:r>
            <a:endParaRPr lang="sv-SE" sz="1600" dirty="0"/>
          </a:p>
          <a:p>
            <a:pPr marL="0" indent="0">
              <a:buNone/>
            </a:pPr>
            <a:r>
              <a:rPr lang="sv-SE" sz="1200" i="1" dirty="0">
                <a:solidFill>
                  <a:schemeClr val="tx1">
                    <a:lumMod val="50000"/>
                    <a:lumOff val="50000"/>
                  </a:schemeClr>
                </a:solidFill>
              </a:rPr>
              <a:t>Laila, 20 år söker akutmottagningen mitt i natten på grund av plötsligt insättande kraftiga buksmärtor och vaginal blödning. Du blir i egenskap av </a:t>
            </a:r>
            <a:r>
              <a:rPr lang="sv-SE" sz="1200" i="1" dirty="0" err="1">
                <a:solidFill>
                  <a:schemeClr val="tx1">
                    <a:lumMod val="50000"/>
                    <a:lumOff val="50000"/>
                  </a:schemeClr>
                </a:solidFill>
              </a:rPr>
              <a:t>gynjour</a:t>
            </a:r>
            <a:r>
              <a:rPr lang="sv-SE" sz="1200" i="1" dirty="0">
                <a:solidFill>
                  <a:schemeClr val="tx1">
                    <a:lumMod val="50000"/>
                    <a:lumOff val="50000"/>
                  </a:schemeClr>
                </a:solidFill>
              </a:rPr>
              <a:t> tillkallad då akutläkaren, som inte har undersökt Laila utan enbart sett patienten som hastigast på grund av en stor arbetsbörda på akuten, misstänker gynekologisk åkomma och ber dig ta hand om fallet omedelbart. Sjuksköterskan rapporterar till dig innan du går in till Laila att temperaturen är 37,9°, pulsen är runt 110 och blodtrycket är 100/60. Kapillärt Hb på 110 g/l. </a:t>
            </a:r>
            <a:r>
              <a:rPr lang="sv-SE" sz="1200" i="1" dirty="0" err="1">
                <a:solidFill>
                  <a:schemeClr val="tx1">
                    <a:lumMod val="50000"/>
                    <a:lumOff val="50000"/>
                  </a:schemeClr>
                </a:solidFill>
              </a:rPr>
              <a:t>Urinstix</a:t>
            </a:r>
            <a:r>
              <a:rPr lang="sv-SE" sz="1200" i="1" dirty="0">
                <a:solidFill>
                  <a:schemeClr val="tx1">
                    <a:lumMod val="50000"/>
                    <a:lumOff val="50000"/>
                  </a:schemeClr>
                </a:solidFill>
              </a:rPr>
              <a:t> visar 3+ </a:t>
            </a:r>
            <a:r>
              <a:rPr lang="sv-SE" sz="1200" i="1" dirty="0" err="1">
                <a:solidFill>
                  <a:schemeClr val="tx1">
                    <a:lumMod val="50000"/>
                    <a:lumOff val="50000"/>
                  </a:schemeClr>
                </a:solidFill>
              </a:rPr>
              <a:t>erytrocyter</a:t>
            </a:r>
            <a:r>
              <a:rPr lang="sv-SE" sz="1200" i="1" dirty="0">
                <a:solidFill>
                  <a:schemeClr val="tx1">
                    <a:lumMod val="50000"/>
                    <a:lumOff val="50000"/>
                  </a:schemeClr>
                </a:solidFill>
              </a:rPr>
              <a:t> och 1+ leukocyter. U-</a:t>
            </a:r>
            <a:r>
              <a:rPr lang="sv-SE" sz="1200" i="1" dirty="0" err="1">
                <a:solidFill>
                  <a:schemeClr val="tx1">
                    <a:lumMod val="50000"/>
                    <a:lumOff val="50000"/>
                  </a:schemeClr>
                </a:solidFill>
              </a:rPr>
              <a:t>hCG</a:t>
            </a:r>
            <a:r>
              <a:rPr lang="sv-SE" sz="1200" i="1" dirty="0">
                <a:solidFill>
                  <a:schemeClr val="tx1">
                    <a:lumMod val="50000"/>
                    <a:lumOff val="50000"/>
                  </a:schemeClr>
                </a:solidFill>
              </a:rPr>
              <a:t> svagt positivt. </a:t>
            </a:r>
            <a:br>
              <a:rPr lang="sv-SE" sz="1200" dirty="0">
                <a:solidFill>
                  <a:schemeClr val="tx1">
                    <a:lumMod val="50000"/>
                    <a:lumOff val="50000"/>
                  </a:schemeClr>
                </a:solidFill>
              </a:rPr>
            </a:br>
            <a:r>
              <a:rPr lang="sv-SE" sz="1200" i="1" dirty="0">
                <a:solidFill>
                  <a:schemeClr val="tx1">
                    <a:lumMod val="50000"/>
                    <a:lumOff val="50000"/>
                  </a:schemeClr>
                </a:solidFill>
              </a:rPr>
              <a:t>Du gör omedelbart en bedömning av patientens allmäntillstånd för att bedöma allvarlighetsgraden av patientens tillstånd, t.ex. med hjälp av MEWS, och gör bukpalpation samt sätter perifer iv infart och börjar ge iv vätska, typ Ringer acetat. Du ordinerar iv morfin för att smärtlindra patienten vilket ’lugnar ner’ situationen så du kan genomföra anamnesupptagningen. </a:t>
            </a:r>
            <a:br>
              <a:rPr lang="sv-SE" sz="1400" i="1" dirty="0">
                <a:solidFill>
                  <a:schemeClr val="tx1">
                    <a:lumMod val="50000"/>
                    <a:lumOff val="50000"/>
                  </a:schemeClr>
                </a:solidFill>
              </a:rPr>
            </a:br>
            <a:br>
              <a:rPr lang="sv-SE" sz="1200" i="1" dirty="0">
                <a:solidFill>
                  <a:schemeClr val="tx1">
                    <a:lumMod val="50000"/>
                    <a:lumOff val="50000"/>
                  </a:schemeClr>
                </a:solidFill>
              </a:rPr>
            </a:br>
            <a:r>
              <a:rPr lang="sv-SE" sz="1400" dirty="0"/>
              <a:t>Laila anger sig vara frisk, har ingen allergi och tar inga mediciner. Har opererats för en ovarial </a:t>
            </a:r>
            <a:r>
              <a:rPr lang="sv-SE" sz="1400" dirty="0" err="1"/>
              <a:t>dermoid</a:t>
            </a:r>
            <a:r>
              <a:rPr lang="sv-SE" sz="1400" dirty="0"/>
              <a:t> som 17 åring då upplevde hon samma typ av smärtor som nu. Hon är nu rädd att det är en samma sak. Äggstocken med </a:t>
            </a:r>
            <a:r>
              <a:rPr lang="sv-SE" sz="1400" dirty="0" err="1"/>
              <a:t>dermoiden</a:t>
            </a:r>
            <a:r>
              <a:rPr lang="sv-SE" sz="1400" dirty="0"/>
              <a:t> var då </a:t>
            </a:r>
            <a:r>
              <a:rPr lang="sv-SE" sz="1400" dirty="0" err="1"/>
              <a:t>torkverad</a:t>
            </a:r>
            <a:r>
              <a:rPr lang="sv-SE" sz="1400" dirty="0"/>
              <a:t>, men man kunna </a:t>
            </a:r>
            <a:r>
              <a:rPr lang="sv-SE" sz="1400" dirty="0" err="1"/>
              <a:t>enukleera</a:t>
            </a:r>
            <a:r>
              <a:rPr lang="sv-SE" sz="1400" dirty="0"/>
              <a:t> </a:t>
            </a:r>
            <a:r>
              <a:rPr lang="sv-SE" sz="1400" dirty="0" err="1"/>
              <a:t>dermoiden</a:t>
            </a:r>
            <a:r>
              <a:rPr lang="sv-SE" sz="1400" dirty="0"/>
              <a:t> och spara äggstocken. Laila hade </a:t>
            </a:r>
            <a:r>
              <a:rPr lang="sv-SE" sz="1400" dirty="0" err="1"/>
              <a:t>chlamydia</a:t>
            </a:r>
            <a:r>
              <a:rPr lang="sv-SE" sz="1400" dirty="0"/>
              <a:t> för 1 år sedan och behandlades med </a:t>
            </a:r>
            <a:r>
              <a:rPr lang="sv-SE" sz="1400" dirty="0" err="1"/>
              <a:t>Doxyferm</a:t>
            </a:r>
            <a:r>
              <a:rPr lang="sv-SE" sz="1400" dirty="0"/>
              <a:t> i 10 dagar. Blev dock inte bra efter första kuren utan fick antibiotika i ytterligare 10 dagar. Menstruationerna har alltid varit lite oregelbundna och kommer med 3 till 6 veckors intervall. Senaste menstruation var för ungefär 6 veckor sedan. Använder inga preventivmedel nu då hon provade med p-piller efter operationen för </a:t>
            </a:r>
            <a:r>
              <a:rPr lang="sv-SE" sz="1400" dirty="0" err="1"/>
              <a:t>dermoiden</a:t>
            </a:r>
            <a:r>
              <a:rPr lang="sv-SE" sz="1400" dirty="0"/>
              <a:t>, men hon mådde dåligt av dem och då hon inte har fast sällskap tycker hon inte hon behöver hormonella preventivmedel utan använder ibland kondom. Hon har den senaste veckan haft bruna flytningar och lite molvärk i nedre delen av buken som hon trodde orsakades av en annalkande menstruation. Har känt sig febrig, men har inte kollad temperaturen. Vaknade vid midnatt med kraftiga buksmärtor som strålade ut i ryggen och upp mot höger skulderblad. Har dessutom börjat blöda vaginalt som vid början av en menstruation. Smärtorna håller i sig hela tiden, som molande värk men med intervallvisa attacker av kraftiga smärtor. </a:t>
            </a:r>
            <a:br>
              <a:rPr lang="sv-SE" sz="1600" dirty="0"/>
            </a:br>
            <a:br>
              <a:rPr lang="sv-SE" sz="1600" dirty="0"/>
            </a:br>
            <a:r>
              <a:rPr lang="sv-SE" sz="1600" b="1" dirty="0"/>
              <a:t>Fråga 2:4 (1p). Vilka blodprov ordinerar du och motivera dessa? </a:t>
            </a:r>
            <a:br>
              <a:rPr lang="sv-SE" sz="1600" b="1" dirty="0"/>
            </a:br>
            <a:br>
              <a:rPr lang="sv-SE" sz="1600" b="1"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Blodstatus, Blodgruppering, BAS test, Na, K, </a:t>
            </a:r>
            <a:r>
              <a:rPr lang="sv-SE" sz="1600" dirty="0" err="1">
                <a:solidFill>
                  <a:schemeClr val="accent4"/>
                </a:solidFill>
              </a:rPr>
              <a:t>Kreatinin</a:t>
            </a:r>
            <a:r>
              <a:rPr lang="sv-SE" sz="1600" dirty="0">
                <a:solidFill>
                  <a:schemeClr val="accent4"/>
                </a:solidFill>
              </a:rPr>
              <a:t>, S-beta-</a:t>
            </a:r>
            <a:r>
              <a:rPr lang="sv-SE" sz="1600" dirty="0" err="1">
                <a:solidFill>
                  <a:schemeClr val="accent4"/>
                </a:solidFill>
              </a:rPr>
              <a:t>hCG</a:t>
            </a:r>
            <a:r>
              <a:rPr lang="sv-SE" sz="1600" dirty="0">
                <a:solidFill>
                  <a:schemeClr val="accent4"/>
                </a:solidFill>
              </a:rPr>
              <a:t>. </a:t>
            </a:r>
            <a:br>
              <a:rPr lang="sv-SE" sz="1600" dirty="0">
                <a:solidFill>
                  <a:schemeClr val="accent4"/>
                </a:solidFill>
              </a:rPr>
            </a:br>
            <a:endParaRPr lang="sv-SE" sz="1600" dirty="0">
              <a:solidFill>
                <a:schemeClr val="accent4"/>
              </a:solidFill>
            </a:endParaRPr>
          </a:p>
          <a:p>
            <a:pPr marL="0" indent="0">
              <a:buNone/>
            </a:pPr>
            <a:r>
              <a:rPr lang="sv-SE" sz="1000" dirty="0">
                <a:solidFill>
                  <a:schemeClr val="tx1">
                    <a:lumMod val="50000"/>
                    <a:lumOff val="50000"/>
                  </a:schemeClr>
                </a:solidFill>
              </a:rPr>
              <a:t>Lärandemål Kunskap och förståelse. </a:t>
            </a:r>
            <a:br>
              <a:rPr lang="sv-SE" sz="1000" dirty="0">
                <a:solidFill>
                  <a:schemeClr val="tx1">
                    <a:lumMod val="50000"/>
                    <a:lumOff val="50000"/>
                  </a:schemeClr>
                </a:solidFill>
              </a:rPr>
            </a:br>
            <a:r>
              <a:rPr lang="sv-SE" sz="1000" dirty="0">
                <a:solidFill>
                  <a:schemeClr val="tx1">
                    <a:lumMod val="50000"/>
                    <a:lumOff val="50000"/>
                  </a:schemeClr>
                </a:solidFill>
              </a:rPr>
              <a:t>Nivå B: pkt 25, 26, </a:t>
            </a:r>
            <a:br>
              <a:rPr lang="sv-SE" sz="1000" dirty="0">
                <a:solidFill>
                  <a:schemeClr val="tx1">
                    <a:lumMod val="50000"/>
                    <a:lumOff val="50000"/>
                  </a:schemeClr>
                </a:solidFill>
              </a:rPr>
            </a:br>
            <a:r>
              <a:rPr lang="sv-SE" sz="1000" dirty="0">
                <a:solidFill>
                  <a:schemeClr val="tx1">
                    <a:lumMod val="50000"/>
                    <a:lumOff val="50000"/>
                  </a:schemeClr>
                </a:solidFill>
              </a:rPr>
              <a:t>Nivå C: pkt 59, 60 </a:t>
            </a:r>
          </a:p>
          <a:p>
            <a:pPr marL="0" indent="0">
              <a:buNone/>
            </a:pPr>
            <a:endParaRPr lang="sv-SE" sz="1900" dirty="0"/>
          </a:p>
        </p:txBody>
      </p:sp>
    </p:spTree>
    <p:extLst>
      <p:ext uri="{BB962C8B-B14F-4D97-AF65-F5344CB8AC3E}">
        <p14:creationId xmlns:p14="http://schemas.microsoft.com/office/powerpoint/2010/main" val="3040091692"/>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Lars, 42 år (18 poäng) </a:t>
            </a:r>
          </a:p>
          <a:p>
            <a:pPr marL="0" indent="0">
              <a:buNone/>
            </a:pPr>
            <a:r>
              <a:rPr lang="sv-SE" sz="1600" dirty="0"/>
              <a:t>Som medicinjour på akuten den 4/4 2021, tar du emot Lars 42 år, som kommer på remiss från sin vårdcentral. I remissen framgår följande kortfattade information: </a:t>
            </a:r>
          </a:p>
          <a:p>
            <a:pPr marL="0" indent="0">
              <a:buNone/>
            </a:pPr>
            <a:r>
              <a:rPr lang="sv-SE" sz="1600" dirty="0"/>
              <a:t>”Feber sedan 3–4 veckor, nytillkommen värk i höger axel. CRP&gt; 160. Inläggningsfall?” </a:t>
            </a:r>
          </a:p>
          <a:p>
            <a:pPr marL="0" indent="0">
              <a:buNone/>
            </a:pPr>
            <a:r>
              <a:rPr lang="sv-SE" sz="1600" dirty="0"/>
              <a:t>Sköterskan har kontrollerat vitalparametrar vid ankomst till akuten: Temp. 38,0° C, Blodtryck: 150/75 </a:t>
            </a:r>
            <a:r>
              <a:rPr lang="sv-SE" sz="1600" dirty="0" err="1"/>
              <a:t>mmHg</a:t>
            </a:r>
            <a:r>
              <a:rPr lang="sv-SE" sz="1600" dirty="0"/>
              <a:t>, Puls: 85/min, Saturation: 96% på luft, Andningsfrekvens: 16/min </a:t>
            </a:r>
          </a:p>
          <a:p>
            <a:pPr marL="0" indent="0">
              <a:buNone/>
            </a:pPr>
            <a:r>
              <a:rPr lang="sv-SE" sz="1600" dirty="0"/>
              <a:t>Med tanke på durationen av symtomen blir din utredningsdiagnos oklar feber. </a:t>
            </a:r>
            <a:br>
              <a:rPr lang="sv-SE" sz="1600" dirty="0"/>
            </a:br>
            <a:br>
              <a:rPr lang="sv-SE" sz="1600" dirty="0"/>
            </a:br>
            <a:r>
              <a:rPr lang="sv-SE" sz="1600" b="1" dirty="0"/>
              <a:t>Fråga 5:1 (2p) </a:t>
            </a:r>
            <a:br>
              <a:rPr lang="sv-SE" sz="1600" b="1" dirty="0"/>
            </a:br>
            <a:r>
              <a:rPr lang="sv-SE" sz="1600" dirty="0"/>
              <a:t>Förutom infektioner, vilka andra orsaker kan finnas till klassisk oklar feber (principiella, enskilda sjukdomar efterfrågas ej)?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Förutom infektioner kan klassisk oklar feber orsakas av autoimmuna sjukdomar, </a:t>
            </a:r>
            <a:r>
              <a:rPr lang="sv-SE" sz="1600" dirty="0" err="1">
                <a:solidFill>
                  <a:schemeClr val="accent4"/>
                </a:solidFill>
              </a:rPr>
              <a:t>malignitet</a:t>
            </a:r>
            <a:r>
              <a:rPr lang="sv-SE" sz="1600" dirty="0">
                <a:solidFill>
                  <a:schemeClr val="accent4"/>
                </a:solidFill>
              </a:rPr>
              <a:t>, </a:t>
            </a:r>
            <a:r>
              <a:rPr lang="sv-SE" sz="1600" dirty="0" err="1">
                <a:solidFill>
                  <a:schemeClr val="accent4"/>
                </a:solidFill>
              </a:rPr>
              <a:t>tromboembolisk</a:t>
            </a:r>
            <a:r>
              <a:rPr lang="sv-SE" sz="1600" dirty="0">
                <a:solidFill>
                  <a:schemeClr val="accent4"/>
                </a:solidFill>
              </a:rPr>
              <a:t> sjukdom, endokrina sjukdomar, läkemedel och </a:t>
            </a:r>
            <a:r>
              <a:rPr lang="sv-SE" sz="1600" dirty="0" err="1">
                <a:solidFill>
                  <a:schemeClr val="accent4"/>
                </a:solidFill>
              </a:rPr>
              <a:t>faktitia</a:t>
            </a:r>
            <a:r>
              <a:rPr lang="sv-SE" sz="1600" dirty="0">
                <a:solidFill>
                  <a:schemeClr val="accent4"/>
                </a:solidFill>
              </a:rPr>
              <a:t>. </a:t>
            </a:r>
          </a:p>
          <a:p>
            <a:pPr marL="0" indent="0">
              <a:buNone/>
            </a:pPr>
            <a:endParaRPr lang="sv-SE" sz="1600" dirty="0"/>
          </a:p>
          <a:p>
            <a:pPr marL="0" indent="0">
              <a:buNone/>
            </a:pPr>
            <a:r>
              <a:rPr lang="sv-SE" sz="1000" dirty="0">
                <a:solidFill>
                  <a:schemeClr val="tx1">
                    <a:lumMod val="50000"/>
                    <a:lumOff val="50000"/>
                  </a:schemeClr>
                </a:solidFill>
              </a:rPr>
              <a:t>FLM K10 C69, C79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959435665"/>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Lars, 42 år (18 poäng) </a:t>
            </a:r>
          </a:p>
          <a:p>
            <a:pPr marL="0" indent="0">
              <a:buNone/>
            </a:pPr>
            <a:r>
              <a:rPr lang="sv-SE" sz="1600" dirty="0"/>
              <a:t>Som medicinjour på akuten den 4/4 2021, tar du emot Lars 42 år, som kommer på remiss från sin vårdcentral. I remissen framgår följande kortfattade information: </a:t>
            </a:r>
          </a:p>
          <a:p>
            <a:pPr marL="0" indent="0">
              <a:buNone/>
            </a:pPr>
            <a:r>
              <a:rPr lang="sv-SE" sz="1600" dirty="0"/>
              <a:t>”Feber sedan 3–4 veckor, nytillkommen värk i höger axel. CRP&gt; 160. Inläggningsfall?” </a:t>
            </a:r>
          </a:p>
          <a:p>
            <a:pPr marL="0" indent="0">
              <a:buNone/>
            </a:pPr>
            <a:r>
              <a:rPr lang="sv-SE" sz="1600" dirty="0"/>
              <a:t>Sköterskan har kontrollerat vitalparametrar vid ankomst till akuten: Temp. 38,0° C, Blodtryck: 150/75 </a:t>
            </a:r>
            <a:r>
              <a:rPr lang="sv-SE" sz="1600" dirty="0" err="1"/>
              <a:t>mmHg</a:t>
            </a:r>
            <a:r>
              <a:rPr lang="sv-SE" sz="1600" dirty="0"/>
              <a:t>, Puls: 85/min, Saturation: 96% på luft, Andningsfrekvens: 16/min </a:t>
            </a:r>
          </a:p>
          <a:p>
            <a:pPr marL="0" indent="0">
              <a:buNone/>
            </a:pPr>
            <a:r>
              <a:rPr lang="sv-SE" sz="1600" dirty="0"/>
              <a:t>Med tanke på durationen av symtomen blir din utredningsdiagnos oklar feber. </a:t>
            </a:r>
            <a:br>
              <a:rPr lang="sv-SE" sz="1600" dirty="0"/>
            </a:br>
            <a:br>
              <a:rPr lang="sv-SE" sz="1600" dirty="0"/>
            </a:br>
            <a:r>
              <a:rPr lang="sv-SE" sz="1600" b="1" dirty="0"/>
              <a:t>Fråga 5:2 (3p) </a:t>
            </a:r>
            <a:br>
              <a:rPr lang="sv-SE" sz="1600" dirty="0"/>
            </a:br>
            <a:r>
              <a:rPr lang="sv-SE" sz="1600" dirty="0"/>
              <a:t>Du vill förstås komplettera anamnesen – vilka frågor ställer du till Lars? </a:t>
            </a:r>
            <a:br>
              <a:rPr lang="sv-SE" sz="1600" dirty="0"/>
            </a:br>
            <a:br>
              <a:rPr lang="sv-SE" sz="1600" dirty="0"/>
            </a:br>
            <a:br>
              <a:rPr lang="sv-SE" sz="1600" b="1"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536445544"/>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386366"/>
            <a:ext cx="10515600" cy="6471634"/>
          </a:xfrm>
        </p:spPr>
        <p:txBody>
          <a:bodyPr>
            <a:noAutofit/>
          </a:bodyPr>
          <a:lstStyle/>
          <a:p>
            <a:pPr marL="0" indent="0">
              <a:buNone/>
            </a:pPr>
            <a:r>
              <a:rPr lang="sv-SE" sz="1600" b="1" dirty="0"/>
              <a:t>Fall 5. Lars, 42 år (18 poäng) </a:t>
            </a:r>
          </a:p>
          <a:p>
            <a:pPr marL="0" indent="0">
              <a:buNone/>
            </a:pPr>
            <a:r>
              <a:rPr lang="sv-SE" sz="1600" dirty="0"/>
              <a:t>Som medicinjour på akuten den 4/4 2021, tar du emot Lars 42 år, som kommer på remiss från sin vårdcentral. I remissen framgår följande kortfattade information: </a:t>
            </a:r>
          </a:p>
          <a:p>
            <a:pPr marL="0" indent="0">
              <a:buNone/>
            </a:pPr>
            <a:r>
              <a:rPr lang="sv-SE" sz="1600" dirty="0"/>
              <a:t>”Feber sedan 3–4 veckor, nytillkommen värk i höger axel. CRP&gt; 160. Inläggningsfall?” </a:t>
            </a:r>
          </a:p>
          <a:p>
            <a:pPr marL="0" indent="0">
              <a:buNone/>
            </a:pPr>
            <a:r>
              <a:rPr lang="sv-SE" sz="1600" dirty="0"/>
              <a:t>Sköterskan har kontrollerat vitalparametrar vid ankomst till akuten: Temp. 38,0° C, Blodtryck: 150/75 </a:t>
            </a:r>
            <a:r>
              <a:rPr lang="sv-SE" sz="1600" dirty="0" err="1"/>
              <a:t>mmHg</a:t>
            </a:r>
            <a:r>
              <a:rPr lang="sv-SE" sz="1600" dirty="0"/>
              <a:t>, Puls: 85/min, Saturation: 96% på luft, Andningsfrekvens: 16/min </a:t>
            </a:r>
          </a:p>
          <a:p>
            <a:pPr marL="0" indent="0">
              <a:buNone/>
            </a:pPr>
            <a:r>
              <a:rPr lang="sv-SE" sz="1600" dirty="0"/>
              <a:t>Med tanke på durationen av symtomen blir din utredningsdiagnos oklar feber. </a:t>
            </a:r>
            <a:br>
              <a:rPr lang="sv-SE" sz="1600" dirty="0"/>
            </a:br>
            <a:br>
              <a:rPr lang="sv-SE" sz="1600" dirty="0"/>
            </a:br>
            <a:r>
              <a:rPr lang="sv-SE" sz="1600" b="1" dirty="0"/>
              <a:t>Fråga 5:2 (3p) </a:t>
            </a:r>
            <a:br>
              <a:rPr lang="sv-SE" sz="1600" dirty="0"/>
            </a:br>
            <a:r>
              <a:rPr lang="sv-SE" sz="1600" dirty="0"/>
              <a:t>Du vill förstås komplettera anamnesen – vilka frågor ställer du till Lars?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Viktigt att ta en bred och djup anamnes vid oklar feber. Du efterhör debut och duration av symtomen, feberdynamik, symtom från olika organsystem, reseanamnes (tidigare och aktuellt), omgivningsepidemiologi, användning av alkohol och andra droger, social situation, tidigare sjukdomar och läkemedel, feberdynamik, </a:t>
            </a:r>
            <a:r>
              <a:rPr lang="sv-SE" sz="1600" dirty="0" err="1">
                <a:solidFill>
                  <a:schemeClr val="accent4"/>
                </a:solidFill>
              </a:rPr>
              <a:t>heriditet</a:t>
            </a:r>
            <a:r>
              <a:rPr lang="sv-SE" sz="1600" dirty="0">
                <a:solidFill>
                  <a:schemeClr val="accent4"/>
                </a:solidFill>
              </a:rPr>
              <a:t> för </a:t>
            </a:r>
            <a:r>
              <a:rPr lang="sv-SE" sz="1600" dirty="0" err="1">
                <a:solidFill>
                  <a:schemeClr val="accent4"/>
                </a:solidFill>
              </a:rPr>
              <a:t>malignitet</a:t>
            </a:r>
            <a:r>
              <a:rPr lang="sv-SE" sz="1600" dirty="0">
                <a:solidFill>
                  <a:schemeClr val="accent4"/>
                </a:solidFill>
              </a:rPr>
              <a:t>, autoimmuna sjukdomar m.m. </a:t>
            </a:r>
            <a:r>
              <a:rPr lang="sv-SE" sz="1000" dirty="0">
                <a:solidFill>
                  <a:schemeClr val="tx1">
                    <a:lumMod val="50000"/>
                    <a:lumOff val="50000"/>
                  </a:schemeClr>
                </a:solidFill>
              </a:rPr>
              <a:t>FLM K10 C69, C123 </a:t>
            </a:r>
          </a:p>
          <a:p>
            <a:pPr marL="0" indent="0">
              <a:buNone/>
            </a:pPr>
            <a:br>
              <a:rPr lang="sv-SE" sz="1600" b="1"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875939534"/>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5. Lars, 42 år (18 poäng) </a:t>
            </a:r>
          </a:p>
          <a:p>
            <a:pPr marL="0" indent="0">
              <a:buNone/>
            </a:pPr>
            <a:r>
              <a:rPr lang="sv-SE" sz="1200" i="1" dirty="0">
                <a:solidFill>
                  <a:schemeClr val="tx1">
                    <a:lumMod val="50000"/>
                    <a:lumOff val="50000"/>
                  </a:schemeClr>
                </a:solidFill>
              </a:rPr>
              <a:t>Som medicinjour på akuten den 4/4 2021, tar du emot Lars 42 år, som kommer på remiss från sin vårdcentral. I remissen framgår följande kortfattade information: ”Feber sedan 3–4 veckor, nytillkommen värk i höger axel. CRP&gt; 160. Inläggningsfall?” Sköterskan har kontrollerat vitalparametrar vid ankomst till akuten: Temp. 38,0° C, Blodtryck: 150/75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85/min, Saturation: 96% på luft, Andningsfrekvens: 16/min. Med tanke på durationen av symtomen blir din utredningsdiagnos oklar feber. </a:t>
            </a:r>
            <a:br>
              <a:rPr lang="sv-SE" sz="1600" dirty="0"/>
            </a:br>
            <a:br>
              <a:rPr lang="sv-SE" sz="1400" dirty="0"/>
            </a:br>
            <a:r>
              <a:rPr lang="sv-SE" sz="1400" dirty="0"/>
              <a:t>Förutom infektioner kan klassisk oklar feber orsakas av autoimmuna sjukdomar, </a:t>
            </a:r>
            <a:r>
              <a:rPr lang="sv-SE" sz="1400" dirty="0" err="1"/>
              <a:t>malignitet</a:t>
            </a:r>
            <a:r>
              <a:rPr lang="sv-SE" sz="1400" dirty="0"/>
              <a:t>, </a:t>
            </a:r>
            <a:r>
              <a:rPr lang="sv-SE" sz="1400" dirty="0" err="1"/>
              <a:t>tromboembolisk</a:t>
            </a:r>
            <a:r>
              <a:rPr lang="sv-SE" sz="1400" dirty="0"/>
              <a:t> sjukdom, endokrina sjukdomar, läkemedel och </a:t>
            </a:r>
            <a:r>
              <a:rPr lang="sv-SE" sz="1400" dirty="0" err="1"/>
              <a:t>faktitia</a:t>
            </a:r>
            <a:r>
              <a:rPr lang="sv-SE" sz="1400" dirty="0"/>
              <a:t>. </a:t>
            </a:r>
          </a:p>
          <a:p>
            <a:pPr marL="0" indent="0">
              <a:buNone/>
            </a:pPr>
            <a:r>
              <a:rPr lang="sv-SE" sz="1400" dirty="0"/>
              <a:t>Då patienten verkar ha haft feber under lång tid, tänker du att det gäller att ta en djup och bred anamnes. Lars är född och uppvuxen i Boxholm, bor nu i Linköping där han arbetar som datatekniker. Han är tidigare frisk, aldrig opererad och tar inga läkemedel utom Ipren vid behov. Han lever ensam, och under pandemin har han sedan mitten av november huvudsakligen arbetat hemifrån. Lars har träffat sin syster, och hennes familj, (vilka inte har några infektionssymtom) men han har för övrigt försök hålla sig ifrån sociala sammanhang och inte rest utanför Östergötland. Senaste resa utanför Sverige, var en semester i Thailand för 3 år sedan. Han röker, menar att han dricker måttligt med alkohol och använder inga andra droger. </a:t>
            </a:r>
          </a:p>
          <a:p>
            <a:pPr marL="0" indent="0">
              <a:buNone/>
            </a:pPr>
            <a:r>
              <a:rPr lang="sv-SE" sz="1400" dirty="0"/>
              <a:t>Han berättar att han började få frossbrytningar på kvällarna för ca 4 veckor sedan, och började då kontrollera tempen x2. Temperaturen har varit över 38,3°C nästan varje kväll. Efter 3 dagar testade han sig för ”coronavirus”, vilket utföll negativ. Eftersom febern fortsatt har han testat sig ytterligare två gånger, senast för 2 dagar sedan, och testet är fortsatt negativt. För 2 dagar sedan fick han plötsligt ont i höger axel. Det är lite bättre nu, men inte helt borta. För övrigt negerar han symtom från urin- och luftvägar eller buken. Han har lite värk kring tänderna i underkäken, men menar ”det är inget nytt” och medger att han inte varit hos tandläkare sedan högstadiet, då han tycker att det är väldigt obehagligt. </a:t>
            </a:r>
          </a:p>
          <a:p>
            <a:pPr marL="0" indent="0">
              <a:buNone/>
            </a:pPr>
            <a:r>
              <a:rPr lang="sv-SE" sz="1400" dirty="0"/>
              <a:t>Du undersöker Lars och finner följande: Allmäntillstånd: Väsentligen opåverkad. Neurologi: RLS 1, ingen nackstyvhet. Grov neurologisk undersökning </a:t>
            </a:r>
            <a:r>
              <a:rPr lang="sv-SE" sz="1400" dirty="0" err="1"/>
              <a:t>ua</a:t>
            </a:r>
            <a:r>
              <a:rPr lang="sv-SE" sz="1400" dirty="0"/>
              <a:t>. Mun och svalg: </a:t>
            </a:r>
            <a:r>
              <a:rPr lang="sv-SE" sz="1400" dirty="0" err="1"/>
              <a:t>Oretat</a:t>
            </a:r>
            <a:r>
              <a:rPr lang="sv-SE" sz="1400" dirty="0"/>
              <a:t> svalg. Dålig tandstatus, med svåra kariesangrepp i ett flertal av tänderna. Hjärta: </a:t>
            </a:r>
            <a:r>
              <a:rPr lang="sv-SE" sz="1400" dirty="0" err="1"/>
              <a:t>Svårauskulterat</a:t>
            </a:r>
            <a:r>
              <a:rPr lang="sv-SE" sz="1400" dirty="0"/>
              <a:t>, inga uppenbara biljud. Blodtryck 150/75 </a:t>
            </a:r>
            <a:r>
              <a:rPr lang="sv-SE" sz="1400" dirty="0" err="1"/>
              <a:t>mmHg</a:t>
            </a:r>
            <a:r>
              <a:rPr lang="sv-SE" sz="1400" dirty="0"/>
              <a:t>. Puls: 88/min, Lungor: Normala andningsljud. Buk: Mjuk, oöm. Mjälte och lever ej palpabla. Ledstatus: Måttlig värmeökning och svullnad över vänster axel. Ingen rodnad. Palpationsömhet </a:t>
            </a:r>
            <a:r>
              <a:rPr lang="sv-SE" sz="1400" dirty="0" err="1"/>
              <a:t>ventralt</a:t>
            </a:r>
            <a:r>
              <a:rPr lang="sv-SE" sz="1400" dirty="0"/>
              <a:t> i axelleden. Rörelseomfånget begränsas av smärta. Övriga leder </a:t>
            </a:r>
            <a:r>
              <a:rPr lang="sv-SE" sz="1400" dirty="0" err="1"/>
              <a:t>ua</a:t>
            </a:r>
            <a:r>
              <a:rPr lang="sv-SE" sz="1400" dirty="0"/>
              <a:t>. </a:t>
            </a:r>
          </a:p>
          <a:p>
            <a:pPr marL="0" indent="0">
              <a:buNone/>
            </a:pPr>
            <a:r>
              <a:rPr lang="sv-SE" sz="1400" dirty="0"/>
              <a:t>Vid undersökning av hudkostymen finner du under vänster stortå en rund, 5 mm stor, blålila förändring. Förändringen är inte värmeökad, gör inte ont och försvinner inte vid tryck. </a:t>
            </a:r>
            <a:br>
              <a:rPr lang="sv-SE" sz="1400" dirty="0"/>
            </a:br>
            <a:br>
              <a:rPr lang="sv-SE" sz="1400" dirty="0"/>
            </a:br>
            <a:r>
              <a:rPr lang="sv-SE" sz="1400" b="1" dirty="0"/>
              <a:t>Fråga 5:3 (3p). </a:t>
            </a:r>
            <a:br>
              <a:rPr lang="sv-SE" sz="1400" dirty="0"/>
            </a:br>
            <a:r>
              <a:rPr lang="sv-SE" sz="1400" dirty="0"/>
              <a:t>Baserat på Lars anamnes och din kliniska undersökning vad misstänker du att Lars drabbats av? Motivera ditt svar. </a:t>
            </a:r>
          </a:p>
          <a:p>
            <a:pPr marL="0" indent="0">
              <a:buNone/>
            </a:pPr>
            <a:br>
              <a:rPr lang="sv-SE" sz="1600" b="1"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184300425"/>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5. Lars, 42 år (18 poäng) </a:t>
            </a:r>
            <a:endParaRPr lang="sv-SE" sz="1400" b="1" dirty="0"/>
          </a:p>
          <a:p>
            <a:pPr marL="0" indent="0">
              <a:buNone/>
            </a:pPr>
            <a:r>
              <a:rPr lang="sv-SE" sz="1400" dirty="0"/>
              <a:t>Förutom infektioner kan klassisk oklar feber orsakas av autoimmuna sjukdomar, </a:t>
            </a:r>
            <a:r>
              <a:rPr lang="sv-SE" sz="1400" dirty="0" err="1"/>
              <a:t>malignitet</a:t>
            </a:r>
            <a:r>
              <a:rPr lang="sv-SE" sz="1400" dirty="0"/>
              <a:t>, </a:t>
            </a:r>
            <a:r>
              <a:rPr lang="sv-SE" sz="1400" dirty="0" err="1"/>
              <a:t>tromboembolisk</a:t>
            </a:r>
            <a:r>
              <a:rPr lang="sv-SE" sz="1400" dirty="0"/>
              <a:t> sjukdom, endokrina sjukdomar, läkemedel och </a:t>
            </a:r>
            <a:r>
              <a:rPr lang="sv-SE" sz="1400" dirty="0" err="1"/>
              <a:t>faktitia</a:t>
            </a:r>
            <a:r>
              <a:rPr lang="sv-SE" sz="1400" dirty="0"/>
              <a:t>. </a:t>
            </a:r>
          </a:p>
          <a:p>
            <a:pPr marL="0" indent="0">
              <a:buNone/>
            </a:pPr>
            <a:r>
              <a:rPr lang="sv-SE" sz="1400" dirty="0"/>
              <a:t>Då patienten verkar ha haft feber under lång tid, tänker du att det gäller att ta en djup och bred anamnes. Lars är född och uppvuxen i Boxholm, bor nu i Linköping där han arbetar som datatekniker. Han är tidigare frisk, aldrig opererad och tar inga läkemedel utom Ipren vid behov. Han lever ensam, och under pandemin har han sedan mitten av november huvudsakligen arbetat hemifrån. Lars har träffat sin syster, och hennes familj, (vilka inte har några infektionssymtom) men han har för övrigt försök hålla sig ifrån sociala sammanhang och inte rest utanför Östergötland. Senaste resa utanför Sverige, var en semester i Thailand för 3 år sedan. Han röker, menar att han dricker måttligt med alkohol och använder inga andra droger. </a:t>
            </a:r>
          </a:p>
          <a:p>
            <a:pPr marL="0" indent="0">
              <a:buNone/>
            </a:pPr>
            <a:r>
              <a:rPr lang="sv-SE" sz="1400" dirty="0"/>
              <a:t>Han berättar att han började få frossbrytningar på kvällarna för ca 4 veckor sedan, och började då kontrollera tempen x2. Temperaturen har varit över 38,3°C nästan varje kväll. Efter 3 dagar testade han sig för ”coronavirus”, vilket utföll negativ. Eftersom febern fortsatt har han testat sig ytterligare två gånger, senast för 2 dagar sedan, och testet är fortsatt negativt. För 2 dagar sedan fick han plötsligt ont i höger axel. Det är lite bättre nu, men inte helt borta. För övrigt negerar han symtom från urin- och luftvägar eller buken. Han har lite värk kring tänderna i underkäken, men menar ”det är inget nytt” och medger att han inte varit hos tandläkare sedan högstadiet, då han tycker att det är väldigt obehagligt. </a:t>
            </a:r>
          </a:p>
          <a:p>
            <a:pPr marL="0" indent="0">
              <a:buNone/>
            </a:pPr>
            <a:r>
              <a:rPr lang="sv-SE" sz="1400" dirty="0"/>
              <a:t>Du undersöker Lars och finner följande: Allmäntillstånd: Väsentligen opåverkad. Neurologi: RLS 1, ingen nackstyvhet. Grov neurologisk undersökning </a:t>
            </a:r>
            <a:r>
              <a:rPr lang="sv-SE" sz="1400" dirty="0" err="1"/>
              <a:t>ua</a:t>
            </a:r>
            <a:r>
              <a:rPr lang="sv-SE" sz="1400" dirty="0"/>
              <a:t>. Mun och svalg: </a:t>
            </a:r>
            <a:r>
              <a:rPr lang="sv-SE" sz="1400" dirty="0" err="1"/>
              <a:t>Oretat</a:t>
            </a:r>
            <a:r>
              <a:rPr lang="sv-SE" sz="1400" dirty="0"/>
              <a:t> svalg. Dålig tandstatus, med svåra kariesangrepp i ett flertal av tänderna. Hjärta: </a:t>
            </a:r>
            <a:r>
              <a:rPr lang="sv-SE" sz="1400" dirty="0" err="1"/>
              <a:t>Svårauskulterat</a:t>
            </a:r>
            <a:r>
              <a:rPr lang="sv-SE" sz="1400" dirty="0"/>
              <a:t>, inga uppenbara biljud. Blodtryck 150/75 </a:t>
            </a:r>
            <a:r>
              <a:rPr lang="sv-SE" sz="1400" dirty="0" err="1"/>
              <a:t>mmHg</a:t>
            </a:r>
            <a:r>
              <a:rPr lang="sv-SE" sz="1400" dirty="0"/>
              <a:t>. Puls: 88/min, Lungor: Normala andningsljud. Buk: Mjuk, oöm. Mjälte och lever ej palpabla. Ledstatus: Måttlig värmeökning och svullnad över vänster axel. Ingen rodnad. Palpationsömhet </a:t>
            </a:r>
            <a:r>
              <a:rPr lang="sv-SE" sz="1400" dirty="0" err="1"/>
              <a:t>ventralt</a:t>
            </a:r>
            <a:r>
              <a:rPr lang="sv-SE" sz="1400" dirty="0"/>
              <a:t> i axelleden. Rörelseomfånget begränsas av smärta. Övriga leder </a:t>
            </a:r>
            <a:r>
              <a:rPr lang="sv-SE" sz="1400" dirty="0" err="1"/>
              <a:t>ua</a:t>
            </a:r>
            <a:r>
              <a:rPr lang="sv-SE" sz="1400" dirty="0"/>
              <a:t>. </a:t>
            </a:r>
          </a:p>
          <a:p>
            <a:pPr marL="0" indent="0">
              <a:buNone/>
            </a:pPr>
            <a:r>
              <a:rPr lang="sv-SE" sz="1400" dirty="0"/>
              <a:t>Vid undersökning av hudkostymen finner du under vänster stortå en rund, 5 mm stor, blålila förändring. Förändringen är inte värmeökad, gör inte ont och försvinner inte vid tryck. </a:t>
            </a:r>
            <a:br>
              <a:rPr lang="sv-SE" sz="1400" dirty="0"/>
            </a:br>
            <a:br>
              <a:rPr lang="sv-SE" sz="1400" dirty="0"/>
            </a:br>
            <a:r>
              <a:rPr lang="sv-SE" sz="1400" b="1" dirty="0"/>
              <a:t>Fråga 5:3 (3p). </a:t>
            </a:r>
            <a:br>
              <a:rPr lang="sv-SE" sz="1400" dirty="0"/>
            </a:br>
            <a:r>
              <a:rPr lang="sv-SE" sz="1400" dirty="0"/>
              <a:t>Baserat på Lars anamnes och din kliniska undersökning vad misstänker du att Lars drabbats av? Motivera ditt svar. </a:t>
            </a:r>
          </a:p>
          <a:p>
            <a:pPr marL="0" indent="0">
              <a:buNone/>
            </a:pPr>
            <a:r>
              <a:rPr lang="sv-SE" sz="1400" dirty="0">
                <a:solidFill>
                  <a:schemeClr val="accent4"/>
                </a:solidFill>
              </a:rPr>
              <a:t>Svarsförslag. </a:t>
            </a:r>
            <a:br>
              <a:rPr lang="sv-SE" sz="1400" dirty="0">
                <a:solidFill>
                  <a:schemeClr val="accent4"/>
                </a:solidFill>
              </a:rPr>
            </a:br>
            <a:r>
              <a:rPr lang="sv-SE" sz="1400" dirty="0">
                <a:solidFill>
                  <a:schemeClr val="accent4"/>
                </a:solidFill>
              </a:rPr>
              <a:t>Med tanke på Lars dåliga tandstatus, som kan vara en ingångsport för </a:t>
            </a:r>
            <a:r>
              <a:rPr lang="sv-SE" sz="1400" dirty="0" err="1">
                <a:solidFill>
                  <a:schemeClr val="accent4"/>
                </a:solidFill>
              </a:rPr>
              <a:t>bakteremi</a:t>
            </a:r>
            <a:r>
              <a:rPr lang="sv-SE" sz="1400" dirty="0">
                <a:solidFill>
                  <a:schemeClr val="accent4"/>
                </a:solidFill>
              </a:rPr>
              <a:t> orsakad av alfastreptokocker (vanligaste bakterien vid subakut </a:t>
            </a:r>
            <a:r>
              <a:rPr lang="sv-SE" sz="1400" dirty="0" err="1">
                <a:solidFill>
                  <a:schemeClr val="accent4"/>
                </a:solidFill>
              </a:rPr>
              <a:t>endokardit</a:t>
            </a:r>
            <a:r>
              <a:rPr lang="sv-SE" sz="1400" dirty="0">
                <a:solidFill>
                  <a:schemeClr val="accent4"/>
                </a:solidFill>
              </a:rPr>
              <a:t>) och fynd som talar för septisk </a:t>
            </a:r>
            <a:r>
              <a:rPr lang="sv-SE" sz="1400" dirty="0" err="1">
                <a:solidFill>
                  <a:schemeClr val="accent4"/>
                </a:solidFill>
              </a:rPr>
              <a:t>embolisering</a:t>
            </a:r>
            <a:r>
              <a:rPr lang="sv-SE" sz="1400" dirty="0">
                <a:solidFill>
                  <a:schemeClr val="accent4"/>
                </a:solidFill>
              </a:rPr>
              <a:t> till vänster tå och möjligen till höger axel, blir din preliminära diagnos subakut </a:t>
            </a:r>
            <a:r>
              <a:rPr lang="sv-SE" sz="1400" dirty="0" err="1">
                <a:solidFill>
                  <a:schemeClr val="accent4"/>
                </a:solidFill>
              </a:rPr>
              <a:t>endokardit</a:t>
            </a:r>
            <a:r>
              <a:rPr lang="sv-SE" sz="1400" dirty="0">
                <a:solidFill>
                  <a:schemeClr val="accent4"/>
                </a:solidFill>
              </a:rPr>
              <a:t> med misstänkt </a:t>
            </a:r>
            <a:r>
              <a:rPr lang="sv-SE" sz="1400" dirty="0" err="1">
                <a:solidFill>
                  <a:schemeClr val="accent4"/>
                </a:solidFill>
              </a:rPr>
              <a:t>embolisering</a:t>
            </a:r>
            <a:r>
              <a:rPr lang="sv-SE" sz="1400" dirty="0">
                <a:solidFill>
                  <a:schemeClr val="accent4"/>
                </a:solidFill>
              </a:rPr>
              <a:t>. Nytillkommet blåsljud är ett vanligt, men inte ett obligat fynd vid </a:t>
            </a:r>
            <a:r>
              <a:rPr lang="sv-SE" sz="1400" dirty="0" err="1">
                <a:solidFill>
                  <a:schemeClr val="accent4"/>
                </a:solidFill>
              </a:rPr>
              <a:t>endokardit</a:t>
            </a:r>
            <a:r>
              <a:rPr lang="sv-SE" sz="1400" dirty="0">
                <a:solidFill>
                  <a:schemeClr val="accent4"/>
                </a:solidFill>
              </a:rPr>
              <a:t>. </a:t>
            </a:r>
            <a:r>
              <a:rPr lang="sv-SE" sz="1000" dirty="0">
                <a:solidFill>
                  <a:schemeClr val="tx1">
                    <a:lumMod val="50000"/>
                    <a:lumOff val="50000"/>
                  </a:schemeClr>
                </a:solidFill>
              </a:rPr>
              <a:t>FLM K10 C70, C125 </a:t>
            </a:r>
          </a:p>
          <a:p>
            <a:pPr marL="0" indent="0">
              <a:buNone/>
            </a:pPr>
            <a:br>
              <a:rPr lang="sv-SE" sz="1600" b="1"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746566148"/>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5. Lars, 42 år (18 poäng) </a:t>
            </a:r>
            <a:endParaRPr lang="sv-SE" sz="1400" b="1" dirty="0"/>
          </a:p>
          <a:p>
            <a:pPr marL="0" indent="0">
              <a:buNone/>
            </a:pPr>
            <a:r>
              <a:rPr lang="sv-SE" sz="1200" i="1" dirty="0">
                <a:solidFill>
                  <a:schemeClr val="tx1">
                    <a:lumMod val="50000"/>
                    <a:lumOff val="50000"/>
                  </a:schemeClr>
                </a:solidFill>
              </a:rPr>
              <a:t>Som medicinjour på akuten den 4/4 2021, tar du emot Lars 42 år, som kommer på remiss från sin vårdcentral. I remissen framgår följande kortfattade information: ”Feber sedan 3–4 veckor, nytillkommen värk i höger axel. CRP&gt; 160. Inläggningsfall?”. Sköterskan har kontrollerat vitalparametrar vid ankomst till akuten: Temp. 38,0° C, Blodtryck: 150/75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85/min, Saturation: 96% på luft, Andningsfrekvens: 16/min. Med tanke på durationen av symtomen blir din utredningsdiagnos oklar feber. Förutom infektioner kan klassisk oklar feber orsakas av autoimmuna sjukdomar, </a:t>
            </a:r>
            <a:r>
              <a:rPr lang="sv-SE" sz="1200" i="1" dirty="0" err="1">
                <a:solidFill>
                  <a:schemeClr val="tx1">
                    <a:lumMod val="50000"/>
                    <a:lumOff val="50000"/>
                  </a:schemeClr>
                </a:solidFill>
              </a:rPr>
              <a:t>malignitet</a:t>
            </a:r>
            <a:r>
              <a:rPr lang="sv-SE" sz="1200" i="1" dirty="0">
                <a:solidFill>
                  <a:schemeClr val="tx1">
                    <a:lumMod val="50000"/>
                    <a:lumOff val="50000"/>
                  </a:schemeClr>
                </a:solidFill>
              </a:rPr>
              <a:t>, </a:t>
            </a:r>
            <a:r>
              <a:rPr lang="sv-SE" sz="1200" i="1" dirty="0" err="1">
                <a:solidFill>
                  <a:schemeClr val="tx1">
                    <a:lumMod val="50000"/>
                    <a:lumOff val="50000"/>
                  </a:schemeClr>
                </a:solidFill>
              </a:rPr>
              <a:t>tromboembolisk</a:t>
            </a:r>
            <a:r>
              <a:rPr lang="sv-SE" sz="1200" i="1" dirty="0">
                <a:solidFill>
                  <a:schemeClr val="tx1">
                    <a:lumMod val="50000"/>
                    <a:lumOff val="50000"/>
                  </a:schemeClr>
                </a:solidFill>
              </a:rPr>
              <a:t> sjukdom, endokrina sjukdomar, läkemedel och </a:t>
            </a:r>
            <a:r>
              <a:rPr lang="sv-SE" sz="1200" i="1" dirty="0" err="1">
                <a:solidFill>
                  <a:schemeClr val="tx1">
                    <a:lumMod val="50000"/>
                    <a:lumOff val="50000"/>
                  </a:schemeClr>
                </a:solidFill>
              </a:rPr>
              <a:t>faktitia</a:t>
            </a:r>
            <a:r>
              <a:rPr lang="sv-SE" sz="1200" i="1" dirty="0">
                <a:solidFill>
                  <a:schemeClr val="tx1">
                    <a:lumMod val="50000"/>
                    <a:lumOff val="50000"/>
                  </a:schemeClr>
                </a:solidFill>
              </a:rPr>
              <a:t>. </a:t>
            </a:r>
          </a:p>
          <a:p>
            <a:pPr marL="0" indent="0">
              <a:buNone/>
            </a:pPr>
            <a:r>
              <a:rPr lang="sv-SE" sz="1200" i="1" dirty="0">
                <a:solidFill>
                  <a:schemeClr val="tx1">
                    <a:lumMod val="50000"/>
                    <a:lumOff val="50000"/>
                  </a:schemeClr>
                </a:solidFill>
              </a:rPr>
              <a:t>Då patienten verkar ha haft feber under lång tid, tänker du att det gäller att ta en djup och bred anamnes. Lars är född och uppvuxen i Boxholm, bor nu i Linköping där han arbetar som datatekniker. Han är tidigare frisk, aldrig opererad och tar inga läkemedel utom Ipren vid behov. Han lever ensam, och under pandemin har han sedan mitten av november huvudsakligen arbetat hemifrån. Lars har träffat sin syster, och hennes familj, (vilka inte har några infektionssymtom) men han har för övrigt försök hålla sig ifrån sociala sammanhang och inte rest utanför Östergötland. Senaste resa utanför Sverige, var en semester i Thailand för 3 år sedan. Han röker, menar att han dricker måttligt med alkohol och använder inga andra droger. </a:t>
            </a:r>
          </a:p>
          <a:p>
            <a:pPr marL="0" indent="0">
              <a:buNone/>
            </a:pPr>
            <a:r>
              <a:rPr lang="sv-SE" sz="1200" i="1" dirty="0">
                <a:solidFill>
                  <a:schemeClr val="tx1">
                    <a:lumMod val="50000"/>
                    <a:lumOff val="50000"/>
                  </a:schemeClr>
                </a:solidFill>
              </a:rPr>
              <a:t>Han berättar att han började få frossbrytningar på kvällarna för ca 4 veckor sedan, och började då kontrollera tempen x2. Temperaturen har varit över 38,3°C nästan varje kväll. Efter 3 dagar testade han sig för ”coronavirus”, vilket utföll negativ. Eftersom febern fortsatt har han testat sig ytterligare två gånger, senast för 2 dagar sedan, och testet är fortsatt negativt. För 2 dagar sedan fick han plötsligt ont i höger axel. Det är lite bättre nu, men inte helt borta. För övrigt negerar han symtom från urin- och luftvägar eller buken. Han har lite värk kring tänderna i underkäken, men menar ”det är inget nytt” och medger att han inte varit hos tandläkare sedan högstadiet, då han tycker att det är väldigt obehagligt. </a:t>
            </a:r>
          </a:p>
          <a:p>
            <a:pPr marL="0" indent="0">
              <a:buNone/>
            </a:pPr>
            <a:r>
              <a:rPr lang="sv-SE" sz="1200" i="1" dirty="0">
                <a:solidFill>
                  <a:schemeClr val="tx1">
                    <a:lumMod val="50000"/>
                    <a:lumOff val="50000"/>
                  </a:schemeClr>
                </a:solidFill>
              </a:rPr>
              <a:t>Du undersöker Lars och finner följande: Allmäntillstånd: Väsentligen opåverkad. Neurologi: RLS 1, ingen nackstyvhet. Grov neurologisk undersökning </a:t>
            </a:r>
            <a:r>
              <a:rPr lang="sv-SE" sz="1200" i="1" dirty="0" err="1">
                <a:solidFill>
                  <a:schemeClr val="tx1">
                    <a:lumMod val="50000"/>
                    <a:lumOff val="50000"/>
                  </a:schemeClr>
                </a:solidFill>
              </a:rPr>
              <a:t>ua</a:t>
            </a:r>
            <a:r>
              <a:rPr lang="sv-SE" sz="1200" i="1" dirty="0">
                <a:solidFill>
                  <a:schemeClr val="tx1">
                    <a:lumMod val="50000"/>
                    <a:lumOff val="50000"/>
                  </a:schemeClr>
                </a:solidFill>
              </a:rPr>
              <a:t>. Mun och svalg: </a:t>
            </a:r>
            <a:r>
              <a:rPr lang="sv-SE" sz="1200" i="1" dirty="0" err="1">
                <a:solidFill>
                  <a:schemeClr val="tx1">
                    <a:lumMod val="50000"/>
                    <a:lumOff val="50000"/>
                  </a:schemeClr>
                </a:solidFill>
              </a:rPr>
              <a:t>Oretat</a:t>
            </a:r>
            <a:r>
              <a:rPr lang="sv-SE" sz="1200" i="1" dirty="0">
                <a:solidFill>
                  <a:schemeClr val="tx1">
                    <a:lumMod val="50000"/>
                    <a:lumOff val="50000"/>
                  </a:schemeClr>
                </a:solidFill>
              </a:rPr>
              <a:t> svalg. Dålig tandstatus, med svåra kariesangrepp i ett flertal av tänderna. Hjärta: </a:t>
            </a:r>
            <a:r>
              <a:rPr lang="sv-SE" sz="1200" i="1" dirty="0" err="1">
                <a:solidFill>
                  <a:schemeClr val="tx1">
                    <a:lumMod val="50000"/>
                    <a:lumOff val="50000"/>
                  </a:schemeClr>
                </a:solidFill>
              </a:rPr>
              <a:t>Svårauskulterat</a:t>
            </a:r>
            <a:r>
              <a:rPr lang="sv-SE" sz="1200" i="1" dirty="0">
                <a:solidFill>
                  <a:schemeClr val="tx1">
                    <a:lumMod val="50000"/>
                    <a:lumOff val="50000"/>
                  </a:schemeClr>
                </a:solidFill>
              </a:rPr>
              <a:t>, inga uppenbara biljud Blodtryck 150/75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88/min, Lungor: Normala andningsljud. Buk: Mjuk, oöm. Mjälte och lever ej palpabla. Ledstatus: Måttlig värmeökning och svullnad över vänster axel. Ingen rodnad. Palpationsömhet </a:t>
            </a:r>
            <a:r>
              <a:rPr lang="sv-SE" sz="1200" i="1" dirty="0" err="1">
                <a:solidFill>
                  <a:schemeClr val="tx1">
                    <a:lumMod val="50000"/>
                    <a:lumOff val="50000"/>
                  </a:schemeClr>
                </a:solidFill>
              </a:rPr>
              <a:t>ventralt</a:t>
            </a:r>
            <a:r>
              <a:rPr lang="sv-SE" sz="1200" i="1" dirty="0">
                <a:solidFill>
                  <a:schemeClr val="tx1">
                    <a:lumMod val="50000"/>
                    <a:lumOff val="50000"/>
                  </a:schemeClr>
                </a:solidFill>
              </a:rPr>
              <a:t> i axelleden. Rörelseomfånget begränsas av smärta. Övriga leder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p>
          <a:p>
            <a:pPr marL="0" indent="0">
              <a:buNone/>
            </a:pPr>
            <a:r>
              <a:rPr lang="sv-SE" sz="1200" i="1" dirty="0">
                <a:solidFill>
                  <a:schemeClr val="tx1">
                    <a:lumMod val="50000"/>
                    <a:lumOff val="50000"/>
                  </a:schemeClr>
                </a:solidFill>
              </a:rPr>
              <a:t>Vid undersökning av hudkostymen finner du under vänster stortå en rund, 5 mm stor, blålila förändring. Förändringen är inte värmeökad, gör inte ont och försvinner inte vid tryck. </a:t>
            </a:r>
          </a:p>
          <a:p>
            <a:pPr marL="0" indent="0">
              <a:buNone/>
            </a:pPr>
            <a:r>
              <a:rPr lang="sv-SE" sz="1600" dirty="0"/>
              <a:t>Din preliminära diagnos är subakut </a:t>
            </a:r>
            <a:r>
              <a:rPr lang="sv-SE" sz="1600" dirty="0" err="1"/>
              <a:t>endokardit</a:t>
            </a:r>
            <a:r>
              <a:rPr lang="sv-SE" sz="1600" dirty="0"/>
              <a:t> med misstänkt </a:t>
            </a:r>
            <a:r>
              <a:rPr lang="sv-SE" sz="1600" dirty="0" err="1"/>
              <a:t>embolisering</a:t>
            </a:r>
            <a:r>
              <a:rPr lang="sv-SE" sz="1600" dirty="0"/>
              <a:t> till vänster tå och höger axel. </a:t>
            </a:r>
            <a:br>
              <a:rPr lang="sv-SE" sz="1600" dirty="0"/>
            </a:br>
            <a:br>
              <a:rPr lang="sv-SE" sz="1600" dirty="0"/>
            </a:br>
            <a:r>
              <a:rPr lang="sv-SE" sz="1600" b="1" dirty="0"/>
              <a:t>Fråga 5:4 (3p) </a:t>
            </a:r>
            <a:br>
              <a:rPr lang="sv-SE" sz="1600" dirty="0"/>
            </a:br>
            <a:r>
              <a:rPr lang="sv-SE" sz="1600" dirty="0"/>
              <a:t>Hur går du vidare med utredningen (provtagning, undersökningar) av Lars misstänkta </a:t>
            </a:r>
            <a:r>
              <a:rPr lang="sv-SE" sz="1600" dirty="0" err="1"/>
              <a:t>endokardit</a:t>
            </a:r>
            <a:r>
              <a:rPr lang="sv-SE" sz="1600" dirty="0"/>
              <a:t>? Motivera dina val. </a:t>
            </a:r>
            <a:br>
              <a:rPr lang="sv-SE" sz="1600" dirty="0"/>
            </a:br>
            <a:br>
              <a:rPr lang="sv-SE" sz="1600" dirty="0"/>
            </a:br>
            <a:br>
              <a:rPr lang="sv-SE" sz="1600" b="1"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486870231"/>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5. Lars, 42 år (18 poäng) </a:t>
            </a:r>
            <a:endParaRPr lang="sv-SE" sz="1400" b="1" dirty="0"/>
          </a:p>
          <a:p>
            <a:pPr marL="0" indent="0">
              <a:buNone/>
            </a:pPr>
            <a:r>
              <a:rPr lang="sv-SE" sz="1200" i="1" dirty="0">
                <a:solidFill>
                  <a:schemeClr val="tx1">
                    <a:lumMod val="50000"/>
                    <a:lumOff val="50000"/>
                  </a:schemeClr>
                </a:solidFill>
              </a:rPr>
              <a:t>Som medicinjour på akuten den 4/4 2021, tar du emot Lars 42 år, som kommer på remiss från sin vårdcentral. I remissen framgår följande kortfattade information: ”Feber sedan 3–4 veckor, nytillkommen värk i höger axel. CRP&gt; 160. Inläggningsfall?”. Sköterskan har kontrollerat vitalparametrar vid ankomst till akuten: Temp. 38,0° C, Blodtryck: 150/75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85/min, Saturation: 96% på luft, Andningsfrekvens: 16/min. Med tanke på durationen av symtomen blir din utredningsdiagnos oklar feber. Förutom infektioner kan klassisk oklar feber orsakas av autoimmuna sjukdomar, </a:t>
            </a:r>
            <a:r>
              <a:rPr lang="sv-SE" sz="1200" i="1" dirty="0" err="1">
                <a:solidFill>
                  <a:schemeClr val="tx1">
                    <a:lumMod val="50000"/>
                    <a:lumOff val="50000"/>
                  </a:schemeClr>
                </a:solidFill>
              </a:rPr>
              <a:t>malignitet</a:t>
            </a:r>
            <a:r>
              <a:rPr lang="sv-SE" sz="1200" i="1" dirty="0">
                <a:solidFill>
                  <a:schemeClr val="tx1">
                    <a:lumMod val="50000"/>
                    <a:lumOff val="50000"/>
                  </a:schemeClr>
                </a:solidFill>
              </a:rPr>
              <a:t>, </a:t>
            </a:r>
            <a:r>
              <a:rPr lang="sv-SE" sz="1200" i="1" dirty="0" err="1">
                <a:solidFill>
                  <a:schemeClr val="tx1">
                    <a:lumMod val="50000"/>
                    <a:lumOff val="50000"/>
                  </a:schemeClr>
                </a:solidFill>
              </a:rPr>
              <a:t>tromboembolisk</a:t>
            </a:r>
            <a:r>
              <a:rPr lang="sv-SE" sz="1200" i="1" dirty="0">
                <a:solidFill>
                  <a:schemeClr val="tx1">
                    <a:lumMod val="50000"/>
                    <a:lumOff val="50000"/>
                  </a:schemeClr>
                </a:solidFill>
              </a:rPr>
              <a:t> sjukdom, endokrina sjukdomar, läkemedel och </a:t>
            </a:r>
            <a:r>
              <a:rPr lang="sv-SE" sz="1200" i="1" dirty="0" err="1">
                <a:solidFill>
                  <a:schemeClr val="tx1">
                    <a:lumMod val="50000"/>
                    <a:lumOff val="50000"/>
                  </a:schemeClr>
                </a:solidFill>
              </a:rPr>
              <a:t>faktitia</a:t>
            </a:r>
            <a:r>
              <a:rPr lang="sv-SE" sz="1200" i="1" dirty="0">
                <a:solidFill>
                  <a:schemeClr val="tx1">
                    <a:lumMod val="50000"/>
                    <a:lumOff val="50000"/>
                  </a:schemeClr>
                </a:solidFill>
              </a:rPr>
              <a:t>. </a:t>
            </a:r>
          </a:p>
          <a:p>
            <a:pPr marL="0" indent="0">
              <a:buNone/>
            </a:pPr>
            <a:r>
              <a:rPr lang="sv-SE" sz="1200" i="1" dirty="0">
                <a:solidFill>
                  <a:schemeClr val="tx1">
                    <a:lumMod val="50000"/>
                    <a:lumOff val="50000"/>
                  </a:schemeClr>
                </a:solidFill>
              </a:rPr>
              <a:t>Då patienten verkar ha haft feber under lång tid, tänker du att det gäller att ta en djup och bred anamnes. Lars är född och uppvuxen i Boxholm, bor nu i Linköping där han arbetar som datatekniker. Han är tidigare frisk, aldrig opererad och tar inga läkemedel utom Ipren vid behov. Han lever ensam, och under pandemin har han sedan mitten av november huvudsakligen arbetat hemifrån. Lars har träffat sin syster, och hennes familj, (vilka inte har några infektionssymtom) men han har för övrigt försök hålla sig ifrån sociala sammanhang och inte rest utanför Östergötland. Senaste resa utanför Sverige, var en semester i Thailand för 3 år sedan. Han röker, menar att han dricker måttligt med alkohol och använder inga andra droger. </a:t>
            </a:r>
          </a:p>
          <a:p>
            <a:pPr marL="0" indent="0">
              <a:buNone/>
            </a:pPr>
            <a:r>
              <a:rPr lang="sv-SE" sz="1200" i="1" dirty="0">
                <a:solidFill>
                  <a:schemeClr val="tx1">
                    <a:lumMod val="50000"/>
                    <a:lumOff val="50000"/>
                  </a:schemeClr>
                </a:solidFill>
              </a:rPr>
              <a:t>Han berättar att han började få frossbrytningar på kvällarna för ca 4 veckor sedan, och började då kontrollera tempen x2. Temperaturen har varit över 38,3°C nästan varje kväll. Efter 3 dagar testade han sig för ”coronavirus”, vilket utföll negativ. Eftersom febern fortsatt har han testat sig ytterligare två gånger, senast för 2 dagar sedan, och testet är fortsatt negativt. För 2 dagar sedan fick han plötsligt ont i höger axel. Det är lite bättre nu, men inte helt borta. För övrigt negerar han symtom från urin- och luftvägar eller buken. Han har lite värk kring tänderna i underkäken, men menar ”det är inget nytt” och medger att han inte varit hos tandläkare sedan högstadiet, då han tycker att det är väldigt obehagligt. </a:t>
            </a:r>
          </a:p>
          <a:p>
            <a:pPr marL="0" indent="0">
              <a:buNone/>
            </a:pPr>
            <a:r>
              <a:rPr lang="sv-SE" sz="1200" i="1" dirty="0">
                <a:solidFill>
                  <a:schemeClr val="tx1">
                    <a:lumMod val="50000"/>
                    <a:lumOff val="50000"/>
                  </a:schemeClr>
                </a:solidFill>
              </a:rPr>
              <a:t>Du undersöker Lars och finner följande: Allmäntillstånd: Väsentligen opåverkad. Neurologi: RLS 1, ingen nackstyvhet. Grov neurologisk undersökning </a:t>
            </a:r>
            <a:r>
              <a:rPr lang="sv-SE" sz="1200" i="1" dirty="0" err="1">
                <a:solidFill>
                  <a:schemeClr val="tx1">
                    <a:lumMod val="50000"/>
                    <a:lumOff val="50000"/>
                  </a:schemeClr>
                </a:solidFill>
              </a:rPr>
              <a:t>ua</a:t>
            </a:r>
            <a:r>
              <a:rPr lang="sv-SE" sz="1200" i="1" dirty="0">
                <a:solidFill>
                  <a:schemeClr val="tx1">
                    <a:lumMod val="50000"/>
                    <a:lumOff val="50000"/>
                  </a:schemeClr>
                </a:solidFill>
              </a:rPr>
              <a:t>. Mun och svalg: </a:t>
            </a:r>
            <a:r>
              <a:rPr lang="sv-SE" sz="1200" i="1" dirty="0" err="1">
                <a:solidFill>
                  <a:schemeClr val="tx1">
                    <a:lumMod val="50000"/>
                    <a:lumOff val="50000"/>
                  </a:schemeClr>
                </a:solidFill>
              </a:rPr>
              <a:t>Oretat</a:t>
            </a:r>
            <a:r>
              <a:rPr lang="sv-SE" sz="1200" i="1" dirty="0">
                <a:solidFill>
                  <a:schemeClr val="tx1">
                    <a:lumMod val="50000"/>
                    <a:lumOff val="50000"/>
                  </a:schemeClr>
                </a:solidFill>
              </a:rPr>
              <a:t> svalg. Dålig tandstatus, med svåra kariesangrepp i ett flertal av tänderna. Hjärta: </a:t>
            </a:r>
            <a:r>
              <a:rPr lang="sv-SE" sz="1200" i="1" dirty="0" err="1">
                <a:solidFill>
                  <a:schemeClr val="tx1">
                    <a:lumMod val="50000"/>
                    <a:lumOff val="50000"/>
                  </a:schemeClr>
                </a:solidFill>
              </a:rPr>
              <a:t>Svårauskulterat</a:t>
            </a:r>
            <a:r>
              <a:rPr lang="sv-SE" sz="1200" i="1" dirty="0">
                <a:solidFill>
                  <a:schemeClr val="tx1">
                    <a:lumMod val="50000"/>
                    <a:lumOff val="50000"/>
                  </a:schemeClr>
                </a:solidFill>
              </a:rPr>
              <a:t>, inga uppenbara biljud Blodtryck 150/75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88/min, Lungor: Normala andningsljud. Buk: Mjuk, oöm. Mjälte och lever ej palpabla. Ledstatus: Måttlig värmeökning och svullnad över vänster axel. Ingen rodnad. Palpationsömhet </a:t>
            </a:r>
            <a:r>
              <a:rPr lang="sv-SE" sz="1200" i="1" dirty="0" err="1">
                <a:solidFill>
                  <a:schemeClr val="tx1">
                    <a:lumMod val="50000"/>
                    <a:lumOff val="50000"/>
                  </a:schemeClr>
                </a:solidFill>
              </a:rPr>
              <a:t>ventralt</a:t>
            </a:r>
            <a:r>
              <a:rPr lang="sv-SE" sz="1200" i="1" dirty="0">
                <a:solidFill>
                  <a:schemeClr val="tx1">
                    <a:lumMod val="50000"/>
                    <a:lumOff val="50000"/>
                  </a:schemeClr>
                </a:solidFill>
              </a:rPr>
              <a:t> i axelleden. Rörelseomfånget begränsas av smärta. Övriga leder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p>
          <a:p>
            <a:pPr marL="0" indent="0">
              <a:buNone/>
            </a:pPr>
            <a:r>
              <a:rPr lang="sv-SE" sz="1200" i="1" dirty="0">
                <a:solidFill>
                  <a:schemeClr val="tx1">
                    <a:lumMod val="50000"/>
                    <a:lumOff val="50000"/>
                  </a:schemeClr>
                </a:solidFill>
              </a:rPr>
              <a:t>Vid undersökning av hudkostymen finner du under vänster stortå en rund, 5 mm stor, blålila förändring. Förändringen är inte värmeökad, gör inte ont och försvinner inte vid tryck. </a:t>
            </a:r>
          </a:p>
          <a:p>
            <a:pPr marL="0" indent="0">
              <a:buNone/>
            </a:pPr>
            <a:r>
              <a:rPr lang="sv-SE" sz="1600" dirty="0"/>
              <a:t>Din preliminära diagnos är subakut </a:t>
            </a:r>
            <a:r>
              <a:rPr lang="sv-SE" sz="1600" dirty="0" err="1"/>
              <a:t>endokardit</a:t>
            </a:r>
            <a:r>
              <a:rPr lang="sv-SE" sz="1600" dirty="0"/>
              <a:t> med misstänkt </a:t>
            </a:r>
            <a:r>
              <a:rPr lang="sv-SE" sz="1600" dirty="0" err="1"/>
              <a:t>embolisering</a:t>
            </a:r>
            <a:r>
              <a:rPr lang="sv-SE" sz="1600" dirty="0"/>
              <a:t> till vänster tå och höger axel. </a:t>
            </a:r>
            <a:br>
              <a:rPr lang="sv-SE" sz="1600" dirty="0"/>
            </a:br>
            <a:br>
              <a:rPr lang="sv-SE" sz="1600" dirty="0"/>
            </a:br>
            <a:r>
              <a:rPr lang="sv-SE" sz="1600" b="1" dirty="0"/>
              <a:t>Fråga 5:4 (3p) </a:t>
            </a:r>
            <a:br>
              <a:rPr lang="sv-SE" sz="1600" dirty="0"/>
            </a:br>
            <a:r>
              <a:rPr lang="sv-SE" sz="1600" dirty="0"/>
              <a:t>Hur går du vidare med utredningen (provtagning, undersökningar) av Lars misstänkta </a:t>
            </a:r>
            <a:r>
              <a:rPr lang="sv-SE" sz="1600" dirty="0" err="1"/>
              <a:t>endokardit</a:t>
            </a:r>
            <a:r>
              <a:rPr lang="sv-SE" sz="1600" dirty="0"/>
              <a:t>? Motivera dina val.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Du </a:t>
            </a:r>
            <a:r>
              <a:rPr lang="sv-SE" sz="1600" dirty="0" err="1">
                <a:solidFill>
                  <a:schemeClr val="accent4"/>
                </a:solidFill>
              </a:rPr>
              <a:t>blododlar</a:t>
            </a:r>
            <a:r>
              <a:rPr lang="sv-SE" sz="1600" dirty="0">
                <a:solidFill>
                  <a:schemeClr val="accent4"/>
                </a:solidFill>
              </a:rPr>
              <a:t> x 3 och beställer en </a:t>
            </a:r>
            <a:r>
              <a:rPr lang="sv-SE" sz="1600" dirty="0" err="1">
                <a:solidFill>
                  <a:schemeClr val="accent4"/>
                </a:solidFill>
              </a:rPr>
              <a:t>transthorakal</a:t>
            </a:r>
            <a:r>
              <a:rPr lang="sv-SE" sz="1600" dirty="0">
                <a:solidFill>
                  <a:schemeClr val="accent4"/>
                </a:solidFill>
              </a:rPr>
              <a:t> ekokardiografi (TTE) med beredskap för </a:t>
            </a:r>
            <a:r>
              <a:rPr lang="sv-SE" sz="1600" dirty="0" err="1">
                <a:solidFill>
                  <a:schemeClr val="accent4"/>
                </a:solidFill>
              </a:rPr>
              <a:t>transeosophageal</a:t>
            </a:r>
            <a:r>
              <a:rPr lang="sv-SE" sz="1600" dirty="0">
                <a:solidFill>
                  <a:schemeClr val="accent4"/>
                </a:solidFill>
              </a:rPr>
              <a:t> undersökning (TEE) Punktion av höger axel och odling (+ laktat och LPK), radiologiskt via ultraljud eller via ortopedkonsult </a:t>
            </a:r>
            <a:r>
              <a:rPr lang="sv-SE" sz="1000" dirty="0">
                <a:solidFill>
                  <a:schemeClr val="tx1">
                    <a:lumMod val="50000"/>
                    <a:lumOff val="50000"/>
                  </a:schemeClr>
                </a:solidFill>
              </a:rPr>
              <a:t>FLM K10 C65, C70, C94 </a:t>
            </a:r>
          </a:p>
          <a:p>
            <a:pPr marL="0" indent="0">
              <a:buNone/>
            </a:pPr>
            <a:br>
              <a:rPr lang="sv-SE" sz="1600" b="1"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857200332"/>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5. Lars, 42 år (18 poäng) </a:t>
            </a:r>
            <a:endParaRPr lang="sv-SE" sz="1400" b="1" dirty="0"/>
          </a:p>
          <a:p>
            <a:pPr marL="0" indent="0">
              <a:buNone/>
            </a:pPr>
            <a:r>
              <a:rPr lang="sv-SE" sz="1200" i="1" dirty="0">
                <a:solidFill>
                  <a:schemeClr val="tx1">
                    <a:lumMod val="50000"/>
                    <a:lumOff val="50000"/>
                  </a:schemeClr>
                </a:solidFill>
              </a:rPr>
              <a:t>Som medicinjour på akuten den 4/4 2021, tar du emot Lars 42 år, som kommer på remiss från sin vårdcentral. I remissen framgår följande kortfattade information: ”Feber sedan 3–4 veckor, nytillkommen värk i höger axel. CRP&gt; 160. Inläggningsfall?”. Sköterskan har kontrollerat vitalparametrar vid ankomst till akuten: Temp. 38,0° C, Blodtryck: 150/75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85/min, Saturation: 96% på luft, Andningsfrekvens: 16/min. Med tanke på durationen av symtomen blir din utredningsdiagnos oklar feber. Förutom infektioner kan klassisk oklar feber orsakas av autoimmuna sjukdomar, </a:t>
            </a:r>
            <a:r>
              <a:rPr lang="sv-SE" sz="1200" i="1" dirty="0" err="1">
                <a:solidFill>
                  <a:schemeClr val="tx1">
                    <a:lumMod val="50000"/>
                    <a:lumOff val="50000"/>
                  </a:schemeClr>
                </a:solidFill>
              </a:rPr>
              <a:t>malignitet</a:t>
            </a:r>
            <a:r>
              <a:rPr lang="sv-SE" sz="1200" i="1" dirty="0">
                <a:solidFill>
                  <a:schemeClr val="tx1">
                    <a:lumMod val="50000"/>
                    <a:lumOff val="50000"/>
                  </a:schemeClr>
                </a:solidFill>
              </a:rPr>
              <a:t>, </a:t>
            </a:r>
            <a:r>
              <a:rPr lang="sv-SE" sz="1200" i="1" dirty="0" err="1">
                <a:solidFill>
                  <a:schemeClr val="tx1">
                    <a:lumMod val="50000"/>
                    <a:lumOff val="50000"/>
                  </a:schemeClr>
                </a:solidFill>
              </a:rPr>
              <a:t>tromboembolisk</a:t>
            </a:r>
            <a:r>
              <a:rPr lang="sv-SE" sz="1200" i="1" dirty="0">
                <a:solidFill>
                  <a:schemeClr val="tx1">
                    <a:lumMod val="50000"/>
                    <a:lumOff val="50000"/>
                  </a:schemeClr>
                </a:solidFill>
              </a:rPr>
              <a:t> sjukdom, endokrina sjukdomar, läkemedel och </a:t>
            </a:r>
            <a:r>
              <a:rPr lang="sv-SE" sz="1200" i="1" dirty="0" err="1">
                <a:solidFill>
                  <a:schemeClr val="tx1">
                    <a:lumMod val="50000"/>
                    <a:lumOff val="50000"/>
                  </a:schemeClr>
                </a:solidFill>
              </a:rPr>
              <a:t>faktitia</a:t>
            </a:r>
            <a:r>
              <a:rPr lang="sv-SE" sz="1200" i="1" dirty="0">
                <a:solidFill>
                  <a:schemeClr val="tx1">
                    <a:lumMod val="50000"/>
                    <a:lumOff val="50000"/>
                  </a:schemeClr>
                </a:solidFill>
              </a:rPr>
              <a:t>. Då patienten verkar ha haft feber under lång tid, tänker du att det gäller att ta en djup och bred anamnes. Lars är född och uppvuxen i Boxholm, bor nu i Linköping där han arbetar som datatekniker. Han är tidigare frisk, aldrig opererad och tar inga läkemedel utom Ipren vid behov. Han lever ensam, och under pandemin har han sedan mitten av november huvudsakligen arbetat hemifrån. Lars har träffat sin syster, och hennes familj, (vilka inte har några infektionssymtom) men han har för övrigt försök hålla sig ifrån sociala sammanhang och inte rest utanför Östergötland. Senaste resa utanför Sverige, var en semester i Thailand för 3 år sedan. Han röker, menar att han dricker måttligt med alkohol och använder inga andra droger. Han berättar att han började få frossbrytningar på kvällarna för ca 4 veckor sedan, och började då kontrollera tempen x2. Temperaturen har varit över 38,3°C nästan varje kväll. Efter 3 dagar testade han sig för ”coronavirus”, vilket utföll negativ. Eftersom febern fortsatt har han testat sig ytterligare två gånger, senast för 2 dagar sedan, och testet är fortsatt negativt. För 2 dagar sedan fick han plötsligt ont i höger axel. Det är lite bättre nu, men inte helt borta. För övrigt negerar han symtom från urin- och luftvägar eller buken. Han har lite värk kring tänderna i underkäken, men menar ”det är inget nytt” och medger att han inte varit hos tandläkare sedan högstadiet, då han tycker att det är väldigt obehagligt. Du undersöker Lars och finner följande: Allmäntillstånd: Väsentligen opåverkad. Neurologi: RLS 1, ingen nackstyvhet. Grov neurologisk undersökning </a:t>
            </a:r>
            <a:r>
              <a:rPr lang="sv-SE" sz="1200" i="1" dirty="0" err="1">
                <a:solidFill>
                  <a:schemeClr val="tx1">
                    <a:lumMod val="50000"/>
                    <a:lumOff val="50000"/>
                  </a:schemeClr>
                </a:solidFill>
              </a:rPr>
              <a:t>ua</a:t>
            </a:r>
            <a:r>
              <a:rPr lang="sv-SE" sz="1200" i="1" dirty="0">
                <a:solidFill>
                  <a:schemeClr val="tx1">
                    <a:lumMod val="50000"/>
                    <a:lumOff val="50000"/>
                  </a:schemeClr>
                </a:solidFill>
              </a:rPr>
              <a:t>. Mun och svalg: </a:t>
            </a:r>
            <a:r>
              <a:rPr lang="sv-SE" sz="1200" i="1" dirty="0" err="1">
                <a:solidFill>
                  <a:schemeClr val="tx1">
                    <a:lumMod val="50000"/>
                    <a:lumOff val="50000"/>
                  </a:schemeClr>
                </a:solidFill>
              </a:rPr>
              <a:t>Oretat</a:t>
            </a:r>
            <a:r>
              <a:rPr lang="sv-SE" sz="1200" i="1" dirty="0">
                <a:solidFill>
                  <a:schemeClr val="tx1">
                    <a:lumMod val="50000"/>
                    <a:lumOff val="50000"/>
                  </a:schemeClr>
                </a:solidFill>
              </a:rPr>
              <a:t> svalg. Dålig tandstatus, med svåra kariesangrepp i ett flertal av tänderna. Hjärta </a:t>
            </a:r>
            <a:r>
              <a:rPr lang="sv-SE" sz="1200" i="1" dirty="0" err="1">
                <a:solidFill>
                  <a:schemeClr val="tx1">
                    <a:lumMod val="50000"/>
                    <a:lumOff val="50000"/>
                  </a:schemeClr>
                </a:solidFill>
              </a:rPr>
              <a:t>Svårauskulterat</a:t>
            </a:r>
            <a:r>
              <a:rPr lang="sv-SE" sz="1200" i="1" dirty="0">
                <a:solidFill>
                  <a:schemeClr val="tx1">
                    <a:lumMod val="50000"/>
                    <a:lumOff val="50000"/>
                  </a:schemeClr>
                </a:solidFill>
              </a:rPr>
              <a:t>, inga uppenbara biljud. Blodtryck 150/75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88/min, Lungor: Normala andningsljud. Buk: Mjuk, oöm. Mjälte och lever ej palpabla. Ledstatus: Måttlig värmeökning och svullnad över vänster axel. Ingen rodnad. Palpationsömhet </a:t>
            </a:r>
            <a:r>
              <a:rPr lang="sv-SE" sz="1200" i="1" dirty="0" err="1">
                <a:solidFill>
                  <a:schemeClr val="tx1">
                    <a:lumMod val="50000"/>
                    <a:lumOff val="50000"/>
                  </a:schemeClr>
                </a:solidFill>
              </a:rPr>
              <a:t>ventralt</a:t>
            </a:r>
            <a:r>
              <a:rPr lang="sv-SE" sz="1200" i="1" dirty="0">
                <a:solidFill>
                  <a:schemeClr val="tx1">
                    <a:lumMod val="50000"/>
                    <a:lumOff val="50000"/>
                  </a:schemeClr>
                </a:solidFill>
              </a:rPr>
              <a:t> i axelleden. Rörelseomfånget begränsas av smärta. Övriga leder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p>
          <a:p>
            <a:pPr marL="0" indent="0">
              <a:buNone/>
            </a:pPr>
            <a:r>
              <a:rPr lang="sv-SE" sz="1200" i="1" dirty="0">
                <a:solidFill>
                  <a:schemeClr val="tx1">
                    <a:lumMod val="50000"/>
                    <a:lumOff val="50000"/>
                  </a:schemeClr>
                </a:solidFill>
              </a:rPr>
              <a:t>Vid undersökning av hudkostymen finner du under vänster stortå en rund, 5 mm stor, blålila förändring. Förändringen är inte värmeökad, gör inte ont och försvinner inte vid tryck. Din preliminära diagnos är subakut </a:t>
            </a:r>
            <a:r>
              <a:rPr lang="sv-SE" sz="1200" i="1" dirty="0" err="1">
                <a:solidFill>
                  <a:schemeClr val="tx1">
                    <a:lumMod val="50000"/>
                    <a:lumOff val="50000"/>
                  </a:schemeClr>
                </a:solidFill>
              </a:rPr>
              <a:t>endokardit</a:t>
            </a:r>
            <a:r>
              <a:rPr lang="sv-SE" sz="1200" i="1" dirty="0">
                <a:solidFill>
                  <a:schemeClr val="tx1">
                    <a:lumMod val="50000"/>
                    <a:lumOff val="50000"/>
                  </a:schemeClr>
                </a:solidFill>
              </a:rPr>
              <a:t> med misstänkt </a:t>
            </a:r>
            <a:r>
              <a:rPr lang="sv-SE" sz="1200" i="1" dirty="0" err="1">
                <a:solidFill>
                  <a:schemeClr val="tx1">
                    <a:lumMod val="50000"/>
                    <a:lumOff val="50000"/>
                  </a:schemeClr>
                </a:solidFill>
              </a:rPr>
              <a:t>embolisering</a:t>
            </a:r>
            <a:r>
              <a:rPr lang="sv-SE" sz="1200" i="1" dirty="0">
                <a:solidFill>
                  <a:schemeClr val="tx1">
                    <a:lumMod val="50000"/>
                    <a:lumOff val="50000"/>
                  </a:schemeClr>
                </a:solidFill>
              </a:rPr>
              <a:t> till vänster tå och höger axel. </a:t>
            </a:r>
          </a:p>
          <a:p>
            <a:pPr marL="0" indent="0">
              <a:buNone/>
            </a:pPr>
            <a:r>
              <a:rPr lang="sv-SE" sz="1400" dirty="0"/>
              <a:t>Du </a:t>
            </a:r>
            <a:r>
              <a:rPr lang="sv-SE" sz="1400" dirty="0" err="1"/>
              <a:t>blododlar</a:t>
            </a:r>
            <a:r>
              <a:rPr lang="sv-SE" sz="1400" dirty="0"/>
              <a:t> x 3, beställer </a:t>
            </a:r>
            <a:r>
              <a:rPr lang="sv-SE" sz="1400" dirty="0" err="1"/>
              <a:t>transthorakal</a:t>
            </a:r>
            <a:r>
              <a:rPr lang="sv-SE" sz="1400" dirty="0"/>
              <a:t> ekokardiografi (TTE) med beredskap för </a:t>
            </a:r>
            <a:r>
              <a:rPr lang="sv-SE" sz="1400" dirty="0" err="1"/>
              <a:t>transeosophageal</a:t>
            </a:r>
            <a:r>
              <a:rPr lang="sv-SE" sz="1400" dirty="0"/>
              <a:t> undersökning (TEE) och ser till att säkra odling (plus ledvätske-LPK och -laktat) från höger axel genom punktion av denna. Till detta får du hjälp av din ortopedkollega på akuten som du konsulterat. För övrigt tar du blodprov för orienterande kemiska analyser. </a:t>
            </a:r>
          </a:p>
          <a:p>
            <a:pPr marL="0" indent="0">
              <a:buNone/>
            </a:pPr>
            <a:r>
              <a:rPr lang="sv-SE" sz="1400" dirty="0"/>
              <a:t>Du bestämmer dig för att lägga in Lars och även att starta antibiotikabehandling med </a:t>
            </a:r>
            <a:r>
              <a:rPr lang="sv-SE" sz="1400" dirty="0" err="1"/>
              <a:t>bencylpenicillin</a:t>
            </a:r>
            <a:r>
              <a:rPr lang="sv-SE" sz="1400" dirty="0"/>
              <a:t> 3 g x 4 i kombination med </a:t>
            </a:r>
            <a:r>
              <a:rPr lang="sv-SE" sz="1400" dirty="0" err="1"/>
              <a:t>tobramycin</a:t>
            </a:r>
            <a:r>
              <a:rPr lang="sv-SE" sz="1400" dirty="0"/>
              <a:t> (3 mg/kg x 1). Patienten undrar om det verkligen duger med penicillin när han varit sjuk så länge: ”Kan jag inte ha blivit resistent”? Han har hört talas om antibiotikaresistens, men erkänner att han inte vet så mycket om det. </a:t>
            </a:r>
          </a:p>
          <a:p>
            <a:pPr marL="0" indent="0">
              <a:buNone/>
            </a:pPr>
            <a:r>
              <a:rPr lang="sv-SE" sz="1400" dirty="0"/>
              <a:t>Patientens undran får dig att försöka minnas vad det var du lärde dig på </a:t>
            </a:r>
            <a:r>
              <a:rPr lang="sv-SE" sz="1400" dirty="0" err="1"/>
              <a:t>preklin</a:t>
            </a:r>
            <a:r>
              <a:rPr lang="sv-SE" sz="1400" dirty="0"/>
              <a:t> om antibiotikas verknings- och resistensmekanismer </a:t>
            </a:r>
          </a:p>
          <a:p>
            <a:pPr marL="0" indent="0">
              <a:buNone/>
            </a:pPr>
            <a:r>
              <a:rPr lang="sv-SE" sz="1400" b="1" dirty="0"/>
              <a:t>Fråga 5:5 (1p) </a:t>
            </a:r>
            <a:br>
              <a:rPr lang="sv-SE" sz="1400" b="1" dirty="0"/>
            </a:br>
            <a:r>
              <a:rPr lang="sv-SE" sz="1400" dirty="0"/>
              <a:t>Vilken grupp av antibiotika tillhör </a:t>
            </a:r>
            <a:r>
              <a:rPr lang="sv-SE" sz="1400" dirty="0" err="1"/>
              <a:t>tobramycin</a:t>
            </a:r>
            <a:r>
              <a:rPr lang="sv-SE" sz="1400" dirty="0"/>
              <a:t>, och vad är deras verkningsmekanism? </a:t>
            </a:r>
          </a:p>
          <a:p>
            <a:pPr marL="0" indent="0">
              <a:buNone/>
            </a:pPr>
            <a:br>
              <a:rPr lang="sv-SE" sz="1600" b="1"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38092855"/>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5. Lars, 42 år (18 poäng) </a:t>
            </a:r>
            <a:endParaRPr lang="sv-SE" sz="1400" b="1" dirty="0"/>
          </a:p>
          <a:p>
            <a:pPr marL="0" indent="0">
              <a:buNone/>
            </a:pPr>
            <a:r>
              <a:rPr lang="sv-SE" sz="1200" i="1" dirty="0">
                <a:solidFill>
                  <a:schemeClr val="tx1">
                    <a:lumMod val="50000"/>
                    <a:lumOff val="50000"/>
                  </a:schemeClr>
                </a:solidFill>
              </a:rPr>
              <a:t>Som medicinjour på akuten den 4/4 2021, tar du emot Lars 42 år, som kommer på remiss från sin vårdcentral. I remissen framgår följande kortfattade information: ”Feber sedan 3–4 veckor, nytillkommen värk i höger axel. CRP&gt; 160. Inläggningsfall?”. Sköterskan har kontrollerat vitalparametrar vid ankomst till akuten: Temp. 38,0° C, Blodtryck: 150/75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85/min, Saturation: 96% på luft, Andningsfrekvens: 16/min. Med tanke på durationen av symtomen blir din utredningsdiagnos oklar feber. Förutom infektioner kan klassisk oklar feber orsakas av autoimmuna sjukdomar, </a:t>
            </a:r>
            <a:r>
              <a:rPr lang="sv-SE" sz="1200" i="1" dirty="0" err="1">
                <a:solidFill>
                  <a:schemeClr val="tx1">
                    <a:lumMod val="50000"/>
                    <a:lumOff val="50000"/>
                  </a:schemeClr>
                </a:solidFill>
              </a:rPr>
              <a:t>malignitet</a:t>
            </a:r>
            <a:r>
              <a:rPr lang="sv-SE" sz="1200" i="1" dirty="0">
                <a:solidFill>
                  <a:schemeClr val="tx1">
                    <a:lumMod val="50000"/>
                    <a:lumOff val="50000"/>
                  </a:schemeClr>
                </a:solidFill>
              </a:rPr>
              <a:t>, </a:t>
            </a:r>
            <a:r>
              <a:rPr lang="sv-SE" sz="1200" i="1" dirty="0" err="1">
                <a:solidFill>
                  <a:schemeClr val="tx1">
                    <a:lumMod val="50000"/>
                    <a:lumOff val="50000"/>
                  </a:schemeClr>
                </a:solidFill>
              </a:rPr>
              <a:t>tromboembolisk</a:t>
            </a:r>
            <a:r>
              <a:rPr lang="sv-SE" sz="1200" i="1" dirty="0">
                <a:solidFill>
                  <a:schemeClr val="tx1">
                    <a:lumMod val="50000"/>
                    <a:lumOff val="50000"/>
                  </a:schemeClr>
                </a:solidFill>
              </a:rPr>
              <a:t> sjukdom, endokrina sjukdomar, läkemedel och </a:t>
            </a:r>
            <a:r>
              <a:rPr lang="sv-SE" sz="1200" i="1" dirty="0" err="1">
                <a:solidFill>
                  <a:schemeClr val="tx1">
                    <a:lumMod val="50000"/>
                    <a:lumOff val="50000"/>
                  </a:schemeClr>
                </a:solidFill>
              </a:rPr>
              <a:t>faktitia</a:t>
            </a:r>
            <a:r>
              <a:rPr lang="sv-SE" sz="1200" i="1" dirty="0">
                <a:solidFill>
                  <a:schemeClr val="tx1">
                    <a:lumMod val="50000"/>
                    <a:lumOff val="50000"/>
                  </a:schemeClr>
                </a:solidFill>
              </a:rPr>
              <a:t>. Då patienten verkar ha haft feber under lång tid, tänker du att det gäller att ta en djup och bred anamnes. Lars är född och uppvuxen i Boxholm, bor nu i Linköping där han arbetar som datatekniker. Han är tidigare frisk, aldrig opererad och tar inga läkemedel utom Ipren vid behov. Han lever ensam, och under pandemin har han sedan mitten av november huvudsakligen arbetat hemifrån. Lars har träffat sin syster, och hennes familj, (vilka inte har några infektionssymtom) men han har för övrigt försök hålla sig ifrån sociala sammanhang och inte rest utanför Östergötland. Senaste resa utanför Sverige, var en semester i Thailand för 3 år sedan. Han röker, menar att han dricker måttligt med alkohol och använder inga andra droger. Han berättar att han började få frossbrytningar på kvällarna för ca 4 veckor sedan, och började då kontrollera tempen x2. Temperaturen har varit över 38,3°C nästan varje kväll. Efter 3 dagar testade han sig för ”coronavirus”, vilket utföll negativ. Eftersom febern fortsatt har han testat sig ytterligare två gånger, senast för 2 dagar sedan, och testet är fortsatt negativt. För 2 dagar sedan fick han plötsligt ont i höger axel. Det är lite bättre nu, men inte helt borta. För övrigt negerar han symtom från urin- och luftvägar eller buken. Han har lite värk kring tänderna i underkäken, men menar ”det är inget nytt” och medger att han inte varit hos tandläkare sedan högstadiet, då han tycker att det är väldigt obehagligt. Du undersöker Lars och finner följande: Allmäntillstånd: Väsentligen opåverkad. Neurologi: RLS 1, ingen nackstyvhet. Grov neurologisk undersökning </a:t>
            </a:r>
            <a:r>
              <a:rPr lang="sv-SE" sz="1200" i="1" dirty="0" err="1">
                <a:solidFill>
                  <a:schemeClr val="tx1">
                    <a:lumMod val="50000"/>
                    <a:lumOff val="50000"/>
                  </a:schemeClr>
                </a:solidFill>
              </a:rPr>
              <a:t>ua</a:t>
            </a:r>
            <a:r>
              <a:rPr lang="sv-SE" sz="1200" i="1" dirty="0">
                <a:solidFill>
                  <a:schemeClr val="tx1">
                    <a:lumMod val="50000"/>
                    <a:lumOff val="50000"/>
                  </a:schemeClr>
                </a:solidFill>
              </a:rPr>
              <a:t>. Mun och svalg: </a:t>
            </a:r>
            <a:r>
              <a:rPr lang="sv-SE" sz="1200" i="1" dirty="0" err="1">
                <a:solidFill>
                  <a:schemeClr val="tx1">
                    <a:lumMod val="50000"/>
                    <a:lumOff val="50000"/>
                  </a:schemeClr>
                </a:solidFill>
              </a:rPr>
              <a:t>Oretat</a:t>
            </a:r>
            <a:r>
              <a:rPr lang="sv-SE" sz="1200" i="1" dirty="0">
                <a:solidFill>
                  <a:schemeClr val="tx1">
                    <a:lumMod val="50000"/>
                    <a:lumOff val="50000"/>
                  </a:schemeClr>
                </a:solidFill>
              </a:rPr>
              <a:t> svalg. Dålig tandstatus, med svåra kariesangrepp i ett flertal av tänderna. Hjärta </a:t>
            </a:r>
            <a:r>
              <a:rPr lang="sv-SE" sz="1200" i="1" dirty="0" err="1">
                <a:solidFill>
                  <a:schemeClr val="tx1">
                    <a:lumMod val="50000"/>
                    <a:lumOff val="50000"/>
                  </a:schemeClr>
                </a:solidFill>
              </a:rPr>
              <a:t>Svårauskulterat</a:t>
            </a:r>
            <a:r>
              <a:rPr lang="sv-SE" sz="1200" i="1" dirty="0">
                <a:solidFill>
                  <a:schemeClr val="tx1">
                    <a:lumMod val="50000"/>
                    <a:lumOff val="50000"/>
                  </a:schemeClr>
                </a:solidFill>
              </a:rPr>
              <a:t>, inga uppenbara biljud. Blodtryck 150/75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88/min, Lungor: Normala andningsljud. Buk: Mjuk, oöm. Mjälte och lever ej palpabla. Ledstatus: Måttlig värmeökning och svullnad över vänster axel. Ingen rodnad. Palpationsömhet </a:t>
            </a:r>
            <a:r>
              <a:rPr lang="sv-SE" sz="1200" i="1" dirty="0" err="1">
                <a:solidFill>
                  <a:schemeClr val="tx1">
                    <a:lumMod val="50000"/>
                    <a:lumOff val="50000"/>
                  </a:schemeClr>
                </a:solidFill>
              </a:rPr>
              <a:t>ventralt</a:t>
            </a:r>
            <a:r>
              <a:rPr lang="sv-SE" sz="1200" i="1" dirty="0">
                <a:solidFill>
                  <a:schemeClr val="tx1">
                    <a:lumMod val="50000"/>
                    <a:lumOff val="50000"/>
                  </a:schemeClr>
                </a:solidFill>
              </a:rPr>
              <a:t> i axelleden. Rörelseomfånget begränsas av smärta. Övriga leder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p>
          <a:p>
            <a:pPr marL="0" indent="0">
              <a:buNone/>
            </a:pPr>
            <a:r>
              <a:rPr lang="sv-SE" sz="1200" i="1" dirty="0">
                <a:solidFill>
                  <a:schemeClr val="tx1">
                    <a:lumMod val="50000"/>
                    <a:lumOff val="50000"/>
                  </a:schemeClr>
                </a:solidFill>
              </a:rPr>
              <a:t>Vid undersökning av hudkostymen finner du under vänster stortå en rund, 5 mm stor, blålila förändring. Förändringen är inte värmeökad, gör inte ont och försvinner inte vid tryck. Din preliminära diagnos är subakut </a:t>
            </a:r>
            <a:r>
              <a:rPr lang="sv-SE" sz="1200" i="1" dirty="0" err="1">
                <a:solidFill>
                  <a:schemeClr val="tx1">
                    <a:lumMod val="50000"/>
                    <a:lumOff val="50000"/>
                  </a:schemeClr>
                </a:solidFill>
              </a:rPr>
              <a:t>endokardit</a:t>
            </a:r>
            <a:r>
              <a:rPr lang="sv-SE" sz="1200" i="1" dirty="0">
                <a:solidFill>
                  <a:schemeClr val="tx1">
                    <a:lumMod val="50000"/>
                    <a:lumOff val="50000"/>
                  </a:schemeClr>
                </a:solidFill>
              </a:rPr>
              <a:t> med misstänkt </a:t>
            </a:r>
            <a:r>
              <a:rPr lang="sv-SE" sz="1200" i="1" dirty="0" err="1">
                <a:solidFill>
                  <a:schemeClr val="tx1">
                    <a:lumMod val="50000"/>
                    <a:lumOff val="50000"/>
                  </a:schemeClr>
                </a:solidFill>
              </a:rPr>
              <a:t>embolisering</a:t>
            </a:r>
            <a:r>
              <a:rPr lang="sv-SE" sz="1200" i="1" dirty="0">
                <a:solidFill>
                  <a:schemeClr val="tx1">
                    <a:lumMod val="50000"/>
                    <a:lumOff val="50000"/>
                  </a:schemeClr>
                </a:solidFill>
              </a:rPr>
              <a:t> till vänster tå och höger axel. </a:t>
            </a:r>
          </a:p>
          <a:p>
            <a:pPr marL="0" indent="0">
              <a:buNone/>
            </a:pPr>
            <a:r>
              <a:rPr lang="sv-SE" sz="1400" dirty="0"/>
              <a:t>Du </a:t>
            </a:r>
            <a:r>
              <a:rPr lang="sv-SE" sz="1400" dirty="0" err="1"/>
              <a:t>blododlar</a:t>
            </a:r>
            <a:r>
              <a:rPr lang="sv-SE" sz="1400" dirty="0"/>
              <a:t> x 3, beställer </a:t>
            </a:r>
            <a:r>
              <a:rPr lang="sv-SE" sz="1400" dirty="0" err="1"/>
              <a:t>transthorakal</a:t>
            </a:r>
            <a:r>
              <a:rPr lang="sv-SE" sz="1400" dirty="0"/>
              <a:t> ekokardiografi (TTE) med beredskap för </a:t>
            </a:r>
            <a:r>
              <a:rPr lang="sv-SE" sz="1400" dirty="0" err="1"/>
              <a:t>transeosophageal</a:t>
            </a:r>
            <a:r>
              <a:rPr lang="sv-SE" sz="1400" dirty="0"/>
              <a:t> undersökning (TEE) och ser till att säkra odling (plus ledvätske-LPK och -laktat) från höger axel genom punktion av denna. Till detta får du hjälp av din ortopedkollega på akuten som du konsulterat. För övrigt tar du blodprov för orienterande kemiska analyser. </a:t>
            </a:r>
          </a:p>
          <a:p>
            <a:pPr marL="0" indent="0">
              <a:buNone/>
            </a:pPr>
            <a:r>
              <a:rPr lang="sv-SE" sz="1400" dirty="0"/>
              <a:t>Du bestämmer dig för att lägga in Lars och även att starta antibiotikabehandling med </a:t>
            </a:r>
            <a:r>
              <a:rPr lang="sv-SE" sz="1400" dirty="0" err="1"/>
              <a:t>bencylpenicillin</a:t>
            </a:r>
            <a:r>
              <a:rPr lang="sv-SE" sz="1400" dirty="0"/>
              <a:t> 3 g x 4 i kombination med </a:t>
            </a:r>
            <a:r>
              <a:rPr lang="sv-SE" sz="1400" dirty="0" err="1"/>
              <a:t>tobramycin</a:t>
            </a:r>
            <a:r>
              <a:rPr lang="sv-SE" sz="1400" dirty="0"/>
              <a:t> (3 mg/kg x 1). Patienten undrar om det verkligen duger med penicillin när han varit sjuk så länge: ”Kan jag inte ha blivit resistent”? Han har hört talas om antibiotikaresistens, men erkänner att han inte vet så mycket om det. </a:t>
            </a:r>
          </a:p>
          <a:p>
            <a:pPr marL="0" indent="0">
              <a:buNone/>
            </a:pPr>
            <a:r>
              <a:rPr lang="sv-SE" sz="1400" dirty="0"/>
              <a:t>Patientens undran får dig att försöka minnas vad det var du lärde dig på </a:t>
            </a:r>
            <a:r>
              <a:rPr lang="sv-SE" sz="1400" dirty="0" err="1"/>
              <a:t>preklin</a:t>
            </a:r>
            <a:r>
              <a:rPr lang="sv-SE" sz="1400" dirty="0"/>
              <a:t> om antibiotikas verknings- och resistensmekanismer </a:t>
            </a:r>
          </a:p>
          <a:p>
            <a:pPr marL="0" indent="0">
              <a:buNone/>
            </a:pPr>
            <a:r>
              <a:rPr lang="sv-SE" sz="1400" b="1" dirty="0"/>
              <a:t>Fråga 5:5 (1p) </a:t>
            </a:r>
            <a:br>
              <a:rPr lang="sv-SE" sz="1400" b="1" dirty="0"/>
            </a:br>
            <a:r>
              <a:rPr lang="sv-SE" sz="1400" dirty="0"/>
              <a:t>Vilken grupp av antibiotika tillhör </a:t>
            </a:r>
            <a:r>
              <a:rPr lang="sv-SE" sz="1400" dirty="0" err="1"/>
              <a:t>tobramycin</a:t>
            </a:r>
            <a:r>
              <a:rPr lang="sv-SE" sz="1400" dirty="0"/>
              <a:t>, och vad är deras verkningsmekanism? </a:t>
            </a:r>
          </a:p>
          <a:p>
            <a:pPr marL="0" indent="0">
              <a:buNone/>
            </a:pPr>
            <a:r>
              <a:rPr lang="sv-SE" sz="1400" dirty="0">
                <a:solidFill>
                  <a:schemeClr val="accent4"/>
                </a:solidFill>
              </a:rPr>
              <a:t>Svarsförslag. </a:t>
            </a:r>
            <a:br>
              <a:rPr lang="sv-SE" sz="1400" dirty="0">
                <a:solidFill>
                  <a:schemeClr val="accent4"/>
                </a:solidFill>
              </a:rPr>
            </a:br>
            <a:r>
              <a:rPr lang="sv-SE" sz="1400" dirty="0" err="1">
                <a:solidFill>
                  <a:schemeClr val="accent4"/>
                </a:solidFill>
              </a:rPr>
              <a:t>Tobramycin</a:t>
            </a:r>
            <a:r>
              <a:rPr lang="sv-SE" sz="1400" dirty="0">
                <a:solidFill>
                  <a:schemeClr val="accent4"/>
                </a:solidFill>
              </a:rPr>
              <a:t> tillhör gruppen aminoglykosider som verkar genom att hämma bakteriens proteinsyntes. </a:t>
            </a:r>
          </a:p>
          <a:p>
            <a:pPr marL="0" indent="0">
              <a:buNone/>
            </a:pPr>
            <a:br>
              <a:rPr lang="sv-SE" sz="1600" b="1"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321040314"/>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5. Lars, 42 år (18 poäng) </a:t>
            </a:r>
            <a:endParaRPr lang="sv-SE" sz="1400" b="1" dirty="0"/>
          </a:p>
          <a:p>
            <a:pPr marL="0" indent="0">
              <a:buNone/>
            </a:pPr>
            <a:r>
              <a:rPr lang="sv-SE" sz="1600" b="1" dirty="0"/>
              <a:t>Fråga 5:6 (3p). </a:t>
            </a:r>
            <a:br>
              <a:rPr lang="sv-SE" sz="1600" b="1" dirty="0"/>
            </a:br>
            <a:r>
              <a:rPr lang="sv-SE" sz="1600" dirty="0"/>
              <a:t>Beskriv på cellulär nivå de två viktigaste generella mekanismerna för resistens mot </a:t>
            </a:r>
            <a:r>
              <a:rPr lang="sv-SE" sz="1600" dirty="0" err="1"/>
              <a:t>betalaktam</a:t>
            </a:r>
            <a:r>
              <a:rPr lang="sv-SE" sz="1600" dirty="0"/>
              <a:t>-antibiotika, och ge ett specifikt exempel på en bakterie och dess resistensmekanism mot </a:t>
            </a:r>
            <a:r>
              <a:rPr lang="sv-SE" sz="1600" dirty="0" err="1"/>
              <a:t>betalaktam</a:t>
            </a:r>
            <a:r>
              <a:rPr lang="sv-SE" sz="1600" dirty="0"/>
              <a:t>. </a:t>
            </a:r>
            <a:br>
              <a:rPr lang="sv-SE" sz="1600" dirty="0"/>
            </a:br>
            <a:br>
              <a:rPr lang="sv-SE" sz="1600" b="1"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298279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rmAutofit/>
          </a:bodyPr>
          <a:lstStyle/>
          <a:p>
            <a:pPr marL="0" indent="0">
              <a:buNone/>
            </a:pPr>
            <a:r>
              <a:rPr lang="sv-SE" sz="1600" b="1" dirty="0"/>
              <a:t>Fall 2, Laila 20 år </a:t>
            </a:r>
            <a:endParaRPr lang="sv-SE" sz="1600" dirty="0"/>
          </a:p>
          <a:p>
            <a:pPr marL="0" indent="0">
              <a:buNone/>
            </a:pPr>
            <a:r>
              <a:rPr lang="sv-SE" sz="1200" i="1" dirty="0">
                <a:solidFill>
                  <a:schemeClr val="tx1">
                    <a:lumMod val="50000"/>
                    <a:lumOff val="50000"/>
                  </a:schemeClr>
                </a:solidFill>
              </a:rPr>
              <a:t>Laila, 20 år söker akutmottagningen mitt i natten på grund av plötsligt insättande kraftiga buksmärtor och vaginal blödning. Du blir i egenskap av </a:t>
            </a:r>
            <a:r>
              <a:rPr lang="sv-SE" sz="1200" i="1" dirty="0" err="1">
                <a:solidFill>
                  <a:schemeClr val="tx1">
                    <a:lumMod val="50000"/>
                    <a:lumOff val="50000"/>
                  </a:schemeClr>
                </a:solidFill>
              </a:rPr>
              <a:t>gynjour</a:t>
            </a:r>
            <a:r>
              <a:rPr lang="sv-SE" sz="1200" i="1" dirty="0">
                <a:solidFill>
                  <a:schemeClr val="tx1">
                    <a:lumMod val="50000"/>
                    <a:lumOff val="50000"/>
                  </a:schemeClr>
                </a:solidFill>
              </a:rPr>
              <a:t> tillkallad då akutläkaren, som inte har undersökt Laila utan enbart sett patienten som hastigast på grund av en stor arbetsbörda på akuten, misstänker gynekologisk åkomma och ber dig ta hand om fallet omedelbart. Sjuksköterskan rapporterar till dig innan du går in till Laila att temperaturen är 37,9°, pulsen är runt 110 och blodtrycket är 100/60. Kapillärt Hb på 110 g/l. </a:t>
            </a:r>
            <a:r>
              <a:rPr lang="sv-SE" sz="1200" i="1" dirty="0" err="1">
                <a:solidFill>
                  <a:schemeClr val="tx1">
                    <a:lumMod val="50000"/>
                    <a:lumOff val="50000"/>
                  </a:schemeClr>
                </a:solidFill>
              </a:rPr>
              <a:t>Urinstix</a:t>
            </a:r>
            <a:r>
              <a:rPr lang="sv-SE" sz="1200" i="1" dirty="0">
                <a:solidFill>
                  <a:schemeClr val="tx1">
                    <a:lumMod val="50000"/>
                    <a:lumOff val="50000"/>
                  </a:schemeClr>
                </a:solidFill>
              </a:rPr>
              <a:t> visar 3+ </a:t>
            </a:r>
            <a:r>
              <a:rPr lang="sv-SE" sz="1200" i="1" dirty="0" err="1">
                <a:solidFill>
                  <a:schemeClr val="tx1">
                    <a:lumMod val="50000"/>
                    <a:lumOff val="50000"/>
                  </a:schemeClr>
                </a:solidFill>
              </a:rPr>
              <a:t>erytrocyter</a:t>
            </a:r>
            <a:r>
              <a:rPr lang="sv-SE" sz="1200" i="1" dirty="0">
                <a:solidFill>
                  <a:schemeClr val="tx1">
                    <a:lumMod val="50000"/>
                    <a:lumOff val="50000"/>
                  </a:schemeClr>
                </a:solidFill>
              </a:rPr>
              <a:t> och 1+ leukocyter. U-</a:t>
            </a:r>
            <a:r>
              <a:rPr lang="sv-SE" sz="1200" i="1" dirty="0" err="1">
                <a:solidFill>
                  <a:schemeClr val="tx1">
                    <a:lumMod val="50000"/>
                    <a:lumOff val="50000"/>
                  </a:schemeClr>
                </a:solidFill>
              </a:rPr>
              <a:t>hCG</a:t>
            </a:r>
            <a:r>
              <a:rPr lang="sv-SE" sz="1200" i="1" dirty="0">
                <a:solidFill>
                  <a:schemeClr val="tx1">
                    <a:lumMod val="50000"/>
                    <a:lumOff val="50000"/>
                  </a:schemeClr>
                </a:solidFill>
              </a:rPr>
              <a:t> svagt positivt. </a:t>
            </a:r>
            <a:br>
              <a:rPr lang="sv-SE" sz="1200" i="1" dirty="0">
                <a:solidFill>
                  <a:schemeClr val="tx1">
                    <a:lumMod val="50000"/>
                    <a:lumOff val="50000"/>
                  </a:schemeClr>
                </a:solidFill>
              </a:rPr>
            </a:br>
            <a:r>
              <a:rPr lang="sv-SE" sz="1200" i="1" dirty="0">
                <a:solidFill>
                  <a:schemeClr val="tx1">
                    <a:lumMod val="50000"/>
                    <a:lumOff val="50000"/>
                  </a:schemeClr>
                </a:solidFill>
              </a:rPr>
              <a:t>Du gör omedelbart en bedömning av patientens allmäntillstånd för att bedöma allvarlighetsgraden av patientens tillstånd, t.ex. med hjälp av MEWS, och gör bukpalpation samt sätter perifer iv infart och börjar ge iv vätska, typ Ringer acetat. Du ordinerar iv morfin för att smärtlindra patienten vilket ’lugnar ner’ situationen så du kan genomföra anamnesupptagningen. </a:t>
            </a:r>
            <a:br>
              <a:rPr lang="sv-SE" sz="1200" i="1" dirty="0">
                <a:solidFill>
                  <a:schemeClr val="tx1">
                    <a:lumMod val="50000"/>
                    <a:lumOff val="50000"/>
                  </a:schemeClr>
                </a:solidFill>
              </a:rPr>
            </a:br>
            <a:r>
              <a:rPr lang="sv-SE" sz="1200" i="1" dirty="0">
                <a:solidFill>
                  <a:schemeClr val="tx1">
                    <a:lumMod val="50000"/>
                    <a:lumOff val="50000"/>
                  </a:schemeClr>
                </a:solidFill>
              </a:rPr>
              <a:t>Laila anger sig vara frisk, har ingen allergi och tar inga mediciner. Har opererats för en ovarial </a:t>
            </a:r>
            <a:r>
              <a:rPr lang="sv-SE" sz="1200" i="1" dirty="0" err="1">
                <a:solidFill>
                  <a:schemeClr val="tx1">
                    <a:lumMod val="50000"/>
                    <a:lumOff val="50000"/>
                  </a:schemeClr>
                </a:solidFill>
              </a:rPr>
              <a:t>dermoid</a:t>
            </a:r>
            <a:r>
              <a:rPr lang="sv-SE" sz="1200" i="1" dirty="0">
                <a:solidFill>
                  <a:schemeClr val="tx1">
                    <a:lumMod val="50000"/>
                    <a:lumOff val="50000"/>
                  </a:schemeClr>
                </a:solidFill>
              </a:rPr>
              <a:t> som 17 åring då upplevde hon samma typ av smärtor som nu. Hon är nu rädd att det är en samma sak. Äggstocken med </a:t>
            </a:r>
            <a:r>
              <a:rPr lang="sv-SE" sz="1200" i="1" dirty="0" err="1">
                <a:solidFill>
                  <a:schemeClr val="tx1">
                    <a:lumMod val="50000"/>
                    <a:lumOff val="50000"/>
                  </a:schemeClr>
                </a:solidFill>
              </a:rPr>
              <a:t>dermoiden</a:t>
            </a:r>
            <a:r>
              <a:rPr lang="sv-SE" sz="1200" i="1" dirty="0">
                <a:solidFill>
                  <a:schemeClr val="tx1">
                    <a:lumMod val="50000"/>
                    <a:lumOff val="50000"/>
                  </a:schemeClr>
                </a:solidFill>
              </a:rPr>
              <a:t> var då </a:t>
            </a:r>
            <a:r>
              <a:rPr lang="sv-SE" sz="1200" i="1" dirty="0" err="1">
                <a:solidFill>
                  <a:schemeClr val="tx1">
                    <a:lumMod val="50000"/>
                    <a:lumOff val="50000"/>
                  </a:schemeClr>
                </a:solidFill>
              </a:rPr>
              <a:t>torkverad</a:t>
            </a:r>
            <a:r>
              <a:rPr lang="sv-SE" sz="1200" i="1" dirty="0">
                <a:solidFill>
                  <a:schemeClr val="tx1">
                    <a:lumMod val="50000"/>
                    <a:lumOff val="50000"/>
                  </a:schemeClr>
                </a:solidFill>
              </a:rPr>
              <a:t>, men man kunna </a:t>
            </a:r>
            <a:r>
              <a:rPr lang="sv-SE" sz="1200" i="1" dirty="0" err="1">
                <a:solidFill>
                  <a:schemeClr val="tx1">
                    <a:lumMod val="50000"/>
                    <a:lumOff val="50000"/>
                  </a:schemeClr>
                </a:solidFill>
              </a:rPr>
              <a:t>enukleera</a:t>
            </a:r>
            <a:r>
              <a:rPr lang="sv-SE" sz="1200" i="1" dirty="0">
                <a:solidFill>
                  <a:schemeClr val="tx1">
                    <a:lumMod val="50000"/>
                    <a:lumOff val="50000"/>
                  </a:schemeClr>
                </a:solidFill>
              </a:rPr>
              <a:t> </a:t>
            </a:r>
            <a:r>
              <a:rPr lang="sv-SE" sz="1200" i="1" dirty="0" err="1">
                <a:solidFill>
                  <a:schemeClr val="tx1">
                    <a:lumMod val="50000"/>
                    <a:lumOff val="50000"/>
                  </a:schemeClr>
                </a:solidFill>
              </a:rPr>
              <a:t>dermoiden</a:t>
            </a:r>
            <a:r>
              <a:rPr lang="sv-SE" sz="1200" i="1" dirty="0">
                <a:solidFill>
                  <a:schemeClr val="tx1">
                    <a:lumMod val="50000"/>
                    <a:lumOff val="50000"/>
                  </a:schemeClr>
                </a:solidFill>
              </a:rPr>
              <a:t> och spara äggstocken. Laila hade </a:t>
            </a:r>
            <a:r>
              <a:rPr lang="sv-SE" sz="1200" i="1" dirty="0" err="1">
                <a:solidFill>
                  <a:schemeClr val="tx1">
                    <a:lumMod val="50000"/>
                    <a:lumOff val="50000"/>
                  </a:schemeClr>
                </a:solidFill>
              </a:rPr>
              <a:t>chlamydia</a:t>
            </a:r>
            <a:r>
              <a:rPr lang="sv-SE" sz="1200" i="1" dirty="0">
                <a:solidFill>
                  <a:schemeClr val="tx1">
                    <a:lumMod val="50000"/>
                    <a:lumOff val="50000"/>
                  </a:schemeClr>
                </a:solidFill>
              </a:rPr>
              <a:t> för 1 år sedan och behandlades med </a:t>
            </a:r>
            <a:r>
              <a:rPr lang="sv-SE" sz="1200" i="1" dirty="0" err="1">
                <a:solidFill>
                  <a:schemeClr val="tx1">
                    <a:lumMod val="50000"/>
                    <a:lumOff val="50000"/>
                  </a:schemeClr>
                </a:solidFill>
              </a:rPr>
              <a:t>Doxyferm</a:t>
            </a:r>
            <a:r>
              <a:rPr lang="sv-SE" sz="1200" i="1" dirty="0">
                <a:solidFill>
                  <a:schemeClr val="tx1">
                    <a:lumMod val="50000"/>
                    <a:lumOff val="50000"/>
                  </a:schemeClr>
                </a:solidFill>
              </a:rPr>
              <a:t> i 10 dagar. Blev dock inte bra efter första kuren utan fick antibiotika i ytterligare 10 dagar. Menstruationerna har alltid varit lite oregelbundna och kommer med 3 till 6 veckors intervall. Senaste menstruation var för ungefär 6 veckor sedan. Använder inga preventivmedel nu då hon provade med p-piller efter operationen för </a:t>
            </a:r>
            <a:r>
              <a:rPr lang="sv-SE" sz="1200" i="1" dirty="0" err="1">
                <a:solidFill>
                  <a:schemeClr val="tx1">
                    <a:lumMod val="50000"/>
                    <a:lumOff val="50000"/>
                  </a:schemeClr>
                </a:solidFill>
              </a:rPr>
              <a:t>dermoiden</a:t>
            </a:r>
            <a:r>
              <a:rPr lang="sv-SE" sz="1200" i="1" dirty="0">
                <a:solidFill>
                  <a:schemeClr val="tx1">
                    <a:lumMod val="50000"/>
                    <a:lumOff val="50000"/>
                  </a:schemeClr>
                </a:solidFill>
              </a:rPr>
              <a:t>, men hon mådde dåligt av dem och då hon inte har fast sällskap tycker hon inte hon behöver hormonella preventivmedel utan använder ibland kondom. Hon har den senaste veckan haft bruna flytningar och lite molvärk i nedre delen av buken som hon trodde orsakades av en annalkande menstruation. Har känt sig febrig, men har inte kollad temperaturen. Vaknade vid midnatt med kraftiga buksmärtor som strålade ut i ryggen och upp mot höger skulderblad. Har dessutom börjat blöda vaginalt som vid början av en menstruation. Smärtorna håller i sig hela tiden, som molande värk men med intervallvisa attacker av kraftiga smärtor. </a:t>
            </a:r>
            <a:br>
              <a:rPr lang="sv-SE" sz="1600" dirty="0"/>
            </a:br>
            <a:br>
              <a:rPr lang="sv-SE" sz="1600" dirty="0"/>
            </a:br>
            <a:r>
              <a:rPr lang="sv-SE" sz="1600" dirty="0"/>
              <a:t>Du undersöker Laila och finner att hon har ett uttalat bukstatus med peritonittecken i hela buken. Anger mest smärta vid palpation i höger </a:t>
            </a:r>
            <a:r>
              <a:rPr lang="sv-SE" sz="1600" dirty="0" err="1"/>
              <a:t>fossa</a:t>
            </a:r>
            <a:r>
              <a:rPr lang="sv-SE" sz="1600" dirty="0"/>
              <a:t> </a:t>
            </a:r>
            <a:r>
              <a:rPr lang="sv-SE" sz="1600" dirty="0" err="1"/>
              <a:t>iliaca</a:t>
            </a:r>
            <a:r>
              <a:rPr lang="sv-SE" sz="1600" dirty="0"/>
              <a:t>. Vid den gynekologiska undersökningen ser du mörk blödning från modermunnen, uterus är kraftigt ömmande och det går inte att bedöma storlek eller läge. Ömmar kraftigt i hela bäckenet. Vaginalt ultraljud visar </a:t>
            </a:r>
            <a:r>
              <a:rPr lang="sv-SE" sz="1600" dirty="0" err="1"/>
              <a:t>endometrium</a:t>
            </a:r>
            <a:r>
              <a:rPr lang="sv-SE" sz="1600" dirty="0"/>
              <a:t> på 18 mm med en liten uppklarning på 3 mm centralt i </a:t>
            </a:r>
            <a:r>
              <a:rPr lang="sv-SE" sz="1600" dirty="0" err="1"/>
              <a:t>endometriet</a:t>
            </a:r>
            <a:r>
              <a:rPr lang="sv-SE" sz="1600" dirty="0"/>
              <a:t>. Höger ovarium med 25 mm corpus </a:t>
            </a:r>
            <a:r>
              <a:rPr lang="sv-SE" sz="1600" dirty="0" err="1"/>
              <a:t>luteum</a:t>
            </a:r>
            <a:r>
              <a:rPr lang="sv-SE" sz="1600" dirty="0"/>
              <a:t> liknande cysta och bredvid denna finns en uppklarning på 26 mm som du bedömer är en uppblåst tuba med ett foster med hjärtaktivitet. Det finns riklig med fri vätska i buken. </a:t>
            </a:r>
          </a:p>
          <a:p>
            <a:pPr marL="0" indent="0">
              <a:buNone/>
            </a:pPr>
            <a:r>
              <a:rPr lang="sv-SE" sz="1600" dirty="0"/>
              <a:t>Under undersökningen i gyn stolen blir Laila plötslig dålig, svimmar, sjunker i blodtryck till 70 systoliskt och stiger till 150 i puls. Du misstänker Laila har en </a:t>
            </a:r>
            <a:r>
              <a:rPr lang="sv-SE" sz="1600" dirty="0" err="1"/>
              <a:t>rupturerad</a:t>
            </a:r>
            <a:r>
              <a:rPr lang="sv-SE" sz="1600" dirty="0"/>
              <a:t> extrauterin graviditet och är hemodynamisk instabil. </a:t>
            </a:r>
          </a:p>
          <a:p>
            <a:pPr marL="0" indent="0">
              <a:buNone/>
            </a:pPr>
            <a:r>
              <a:rPr lang="sv-SE" sz="1600" b="1" dirty="0"/>
              <a:t>Fråga 2:5 (3p) </a:t>
            </a:r>
            <a:br>
              <a:rPr lang="sv-SE" sz="1600" b="1" dirty="0"/>
            </a:br>
            <a:r>
              <a:rPr lang="sv-SE" sz="1600" dirty="0"/>
              <a:t>Hur avser du nu behandla Laila? </a:t>
            </a:r>
            <a:br>
              <a:rPr lang="sv-SE" sz="1600" dirty="0"/>
            </a:br>
            <a:endParaRPr lang="sv-SE" sz="1600" dirty="0"/>
          </a:p>
          <a:p>
            <a:pPr marL="0" indent="0">
              <a:buNone/>
            </a:pPr>
            <a:br>
              <a:rPr lang="sv-SE" sz="1100" dirty="0">
                <a:solidFill>
                  <a:schemeClr val="tx1">
                    <a:lumMod val="50000"/>
                    <a:lumOff val="50000"/>
                  </a:schemeClr>
                </a:solidFill>
              </a:rPr>
            </a:br>
            <a:endParaRPr lang="sv-SE" sz="1900" dirty="0"/>
          </a:p>
        </p:txBody>
      </p:sp>
    </p:spTree>
    <p:extLst>
      <p:ext uri="{BB962C8B-B14F-4D97-AF65-F5344CB8AC3E}">
        <p14:creationId xmlns:p14="http://schemas.microsoft.com/office/powerpoint/2010/main" val="1377018136"/>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5. Lars, 42 år (18 poäng) </a:t>
            </a:r>
            <a:endParaRPr lang="sv-SE" sz="1400" b="1" dirty="0"/>
          </a:p>
          <a:p>
            <a:pPr marL="0" indent="0">
              <a:buNone/>
            </a:pPr>
            <a:r>
              <a:rPr lang="sv-SE" sz="1600" b="1" dirty="0"/>
              <a:t>Fråga 5:6 (3p). </a:t>
            </a:r>
            <a:br>
              <a:rPr lang="sv-SE" sz="1600" b="1" dirty="0"/>
            </a:br>
            <a:r>
              <a:rPr lang="sv-SE" sz="1600" dirty="0"/>
              <a:t>Beskriv på cellulär nivå de två viktigaste generella mekanismerna för resistens mot </a:t>
            </a:r>
            <a:r>
              <a:rPr lang="sv-SE" sz="1600" dirty="0" err="1"/>
              <a:t>betalaktam</a:t>
            </a:r>
            <a:r>
              <a:rPr lang="sv-SE" sz="1600" dirty="0"/>
              <a:t>-antibiotika, och ge ett specifikt exempel på en bakterie och dess resistensmekanism mot </a:t>
            </a:r>
            <a:r>
              <a:rPr lang="sv-SE" sz="1600" dirty="0" err="1"/>
              <a:t>betalaktam</a:t>
            </a:r>
            <a:r>
              <a:rPr lang="sv-SE" sz="1600" dirty="0"/>
              <a:t>.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De viktigaste resistensmekanismerna vad gäller resistens mot </a:t>
            </a:r>
            <a:r>
              <a:rPr lang="sv-SE" sz="1600" dirty="0" err="1">
                <a:solidFill>
                  <a:schemeClr val="accent4"/>
                </a:solidFill>
              </a:rPr>
              <a:t>betalaktam</a:t>
            </a:r>
            <a:r>
              <a:rPr lang="sv-SE" sz="1600" dirty="0">
                <a:solidFill>
                  <a:schemeClr val="accent4"/>
                </a:solidFill>
              </a:rPr>
              <a:t>-antibiotika är: a) Modifiering av antibiotikas struktur genom betalaktamasproduktion (enzymer som bryter ner </a:t>
            </a:r>
            <a:r>
              <a:rPr lang="sv-SE" sz="1600" dirty="0" err="1">
                <a:solidFill>
                  <a:schemeClr val="accent4"/>
                </a:solidFill>
              </a:rPr>
              <a:t>betalaktamringen</a:t>
            </a:r>
            <a:r>
              <a:rPr lang="sv-SE" sz="1600" dirty="0">
                <a:solidFill>
                  <a:schemeClr val="accent4"/>
                </a:solidFill>
              </a:rPr>
              <a:t>), b) förändring av </a:t>
            </a:r>
            <a:r>
              <a:rPr lang="sv-SE" sz="1600" dirty="0" err="1">
                <a:solidFill>
                  <a:schemeClr val="accent4"/>
                </a:solidFill>
              </a:rPr>
              <a:t>target</a:t>
            </a:r>
            <a:r>
              <a:rPr lang="sv-SE" sz="1600" dirty="0">
                <a:solidFill>
                  <a:schemeClr val="accent4"/>
                </a:solidFill>
              </a:rPr>
              <a:t> (förändrade penicillinbindande proteiner (PBP) med lägre affinitet för antibiotikum). Ett exempel på bakterier som förvärvat betalaktamaser är t ex en E. </a:t>
            </a:r>
            <a:r>
              <a:rPr lang="sv-SE" sz="1600" dirty="0" err="1">
                <a:solidFill>
                  <a:schemeClr val="accent4"/>
                </a:solidFill>
              </a:rPr>
              <a:t>coli</a:t>
            </a:r>
            <a:r>
              <a:rPr lang="sv-SE" sz="1600" dirty="0">
                <a:solidFill>
                  <a:schemeClr val="accent4"/>
                </a:solidFill>
              </a:rPr>
              <a:t> som förvärvat en gen (t ex </a:t>
            </a:r>
            <a:r>
              <a:rPr lang="sv-SE" sz="1600" i="1" dirty="0" err="1">
                <a:solidFill>
                  <a:schemeClr val="accent4"/>
                </a:solidFill>
              </a:rPr>
              <a:t>ctx</a:t>
            </a:r>
            <a:r>
              <a:rPr lang="sv-SE" sz="1600" i="1" dirty="0">
                <a:solidFill>
                  <a:schemeClr val="accent4"/>
                </a:solidFill>
              </a:rPr>
              <a:t>-m</a:t>
            </a:r>
            <a:r>
              <a:rPr lang="sv-SE" sz="1600" dirty="0">
                <a:solidFill>
                  <a:schemeClr val="accent4"/>
                </a:solidFill>
              </a:rPr>
              <a:t>) som kodar för </a:t>
            </a:r>
            <a:r>
              <a:rPr lang="sv-SE" sz="1600" dirty="0" err="1">
                <a:solidFill>
                  <a:schemeClr val="accent4"/>
                </a:solidFill>
              </a:rPr>
              <a:t>extended-spectrum</a:t>
            </a:r>
            <a:r>
              <a:rPr lang="sv-SE" sz="1600" dirty="0">
                <a:solidFill>
                  <a:schemeClr val="accent4"/>
                </a:solidFill>
              </a:rPr>
              <a:t> </a:t>
            </a:r>
            <a:r>
              <a:rPr lang="sv-SE" sz="1600" dirty="0" err="1">
                <a:solidFill>
                  <a:schemeClr val="accent4"/>
                </a:solidFill>
              </a:rPr>
              <a:t>betalactamase</a:t>
            </a:r>
            <a:r>
              <a:rPr lang="sv-SE" sz="1600" dirty="0">
                <a:solidFill>
                  <a:schemeClr val="accent4"/>
                </a:solidFill>
              </a:rPr>
              <a:t> (ESBL) och som därmed blivit resistent mot </a:t>
            </a:r>
            <a:r>
              <a:rPr lang="sv-SE" sz="1600" dirty="0" err="1">
                <a:solidFill>
                  <a:schemeClr val="accent4"/>
                </a:solidFill>
              </a:rPr>
              <a:t>cefalosporiner</a:t>
            </a:r>
            <a:r>
              <a:rPr lang="sv-SE" sz="1600" dirty="0">
                <a:solidFill>
                  <a:schemeClr val="accent4"/>
                </a:solidFill>
              </a:rPr>
              <a:t> </a:t>
            </a:r>
            <a:r>
              <a:rPr lang="sv-SE" sz="1600" dirty="0" err="1">
                <a:solidFill>
                  <a:schemeClr val="accent4"/>
                </a:solidFill>
              </a:rPr>
              <a:t>m.m</a:t>
            </a:r>
            <a:r>
              <a:rPr lang="sv-SE" sz="1600" dirty="0">
                <a:solidFill>
                  <a:schemeClr val="accent4"/>
                </a:solidFill>
              </a:rPr>
              <a:t> </a:t>
            </a:r>
            <a:r>
              <a:rPr lang="sv-SE" sz="1000" dirty="0">
                <a:solidFill>
                  <a:schemeClr val="tx1">
                    <a:lumMod val="50000"/>
                    <a:lumOff val="50000"/>
                  </a:schemeClr>
                </a:solidFill>
              </a:rPr>
              <a:t>FLM K4 C52 </a:t>
            </a:r>
          </a:p>
          <a:p>
            <a:pPr marL="0" indent="0">
              <a:buNone/>
            </a:pPr>
            <a:br>
              <a:rPr lang="sv-SE" sz="1600" b="1"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927717676"/>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5. Lars, 42 år (18 poäng) </a:t>
            </a:r>
            <a:endParaRPr lang="sv-SE" sz="1400" b="1" dirty="0"/>
          </a:p>
          <a:p>
            <a:pPr marL="0" indent="0">
              <a:buNone/>
            </a:pPr>
            <a:r>
              <a:rPr lang="sv-SE" sz="1600" dirty="0" err="1"/>
              <a:t>Tobramycin</a:t>
            </a:r>
            <a:r>
              <a:rPr lang="sv-SE" sz="1600" dirty="0"/>
              <a:t> tillhör gruppen aminoglykosider som verkar genom att hämma bakteriens proteinsyntes. </a:t>
            </a:r>
          </a:p>
          <a:p>
            <a:pPr marL="0" indent="0">
              <a:buNone/>
            </a:pPr>
            <a:r>
              <a:rPr lang="sv-SE" sz="1600" dirty="0"/>
              <a:t>De viktigaste resistensmekanismerna vad gäller resistens mot </a:t>
            </a:r>
            <a:r>
              <a:rPr lang="sv-SE" sz="1600" dirty="0" err="1"/>
              <a:t>betalaktam</a:t>
            </a:r>
            <a:r>
              <a:rPr lang="sv-SE" sz="1600" dirty="0"/>
              <a:t>-antibiotika är: a) Modifiering av antibiotikas struktur genom betalaktamasproduktion (enzymer som bryter ner </a:t>
            </a:r>
            <a:r>
              <a:rPr lang="sv-SE" sz="1600" dirty="0" err="1"/>
              <a:t>betalaktamringen</a:t>
            </a:r>
            <a:r>
              <a:rPr lang="sv-SE" sz="1600" dirty="0"/>
              <a:t>), b) förändring av </a:t>
            </a:r>
            <a:r>
              <a:rPr lang="sv-SE" sz="1600" dirty="0" err="1"/>
              <a:t>target</a:t>
            </a:r>
            <a:r>
              <a:rPr lang="sv-SE" sz="1600" dirty="0"/>
              <a:t> (förändrade penicillinbindande proteiner (PBP) med lägre affinitet för antibiotikum). Ett exempel på bakterier som förvärvat betalaktamaser är t ex en </a:t>
            </a:r>
            <a:r>
              <a:rPr lang="sv-SE" sz="1600" i="1" dirty="0"/>
              <a:t>E. </a:t>
            </a:r>
            <a:r>
              <a:rPr lang="sv-SE" sz="1600" i="1" dirty="0" err="1"/>
              <a:t>coli</a:t>
            </a:r>
            <a:r>
              <a:rPr lang="sv-SE" sz="1600" i="1" dirty="0"/>
              <a:t> </a:t>
            </a:r>
            <a:r>
              <a:rPr lang="sv-SE" sz="1600" dirty="0"/>
              <a:t>som förvärvat en gen (t ex </a:t>
            </a:r>
            <a:r>
              <a:rPr lang="sv-SE" sz="1600" i="1" dirty="0" err="1"/>
              <a:t>ctx</a:t>
            </a:r>
            <a:r>
              <a:rPr lang="sv-SE" sz="1600" i="1" dirty="0"/>
              <a:t>-m</a:t>
            </a:r>
            <a:r>
              <a:rPr lang="sv-SE" sz="1600" dirty="0"/>
              <a:t>) som kodar för </a:t>
            </a:r>
            <a:r>
              <a:rPr lang="sv-SE" sz="1600" dirty="0" err="1"/>
              <a:t>extended-spectrum</a:t>
            </a:r>
            <a:r>
              <a:rPr lang="sv-SE" sz="1600" dirty="0"/>
              <a:t> </a:t>
            </a:r>
            <a:r>
              <a:rPr lang="sv-SE" sz="1600" dirty="0" err="1"/>
              <a:t>betalactamase</a:t>
            </a:r>
            <a:r>
              <a:rPr lang="sv-SE" sz="1600" dirty="0"/>
              <a:t> (ESBL) och som därmed blivit resistent mot </a:t>
            </a:r>
            <a:r>
              <a:rPr lang="sv-SE" sz="1600" dirty="0" err="1"/>
              <a:t>cefalosporiner</a:t>
            </a:r>
            <a:r>
              <a:rPr lang="sv-SE" sz="1600" dirty="0"/>
              <a:t> </a:t>
            </a:r>
            <a:r>
              <a:rPr lang="sv-SE" sz="1600" dirty="0" err="1"/>
              <a:t>m.m</a:t>
            </a:r>
            <a:r>
              <a:rPr lang="sv-SE" sz="1600" dirty="0"/>
              <a:t> </a:t>
            </a:r>
            <a:br>
              <a:rPr lang="sv-SE" sz="1600" dirty="0"/>
            </a:br>
            <a:br>
              <a:rPr lang="sv-SE" sz="1600" dirty="0"/>
            </a:br>
            <a:r>
              <a:rPr lang="sv-SE" sz="1600" b="1" dirty="0"/>
              <a:t>Fråga 5:7 (3p). </a:t>
            </a:r>
            <a:br>
              <a:rPr lang="sv-SE" sz="1600" b="1" dirty="0"/>
            </a:br>
            <a:r>
              <a:rPr lang="sv-SE" sz="1600" dirty="0"/>
              <a:t>Om Lars i tillägg till given anamnes hade berättat att han emellanåt använder amfetamin intravenöst, hade det förändrat ditt val av antibiotikaterapi? På vilket sätt i så fall? Motivera ditt val. </a:t>
            </a: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748536355"/>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5. Lars, 42 år (18 poäng) </a:t>
            </a:r>
            <a:endParaRPr lang="sv-SE" sz="1400" b="1" dirty="0"/>
          </a:p>
          <a:p>
            <a:pPr marL="0" indent="0">
              <a:buNone/>
            </a:pPr>
            <a:r>
              <a:rPr lang="sv-SE" sz="1600" dirty="0" err="1"/>
              <a:t>Tobramycin</a:t>
            </a:r>
            <a:r>
              <a:rPr lang="sv-SE" sz="1600" dirty="0"/>
              <a:t> tillhör gruppen aminoglykosider som verkar genom att hämma bakteriens proteinsyntes. </a:t>
            </a:r>
          </a:p>
          <a:p>
            <a:pPr marL="0" indent="0">
              <a:buNone/>
            </a:pPr>
            <a:r>
              <a:rPr lang="sv-SE" sz="1600" dirty="0"/>
              <a:t>De viktigaste resistensmekanismerna vad gäller resistens mot </a:t>
            </a:r>
            <a:r>
              <a:rPr lang="sv-SE" sz="1600" dirty="0" err="1"/>
              <a:t>betalaktam</a:t>
            </a:r>
            <a:r>
              <a:rPr lang="sv-SE" sz="1600" dirty="0"/>
              <a:t>-antibiotika är: a) Modifiering av antibiotikas struktur genom betalaktamasproduktion (enzymer som bryter ner </a:t>
            </a:r>
            <a:r>
              <a:rPr lang="sv-SE" sz="1600" dirty="0" err="1"/>
              <a:t>betalaktamringen</a:t>
            </a:r>
            <a:r>
              <a:rPr lang="sv-SE" sz="1600" dirty="0"/>
              <a:t>), b) förändring av </a:t>
            </a:r>
            <a:r>
              <a:rPr lang="sv-SE" sz="1600" dirty="0" err="1"/>
              <a:t>target</a:t>
            </a:r>
            <a:r>
              <a:rPr lang="sv-SE" sz="1600" dirty="0"/>
              <a:t> (förändrade penicillinbindande proteiner (PBP) med lägre affinitet för antibiotikum). Ett exempel på bakterier som förvärvat betalaktamaser är t ex en </a:t>
            </a:r>
            <a:r>
              <a:rPr lang="sv-SE" sz="1600" i="1" dirty="0"/>
              <a:t>E. </a:t>
            </a:r>
            <a:r>
              <a:rPr lang="sv-SE" sz="1600" i="1" dirty="0" err="1"/>
              <a:t>coli</a:t>
            </a:r>
            <a:r>
              <a:rPr lang="sv-SE" sz="1600" i="1" dirty="0"/>
              <a:t> </a:t>
            </a:r>
            <a:r>
              <a:rPr lang="sv-SE" sz="1600" dirty="0"/>
              <a:t>som förvärvat en gen (t ex </a:t>
            </a:r>
            <a:r>
              <a:rPr lang="sv-SE" sz="1600" i="1" dirty="0" err="1"/>
              <a:t>ctx</a:t>
            </a:r>
            <a:r>
              <a:rPr lang="sv-SE" sz="1600" i="1" dirty="0"/>
              <a:t>-m</a:t>
            </a:r>
            <a:r>
              <a:rPr lang="sv-SE" sz="1600" dirty="0"/>
              <a:t>) som kodar för </a:t>
            </a:r>
            <a:r>
              <a:rPr lang="sv-SE" sz="1600" dirty="0" err="1"/>
              <a:t>extended-spectrum</a:t>
            </a:r>
            <a:r>
              <a:rPr lang="sv-SE" sz="1600" dirty="0"/>
              <a:t> </a:t>
            </a:r>
            <a:r>
              <a:rPr lang="sv-SE" sz="1600" dirty="0" err="1"/>
              <a:t>betalactamase</a:t>
            </a:r>
            <a:r>
              <a:rPr lang="sv-SE" sz="1600" dirty="0"/>
              <a:t> (ESBL) och som därmed blivit resistent mot </a:t>
            </a:r>
            <a:r>
              <a:rPr lang="sv-SE" sz="1600" dirty="0" err="1"/>
              <a:t>cefalosporiner</a:t>
            </a:r>
            <a:r>
              <a:rPr lang="sv-SE" sz="1600" dirty="0"/>
              <a:t> </a:t>
            </a:r>
            <a:r>
              <a:rPr lang="sv-SE" sz="1600" dirty="0" err="1"/>
              <a:t>m.m</a:t>
            </a:r>
            <a:r>
              <a:rPr lang="sv-SE" sz="1600" dirty="0"/>
              <a:t> </a:t>
            </a:r>
            <a:br>
              <a:rPr lang="sv-SE" sz="1600" dirty="0"/>
            </a:br>
            <a:br>
              <a:rPr lang="sv-SE" sz="1600" dirty="0"/>
            </a:br>
            <a:r>
              <a:rPr lang="sv-SE" sz="1600" b="1" dirty="0"/>
              <a:t>Fråga 5:7 (3p). </a:t>
            </a:r>
            <a:br>
              <a:rPr lang="sv-SE" sz="1600" b="1" dirty="0"/>
            </a:br>
            <a:r>
              <a:rPr lang="sv-SE" sz="1600" dirty="0"/>
              <a:t>Om Lars i tillägg till given anamnes hade berättat att han emellanåt använder amfetamin intravenöst, hade det förändrat ditt val av antibiotikaterapi? På vilket sätt i så fall? Motivera ditt val.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Vid </a:t>
            </a:r>
            <a:r>
              <a:rPr lang="sv-SE" sz="1600" dirty="0" err="1">
                <a:solidFill>
                  <a:schemeClr val="accent4"/>
                </a:solidFill>
              </a:rPr>
              <a:t>endokardit</a:t>
            </a:r>
            <a:r>
              <a:rPr lang="sv-SE" sz="1600" dirty="0">
                <a:solidFill>
                  <a:schemeClr val="accent4"/>
                </a:solidFill>
              </a:rPr>
              <a:t> där intravenöst missbruk är ingångsport, är </a:t>
            </a:r>
            <a:r>
              <a:rPr lang="sv-SE" sz="1600" i="1" dirty="0">
                <a:solidFill>
                  <a:schemeClr val="accent4"/>
                </a:solidFill>
              </a:rPr>
              <a:t>S. </a:t>
            </a:r>
            <a:r>
              <a:rPr lang="sv-SE" sz="1600" i="1" dirty="0" err="1">
                <a:solidFill>
                  <a:schemeClr val="accent4"/>
                </a:solidFill>
              </a:rPr>
              <a:t>aureus</a:t>
            </a:r>
            <a:r>
              <a:rPr lang="sv-SE" sz="1600" i="1" dirty="0">
                <a:solidFill>
                  <a:schemeClr val="accent4"/>
                </a:solidFill>
              </a:rPr>
              <a:t> </a:t>
            </a:r>
            <a:r>
              <a:rPr lang="sv-SE" sz="1600" dirty="0">
                <a:solidFill>
                  <a:schemeClr val="accent4"/>
                </a:solidFill>
              </a:rPr>
              <a:t>vanligaste patogen och bör således täckas av den empiriska antibiotikabehandlingen, även om Lars anamnes är lång och snarast talar för streptokockgenes. Om </a:t>
            </a:r>
            <a:r>
              <a:rPr lang="sv-SE" sz="1600" i="1" dirty="0">
                <a:solidFill>
                  <a:schemeClr val="accent4"/>
                </a:solidFill>
              </a:rPr>
              <a:t>S. </a:t>
            </a:r>
            <a:r>
              <a:rPr lang="sv-SE" sz="1600" i="1" dirty="0" err="1">
                <a:solidFill>
                  <a:schemeClr val="accent4"/>
                </a:solidFill>
              </a:rPr>
              <a:t>aureus</a:t>
            </a:r>
            <a:r>
              <a:rPr lang="sv-SE" sz="1600" i="1" dirty="0">
                <a:solidFill>
                  <a:schemeClr val="accent4"/>
                </a:solidFill>
              </a:rPr>
              <a:t> </a:t>
            </a:r>
            <a:r>
              <a:rPr lang="sv-SE" sz="1600" dirty="0">
                <a:solidFill>
                  <a:schemeClr val="accent4"/>
                </a:solidFill>
              </a:rPr>
              <a:t>inte kan uteslutas är </a:t>
            </a:r>
            <a:r>
              <a:rPr lang="sv-SE" sz="1600" dirty="0" err="1">
                <a:solidFill>
                  <a:schemeClr val="accent4"/>
                </a:solidFill>
              </a:rPr>
              <a:t>kloxacillin</a:t>
            </a:r>
            <a:r>
              <a:rPr lang="sv-SE" sz="1600" dirty="0">
                <a:solidFill>
                  <a:schemeClr val="accent4"/>
                </a:solidFill>
              </a:rPr>
              <a:t> förstahandsmedel(se </a:t>
            </a:r>
            <a:r>
              <a:rPr lang="sv-SE" sz="1600" dirty="0" err="1">
                <a:solidFill>
                  <a:schemeClr val="accent4"/>
                </a:solidFill>
              </a:rPr>
              <a:t>SILFs</a:t>
            </a:r>
            <a:r>
              <a:rPr lang="sv-SE" sz="1600" dirty="0">
                <a:solidFill>
                  <a:schemeClr val="accent4"/>
                </a:solidFill>
              </a:rPr>
              <a:t> vårdprogram för </a:t>
            </a:r>
            <a:r>
              <a:rPr lang="sv-SE" sz="1600" dirty="0" err="1">
                <a:solidFill>
                  <a:schemeClr val="accent4"/>
                </a:solidFill>
              </a:rPr>
              <a:t>endokardit</a:t>
            </a:r>
            <a:r>
              <a:rPr lang="sv-SE" sz="1600" dirty="0">
                <a:solidFill>
                  <a:schemeClr val="accent4"/>
                </a:solidFill>
              </a:rPr>
              <a:t>).</a:t>
            </a:r>
            <a:r>
              <a:rPr lang="sv-SE" sz="1000" dirty="0">
                <a:solidFill>
                  <a:schemeClr val="tx1">
                    <a:lumMod val="50000"/>
                    <a:lumOff val="50000"/>
                  </a:schemeClr>
                </a:solidFill>
              </a:rPr>
              <a:t>FLM K10 C126 </a:t>
            </a:r>
          </a:p>
          <a:p>
            <a:pPr marL="0" indent="0">
              <a:buNone/>
            </a:pPr>
            <a:br>
              <a:rPr lang="sv-SE" sz="1600" b="1" dirty="0"/>
            </a:br>
            <a:endParaRPr lang="sv-SE" sz="1600" dirty="0"/>
          </a:p>
          <a:p>
            <a:pPr marL="0" indent="0">
              <a:buNone/>
            </a:pPr>
            <a:r>
              <a:rPr lang="sv-SE" sz="1600" dirty="0">
                <a:solidFill>
                  <a:schemeClr val="accent1"/>
                </a:solidFill>
              </a:rPr>
              <a:t>Slut på fall 5!</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688767194"/>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600" dirty="0"/>
              <a:t>Olle, 47 år, söker på grund av feber på kvällen den 5 april 2022 på akuten i Norrköping där du tjänstgör som medicinjour. Han beskriver att han mådde rätt så OK i morse, men att han under dagen plötsligt börjat frossa och sedan fått hög feber. Han känner sig nu matt och lite illamående. </a:t>
            </a:r>
          </a:p>
          <a:p>
            <a:pPr marL="0" indent="0">
              <a:buNone/>
            </a:pPr>
            <a:r>
              <a:rPr lang="sv-SE" sz="1600" dirty="0"/>
              <a:t>Sköterskan som tagit emot honom har tagit rutinkontroller som visar: Temp: 39,1°C. Blodtryck: 110/70 </a:t>
            </a:r>
            <a:r>
              <a:rPr lang="sv-SE" sz="1600" dirty="0" err="1"/>
              <a:t>mmHg</a:t>
            </a:r>
            <a:r>
              <a:rPr lang="sv-SE" sz="1600" dirty="0"/>
              <a:t>. Puls: 102/minut. Andningsfrekvens (AF): 19/min. Saturation: 93% på luft. </a:t>
            </a:r>
            <a:br>
              <a:rPr lang="sv-SE" sz="1600" dirty="0"/>
            </a:br>
            <a:br>
              <a:rPr lang="sv-SE" sz="1600" dirty="0"/>
            </a:br>
            <a:r>
              <a:rPr lang="sv-SE" sz="1600" b="1" dirty="0"/>
              <a:t>Fråga 6:1 (2p) </a:t>
            </a:r>
            <a:br>
              <a:rPr lang="sv-SE" sz="1600" b="1" dirty="0"/>
            </a:br>
            <a:r>
              <a:rPr lang="sv-SE" sz="1600" dirty="0"/>
              <a:t>Vilka frågor vill du att Olle ska svara på för att du ska få en bättre bild av vad som gett honom ovanstående symtom? Motivera!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990453875"/>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600" dirty="0"/>
              <a:t>Olle, 47 år, söker på grund av feber på kvällen den 5 april 2022 på akuten i Norrköping där du tjänstgör som medicinjour. Han beskriver att han mådde rätt så OK i morse, men att han under dagen plötsligt börjat frossa och sedan fått hög feber. Han känner sig nu matt och lite illamående. </a:t>
            </a:r>
          </a:p>
          <a:p>
            <a:pPr marL="0" indent="0">
              <a:buNone/>
            </a:pPr>
            <a:r>
              <a:rPr lang="sv-SE" sz="1600" dirty="0"/>
              <a:t>Sköterskan som tagit emot honom har tagit rutinkontroller som visar: Temp: 39,1°C. Blodtryck: 110/70 </a:t>
            </a:r>
            <a:r>
              <a:rPr lang="sv-SE" sz="1600" dirty="0" err="1"/>
              <a:t>mmHg</a:t>
            </a:r>
            <a:r>
              <a:rPr lang="sv-SE" sz="1600" dirty="0"/>
              <a:t>. Puls: 102/minut. Andningsfrekvens (AF): 19/min. Saturation: 93% på luft. </a:t>
            </a:r>
            <a:br>
              <a:rPr lang="sv-SE" sz="1600" dirty="0"/>
            </a:br>
            <a:br>
              <a:rPr lang="sv-SE" sz="1600" dirty="0"/>
            </a:br>
            <a:r>
              <a:rPr lang="sv-SE" sz="1600" b="1" dirty="0"/>
              <a:t>Fråga 6:1 (2p) </a:t>
            </a:r>
            <a:br>
              <a:rPr lang="sv-SE" sz="1600" b="1" dirty="0"/>
            </a:br>
            <a:r>
              <a:rPr lang="sv-SE" sz="1600" dirty="0"/>
              <a:t>Vilka frågor vill du att Olle ska svara på för att du ska få en bättre bild av vad som gett honom ovanstående symtom? Motivera! </a:t>
            </a:r>
            <a:br>
              <a:rPr lang="sv-SE" sz="1600" dirty="0"/>
            </a:br>
            <a:br>
              <a:rPr lang="sv-SE" sz="1600" dirty="0"/>
            </a:br>
            <a:r>
              <a:rPr lang="sv-SE" sz="1600" b="1" dirty="0">
                <a:solidFill>
                  <a:schemeClr val="accent4"/>
                </a:solidFill>
              </a:rPr>
              <a:t>Svarsförslag</a:t>
            </a:r>
            <a:r>
              <a:rPr lang="sv-SE" sz="1600" dirty="0">
                <a:solidFill>
                  <a:schemeClr val="accent4"/>
                </a:solidFill>
              </a:rPr>
              <a:t>: </a:t>
            </a:r>
            <a:br>
              <a:rPr lang="sv-SE" sz="1600" dirty="0">
                <a:solidFill>
                  <a:schemeClr val="accent4"/>
                </a:solidFill>
              </a:rPr>
            </a:br>
            <a:r>
              <a:rPr lang="sv-SE" sz="1600" dirty="0">
                <a:solidFill>
                  <a:schemeClr val="accent4"/>
                </a:solidFill>
              </a:rPr>
              <a:t>Du frågar efter debut och förlopp av den aktuella episoden – varför söker han nu, utlösande faktorer? Symtom från andra organsystem och andra associerade symtom? Infektionsepidemiologi; dvs resor utomlands eller i Norrland och om det finns andra i närheten med liknande symtom. Tidigare och nuvarande sjukdomar, inklusive infektioner. Aktuella läkemedel och eventuella allergier. Bruk av tobak, alkohol och andra droger. Sociala faktorer – arbete, bor han ensam eller delar han bostad.</a:t>
            </a:r>
            <a:br>
              <a:rPr lang="sv-SE" sz="1600" dirty="0">
                <a:solidFill>
                  <a:schemeClr val="accent4"/>
                </a:solidFill>
              </a:rPr>
            </a:br>
            <a:br>
              <a:rPr lang="sv-SE" sz="1600" dirty="0"/>
            </a:br>
            <a:r>
              <a:rPr lang="sv-SE" sz="1000" dirty="0">
                <a:solidFill>
                  <a:schemeClr val="tx1">
                    <a:lumMod val="50000"/>
                    <a:lumOff val="50000"/>
                  </a:schemeClr>
                </a:solidFill>
              </a:rPr>
              <a:t>FLM K10 C70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93058442"/>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200" i="1" dirty="0">
                <a:solidFill>
                  <a:schemeClr val="tx1">
                    <a:lumMod val="50000"/>
                    <a:lumOff val="50000"/>
                  </a:schemeClr>
                </a:solidFill>
              </a:rPr>
              <a:t>Olle, 47 år, söker på grund av feber på kvällen den 5 april 2022 på akuten i Norrköping där du tjänstgör som medicinjour. Han beskriver att han mådde rätt så OK i morse, men att han under dagen plötsligt börjat frossa och sedan fått hög feber. Han känner sig nu matt och lite illamående. </a:t>
            </a:r>
          </a:p>
          <a:p>
            <a:pPr marL="0" indent="0">
              <a:buNone/>
            </a:pPr>
            <a:r>
              <a:rPr lang="sv-SE" sz="1200" i="1" dirty="0">
                <a:solidFill>
                  <a:schemeClr val="tx1">
                    <a:lumMod val="50000"/>
                    <a:lumOff val="50000"/>
                  </a:schemeClr>
                </a:solidFill>
              </a:rPr>
              <a:t>Sköterskan som tagit emot honom har tagit rutinkontroller som visar: Temp: 39,1°C. Blodtryck: 110/70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102/minut. Andningsfrekvens (AF): 19/min. Saturation: 93% på luft. </a:t>
            </a:r>
            <a:br>
              <a:rPr lang="sv-SE" sz="1600" dirty="0"/>
            </a:br>
            <a:endParaRPr lang="sv-SE" sz="1600" dirty="0"/>
          </a:p>
          <a:p>
            <a:pPr marL="0" indent="0">
              <a:buNone/>
            </a:pPr>
            <a:r>
              <a:rPr lang="sv-SE" sz="1600" dirty="0"/>
              <a:t>Olle berättar att han röker, är tidigare frisk och tar inga mediciner. Han hade covid-19 i januari (innevarande år) men blev inte särskilt sjuk, då han var fullvaccinerad redan innan. Han är allergisk mot penicillin. Han har inte varit utomlands sedan 2019. Olle är frånskild, barnen är vuxna och han bor ensam, men han har en särbo som bor i Valdemarsvik. Han jobbar som målare, och hjälper till på byggen med lite av varje när det är ont om målarjobb. Ingen i hans närhet är sjuk på samma sätt som han. Han förnekar hosta eller övre luftvägsbesvär. Vattenkastning och tarmtömning fungerar som vanligt menar Olle, och han har inte ont i magen, men han känner sig sjuk och matt. Frossan och febern kom som sagt plötsligt under eftermiddagen. Han ringde då 1177, som hänvisade honom till akuten. </a:t>
            </a:r>
          </a:p>
          <a:p>
            <a:pPr marL="0" indent="0">
              <a:buNone/>
            </a:pPr>
            <a:r>
              <a:rPr lang="sv-SE" sz="1600" dirty="0"/>
              <a:t>I status noterar du: </a:t>
            </a:r>
          </a:p>
          <a:p>
            <a:pPr marL="0" indent="0">
              <a:buNone/>
            </a:pPr>
            <a:r>
              <a:rPr lang="sv-SE" sz="1600" dirty="0"/>
              <a:t>AT: Allmänpåverkad, men vaken och orienterad till tid, rum och person. Ingen nackstyvhet. Mun och svalg: Normalstora, </a:t>
            </a:r>
            <a:r>
              <a:rPr lang="sv-SE" sz="1600" dirty="0" err="1"/>
              <a:t>oretade</a:t>
            </a:r>
            <a:r>
              <a:rPr lang="sv-SE" sz="1600" dirty="0"/>
              <a:t> tonsiller. </a:t>
            </a:r>
            <a:r>
              <a:rPr lang="sv-SE" sz="1600" dirty="0" err="1"/>
              <a:t>Cor</a:t>
            </a:r>
            <a:r>
              <a:rPr lang="sv-SE" sz="1600" dirty="0"/>
              <a:t>: Regelbunden rytm utan hörbara biljud. Lungor: Normala andningsljud, inga biljud. AF: 21/min. Buk: Palperas mjuk och oöm. Ingen dunkömhet över njurloger. Blodtryck: 95/65 </a:t>
            </a:r>
            <a:r>
              <a:rPr lang="sv-SE" sz="1600" dirty="0" err="1"/>
              <a:t>mmHg</a:t>
            </a:r>
            <a:r>
              <a:rPr lang="sv-SE" sz="1600" dirty="0"/>
              <a:t>. Puls:111/min. Saturation: 91% på luft </a:t>
            </a:r>
            <a:br>
              <a:rPr lang="sv-SE" sz="1600" dirty="0"/>
            </a:br>
            <a:br>
              <a:rPr lang="sv-SE" sz="1600" dirty="0"/>
            </a:br>
            <a:r>
              <a:rPr lang="sv-SE" sz="1600" b="1" dirty="0"/>
              <a:t>Fråga 6:2 (1p) </a:t>
            </a:r>
            <a:br>
              <a:rPr lang="sv-SE" sz="1600" b="1" dirty="0"/>
            </a:br>
            <a:r>
              <a:rPr lang="sv-SE" sz="1600" dirty="0"/>
              <a:t>Saknar du något i status? Vad i sådana fall?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96292413"/>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200" i="1" dirty="0">
                <a:solidFill>
                  <a:schemeClr val="tx1">
                    <a:lumMod val="50000"/>
                    <a:lumOff val="50000"/>
                  </a:schemeClr>
                </a:solidFill>
              </a:rPr>
              <a:t>Olle, 47 år, söker på grund av feber på kvällen den 5 april 2022 på akuten i Norrköping där du tjänstgör som medicinjour. Han beskriver att han mådde rätt så OK i morse, men att han under dagen plötsligt börjat frossa och sedan fått hög feber. Han känner sig nu matt och lite illamående. </a:t>
            </a:r>
          </a:p>
          <a:p>
            <a:pPr marL="0" indent="0">
              <a:buNone/>
            </a:pPr>
            <a:r>
              <a:rPr lang="sv-SE" sz="1200" i="1" dirty="0">
                <a:solidFill>
                  <a:schemeClr val="tx1">
                    <a:lumMod val="50000"/>
                    <a:lumOff val="50000"/>
                  </a:schemeClr>
                </a:solidFill>
              </a:rPr>
              <a:t>Sköterskan som tagit emot honom har tagit rutinkontroller som visar: Temp: 39,1°C. Blodtryck: 110/70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102/minut. Andningsfrekvens (AF): 19/min. Saturation: 93% på luft. </a:t>
            </a:r>
            <a:br>
              <a:rPr lang="sv-SE" sz="1600" dirty="0"/>
            </a:br>
            <a:endParaRPr lang="sv-SE" sz="1600" dirty="0"/>
          </a:p>
          <a:p>
            <a:pPr marL="0" indent="0">
              <a:buNone/>
            </a:pPr>
            <a:r>
              <a:rPr lang="sv-SE" sz="1600" dirty="0"/>
              <a:t>Olle berättar att han röker, är tidigare frisk och tar inga mediciner. Han hade covid-19 i januari (innevarande år) men blev inte särskilt sjuk, då han var fullvaccinerad redan innan. Han är allergisk mot penicillin. Han har inte varit utomlands sedan 2019. Olle är frånskild, barnen är vuxna och han bor ensam, men han har en särbo som bor i Valdemarsvik. Han jobbar som målare, och hjälper till på byggen med lite av varje när det är ont om målarjobb. Ingen i hans närhet är sjuk på samma sätt som han. Han förnekar hosta eller övre luftvägsbesvär. Vattenkastning och tarmtömning fungerar som vanligt menar Olle, och han har inte ont i magen, men han känner sig sjuk och matt. Frossan och febern kom som sagt plötsligt under eftermiddagen. Han ringde då 1177, som hänvisade honom till akuten. </a:t>
            </a:r>
          </a:p>
          <a:p>
            <a:pPr marL="0" indent="0">
              <a:buNone/>
            </a:pPr>
            <a:r>
              <a:rPr lang="sv-SE" sz="1600" dirty="0"/>
              <a:t>I status noterar du: </a:t>
            </a:r>
          </a:p>
          <a:p>
            <a:pPr marL="0" indent="0">
              <a:buNone/>
            </a:pPr>
            <a:r>
              <a:rPr lang="sv-SE" sz="1600" dirty="0"/>
              <a:t>AT: Allmänpåverkad, men vaken och orienterad till tid, rum och person. Ingen nackstyvhet. Mun och svalg: Normalstora, </a:t>
            </a:r>
            <a:r>
              <a:rPr lang="sv-SE" sz="1600" dirty="0" err="1"/>
              <a:t>oretade</a:t>
            </a:r>
            <a:r>
              <a:rPr lang="sv-SE" sz="1600" dirty="0"/>
              <a:t> tonsiller. </a:t>
            </a:r>
            <a:r>
              <a:rPr lang="sv-SE" sz="1600" dirty="0" err="1"/>
              <a:t>Cor</a:t>
            </a:r>
            <a:r>
              <a:rPr lang="sv-SE" sz="1600" dirty="0"/>
              <a:t>: Regelbunden rytm utan hörbara biljud. Lungor: Normala andningsljud, inga biljud. AF: 21/min. Buk: Palperas mjuk och oöm. Ingen dunkömhet över njurloger. Blodtryck: 95/65 </a:t>
            </a:r>
            <a:r>
              <a:rPr lang="sv-SE" sz="1600" dirty="0" err="1"/>
              <a:t>mmHg</a:t>
            </a:r>
            <a:r>
              <a:rPr lang="sv-SE" sz="1600" dirty="0"/>
              <a:t>. Puls:111/min. Saturation: 91% på luft </a:t>
            </a:r>
            <a:br>
              <a:rPr lang="sv-SE" sz="1600" dirty="0"/>
            </a:br>
            <a:br>
              <a:rPr lang="sv-SE" sz="1600" dirty="0"/>
            </a:br>
            <a:r>
              <a:rPr lang="sv-SE" sz="1600" b="1" dirty="0"/>
              <a:t>Fråga 6:2 (1p) </a:t>
            </a:r>
            <a:br>
              <a:rPr lang="sv-SE" sz="1600" b="1" dirty="0"/>
            </a:br>
            <a:r>
              <a:rPr lang="sv-SE" sz="1600" dirty="0"/>
              <a:t>Saknar du något i status? Vad i sådana fall?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Inspektion av hudkostymen och palpation av lymfkörtelstationer. </a:t>
            </a:r>
          </a:p>
          <a:p>
            <a:pPr marL="0" indent="0">
              <a:buNone/>
            </a:pPr>
            <a:br>
              <a:rPr lang="sv-SE" sz="1600" dirty="0">
                <a:solidFill>
                  <a:schemeClr val="accent4"/>
                </a:solidFill>
              </a:rPr>
            </a:br>
            <a:r>
              <a:rPr lang="sv-SE" sz="1000" dirty="0">
                <a:solidFill>
                  <a:schemeClr val="tx1">
                    <a:lumMod val="50000"/>
                    <a:lumOff val="50000"/>
                  </a:schemeClr>
                </a:solidFill>
              </a:rPr>
              <a:t>FLM K10 C70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585962244"/>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200" i="1" dirty="0">
                <a:solidFill>
                  <a:schemeClr val="tx1">
                    <a:lumMod val="50000"/>
                    <a:lumOff val="50000"/>
                  </a:schemeClr>
                </a:solidFill>
              </a:rPr>
              <a:t>Olle, 47 år, söker på grund av feber på kvällen den 5 april 2022 på akuten i Norrköping där du tjänstgör som medicinjour. Han beskriver att han mådde rätt så OK i morse, men att han under dagen plötsligt börjat frossa och sedan fått hög feber. Han känner sig nu matt och lite illamående. </a:t>
            </a:r>
          </a:p>
          <a:p>
            <a:pPr marL="0" indent="0">
              <a:buNone/>
            </a:pPr>
            <a:r>
              <a:rPr lang="sv-SE" sz="1200" i="1" dirty="0">
                <a:solidFill>
                  <a:schemeClr val="tx1">
                    <a:lumMod val="50000"/>
                    <a:lumOff val="50000"/>
                  </a:schemeClr>
                </a:solidFill>
              </a:rPr>
              <a:t>Sköterskan som tagit emot honom har tagit rutinkontroller som visar: Temp: 39,1°C. Blodtryck: 110/70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102/minut. Andningsfrekvens (AF): 19/min. Saturation: 93% på luft. </a:t>
            </a:r>
            <a:br>
              <a:rPr lang="sv-SE" sz="1600" dirty="0"/>
            </a:br>
            <a:r>
              <a:rPr lang="sv-SE" sz="1200" i="1" dirty="0">
                <a:solidFill>
                  <a:schemeClr val="tx1">
                    <a:lumMod val="50000"/>
                    <a:lumOff val="50000"/>
                  </a:schemeClr>
                </a:solidFill>
              </a:rPr>
              <a:t>Olle berättar att han röker, är tidigare frisk och tar inga mediciner. Han hade covid-19 i januari (innevarande år) men blev inte särskilt sjuk, då han var fullvaccinerad redan innan. Han är allergisk mot penicillin. Han har inte varit utomlands sedan 2019. Olle är frånskild, barnen är vuxna och han bor ensam, men han har en särbo som bor i Valdemarsvik. Han jobbar som målare, och hjälper till på byggen med lite av varje när det är ont om målarjobb. Ingen i hans närhet är sjuk på samma sätt som han. Han förnekar hosta eller övre luftvägsbesvär. Vattenkastning och tarmtömning fungerar som vanligt menar Olle, och han har inte ont i magen, men han känner sig sjuk och matt. Frossan och febern kom som sagt plötsligt under eftermiddagen. Han ringde då 1177, som hänvisade honom till akuten. </a:t>
            </a:r>
          </a:p>
          <a:p>
            <a:pPr marL="0" indent="0">
              <a:buNone/>
            </a:pPr>
            <a:r>
              <a:rPr lang="sv-SE" sz="1200" i="1" dirty="0">
                <a:solidFill>
                  <a:schemeClr val="tx1">
                    <a:lumMod val="50000"/>
                    <a:lumOff val="50000"/>
                  </a:schemeClr>
                </a:solidFill>
              </a:rPr>
              <a:t>I status noterar du: </a:t>
            </a:r>
            <a:br>
              <a:rPr lang="sv-SE" sz="1200" i="1" dirty="0">
                <a:solidFill>
                  <a:schemeClr val="tx1">
                    <a:lumMod val="50000"/>
                    <a:lumOff val="50000"/>
                  </a:schemeClr>
                </a:solidFill>
              </a:rPr>
            </a:br>
            <a:r>
              <a:rPr lang="sv-SE" sz="1200" i="1" dirty="0">
                <a:solidFill>
                  <a:schemeClr val="tx1">
                    <a:lumMod val="50000"/>
                    <a:lumOff val="50000"/>
                  </a:schemeClr>
                </a:solidFill>
              </a:rPr>
              <a:t>AT: Allmänpåverkad, men vaken och orienterad till tid, rum och person. Ingen nackstyvhet. Mun och svalg: Normalstora, </a:t>
            </a:r>
            <a:r>
              <a:rPr lang="sv-SE" sz="1200" i="1" dirty="0" err="1">
                <a:solidFill>
                  <a:schemeClr val="tx1">
                    <a:lumMod val="50000"/>
                    <a:lumOff val="50000"/>
                  </a:schemeClr>
                </a:solidFill>
              </a:rPr>
              <a:t>oretade</a:t>
            </a:r>
            <a:r>
              <a:rPr lang="sv-SE" sz="1200" i="1" dirty="0">
                <a:solidFill>
                  <a:schemeClr val="tx1">
                    <a:lumMod val="50000"/>
                    <a:lumOff val="50000"/>
                  </a:schemeClr>
                </a:solidFill>
              </a:rPr>
              <a:t> tonsiller. </a:t>
            </a:r>
            <a:r>
              <a:rPr lang="sv-SE" sz="1200" i="1" dirty="0" err="1">
                <a:solidFill>
                  <a:schemeClr val="tx1">
                    <a:lumMod val="50000"/>
                    <a:lumOff val="50000"/>
                  </a:schemeClr>
                </a:solidFill>
              </a:rPr>
              <a:t>Cor</a:t>
            </a:r>
            <a:r>
              <a:rPr lang="sv-SE" sz="1200" i="1" dirty="0">
                <a:solidFill>
                  <a:schemeClr val="tx1">
                    <a:lumMod val="50000"/>
                    <a:lumOff val="50000"/>
                  </a:schemeClr>
                </a:solidFill>
              </a:rPr>
              <a:t>: Regelbunden rytm utan hörbara biljud. Lungor: Normala andningsljud, inga biljud. AF: 21/min. Buk: Palperas mjuk och oöm. Ingen dunkömhet över njurloger. Blodtryck: 95/65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Puls:111/min. Saturation: 91% på luft </a:t>
            </a:r>
            <a:br>
              <a:rPr lang="sv-SE" sz="1600" dirty="0"/>
            </a:br>
            <a:br>
              <a:rPr lang="sv-SE" sz="1600" dirty="0"/>
            </a:br>
            <a:r>
              <a:rPr lang="sv-SE" sz="1600" b="1" dirty="0"/>
              <a:t>Fråga 6:3 (1p) </a:t>
            </a:r>
            <a:br>
              <a:rPr lang="sv-SE" sz="1600" b="1" dirty="0"/>
            </a:br>
            <a:r>
              <a:rPr lang="sv-SE" sz="1600" dirty="0"/>
              <a:t>Vilken är nu din preliminära diagnos?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539802483"/>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200" i="1" dirty="0">
                <a:solidFill>
                  <a:schemeClr val="tx1">
                    <a:lumMod val="50000"/>
                    <a:lumOff val="50000"/>
                  </a:schemeClr>
                </a:solidFill>
              </a:rPr>
              <a:t>Olle, 47 år, söker på grund av feber på kvällen den 5 april 2022 på akuten i Norrköping där du tjänstgör som medicinjour. Han beskriver att han mådde rätt så OK i morse, men att han under dagen plötsligt börjat frossa och sedan fått hög feber. Han känner sig nu matt och lite illamående. </a:t>
            </a:r>
          </a:p>
          <a:p>
            <a:pPr marL="0" indent="0">
              <a:buNone/>
            </a:pPr>
            <a:r>
              <a:rPr lang="sv-SE" sz="1200" i="1" dirty="0">
                <a:solidFill>
                  <a:schemeClr val="tx1">
                    <a:lumMod val="50000"/>
                    <a:lumOff val="50000"/>
                  </a:schemeClr>
                </a:solidFill>
              </a:rPr>
              <a:t>Sköterskan som tagit emot honom har tagit rutinkontroller som visar: Temp: 39,1°C. Blodtryck: 110/70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102/minut. Andningsfrekvens (AF): 19/min. Saturation: 93% på luft. </a:t>
            </a:r>
            <a:br>
              <a:rPr lang="sv-SE" sz="1600" dirty="0"/>
            </a:br>
            <a:r>
              <a:rPr lang="sv-SE" sz="1200" i="1" dirty="0">
                <a:solidFill>
                  <a:schemeClr val="tx1">
                    <a:lumMod val="50000"/>
                    <a:lumOff val="50000"/>
                  </a:schemeClr>
                </a:solidFill>
              </a:rPr>
              <a:t>Olle berättar att han röker, är tidigare frisk och tar inga mediciner. Han hade covid-19 i januari (innevarande år) men blev inte särskilt sjuk, då han var fullvaccinerad redan innan. Han är allergisk mot penicillin. Han har inte varit utomlands sedan 2019. Olle är frånskild, barnen är vuxna och han bor ensam, men han har en särbo som bor i Valdemarsvik. Han jobbar som målare, och hjälper till på byggen med lite av varje när det är ont om målarjobb. Ingen i hans närhet är sjuk på samma sätt som han. Han förnekar hosta eller övre luftvägsbesvär. Vattenkastning och tarmtömning fungerar som vanligt menar Olle, och han har inte ont i magen, men han känner sig sjuk och matt. Frossan och febern kom som sagt plötsligt under eftermiddagen. Han ringde då 1177, som hänvisade honom till akuten. </a:t>
            </a:r>
          </a:p>
          <a:p>
            <a:pPr marL="0" indent="0">
              <a:buNone/>
            </a:pPr>
            <a:r>
              <a:rPr lang="sv-SE" sz="1200" i="1" dirty="0">
                <a:solidFill>
                  <a:schemeClr val="tx1">
                    <a:lumMod val="50000"/>
                    <a:lumOff val="50000"/>
                  </a:schemeClr>
                </a:solidFill>
              </a:rPr>
              <a:t>I status noterar du: </a:t>
            </a:r>
            <a:br>
              <a:rPr lang="sv-SE" sz="1200" i="1" dirty="0">
                <a:solidFill>
                  <a:schemeClr val="tx1">
                    <a:lumMod val="50000"/>
                    <a:lumOff val="50000"/>
                  </a:schemeClr>
                </a:solidFill>
              </a:rPr>
            </a:br>
            <a:r>
              <a:rPr lang="sv-SE" sz="1200" i="1" dirty="0">
                <a:solidFill>
                  <a:schemeClr val="tx1">
                    <a:lumMod val="50000"/>
                    <a:lumOff val="50000"/>
                  </a:schemeClr>
                </a:solidFill>
              </a:rPr>
              <a:t>AT: Allmänpåverkad, men vaken och orienterad till tid, rum och person. Ingen nackstyvhet. Mun och svalg: Normalstora, </a:t>
            </a:r>
            <a:r>
              <a:rPr lang="sv-SE" sz="1200" i="1" dirty="0" err="1">
                <a:solidFill>
                  <a:schemeClr val="tx1">
                    <a:lumMod val="50000"/>
                    <a:lumOff val="50000"/>
                  </a:schemeClr>
                </a:solidFill>
              </a:rPr>
              <a:t>oretade</a:t>
            </a:r>
            <a:r>
              <a:rPr lang="sv-SE" sz="1200" i="1" dirty="0">
                <a:solidFill>
                  <a:schemeClr val="tx1">
                    <a:lumMod val="50000"/>
                    <a:lumOff val="50000"/>
                  </a:schemeClr>
                </a:solidFill>
              </a:rPr>
              <a:t> tonsiller. </a:t>
            </a:r>
            <a:r>
              <a:rPr lang="sv-SE" sz="1200" i="1" dirty="0" err="1">
                <a:solidFill>
                  <a:schemeClr val="tx1">
                    <a:lumMod val="50000"/>
                    <a:lumOff val="50000"/>
                  </a:schemeClr>
                </a:solidFill>
              </a:rPr>
              <a:t>Cor</a:t>
            </a:r>
            <a:r>
              <a:rPr lang="sv-SE" sz="1200" i="1" dirty="0">
                <a:solidFill>
                  <a:schemeClr val="tx1">
                    <a:lumMod val="50000"/>
                    <a:lumOff val="50000"/>
                  </a:schemeClr>
                </a:solidFill>
              </a:rPr>
              <a:t>: Regelbunden rytm utan hörbara biljud. Lungor: Normala andningsljud, inga biljud. AF: 21/min. Buk: Palperas mjuk och oöm. Ingen dunkömhet över njurloger. Blodtryck: 95/65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Puls:111/min. Saturation: 91% på luft </a:t>
            </a:r>
            <a:br>
              <a:rPr lang="sv-SE" sz="1600" dirty="0"/>
            </a:br>
            <a:br>
              <a:rPr lang="sv-SE" sz="1600" dirty="0"/>
            </a:br>
            <a:r>
              <a:rPr lang="sv-SE" sz="1600" b="1" dirty="0"/>
              <a:t>Fråga 6:3 (1p) </a:t>
            </a:r>
            <a:br>
              <a:rPr lang="sv-SE" sz="1600" b="1" dirty="0"/>
            </a:br>
            <a:r>
              <a:rPr lang="sv-SE" sz="1600" dirty="0"/>
              <a:t>Vilken är nu din preliminära diagnos?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Du bedömer att Olle har en sepsis, då det finns tecken på sviktande organfunktion (</a:t>
            </a:r>
            <a:r>
              <a:rPr lang="sv-SE" sz="1600" dirty="0" err="1">
                <a:solidFill>
                  <a:schemeClr val="accent4"/>
                </a:solidFill>
              </a:rPr>
              <a:t>ffa</a:t>
            </a:r>
            <a:r>
              <a:rPr lang="sv-SE" sz="1600" dirty="0">
                <a:solidFill>
                  <a:schemeClr val="accent4"/>
                </a:solidFill>
              </a:rPr>
              <a:t> cirkulationssvikt) som du bedömer sannolikt utgår från en rosfeber (</a:t>
            </a:r>
            <a:r>
              <a:rPr lang="sv-SE" sz="1600" dirty="0" err="1">
                <a:solidFill>
                  <a:schemeClr val="accent4"/>
                </a:solidFill>
              </a:rPr>
              <a:t>erysipelas</a:t>
            </a:r>
            <a:r>
              <a:rPr lang="sv-SE" sz="1600" dirty="0">
                <a:solidFill>
                  <a:schemeClr val="accent4"/>
                </a:solidFill>
              </a:rPr>
              <a:t>). </a:t>
            </a:r>
          </a:p>
          <a:p>
            <a:pPr marL="0" indent="0">
              <a:buNone/>
            </a:pPr>
            <a:br>
              <a:rPr lang="sv-SE" sz="1600" dirty="0">
                <a:solidFill>
                  <a:schemeClr val="accent4"/>
                </a:solidFill>
              </a:rPr>
            </a:br>
            <a:r>
              <a:rPr lang="sv-SE" sz="1000" dirty="0">
                <a:solidFill>
                  <a:schemeClr val="tx1">
                    <a:lumMod val="50000"/>
                    <a:lumOff val="50000"/>
                  </a:schemeClr>
                </a:solidFill>
              </a:rPr>
              <a:t>FLM K10 C70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355896336"/>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200" i="1" dirty="0">
                <a:solidFill>
                  <a:schemeClr val="tx1">
                    <a:lumMod val="50000"/>
                    <a:lumOff val="50000"/>
                  </a:schemeClr>
                </a:solidFill>
              </a:rPr>
              <a:t>Olle, 47 år, söker på grund av feber på kvällen den 5 april 2022 på akuten i Norrköping där du tjänstgör som medicinjour. Han beskriver att han mådde rätt så OK i morse, men att han under dagen plötsligt börjat frossa och sedan fått hög feber. Han känner sig nu matt och lite illamående. Sköterskan som tagit emot honom har tagit rutinkontroller som visar: Temp: 39,1°C. Blodtryck: 110/70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102/minut. Andningsfrekvens (AF): 19/min. Saturation: 93% på luft. Olle berättar att han röker, är tidigare frisk och tar inga mediciner. Han hade covid-19 i januari (innevarande år) men blev inte särskilt sjuk, då han var fullvaccinerad redan innan. Han är allergisk mot penicillin. Han har inte varit utomlands sedan 2019. Olle är frånskild, barnen är vuxna och han bor ensam, men han har en särbo som bor i Valdemarsvik. Han jobbar som målare, och hjälper till på byggen med lite av varje när det är ont om målarjobb. Ingen i hans närhet är sjuk på samma sätt som han. Han förnekar hosta eller övre luftvägsbesvär. Vattenkastning och tarmtömning fungerar som vanligt menar Olle, och han har inte ont i magen, men han känner sig sjuk och matt. Frossan och febern kom som sagt plötsligt under eftermiddagen. Han ringde då 1177, som hänvisade honom till akuten. I status noterar du: AT: Allmänpåverkad, men vaken och orienterad till tid, rum och person. Ingen nackstyvhet. Mun och svalg: Normalstora, </a:t>
            </a:r>
            <a:r>
              <a:rPr lang="sv-SE" sz="1200" i="1" dirty="0" err="1">
                <a:solidFill>
                  <a:schemeClr val="tx1">
                    <a:lumMod val="50000"/>
                    <a:lumOff val="50000"/>
                  </a:schemeClr>
                </a:solidFill>
              </a:rPr>
              <a:t>oretade</a:t>
            </a:r>
            <a:r>
              <a:rPr lang="sv-SE" sz="1200" i="1" dirty="0">
                <a:solidFill>
                  <a:schemeClr val="tx1">
                    <a:lumMod val="50000"/>
                    <a:lumOff val="50000"/>
                  </a:schemeClr>
                </a:solidFill>
              </a:rPr>
              <a:t> tonsiller. </a:t>
            </a:r>
            <a:r>
              <a:rPr lang="sv-SE" sz="1200" i="1" dirty="0" err="1">
                <a:solidFill>
                  <a:schemeClr val="tx1">
                    <a:lumMod val="50000"/>
                    <a:lumOff val="50000"/>
                  </a:schemeClr>
                </a:solidFill>
              </a:rPr>
              <a:t>Cor</a:t>
            </a:r>
            <a:r>
              <a:rPr lang="sv-SE" sz="1200" i="1" dirty="0">
                <a:solidFill>
                  <a:schemeClr val="tx1">
                    <a:lumMod val="50000"/>
                    <a:lumOff val="50000"/>
                  </a:schemeClr>
                </a:solidFill>
              </a:rPr>
              <a:t>: Regelbunden rytm utan hörbara biljud. Lungor: Normala andningsljud, inga biljud. AF: 21/min. Buk: Palperas mjuk och oöm. Ingen dunkömhet över njurloger. Blodtryck: 95/65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Puls:111/min. Saturation: 91% på luft. Du inser att du glömt att inspektera hudkostymen och att palpera lymfkörtelstationer och när du gör det noterar du ett </a:t>
            </a:r>
            <a:r>
              <a:rPr lang="sv-SE" sz="1200" i="1" dirty="0" err="1">
                <a:solidFill>
                  <a:schemeClr val="tx1">
                    <a:lumMod val="50000"/>
                    <a:lumOff val="50000"/>
                  </a:schemeClr>
                </a:solidFill>
              </a:rPr>
              <a:t>handflatestort</a:t>
            </a:r>
            <a:r>
              <a:rPr lang="sv-SE" sz="1200" i="1" dirty="0">
                <a:solidFill>
                  <a:schemeClr val="tx1">
                    <a:lumMod val="50000"/>
                    <a:lumOff val="50000"/>
                  </a:schemeClr>
                </a:solidFill>
              </a:rPr>
              <a:t> rodnat område distalt på Olles högra underben. När du palperar lymfkörtelstationerna så märker du att det finns en rodnad distalt om körtlarna i hö ljumske. </a:t>
            </a:r>
            <a:r>
              <a:rPr lang="sv-SE" sz="1200" i="1" dirty="0" err="1">
                <a:solidFill>
                  <a:schemeClr val="tx1">
                    <a:lumMod val="50000"/>
                    <a:lumOff val="50000"/>
                  </a:schemeClr>
                </a:solidFill>
              </a:rPr>
              <a:t>Inguinalkörtlarna</a:t>
            </a:r>
            <a:r>
              <a:rPr lang="sv-SE" sz="1200" i="1" dirty="0">
                <a:solidFill>
                  <a:schemeClr val="tx1">
                    <a:lumMod val="50000"/>
                    <a:lumOff val="50000"/>
                  </a:schemeClr>
                </a:solidFill>
              </a:rPr>
              <a:t> på höger sida är också svullna och Olle säger att det gör ont när du palperar dem. </a:t>
            </a:r>
          </a:p>
          <a:p>
            <a:pPr marL="0" indent="0">
              <a:buNone/>
            </a:pPr>
            <a:r>
              <a:rPr lang="sv-SE" sz="1600" dirty="0"/>
              <a:t>Olles tillstånd stabiliseras genom att han får syrgas på grimma och en initial intravenös vätskebolus i en av de två venösa infarter du ordinerat, och du vill nu starta antibiotikabehandling. Olle har ju uppgivit allergi mot penicillin, och när du kontrollerar i journalen finner du mycket riktigt en sådan varning. Den hänvisar till en journalanteckning där det visar sig att Olle reagerat med svullnad i halsen, </a:t>
            </a:r>
            <a:r>
              <a:rPr lang="sv-SE" sz="1600" dirty="0" err="1"/>
              <a:t>angioödem</a:t>
            </a:r>
            <a:r>
              <a:rPr lang="sv-SE" sz="1600" dirty="0"/>
              <a:t> och </a:t>
            </a:r>
            <a:r>
              <a:rPr lang="sv-SE" sz="1600" dirty="0" err="1"/>
              <a:t>urtikaria</a:t>
            </a:r>
            <a:r>
              <a:rPr lang="sv-SE" sz="1600" dirty="0"/>
              <a:t> i samband med att han fått </a:t>
            </a:r>
            <a:r>
              <a:rPr lang="sv-SE" sz="1600" dirty="0" err="1"/>
              <a:t>Ekvacillin</a:t>
            </a:r>
            <a:r>
              <a:rPr lang="sv-SE" sz="1600" dirty="0"/>
              <a:t> iv, vid ett tidigare tillfälle. Du vill därför </a:t>
            </a:r>
            <a:r>
              <a:rPr lang="sv-SE" sz="1600" b="1" dirty="0"/>
              <a:t>inte </a:t>
            </a:r>
            <a:r>
              <a:rPr lang="sv-SE" sz="1600" dirty="0"/>
              <a:t>gärna ge honom något antibiotikum som är besläktat med (tillhör samma grupp som) </a:t>
            </a:r>
            <a:r>
              <a:rPr lang="sv-SE" sz="1600" dirty="0" err="1"/>
              <a:t>penicilliner</a:t>
            </a:r>
            <a:r>
              <a:rPr lang="sv-SE" sz="1600" dirty="0"/>
              <a:t>. </a:t>
            </a:r>
            <a:br>
              <a:rPr lang="sv-SE" sz="1600" dirty="0"/>
            </a:br>
            <a:br>
              <a:rPr lang="sv-SE" sz="1600" dirty="0"/>
            </a:br>
            <a:r>
              <a:rPr lang="sv-SE" sz="1600" b="1" dirty="0"/>
              <a:t>Fråga 6:4 (2p) </a:t>
            </a:r>
            <a:br>
              <a:rPr lang="sv-SE" sz="1600" b="1" dirty="0"/>
            </a:br>
            <a:r>
              <a:rPr lang="sv-SE" sz="1600" dirty="0"/>
              <a:t>Vilket/vilka antibiotika vill du nu ge Olle utifrån preliminär diagnos och vetskap om hans allergi (motivera)? </a:t>
            </a:r>
            <a:br>
              <a:rPr lang="sv-SE" sz="1600" dirty="0"/>
            </a:b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0276688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rmAutofit fontScale="92500" lnSpcReduction="20000"/>
          </a:bodyPr>
          <a:lstStyle/>
          <a:p>
            <a:pPr marL="0" indent="0">
              <a:buNone/>
            </a:pPr>
            <a:r>
              <a:rPr lang="sv-SE" sz="1600" b="1" dirty="0"/>
              <a:t>Fall 2, Laila 20 år </a:t>
            </a:r>
            <a:endParaRPr lang="sv-SE" sz="1600" dirty="0"/>
          </a:p>
          <a:p>
            <a:pPr marL="0" indent="0">
              <a:buNone/>
            </a:pPr>
            <a:r>
              <a:rPr lang="sv-SE" sz="1300" i="1" dirty="0">
                <a:solidFill>
                  <a:schemeClr val="tx1">
                    <a:lumMod val="50000"/>
                    <a:lumOff val="50000"/>
                  </a:schemeClr>
                </a:solidFill>
              </a:rPr>
              <a:t>Laila, 20 år söker akutmottagningen mitt i natten på grund av plötsligt insättande kraftiga buksmärtor och vaginal blödning. Du blir i egenskap av </a:t>
            </a:r>
            <a:r>
              <a:rPr lang="sv-SE" sz="1300" i="1" dirty="0" err="1">
                <a:solidFill>
                  <a:schemeClr val="tx1">
                    <a:lumMod val="50000"/>
                    <a:lumOff val="50000"/>
                  </a:schemeClr>
                </a:solidFill>
              </a:rPr>
              <a:t>gynjour</a:t>
            </a:r>
            <a:r>
              <a:rPr lang="sv-SE" sz="1300" i="1" dirty="0">
                <a:solidFill>
                  <a:schemeClr val="tx1">
                    <a:lumMod val="50000"/>
                    <a:lumOff val="50000"/>
                  </a:schemeClr>
                </a:solidFill>
              </a:rPr>
              <a:t> tillkallad då akutläkaren, som inte har undersökt Laila utan enbart sett patienten som hastigast på grund av en stor arbetsbörda på akuten, misstänker gynekologisk åkomma och ber dig ta hand om fallet omedelbart. Sjuksköterskan rapporterar till dig innan du går in till Laila att temperaturen är 37,9°, pulsen är runt 110 och blodtrycket är 100/60. Kapillärt Hb på 110 g/l. </a:t>
            </a:r>
            <a:r>
              <a:rPr lang="sv-SE" sz="1300" i="1" dirty="0" err="1">
                <a:solidFill>
                  <a:schemeClr val="tx1">
                    <a:lumMod val="50000"/>
                    <a:lumOff val="50000"/>
                  </a:schemeClr>
                </a:solidFill>
              </a:rPr>
              <a:t>Urinstix</a:t>
            </a:r>
            <a:r>
              <a:rPr lang="sv-SE" sz="1300" i="1" dirty="0">
                <a:solidFill>
                  <a:schemeClr val="tx1">
                    <a:lumMod val="50000"/>
                    <a:lumOff val="50000"/>
                  </a:schemeClr>
                </a:solidFill>
              </a:rPr>
              <a:t> visar 3+ </a:t>
            </a:r>
            <a:r>
              <a:rPr lang="sv-SE" sz="1300" i="1" dirty="0" err="1">
                <a:solidFill>
                  <a:schemeClr val="tx1">
                    <a:lumMod val="50000"/>
                    <a:lumOff val="50000"/>
                  </a:schemeClr>
                </a:solidFill>
              </a:rPr>
              <a:t>erytrocyter</a:t>
            </a:r>
            <a:r>
              <a:rPr lang="sv-SE" sz="1300" i="1" dirty="0">
                <a:solidFill>
                  <a:schemeClr val="tx1">
                    <a:lumMod val="50000"/>
                    <a:lumOff val="50000"/>
                  </a:schemeClr>
                </a:solidFill>
              </a:rPr>
              <a:t> och 1+ leukocyter. U-</a:t>
            </a:r>
            <a:r>
              <a:rPr lang="sv-SE" sz="1300" i="1" dirty="0" err="1">
                <a:solidFill>
                  <a:schemeClr val="tx1">
                    <a:lumMod val="50000"/>
                    <a:lumOff val="50000"/>
                  </a:schemeClr>
                </a:solidFill>
              </a:rPr>
              <a:t>hCG</a:t>
            </a:r>
            <a:r>
              <a:rPr lang="sv-SE" sz="1300" i="1" dirty="0">
                <a:solidFill>
                  <a:schemeClr val="tx1">
                    <a:lumMod val="50000"/>
                    <a:lumOff val="50000"/>
                  </a:schemeClr>
                </a:solidFill>
              </a:rPr>
              <a:t> svagt positivt. </a:t>
            </a:r>
            <a:br>
              <a:rPr lang="sv-SE" sz="1300" i="1" dirty="0">
                <a:solidFill>
                  <a:schemeClr val="tx1">
                    <a:lumMod val="50000"/>
                    <a:lumOff val="50000"/>
                  </a:schemeClr>
                </a:solidFill>
              </a:rPr>
            </a:br>
            <a:r>
              <a:rPr lang="sv-SE" sz="1300" i="1" dirty="0">
                <a:solidFill>
                  <a:schemeClr val="tx1">
                    <a:lumMod val="50000"/>
                    <a:lumOff val="50000"/>
                  </a:schemeClr>
                </a:solidFill>
              </a:rPr>
              <a:t>Du gör omedelbart en bedömning av patientens allmäntillstånd för att bedöma allvarlighetsgraden av patientens tillstånd, t.ex. med hjälp av MEWS, och gör bukpalpation samt sätter perifer iv infart och börjar ge iv vätska, typ Ringer acetat. Du ordinerar iv morfin för att smärtlindra patienten vilket ’lugnar ner’ situationen så du kan genomföra anamnesupptagningen. </a:t>
            </a:r>
            <a:br>
              <a:rPr lang="sv-SE" sz="1300" i="1" dirty="0">
                <a:solidFill>
                  <a:schemeClr val="tx1">
                    <a:lumMod val="50000"/>
                    <a:lumOff val="50000"/>
                  </a:schemeClr>
                </a:solidFill>
              </a:rPr>
            </a:br>
            <a:r>
              <a:rPr lang="sv-SE" sz="1300" i="1" dirty="0">
                <a:solidFill>
                  <a:schemeClr val="tx1">
                    <a:lumMod val="50000"/>
                    <a:lumOff val="50000"/>
                  </a:schemeClr>
                </a:solidFill>
              </a:rPr>
              <a:t>Laila anger sig vara frisk, har ingen allergi och tar inga mediciner. Har opererats för en ovarial </a:t>
            </a:r>
            <a:r>
              <a:rPr lang="sv-SE" sz="1300" i="1" dirty="0" err="1">
                <a:solidFill>
                  <a:schemeClr val="tx1">
                    <a:lumMod val="50000"/>
                    <a:lumOff val="50000"/>
                  </a:schemeClr>
                </a:solidFill>
              </a:rPr>
              <a:t>dermoid</a:t>
            </a:r>
            <a:r>
              <a:rPr lang="sv-SE" sz="1300" i="1" dirty="0">
                <a:solidFill>
                  <a:schemeClr val="tx1">
                    <a:lumMod val="50000"/>
                    <a:lumOff val="50000"/>
                  </a:schemeClr>
                </a:solidFill>
              </a:rPr>
              <a:t> som 17 åring då upplevde hon samma typ av smärtor som nu. Hon är nu rädd att det är en samma sak. Äggstocken med </a:t>
            </a:r>
            <a:r>
              <a:rPr lang="sv-SE" sz="1300" i="1" dirty="0" err="1">
                <a:solidFill>
                  <a:schemeClr val="tx1">
                    <a:lumMod val="50000"/>
                    <a:lumOff val="50000"/>
                  </a:schemeClr>
                </a:solidFill>
              </a:rPr>
              <a:t>dermoiden</a:t>
            </a:r>
            <a:r>
              <a:rPr lang="sv-SE" sz="1300" i="1" dirty="0">
                <a:solidFill>
                  <a:schemeClr val="tx1">
                    <a:lumMod val="50000"/>
                    <a:lumOff val="50000"/>
                  </a:schemeClr>
                </a:solidFill>
              </a:rPr>
              <a:t> var då </a:t>
            </a:r>
            <a:r>
              <a:rPr lang="sv-SE" sz="1300" i="1" dirty="0" err="1">
                <a:solidFill>
                  <a:schemeClr val="tx1">
                    <a:lumMod val="50000"/>
                    <a:lumOff val="50000"/>
                  </a:schemeClr>
                </a:solidFill>
              </a:rPr>
              <a:t>torkverad</a:t>
            </a:r>
            <a:r>
              <a:rPr lang="sv-SE" sz="1300" i="1" dirty="0">
                <a:solidFill>
                  <a:schemeClr val="tx1">
                    <a:lumMod val="50000"/>
                    <a:lumOff val="50000"/>
                  </a:schemeClr>
                </a:solidFill>
              </a:rPr>
              <a:t>, men man kunna </a:t>
            </a:r>
            <a:r>
              <a:rPr lang="sv-SE" sz="1300" i="1" dirty="0" err="1">
                <a:solidFill>
                  <a:schemeClr val="tx1">
                    <a:lumMod val="50000"/>
                    <a:lumOff val="50000"/>
                  </a:schemeClr>
                </a:solidFill>
              </a:rPr>
              <a:t>enukleera</a:t>
            </a:r>
            <a:r>
              <a:rPr lang="sv-SE" sz="1300" i="1" dirty="0">
                <a:solidFill>
                  <a:schemeClr val="tx1">
                    <a:lumMod val="50000"/>
                    <a:lumOff val="50000"/>
                  </a:schemeClr>
                </a:solidFill>
              </a:rPr>
              <a:t> </a:t>
            </a:r>
            <a:r>
              <a:rPr lang="sv-SE" sz="1300" i="1" dirty="0" err="1">
                <a:solidFill>
                  <a:schemeClr val="tx1">
                    <a:lumMod val="50000"/>
                    <a:lumOff val="50000"/>
                  </a:schemeClr>
                </a:solidFill>
              </a:rPr>
              <a:t>dermoiden</a:t>
            </a:r>
            <a:r>
              <a:rPr lang="sv-SE" sz="1300" i="1" dirty="0">
                <a:solidFill>
                  <a:schemeClr val="tx1">
                    <a:lumMod val="50000"/>
                    <a:lumOff val="50000"/>
                  </a:schemeClr>
                </a:solidFill>
              </a:rPr>
              <a:t> och spara äggstocken. Laila hade </a:t>
            </a:r>
            <a:r>
              <a:rPr lang="sv-SE" sz="1300" i="1" dirty="0" err="1">
                <a:solidFill>
                  <a:schemeClr val="tx1">
                    <a:lumMod val="50000"/>
                    <a:lumOff val="50000"/>
                  </a:schemeClr>
                </a:solidFill>
              </a:rPr>
              <a:t>chlamydia</a:t>
            </a:r>
            <a:r>
              <a:rPr lang="sv-SE" sz="1300" i="1" dirty="0">
                <a:solidFill>
                  <a:schemeClr val="tx1">
                    <a:lumMod val="50000"/>
                    <a:lumOff val="50000"/>
                  </a:schemeClr>
                </a:solidFill>
              </a:rPr>
              <a:t> för 1 år sedan och behandlades med </a:t>
            </a:r>
            <a:r>
              <a:rPr lang="sv-SE" sz="1300" i="1" dirty="0" err="1">
                <a:solidFill>
                  <a:schemeClr val="tx1">
                    <a:lumMod val="50000"/>
                    <a:lumOff val="50000"/>
                  </a:schemeClr>
                </a:solidFill>
              </a:rPr>
              <a:t>Doxyferm</a:t>
            </a:r>
            <a:r>
              <a:rPr lang="sv-SE" sz="1300" i="1" dirty="0">
                <a:solidFill>
                  <a:schemeClr val="tx1">
                    <a:lumMod val="50000"/>
                    <a:lumOff val="50000"/>
                  </a:schemeClr>
                </a:solidFill>
              </a:rPr>
              <a:t> i 10 dagar. Blev dock inte bra efter första kuren utan fick antibiotika i ytterligare 10 dagar. Menstruationerna har alltid varit lite oregelbundna och kommer med 3 till 6 veckors intervall. Senaste menstruation var för ungefär 6 veckor sedan. Använder inga preventivmedel nu då hon provade med p-piller efter operationen för </a:t>
            </a:r>
            <a:r>
              <a:rPr lang="sv-SE" sz="1300" i="1" dirty="0" err="1">
                <a:solidFill>
                  <a:schemeClr val="tx1">
                    <a:lumMod val="50000"/>
                    <a:lumOff val="50000"/>
                  </a:schemeClr>
                </a:solidFill>
              </a:rPr>
              <a:t>dermoiden</a:t>
            </a:r>
            <a:r>
              <a:rPr lang="sv-SE" sz="1300" i="1" dirty="0">
                <a:solidFill>
                  <a:schemeClr val="tx1">
                    <a:lumMod val="50000"/>
                    <a:lumOff val="50000"/>
                  </a:schemeClr>
                </a:solidFill>
              </a:rPr>
              <a:t>, men hon mådde dåligt av dem och då hon inte har fast sällskap tycker hon inte hon behöver hormonella preventivmedel utan använder ibland kondom. Hon har den senaste veckan haft bruna flytningar och lite molvärk i nedre delen av buken som hon trodde orsakades av en annalkande menstruation. Har känt sig febrig, men har inte kollad temperaturen. Vaknade vid midnatt med kraftiga buksmärtor som strålade ut i ryggen och upp mot höger skulderblad. Har dessutom börjat blöda vaginalt som vid början av en menstruation. Smärtorna håller i sig hela tiden, som molande värk men med intervallvisa attacker av kraftiga smärtor. </a:t>
            </a:r>
            <a:br>
              <a:rPr lang="sv-SE" sz="1600" dirty="0"/>
            </a:br>
            <a:br>
              <a:rPr lang="sv-SE" sz="1600" dirty="0"/>
            </a:br>
            <a:r>
              <a:rPr lang="sv-SE" sz="1700" dirty="0"/>
              <a:t>Du undersöker Laila och finner att hon har ett uttalat bukstatus med peritonittecken i hela buken. Anger mest smärta vid palpation i höger </a:t>
            </a:r>
            <a:r>
              <a:rPr lang="sv-SE" sz="1700" dirty="0" err="1"/>
              <a:t>fossa</a:t>
            </a:r>
            <a:r>
              <a:rPr lang="sv-SE" sz="1700" dirty="0"/>
              <a:t> </a:t>
            </a:r>
            <a:r>
              <a:rPr lang="sv-SE" sz="1700" dirty="0" err="1"/>
              <a:t>iliaca</a:t>
            </a:r>
            <a:r>
              <a:rPr lang="sv-SE" sz="1700" dirty="0"/>
              <a:t>. Vid den gynekologiska undersökningen ser du mörk blödning från modermunnen, uterus är kraftigt ömmande och det går inte att bedöma storlek eller läge. Ömmar kraftigt i hela bäckenet. Vaginalt ultraljud visar </a:t>
            </a:r>
            <a:r>
              <a:rPr lang="sv-SE" sz="1700" dirty="0" err="1"/>
              <a:t>endometrium</a:t>
            </a:r>
            <a:r>
              <a:rPr lang="sv-SE" sz="1700" dirty="0"/>
              <a:t> på 18 mm med en liten uppklarning på 3 mm centralt i </a:t>
            </a:r>
            <a:r>
              <a:rPr lang="sv-SE" sz="1700" dirty="0" err="1"/>
              <a:t>endometriet</a:t>
            </a:r>
            <a:r>
              <a:rPr lang="sv-SE" sz="1700" dirty="0"/>
              <a:t>. Höger ovarium med 25 mm corpus </a:t>
            </a:r>
            <a:r>
              <a:rPr lang="sv-SE" sz="1700" dirty="0" err="1"/>
              <a:t>luteum</a:t>
            </a:r>
            <a:r>
              <a:rPr lang="sv-SE" sz="1700" dirty="0"/>
              <a:t> liknande cysta och bredvid denna finns en uppklarning på 26 mm som du bedömer är en uppblåst tuba med ett foster med hjärtaktivitet. Det finns riklig med fri vätska i buken. </a:t>
            </a:r>
          </a:p>
          <a:p>
            <a:pPr marL="0" indent="0">
              <a:buNone/>
            </a:pPr>
            <a:r>
              <a:rPr lang="sv-SE" sz="1700" dirty="0"/>
              <a:t>Under undersökningen i gyn stolen blir Laila plötslig dålig, svimmar, sjunker i blodtryck till 70 systoliskt och stiger till 150 i puls. Du misstänker Laila har en </a:t>
            </a:r>
            <a:r>
              <a:rPr lang="sv-SE" sz="1700" dirty="0" err="1"/>
              <a:t>rupturerad</a:t>
            </a:r>
            <a:r>
              <a:rPr lang="sv-SE" sz="1700" dirty="0"/>
              <a:t> extrauterin graviditet och är hemodynamisk instabil. </a:t>
            </a:r>
          </a:p>
          <a:p>
            <a:pPr marL="0" indent="0">
              <a:buNone/>
            </a:pPr>
            <a:r>
              <a:rPr lang="sv-SE" sz="1700" b="1" dirty="0"/>
              <a:t>Fråga 2:5 (3p) </a:t>
            </a:r>
            <a:br>
              <a:rPr lang="sv-SE" sz="1700" b="1" dirty="0"/>
            </a:br>
            <a:r>
              <a:rPr lang="sv-SE" sz="1700" dirty="0"/>
              <a:t>Hur avser du nu behandla Laila? </a:t>
            </a:r>
            <a:br>
              <a:rPr lang="sv-SE" sz="1700" dirty="0"/>
            </a:br>
            <a:endParaRPr lang="sv-SE" sz="1700" dirty="0"/>
          </a:p>
          <a:p>
            <a:pPr marL="0" indent="0">
              <a:buNone/>
            </a:pPr>
            <a:r>
              <a:rPr lang="sv-SE" sz="1700" dirty="0">
                <a:solidFill>
                  <a:schemeClr val="accent4"/>
                </a:solidFill>
              </a:rPr>
              <a:t>Svarsförslag: </a:t>
            </a:r>
            <a:br>
              <a:rPr lang="sv-SE" sz="1700" dirty="0">
                <a:solidFill>
                  <a:schemeClr val="accent4"/>
                </a:solidFill>
              </a:rPr>
            </a:br>
            <a:r>
              <a:rPr lang="sv-SE" sz="1700" dirty="0">
                <a:solidFill>
                  <a:schemeClr val="accent4"/>
                </a:solidFill>
              </a:rPr>
              <a:t>Lägger i </a:t>
            </a:r>
            <a:r>
              <a:rPr lang="sv-SE" sz="1700" dirty="0" err="1">
                <a:solidFill>
                  <a:schemeClr val="accent4"/>
                </a:solidFill>
              </a:rPr>
              <a:t>Trendelenburg</a:t>
            </a:r>
            <a:r>
              <a:rPr lang="sv-SE" sz="1700" dirty="0">
                <a:solidFill>
                  <a:schemeClr val="accent4"/>
                </a:solidFill>
              </a:rPr>
              <a:t> läge, ökar dropptakten, ger syrgas, ringer till anestesijouren och anmäler för akut operation. </a:t>
            </a:r>
            <a:r>
              <a:rPr lang="sv-SE" sz="1700" dirty="0" err="1">
                <a:solidFill>
                  <a:schemeClr val="accent4"/>
                </a:solidFill>
              </a:rPr>
              <a:t>Laparoskopisk</a:t>
            </a:r>
            <a:r>
              <a:rPr lang="sv-SE" sz="1700" dirty="0">
                <a:solidFill>
                  <a:schemeClr val="accent4"/>
                </a:solidFill>
              </a:rPr>
              <a:t> </a:t>
            </a:r>
            <a:r>
              <a:rPr lang="sv-SE" sz="1700" dirty="0" err="1">
                <a:solidFill>
                  <a:schemeClr val="accent4"/>
                </a:solidFill>
              </a:rPr>
              <a:t>salpingektomi</a:t>
            </a:r>
            <a:r>
              <a:rPr lang="sv-SE" sz="1700" dirty="0">
                <a:solidFill>
                  <a:schemeClr val="accent4"/>
                </a:solidFill>
              </a:rPr>
              <a:t> om möjligt. </a:t>
            </a:r>
            <a:br>
              <a:rPr lang="sv-SE" sz="1700" dirty="0"/>
            </a:br>
            <a:endParaRPr lang="sv-SE" sz="1700" dirty="0"/>
          </a:p>
          <a:p>
            <a:pPr marL="0" indent="0">
              <a:buNone/>
            </a:pPr>
            <a:r>
              <a:rPr lang="sv-SE" sz="1100" dirty="0">
                <a:solidFill>
                  <a:schemeClr val="tx1">
                    <a:lumMod val="50000"/>
                    <a:lumOff val="50000"/>
                  </a:schemeClr>
                </a:solidFill>
              </a:rPr>
              <a:t>Lärandemål Kunskap och förståelse. </a:t>
            </a:r>
            <a:br>
              <a:rPr lang="sv-SE" sz="1100" dirty="0">
                <a:solidFill>
                  <a:schemeClr val="tx1">
                    <a:lumMod val="50000"/>
                    <a:lumOff val="50000"/>
                  </a:schemeClr>
                </a:solidFill>
              </a:rPr>
            </a:br>
            <a:r>
              <a:rPr lang="sv-SE" sz="1100" dirty="0">
                <a:solidFill>
                  <a:schemeClr val="tx1">
                    <a:lumMod val="50000"/>
                    <a:lumOff val="50000"/>
                  </a:schemeClr>
                </a:solidFill>
              </a:rPr>
              <a:t>Nivå B: pkt 25, 26, 30 </a:t>
            </a:r>
            <a:br>
              <a:rPr lang="sv-SE" sz="1100" dirty="0">
                <a:solidFill>
                  <a:schemeClr val="tx1">
                    <a:lumMod val="50000"/>
                    <a:lumOff val="50000"/>
                  </a:schemeClr>
                </a:solidFill>
              </a:rPr>
            </a:br>
            <a:r>
              <a:rPr lang="sv-SE" sz="1100" dirty="0">
                <a:solidFill>
                  <a:schemeClr val="tx1">
                    <a:lumMod val="50000"/>
                    <a:lumOff val="50000"/>
                  </a:schemeClr>
                </a:solidFill>
              </a:rPr>
              <a:t>Nivå C: pkt 59, 60 </a:t>
            </a:r>
            <a:br>
              <a:rPr lang="sv-SE" sz="1100" dirty="0">
                <a:solidFill>
                  <a:schemeClr val="tx1">
                    <a:lumMod val="50000"/>
                    <a:lumOff val="50000"/>
                  </a:schemeClr>
                </a:solidFill>
              </a:rPr>
            </a:br>
            <a:r>
              <a:rPr lang="sv-SE" sz="1100" dirty="0">
                <a:solidFill>
                  <a:schemeClr val="tx1">
                    <a:lumMod val="50000"/>
                    <a:lumOff val="50000"/>
                  </a:schemeClr>
                </a:solidFill>
              </a:rPr>
              <a:t>Lärandemål Färdighet och </a:t>
            </a:r>
            <a:r>
              <a:rPr lang="sv-SE" sz="1100" dirty="0" err="1">
                <a:solidFill>
                  <a:schemeClr val="tx1">
                    <a:lumMod val="50000"/>
                    <a:lumOff val="50000"/>
                  </a:schemeClr>
                </a:solidFill>
              </a:rPr>
              <a:t>förmåga.Nivå</a:t>
            </a:r>
            <a:r>
              <a:rPr lang="sv-SE" sz="1100" dirty="0">
                <a:solidFill>
                  <a:schemeClr val="tx1">
                    <a:lumMod val="50000"/>
                    <a:lumOff val="50000"/>
                  </a:schemeClr>
                </a:solidFill>
              </a:rPr>
              <a:t> A: pkt 83, 84 </a:t>
            </a:r>
            <a:br>
              <a:rPr lang="sv-SE" sz="1100" dirty="0">
                <a:solidFill>
                  <a:schemeClr val="tx1">
                    <a:lumMod val="50000"/>
                    <a:lumOff val="50000"/>
                  </a:schemeClr>
                </a:solidFill>
              </a:rPr>
            </a:br>
            <a:r>
              <a:rPr lang="sv-SE" sz="1100" dirty="0">
                <a:solidFill>
                  <a:schemeClr val="tx1">
                    <a:lumMod val="50000"/>
                    <a:lumOff val="50000"/>
                  </a:schemeClr>
                </a:solidFill>
              </a:rPr>
              <a:t>Nivå C: pkt 119, 120 </a:t>
            </a:r>
          </a:p>
          <a:p>
            <a:pPr marL="0" indent="0">
              <a:buNone/>
            </a:pPr>
            <a:endParaRPr lang="sv-SE" sz="1900" dirty="0"/>
          </a:p>
        </p:txBody>
      </p:sp>
    </p:spTree>
    <p:extLst>
      <p:ext uri="{BB962C8B-B14F-4D97-AF65-F5344CB8AC3E}">
        <p14:creationId xmlns:p14="http://schemas.microsoft.com/office/powerpoint/2010/main" val="1297088469"/>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200" i="1" dirty="0">
                <a:solidFill>
                  <a:schemeClr val="tx1">
                    <a:lumMod val="50000"/>
                    <a:lumOff val="50000"/>
                  </a:schemeClr>
                </a:solidFill>
              </a:rPr>
              <a:t>Olle, 47 år, söker på grund av feber på kvällen den 5 april 2022 på akuten i Norrköping där du tjänstgör som medicinjour. Han beskriver att han mådde rätt så OK i morse, men att han under dagen plötsligt börjat frossa och sedan fått hög feber. Han känner sig nu matt och lite illamående. Sköterskan som tagit emot honom har tagit rutinkontroller som visar: Temp: 39,1°C. Blodtryck: 110/70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102/minut. Andningsfrekvens (AF): 19/min. Saturation: 93% på luft. Olle berättar att han röker, är tidigare frisk och tar inga mediciner. Han hade covid-19 i januari (innevarande år) men blev inte särskilt sjuk, då han var fullvaccinerad redan innan. Han är allergisk mot penicillin. Han har inte varit utomlands sedan 2019. Olle är frånskild, barnen är vuxna och han bor ensam, men han har en särbo som bor i Valdemarsvik. Han jobbar som målare, och hjälper till på byggen med lite av varje när det är ont om målarjobb. Ingen i hans närhet är sjuk på samma sätt som han. Han förnekar hosta eller övre luftvägsbesvär. Vattenkastning och tarmtömning fungerar som vanligt menar Olle, och han har inte ont i magen, men han känner sig sjuk och matt. Frossan och febern kom som sagt plötsligt under eftermiddagen. Han ringde då 1177, som hänvisade honom till akuten. I status noterar du: AT: Allmänpåverkad, men vaken och orienterad till tid, rum och person. Ingen nackstyvhet. Mun och svalg: Normalstora, </a:t>
            </a:r>
            <a:r>
              <a:rPr lang="sv-SE" sz="1200" i="1" dirty="0" err="1">
                <a:solidFill>
                  <a:schemeClr val="tx1">
                    <a:lumMod val="50000"/>
                    <a:lumOff val="50000"/>
                  </a:schemeClr>
                </a:solidFill>
              </a:rPr>
              <a:t>oretade</a:t>
            </a:r>
            <a:r>
              <a:rPr lang="sv-SE" sz="1200" i="1" dirty="0">
                <a:solidFill>
                  <a:schemeClr val="tx1">
                    <a:lumMod val="50000"/>
                    <a:lumOff val="50000"/>
                  </a:schemeClr>
                </a:solidFill>
              </a:rPr>
              <a:t> tonsiller. </a:t>
            </a:r>
            <a:r>
              <a:rPr lang="sv-SE" sz="1200" i="1" dirty="0" err="1">
                <a:solidFill>
                  <a:schemeClr val="tx1">
                    <a:lumMod val="50000"/>
                    <a:lumOff val="50000"/>
                  </a:schemeClr>
                </a:solidFill>
              </a:rPr>
              <a:t>Cor</a:t>
            </a:r>
            <a:r>
              <a:rPr lang="sv-SE" sz="1200" i="1" dirty="0">
                <a:solidFill>
                  <a:schemeClr val="tx1">
                    <a:lumMod val="50000"/>
                    <a:lumOff val="50000"/>
                  </a:schemeClr>
                </a:solidFill>
              </a:rPr>
              <a:t>: Regelbunden rytm utan hörbara biljud. Lungor: Normala andningsljud, inga biljud. AF: 21/min. Buk: Palperas mjuk och oöm. Ingen dunkömhet över njurloger. Blodtryck: 95/65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Puls:111/min. Saturation: 91% på luft. Du inser att du glömt att inspektera hudkostymen och att palpera lymfkörtelstationer och när du gör det noterar du ett </a:t>
            </a:r>
            <a:r>
              <a:rPr lang="sv-SE" sz="1200" i="1" dirty="0" err="1">
                <a:solidFill>
                  <a:schemeClr val="tx1">
                    <a:lumMod val="50000"/>
                    <a:lumOff val="50000"/>
                  </a:schemeClr>
                </a:solidFill>
              </a:rPr>
              <a:t>handflatestort</a:t>
            </a:r>
            <a:r>
              <a:rPr lang="sv-SE" sz="1200" i="1" dirty="0">
                <a:solidFill>
                  <a:schemeClr val="tx1">
                    <a:lumMod val="50000"/>
                    <a:lumOff val="50000"/>
                  </a:schemeClr>
                </a:solidFill>
              </a:rPr>
              <a:t> rodnat område distalt på Olles högra underben. När du palperar lymfkörtelstationerna så märker du att det finns en rodnad distalt om körtlarna i hö ljumske. </a:t>
            </a:r>
            <a:r>
              <a:rPr lang="sv-SE" sz="1200" i="1" dirty="0" err="1">
                <a:solidFill>
                  <a:schemeClr val="tx1">
                    <a:lumMod val="50000"/>
                    <a:lumOff val="50000"/>
                  </a:schemeClr>
                </a:solidFill>
              </a:rPr>
              <a:t>Inguinalkörtlarna</a:t>
            </a:r>
            <a:r>
              <a:rPr lang="sv-SE" sz="1200" i="1" dirty="0">
                <a:solidFill>
                  <a:schemeClr val="tx1">
                    <a:lumMod val="50000"/>
                    <a:lumOff val="50000"/>
                  </a:schemeClr>
                </a:solidFill>
              </a:rPr>
              <a:t> på höger sida är också svullna och Olle säger att det gör ont när du palperar dem. </a:t>
            </a:r>
          </a:p>
          <a:p>
            <a:pPr marL="0" indent="0">
              <a:buNone/>
            </a:pPr>
            <a:r>
              <a:rPr lang="sv-SE" sz="1600" dirty="0"/>
              <a:t>Olles tillstånd stabiliseras genom att han får syrgas på grimma och en initial intravenös vätskebolus i en av de två venösa infarter du ordinerat, och du vill nu starta antibiotikabehandling. Olle har ju uppgivit allergi mot penicillin, och när du kontrollerar i journalen finner du mycket riktigt en sådan varning. Den hänvisar till en journalanteckning där det visar sig att Olle reagerat med svullnad i halsen, </a:t>
            </a:r>
            <a:r>
              <a:rPr lang="sv-SE" sz="1600" dirty="0" err="1"/>
              <a:t>angioödem</a:t>
            </a:r>
            <a:r>
              <a:rPr lang="sv-SE" sz="1600" dirty="0"/>
              <a:t> och </a:t>
            </a:r>
            <a:r>
              <a:rPr lang="sv-SE" sz="1600" dirty="0" err="1"/>
              <a:t>urtikaria</a:t>
            </a:r>
            <a:r>
              <a:rPr lang="sv-SE" sz="1600" dirty="0"/>
              <a:t> i samband med att han fått </a:t>
            </a:r>
            <a:r>
              <a:rPr lang="sv-SE" sz="1600" dirty="0" err="1"/>
              <a:t>Ekvacillin</a:t>
            </a:r>
            <a:r>
              <a:rPr lang="sv-SE" sz="1600" dirty="0"/>
              <a:t> iv, vid ett tidigare tillfälle. Du vill därför </a:t>
            </a:r>
            <a:r>
              <a:rPr lang="sv-SE" sz="1600" b="1" dirty="0"/>
              <a:t>inte </a:t>
            </a:r>
            <a:r>
              <a:rPr lang="sv-SE" sz="1600" dirty="0"/>
              <a:t>gärna ge honom något antibiotikum som är besläktat med (tillhör samma grupp som) </a:t>
            </a:r>
            <a:r>
              <a:rPr lang="sv-SE" sz="1600" dirty="0" err="1"/>
              <a:t>penicilliner</a:t>
            </a:r>
            <a:r>
              <a:rPr lang="sv-SE" sz="1600" dirty="0"/>
              <a:t>. </a:t>
            </a:r>
            <a:br>
              <a:rPr lang="sv-SE" sz="1600" dirty="0"/>
            </a:br>
            <a:br>
              <a:rPr lang="sv-SE" sz="1600" dirty="0"/>
            </a:br>
            <a:r>
              <a:rPr lang="sv-SE" sz="1600" b="1" dirty="0"/>
              <a:t>Fråga 6:4 (2p) </a:t>
            </a:r>
            <a:br>
              <a:rPr lang="sv-SE" sz="1600" b="1" dirty="0"/>
            </a:br>
            <a:r>
              <a:rPr lang="sv-SE" sz="1600" dirty="0"/>
              <a:t>Vilket/vilka antibiotika vill du nu ge Olle utifrån preliminär diagnos och vetskap om hans allergi (motivera)?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Du väljer att starta behandlingen med </a:t>
            </a:r>
            <a:r>
              <a:rPr lang="sv-SE" sz="1600" dirty="0" err="1">
                <a:solidFill>
                  <a:schemeClr val="accent4"/>
                </a:solidFill>
              </a:rPr>
              <a:t>klindamycin</a:t>
            </a:r>
            <a:r>
              <a:rPr lang="sv-SE" sz="1600" dirty="0">
                <a:solidFill>
                  <a:schemeClr val="accent4"/>
                </a:solidFill>
              </a:rPr>
              <a:t> (600 mg x 3 iv), som har bra effekt på </a:t>
            </a:r>
            <a:r>
              <a:rPr lang="sv-SE" sz="1600" dirty="0" err="1">
                <a:solidFill>
                  <a:schemeClr val="accent4"/>
                </a:solidFill>
              </a:rPr>
              <a:t>betahemolytiska</a:t>
            </a:r>
            <a:r>
              <a:rPr lang="sv-SE" sz="1600" dirty="0">
                <a:solidFill>
                  <a:schemeClr val="accent4"/>
                </a:solidFill>
              </a:rPr>
              <a:t> streptokocker, vilka är mest sannolika som agens. Du överväger att även ge en dos aminoglykosid (</a:t>
            </a:r>
            <a:r>
              <a:rPr lang="sv-SE" sz="1600" dirty="0" err="1">
                <a:solidFill>
                  <a:schemeClr val="accent4"/>
                </a:solidFill>
              </a:rPr>
              <a:t>Nebcina</a:t>
            </a:r>
            <a:r>
              <a:rPr lang="sv-SE" sz="1600" dirty="0">
                <a:solidFill>
                  <a:schemeClr val="accent4"/>
                </a:solidFill>
              </a:rPr>
              <a:t>), men eftersom Olles tillstånd stabiliserats så avstår du från det just nu. </a:t>
            </a:r>
          </a:p>
          <a:p>
            <a:pPr marL="0" indent="0">
              <a:buNone/>
            </a:pPr>
            <a:endParaRPr lang="sv-SE" sz="1600" dirty="0"/>
          </a:p>
          <a:p>
            <a:pPr marL="0" indent="0">
              <a:buNone/>
            </a:pPr>
            <a:r>
              <a:rPr lang="sv-SE" sz="1000" dirty="0">
                <a:solidFill>
                  <a:schemeClr val="tx1">
                    <a:lumMod val="50000"/>
                    <a:lumOff val="50000"/>
                  </a:schemeClr>
                </a:solidFill>
              </a:rPr>
              <a:t>FLM K10 C66, C70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214026705"/>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200" i="1" dirty="0">
                <a:solidFill>
                  <a:schemeClr val="tx1">
                    <a:lumMod val="50000"/>
                    <a:lumOff val="50000"/>
                  </a:schemeClr>
                </a:solidFill>
              </a:rPr>
              <a:t>Olle, 47 år, söker på grund av feber på kvällen den 5 april 2022 på akuten i Norrköping där du tjänstgör som medicinjour. Han beskriver att han mådde rätt så OK i morse, men att han under dagen plötsligt börjat frossa och sedan fått hög feber. Han känner sig nu matt och lite illamående. Sköterskan som tagit emot honom har tagit rutinkontroller som visar: Temp: 39,1°C. Blodtryck: 110/70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102/minut. Andningsfrekvens (AF): 19/min. Saturation: 93% på luft. Olle berättar att han röker, är tidigare frisk och tar inga mediciner. Han hade covid-19 i januari (innevarande år) men blev inte särskilt sjuk, då han var fullvaccinerad redan innan. Han är allergisk mot penicillin. Han har inte varit utomlands sedan 2019. Olle är frånskild, barnen är vuxna och han bor ensam, men han har en särbo som bor i Valdemarsvik. Han jobbar som målare, och hjälper till på byggen med lite av varje när det är ont om målarjobb. Ingen i hans närhet är sjuk på samma sätt som han. Han förnekar hosta eller övre luftvägsbesvär. Vattenkastning och tarmtömning fungerar som vanligt menar Olle, och han har inte ont i magen, men han känner sig sjuk och matt. Frossan och febern kom som sagt plötsligt under eftermiddagen. Han ringde då 1177, som hänvisade honom till akuten. I status noterar du: AT: Allmänpåverkad, men vaken och orienterad till tid, rum och person. Ingen nackstyvhet. Mun och svalg: Normalstora, </a:t>
            </a:r>
            <a:r>
              <a:rPr lang="sv-SE" sz="1200" i="1" dirty="0" err="1">
                <a:solidFill>
                  <a:schemeClr val="tx1">
                    <a:lumMod val="50000"/>
                    <a:lumOff val="50000"/>
                  </a:schemeClr>
                </a:solidFill>
              </a:rPr>
              <a:t>oretade</a:t>
            </a:r>
            <a:r>
              <a:rPr lang="sv-SE" sz="1200" i="1" dirty="0">
                <a:solidFill>
                  <a:schemeClr val="tx1">
                    <a:lumMod val="50000"/>
                    <a:lumOff val="50000"/>
                  </a:schemeClr>
                </a:solidFill>
              </a:rPr>
              <a:t> tonsiller. </a:t>
            </a:r>
            <a:r>
              <a:rPr lang="sv-SE" sz="1200" i="1" dirty="0" err="1">
                <a:solidFill>
                  <a:schemeClr val="tx1">
                    <a:lumMod val="50000"/>
                    <a:lumOff val="50000"/>
                  </a:schemeClr>
                </a:solidFill>
              </a:rPr>
              <a:t>Cor</a:t>
            </a:r>
            <a:r>
              <a:rPr lang="sv-SE" sz="1200" i="1" dirty="0">
                <a:solidFill>
                  <a:schemeClr val="tx1">
                    <a:lumMod val="50000"/>
                    <a:lumOff val="50000"/>
                  </a:schemeClr>
                </a:solidFill>
              </a:rPr>
              <a:t>: Regelbunden rytm utan hörbara biljud. Lungor: Normala andningsljud, inga biljud. AF: 21/min. Buk: Palperas mjuk och oöm. Ingen dunkömhet över njurloger. Blodtryck: 95/65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Puls:111/min. Saturation: 91% på luft. Du inser att du glömt att inspektera hudkostymen och att palpera lymfkörtelstationer och när du gör det noterar du ett </a:t>
            </a:r>
            <a:r>
              <a:rPr lang="sv-SE" sz="1200" i="1" dirty="0" err="1">
                <a:solidFill>
                  <a:schemeClr val="tx1">
                    <a:lumMod val="50000"/>
                    <a:lumOff val="50000"/>
                  </a:schemeClr>
                </a:solidFill>
              </a:rPr>
              <a:t>handflatestort</a:t>
            </a:r>
            <a:r>
              <a:rPr lang="sv-SE" sz="1200" i="1" dirty="0">
                <a:solidFill>
                  <a:schemeClr val="tx1">
                    <a:lumMod val="50000"/>
                    <a:lumOff val="50000"/>
                  </a:schemeClr>
                </a:solidFill>
              </a:rPr>
              <a:t> rodnat område distalt på Olles högra underben. När du palperar lymfkörtelstationerna så märker du att det finns en rodnad distalt om körtlarna i hö ljumske. </a:t>
            </a:r>
            <a:r>
              <a:rPr lang="sv-SE" sz="1200" i="1" dirty="0" err="1">
                <a:solidFill>
                  <a:schemeClr val="tx1">
                    <a:lumMod val="50000"/>
                    <a:lumOff val="50000"/>
                  </a:schemeClr>
                </a:solidFill>
              </a:rPr>
              <a:t>Inguinalkörtlarna</a:t>
            </a:r>
            <a:r>
              <a:rPr lang="sv-SE" sz="1200" i="1" dirty="0">
                <a:solidFill>
                  <a:schemeClr val="tx1">
                    <a:lumMod val="50000"/>
                    <a:lumOff val="50000"/>
                  </a:schemeClr>
                </a:solidFill>
              </a:rPr>
              <a:t> på höger sida är också svullna och Olle säger att det gör ont när du palperar dem. </a:t>
            </a:r>
          </a:p>
          <a:p>
            <a:pPr marL="0" indent="0">
              <a:buNone/>
            </a:pPr>
            <a:r>
              <a:rPr lang="sv-SE" sz="1200" i="1" dirty="0">
                <a:solidFill>
                  <a:schemeClr val="tx1">
                    <a:lumMod val="50000"/>
                    <a:lumOff val="50000"/>
                  </a:schemeClr>
                </a:solidFill>
              </a:rPr>
              <a:t>Olles tillstånd stabiliseras genom att han får syrgas på grimma och en initial intravenös vätskebolus i en av de två venösa infarter du ordinerat, och du vill nu starta antibiotikabehandling. Olle har ju uppgivit allergi mot penicillin, och när du kontrollerar i journalen finner du mycket riktigt en sådan varning. Den hänvisar till en journalanteckning där det visar sig att Olle reagerat med svullnad i halsen, </a:t>
            </a:r>
            <a:r>
              <a:rPr lang="sv-SE" sz="1200" i="1" dirty="0" err="1">
                <a:solidFill>
                  <a:schemeClr val="tx1">
                    <a:lumMod val="50000"/>
                    <a:lumOff val="50000"/>
                  </a:schemeClr>
                </a:solidFill>
              </a:rPr>
              <a:t>angioödem</a:t>
            </a:r>
            <a:r>
              <a:rPr lang="sv-SE" sz="1200" i="1" dirty="0">
                <a:solidFill>
                  <a:schemeClr val="tx1">
                    <a:lumMod val="50000"/>
                    <a:lumOff val="50000"/>
                  </a:schemeClr>
                </a:solidFill>
              </a:rPr>
              <a:t> och </a:t>
            </a:r>
            <a:r>
              <a:rPr lang="sv-SE" sz="1200" i="1" dirty="0" err="1">
                <a:solidFill>
                  <a:schemeClr val="tx1">
                    <a:lumMod val="50000"/>
                    <a:lumOff val="50000"/>
                  </a:schemeClr>
                </a:solidFill>
              </a:rPr>
              <a:t>urtikaria</a:t>
            </a:r>
            <a:r>
              <a:rPr lang="sv-SE" sz="1200" i="1" dirty="0">
                <a:solidFill>
                  <a:schemeClr val="tx1">
                    <a:lumMod val="50000"/>
                    <a:lumOff val="50000"/>
                  </a:schemeClr>
                </a:solidFill>
              </a:rPr>
              <a:t> i samband med att han fått </a:t>
            </a:r>
            <a:r>
              <a:rPr lang="sv-SE" sz="1200" i="1" dirty="0" err="1">
                <a:solidFill>
                  <a:schemeClr val="tx1">
                    <a:lumMod val="50000"/>
                    <a:lumOff val="50000"/>
                  </a:schemeClr>
                </a:solidFill>
              </a:rPr>
              <a:t>Ekvacillin</a:t>
            </a:r>
            <a:r>
              <a:rPr lang="sv-SE" sz="1200" i="1" dirty="0">
                <a:solidFill>
                  <a:schemeClr val="tx1">
                    <a:lumMod val="50000"/>
                    <a:lumOff val="50000"/>
                  </a:schemeClr>
                </a:solidFill>
              </a:rPr>
              <a:t> iv, vid ett tidigare tillfälle. Du vill därför </a:t>
            </a:r>
            <a:r>
              <a:rPr lang="sv-SE" sz="1200" b="1" i="1" dirty="0">
                <a:solidFill>
                  <a:schemeClr val="tx1">
                    <a:lumMod val="50000"/>
                    <a:lumOff val="50000"/>
                  </a:schemeClr>
                </a:solidFill>
              </a:rPr>
              <a:t>inte </a:t>
            </a:r>
            <a:r>
              <a:rPr lang="sv-SE" sz="1200" i="1" dirty="0">
                <a:solidFill>
                  <a:schemeClr val="tx1">
                    <a:lumMod val="50000"/>
                    <a:lumOff val="50000"/>
                  </a:schemeClr>
                </a:solidFill>
              </a:rPr>
              <a:t>gärna ge honom något antibiotikum som är besläktat med (tillhör samma grupp som) </a:t>
            </a:r>
            <a:r>
              <a:rPr lang="sv-SE" sz="1200" i="1" dirty="0" err="1">
                <a:solidFill>
                  <a:schemeClr val="tx1">
                    <a:lumMod val="50000"/>
                    <a:lumOff val="50000"/>
                  </a:schemeClr>
                </a:solidFill>
              </a:rPr>
              <a:t>penicilliner</a:t>
            </a:r>
            <a:r>
              <a:rPr lang="sv-SE" sz="1200" i="1" dirty="0">
                <a:solidFill>
                  <a:schemeClr val="tx1">
                    <a:lumMod val="50000"/>
                    <a:lumOff val="50000"/>
                  </a:schemeClr>
                </a:solidFill>
              </a:rPr>
              <a:t>. </a:t>
            </a:r>
            <a:br>
              <a:rPr lang="sv-SE" sz="1600" dirty="0"/>
            </a:br>
            <a:br>
              <a:rPr lang="sv-SE" sz="1600" dirty="0"/>
            </a:br>
            <a:r>
              <a:rPr lang="sv-SE" sz="1600" dirty="0"/>
              <a:t>Du noterar även att det finns ett observandum i journalen om blodsmitta, utan hänvisning till någon journalanteckning. Det är inte närmare angivet vilken typ det är, och när du frågar Olle så säger han att han fick besked för ca 15 år sedan att han hade någon sorts hepatit, men kommer inte ihåg vilken sort det var. När han fick beskedet levde han ett lite ”struligt” liv, som han säger, och brydde sig inte om att gå på några kontroller. Eftersom han inte mått dålig så har han inte tagit kontakt med vården på senare år heller. </a:t>
            </a:r>
            <a:br>
              <a:rPr lang="sv-SE" sz="1600" dirty="0"/>
            </a:br>
            <a:br>
              <a:rPr lang="sv-SE" sz="1600" dirty="0"/>
            </a:br>
            <a:r>
              <a:rPr lang="sv-SE" sz="1600" b="1" dirty="0"/>
              <a:t>Fråga 6:5 (1p) </a:t>
            </a:r>
            <a:br>
              <a:rPr lang="sv-SE" sz="1600" b="1" dirty="0"/>
            </a:br>
            <a:r>
              <a:rPr lang="sv-SE" sz="1600" dirty="0"/>
              <a:t>Vilken typ av hepatit kan det röra sig om, om det stämmer att Olle har en blodsmitta?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4002659269"/>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200" i="1" dirty="0">
                <a:solidFill>
                  <a:schemeClr val="tx1">
                    <a:lumMod val="50000"/>
                    <a:lumOff val="50000"/>
                  </a:schemeClr>
                </a:solidFill>
              </a:rPr>
              <a:t>Olle, 47 år, söker på grund av feber på kvällen den 5 april 2022 på akuten i Norrköping där du tjänstgör som medicinjour. Han beskriver att han mådde rätt så OK i morse, men att han under dagen plötsligt börjat frossa och sedan fått hög feber. Han känner sig nu matt och lite illamående. Sköterskan som tagit emot honom har tagit rutinkontroller som visar: Temp: 39,1°C. Blodtryck: 110/70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102/minut. Andningsfrekvens (AF): 19/min. Saturation: 93% på luft. Olle berättar att han röker, är tidigare frisk och tar inga mediciner. Han hade covid-19 i januari (innevarande år) men blev inte särskilt sjuk, då han var fullvaccinerad redan innan. Han är allergisk mot penicillin. Han har inte varit utomlands sedan 2019. Olle är frånskild, barnen är vuxna och han bor ensam, men han har en särbo som bor i Valdemarsvik. Han jobbar som målare, och hjälper till på byggen med lite av varje när det är ont om målarjobb. Ingen i hans närhet är sjuk på samma sätt som han. Han förnekar hosta eller övre luftvägsbesvär. Vattenkastning och tarmtömning fungerar som vanligt menar Olle, och han har inte ont i magen, men han känner sig sjuk och matt. Frossan och febern kom som sagt plötsligt under eftermiddagen. Han ringde då 1177, som hänvisade honom till akuten. I status noterar du: AT: Allmänpåverkad, men vaken och orienterad till tid, rum och person. Ingen nackstyvhet. Mun och svalg: Normalstora, </a:t>
            </a:r>
            <a:r>
              <a:rPr lang="sv-SE" sz="1200" i="1" dirty="0" err="1">
                <a:solidFill>
                  <a:schemeClr val="tx1">
                    <a:lumMod val="50000"/>
                    <a:lumOff val="50000"/>
                  </a:schemeClr>
                </a:solidFill>
              </a:rPr>
              <a:t>oretade</a:t>
            </a:r>
            <a:r>
              <a:rPr lang="sv-SE" sz="1200" i="1" dirty="0">
                <a:solidFill>
                  <a:schemeClr val="tx1">
                    <a:lumMod val="50000"/>
                    <a:lumOff val="50000"/>
                  </a:schemeClr>
                </a:solidFill>
              </a:rPr>
              <a:t> tonsiller. </a:t>
            </a:r>
            <a:r>
              <a:rPr lang="sv-SE" sz="1200" i="1" dirty="0" err="1">
                <a:solidFill>
                  <a:schemeClr val="tx1">
                    <a:lumMod val="50000"/>
                    <a:lumOff val="50000"/>
                  </a:schemeClr>
                </a:solidFill>
              </a:rPr>
              <a:t>Cor</a:t>
            </a:r>
            <a:r>
              <a:rPr lang="sv-SE" sz="1200" i="1" dirty="0">
                <a:solidFill>
                  <a:schemeClr val="tx1">
                    <a:lumMod val="50000"/>
                    <a:lumOff val="50000"/>
                  </a:schemeClr>
                </a:solidFill>
              </a:rPr>
              <a:t>: Regelbunden rytm utan hörbara biljud. Lungor: Normala andningsljud, inga biljud. AF: 21/min. Buk: Palperas mjuk och oöm. Ingen dunkömhet över njurloger. Blodtryck: 95/65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Puls:111/min. Saturation: 91% på luft. Du inser att du glömt att inspektera hudkostymen och att palpera lymfkörtelstationer och när du gör det noterar du ett </a:t>
            </a:r>
            <a:r>
              <a:rPr lang="sv-SE" sz="1200" i="1" dirty="0" err="1">
                <a:solidFill>
                  <a:schemeClr val="tx1">
                    <a:lumMod val="50000"/>
                    <a:lumOff val="50000"/>
                  </a:schemeClr>
                </a:solidFill>
              </a:rPr>
              <a:t>handflatestort</a:t>
            </a:r>
            <a:r>
              <a:rPr lang="sv-SE" sz="1200" i="1" dirty="0">
                <a:solidFill>
                  <a:schemeClr val="tx1">
                    <a:lumMod val="50000"/>
                    <a:lumOff val="50000"/>
                  </a:schemeClr>
                </a:solidFill>
              </a:rPr>
              <a:t> rodnat område distalt på Olles högra underben. När du palperar lymfkörtelstationerna så märker du att det finns en rodnad distalt om körtlarna i hö ljumske. </a:t>
            </a:r>
            <a:r>
              <a:rPr lang="sv-SE" sz="1200" i="1" dirty="0" err="1">
                <a:solidFill>
                  <a:schemeClr val="tx1">
                    <a:lumMod val="50000"/>
                    <a:lumOff val="50000"/>
                  </a:schemeClr>
                </a:solidFill>
              </a:rPr>
              <a:t>Inguinalkörtlarna</a:t>
            </a:r>
            <a:r>
              <a:rPr lang="sv-SE" sz="1200" i="1" dirty="0">
                <a:solidFill>
                  <a:schemeClr val="tx1">
                    <a:lumMod val="50000"/>
                    <a:lumOff val="50000"/>
                  </a:schemeClr>
                </a:solidFill>
              </a:rPr>
              <a:t> på höger sida är också svullna och Olle säger att det gör ont när du palperar dem. </a:t>
            </a:r>
          </a:p>
          <a:p>
            <a:pPr marL="0" indent="0">
              <a:buNone/>
            </a:pPr>
            <a:r>
              <a:rPr lang="sv-SE" sz="1200" i="1" dirty="0">
                <a:solidFill>
                  <a:schemeClr val="tx1">
                    <a:lumMod val="50000"/>
                    <a:lumOff val="50000"/>
                  </a:schemeClr>
                </a:solidFill>
              </a:rPr>
              <a:t>Olles tillstånd stabiliseras genom att han får syrgas på grimma och en initial intravenös vätskebolus i en av de två venösa infarter du ordinerat, och du vill nu starta antibiotikabehandling. Olle har ju uppgivit allergi mot penicillin, och när du kontrollerar i journalen finner du mycket riktigt en sådan varning. Den hänvisar till en journalanteckning där det visar sig att Olle reagerat med svullnad i halsen, </a:t>
            </a:r>
            <a:r>
              <a:rPr lang="sv-SE" sz="1200" i="1" dirty="0" err="1">
                <a:solidFill>
                  <a:schemeClr val="tx1">
                    <a:lumMod val="50000"/>
                    <a:lumOff val="50000"/>
                  </a:schemeClr>
                </a:solidFill>
              </a:rPr>
              <a:t>angioödem</a:t>
            </a:r>
            <a:r>
              <a:rPr lang="sv-SE" sz="1200" i="1" dirty="0">
                <a:solidFill>
                  <a:schemeClr val="tx1">
                    <a:lumMod val="50000"/>
                    <a:lumOff val="50000"/>
                  </a:schemeClr>
                </a:solidFill>
              </a:rPr>
              <a:t> och </a:t>
            </a:r>
            <a:r>
              <a:rPr lang="sv-SE" sz="1200" i="1" dirty="0" err="1">
                <a:solidFill>
                  <a:schemeClr val="tx1">
                    <a:lumMod val="50000"/>
                    <a:lumOff val="50000"/>
                  </a:schemeClr>
                </a:solidFill>
              </a:rPr>
              <a:t>urtikaria</a:t>
            </a:r>
            <a:r>
              <a:rPr lang="sv-SE" sz="1200" i="1" dirty="0">
                <a:solidFill>
                  <a:schemeClr val="tx1">
                    <a:lumMod val="50000"/>
                    <a:lumOff val="50000"/>
                  </a:schemeClr>
                </a:solidFill>
              </a:rPr>
              <a:t> i samband med att han fått </a:t>
            </a:r>
            <a:r>
              <a:rPr lang="sv-SE" sz="1200" i="1" dirty="0" err="1">
                <a:solidFill>
                  <a:schemeClr val="tx1">
                    <a:lumMod val="50000"/>
                    <a:lumOff val="50000"/>
                  </a:schemeClr>
                </a:solidFill>
              </a:rPr>
              <a:t>Ekvacillin</a:t>
            </a:r>
            <a:r>
              <a:rPr lang="sv-SE" sz="1200" i="1" dirty="0">
                <a:solidFill>
                  <a:schemeClr val="tx1">
                    <a:lumMod val="50000"/>
                    <a:lumOff val="50000"/>
                  </a:schemeClr>
                </a:solidFill>
              </a:rPr>
              <a:t> iv, vid ett tidigare tillfälle. Du vill därför </a:t>
            </a:r>
            <a:r>
              <a:rPr lang="sv-SE" sz="1200" b="1" i="1" dirty="0">
                <a:solidFill>
                  <a:schemeClr val="tx1">
                    <a:lumMod val="50000"/>
                    <a:lumOff val="50000"/>
                  </a:schemeClr>
                </a:solidFill>
              </a:rPr>
              <a:t>inte </a:t>
            </a:r>
            <a:r>
              <a:rPr lang="sv-SE" sz="1200" i="1" dirty="0">
                <a:solidFill>
                  <a:schemeClr val="tx1">
                    <a:lumMod val="50000"/>
                    <a:lumOff val="50000"/>
                  </a:schemeClr>
                </a:solidFill>
              </a:rPr>
              <a:t>gärna ge honom något antibiotikum som är besläktat med (tillhör samma grupp som) </a:t>
            </a:r>
            <a:r>
              <a:rPr lang="sv-SE" sz="1200" i="1" dirty="0" err="1">
                <a:solidFill>
                  <a:schemeClr val="tx1">
                    <a:lumMod val="50000"/>
                    <a:lumOff val="50000"/>
                  </a:schemeClr>
                </a:solidFill>
              </a:rPr>
              <a:t>penicilliner</a:t>
            </a:r>
            <a:r>
              <a:rPr lang="sv-SE" sz="1200" i="1" dirty="0">
                <a:solidFill>
                  <a:schemeClr val="tx1">
                    <a:lumMod val="50000"/>
                    <a:lumOff val="50000"/>
                  </a:schemeClr>
                </a:solidFill>
              </a:rPr>
              <a:t>. </a:t>
            </a:r>
            <a:br>
              <a:rPr lang="sv-SE" sz="1600" dirty="0"/>
            </a:br>
            <a:br>
              <a:rPr lang="sv-SE" sz="1600" dirty="0"/>
            </a:br>
            <a:r>
              <a:rPr lang="sv-SE" sz="1600" dirty="0"/>
              <a:t>Du noterar även att det finns ett observandum i journalen om blodsmitta, utan hänvisning till någon journalanteckning. Det är inte närmare angivet vilken typ det är, och när du frågar Olle så säger han att han fick besked för ca 15 år sedan att han hade någon sorts hepatit, men kommer inte ihåg vilken sort det var. När han fick beskedet levde han ett lite ”struligt” liv, som han säger, och brydde sig inte om att gå på några kontroller. Eftersom han inte mått dålig så har han inte tagit kontakt med vården på senare år heller. </a:t>
            </a:r>
            <a:br>
              <a:rPr lang="sv-SE" sz="1600" dirty="0"/>
            </a:br>
            <a:br>
              <a:rPr lang="sv-SE" sz="1600" dirty="0"/>
            </a:br>
            <a:r>
              <a:rPr lang="sv-SE" sz="1600" b="1" dirty="0"/>
              <a:t>Fråga 6:5 (1p) </a:t>
            </a:r>
            <a:br>
              <a:rPr lang="sv-SE" sz="1600" b="1" dirty="0"/>
            </a:br>
            <a:r>
              <a:rPr lang="sv-SE" sz="1600" dirty="0"/>
              <a:t>Vilken typ av hepatit kan det röra sig om, om det stämmer att Olle har en blodsmitta?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Olle kan vara smittad av Hepatit B eller C, vilka smittar via kroppsvätskor såsom till exempel blod. Det gör även hepatit D-virus, men för att infekteras av detta virus krävs samtidig HBV-infektion. </a:t>
            </a:r>
            <a:r>
              <a:rPr lang="sv-SE" sz="1000" dirty="0">
                <a:solidFill>
                  <a:schemeClr val="tx1">
                    <a:lumMod val="50000"/>
                    <a:lumOff val="50000"/>
                  </a:schemeClr>
                </a:solidFill>
              </a:rPr>
              <a:t>FLM K10 B40, B46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926279620"/>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200" i="1" dirty="0">
                <a:solidFill>
                  <a:schemeClr val="tx1">
                    <a:lumMod val="50000"/>
                    <a:lumOff val="50000"/>
                  </a:schemeClr>
                </a:solidFill>
              </a:rPr>
              <a:t>Olle, 47 år, söker på grund av feber på kvällen den 5 april 2022 på akuten i Norrköping där du tjänstgör som medicinjour. Han beskriver att han mådde rätt så OK i morse, men att han under dagen plötsligt börjat frossa och sedan fått hög feber. Han känner sig nu matt och lite illamående. Sköterskan som tagit emot honom har tagit rutinkontroller som visar: Temp: 39,1°C. Blodtryck: 110/70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102/minut. Andningsfrekvens (AF): 19/min. Saturation: 93% på luft. Olle berättar att han röker, är tidigare frisk och tar inga mediciner. Han hade covid-19 i januari (innevarande år) men blev inte särskilt sjuk, då han var fullvaccinerad redan innan. Han är allergisk mot penicillin. Han har inte varit utomlands sedan 2019. Olle är frånskild, barnen är vuxna och han bor ensam, men han har en särbo som bor i Valdemarsvik. Han jobbar som målare, och hjälper till på byggen med lite av varje när det är ont om målarjobb. Ingen i hans närhet är sjuk på samma sätt som han. Han förnekar hosta eller övre luftvägsbesvär. Vattenkastning och tarmtömning fungerar som vanligt menar Olle, och han har inte ont i magen, men han känner sig sjuk och matt. Frossan och febern kom som sagt plötsligt under eftermiddagen. Han ringde då 1177, som hänvisade honom till akuten. I status noterar du: AT: Allmänpåverkad, men vaken och orienterad till tid, rum och person. Ingen nackstyvhet. Mun och svalg: Normalstora, </a:t>
            </a:r>
            <a:r>
              <a:rPr lang="sv-SE" sz="1200" i="1" dirty="0" err="1">
                <a:solidFill>
                  <a:schemeClr val="tx1">
                    <a:lumMod val="50000"/>
                    <a:lumOff val="50000"/>
                  </a:schemeClr>
                </a:solidFill>
              </a:rPr>
              <a:t>oretade</a:t>
            </a:r>
            <a:r>
              <a:rPr lang="sv-SE" sz="1200" i="1" dirty="0">
                <a:solidFill>
                  <a:schemeClr val="tx1">
                    <a:lumMod val="50000"/>
                    <a:lumOff val="50000"/>
                  </a:schemeClr>
                </a:solidFill>
              </a:rPr>
              <a:t> tonsiller. </a:t>
            </a:r>
            <a:r>
              <a:rPr lang="sv-SE" sz="1200" i="1" dirty="0" err="1">
                <a:solidFill>
                  <a:schemeClr val="tx1">
                    <a:lumMod val="50000"/>
                    <a:lumOff val="50000"/>
                  </a:schemeClr>
                </a:solidFill>
              </a:rPr>
              <a:t>Cor</a:t>
            </a:r>
            <a:r>
              <a:rPr lang="sv-SE" sz="1200" i="1" dirty="0">
                <a:solidFill>
                  <a:schemeClr val="tx1">
                    <a:lumMod val="50000"/>
                    <a:lumOff val="50000"/>
                  </a:schemeClr>
                </a:solidFill>
              </a:rPr>
              <a:t>: Regelbunden rytm utan hörbara biljud. Lungor: Normala andningsljud, inga biljud. AF: 21/min. Buk: Palperas mjuk och oöm. Ingen dunkömhet över njurloger. Blodtryck: 95/65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Puls:111/min. Saturation: 91% på luft. Du inser att du glömt att inspektera hudkostymen och att palpera lymfkörtelstationer och när du gör det noterar du ett </a:t>
            </a:r>
            <a:r>
              <a:rPr lang="sv-SE" sz="1200" i="1" dirty="0" err="1">
                <a:solidFill>
                  <a:schemeClr val="tx1">
                    <a:lumMod val="50000"/>
                    <a:lumOff val="50000"/>
                  </a:schemeClr>
                </a:solidFill>
              </a:rPr>
              <a:t>handflatestort</a:t>
            </a:r>
            <a:r>
              <a:rPr lang="sv-SE" sz="1200" i="1" dirty="0">
                <a:solidFill>
                  <a:schemeClr val="tx1">
                    <a:lumMod val="50000"/>
                    <a:lumOff val="50000"/>
                  </a:schemeClr>
                </a:solidFill>
              </a:rPr>
              <a:t> rodnat område distalt på Olles högra underben. När du palperar lymfkörtelstationerna så märker du att det finns en rodnad distalt om körtlarna i hö ljumske. </a:t>
            </a:r>
            <a:r>
              <a:rPr lang="sv-SE" sz="1200" i="1" dirty="0" err="1">
                <a:solidFill>
                  <a:schemeClr val="tx1">
                    <a:lumMod val="50000"/>
                    <a:lumOff val="50000"/>
                  </a:schemeClr>
                </a:solidFill>
              </a:rPr>
              <a:t>Inguinalkörtlarna</a:t>
            </a:r>
            <a:r>
              <a:rPr lang="sv-SE" sz="1200" i="1" dirty="0">
                <a:solidFill>
                  <a:schemeClr val="tx1">
                    <a:lumMod val="50000"/>
                    <a:lumOff val="50000"/>
                  </a:schemeClr>
                </a:solidFill>
              </a:rPr>
              <a:t> på höger sida är också svullna och Olle säger att det gör ont när du palperar dem. </a:t>
            </a:r>
          </a:p>
          <a:p>
            <a:pPr marL="0" indent="0">
              <a:buNone/>
            </a:pPr>
            <a:r>
              <a:rPr lang="sv-SE" sz="1200" i="1" dirty="0">
                <a:solidFill>
                  <a:schemeClr val="tx1">
                    <a:lumMod val="50000"/>
                    <a:lumOff val="50000"/>
                  </a:schemeClr>
                </a:solidFill>
              </a:rPr>
              <a:t>Olles tillstånd stabiliseras genom att han får syrgas på grimma och en initial intravenös vätskebolus i en av de två venösa infarter du ordinerat, och du vill nu starta antibiotikabehandling. Olle har ju uppgivit allergi mot penicillin, och när du kontrollerar i journalen finner du mycket riktigt en sådan varning. Den hänvisar till en journalanteckning där det visar sig att Olle reagerat med svullnad i halsen, </a:t>
            </a:r>
            <a:r>
              <a:rPr lang="sv-SE" sz="1200" i="1" dirty="0" err="1">
                <a:solidFill>
                  <a:schemeClr val="tx1">
                    <a:lumMod val="50000"/>
                    <a:lumOff val="50000"/>
                  </a:schemeClr>
                </a:solidFill>
              </a:rPr>
              <a:t>angioödem</a:t>
            </a:r>
            <a:r>
              <a:rPr lang="sv-SE" sz="1200" i="1" dirty="0">
                <a:solidFill>
                  <a:schemeClr val="tx1">
                    <a:lumMod val="50000"/>
                    <a:lumOff val="50000"/>
                  </a:schemeClr>
                </a:solidFill>
              </a:rPr>
              <a:t> och </a:t>
            </a:r>
            <a:r>
              <a:rPr lang="sv-SE" sz="1200" i="1" dirty="0" err="1">
                <a:solidFill>
                  <a:schemeClr val="tx1">
                    <a:lumMod val="50000"/>
                    <a:lumOff val="50000"/>
                  </a:schemeClr>
                </a:solidFill>
              </a:rPr>
              <a:t>urtikaria</a:t>
            </a:r>
            <a:r>
              <a:rPr lang="sv-SE" sz="1200" i="1" dirty="0">
                <a:solidFill>
                  <a:schemeClr val="tx1">
                    <a:lumMod val="50000"/>
                    <a:lumOff val="50000"/>
                  </a:schemeClr>
                </a:solidFill>
              </a:rPr>
              <a:t> i samband med att han fått </a:t>
            </a:r>
            <a:r>
              <a:rPr lang="sv-SE" sz="1200" i="1" dirty="0" err="1">
                <a:solidFill>
                  <a:schemeClr val="tx1">
                    <a:lumMod val="50000"/>
                    <a:lumOff val="50000"/>
                  </a:schemeClr>
                </a:solidFill>
              </a:rPr>
              <a:t>Ekvacillin</a:t>
            </a:r>
            <a:r>
              <a:rPr lang="sv-SE" sz="1200" i="1" dirty="0">
                <a:solidFill>
                  <a:schemeClr val="tx1">
                    <a:lumMod val="50000"/>
                    <a:lumOff val="50000"/>
                  </a:schemeClr>
                </a:solidFill>
              </a:rPr>
              <a:t> iv, vid ett tidigare tillfälle. Du vill därför </a:t>
            </a:r>
            <a:r>
              <a:rPr lang="sv-SE" sz="1200" b="1" i="1" dirty="0">
                <a:solidFill>
                  <a:schemeClr val="tx1">
                    <a:lumMod val="50000"/>
                    <a:lumOff val="50000"/>
                  </a:schemeClr>
                </a:solidFill>
              </a:rPr>
              <a:t>inte </a:t>
            </a:r>
            <a:r>
              <a:rPr lang="sv-SE" sz="1200" i="1" dirty="0">
                <a:solidFill>
                  <a:schemeClr val="tx1">
                    <a:lumMod val="50000"/>
                    <a:lumOff val="50000"/>
                  </a:schemeClr>
                </a:solidFill>
              </a:rPr>
              <a:t>gärna ge honom något antibiotikum som är besläktat med (tillhör samma grupp som) </a:t>
            </a:r>
            <a:r>
              <a:rPr lang="sv-SE" sz="1200" i="1" dirty="0" err="1">
                <a:solidFill>
                  <a:schemeClr val="tx1">
                    <a:lumMod val="50000"/>
                    <a:lumOff val="50000"/>
                  </a:schemeClr>
                </a:solidFill>
              </a:rPr>
              <a:t>penicilliner</a:t>
            </a:r>
            <a:r>
              <a:rPr lang="sv-SE" sz="1200" i="1" dirty="0">
                <a:solidFill>
                  <a:schemeClr val="tx1">
                    <a:lumMod val="50000"/>
                    <a:lumOff val="50000"/>
                  </a:schemeClr>
                </a:solidFill>
              </a:rPr>
              <a:t>. </a:t>
            </a:r>
            <a:br>
              <a:rPr lang="sv-SE" sz="1600" dirty="0"/>
            </a:br>
            <a:br>
              <a:rPr lang="sv-SE" sz="1600" dirty="0"/>
            </a:br>
            <a:r>
              <a:rPr lang="sv-SE" sz="1600" dirty="0"/>
              <a:t>Du noterar även att det finns ett observandum i journalen om blodsmitta, utan hänvisning till någon journalanteckning. Det är inte närmare angivet vilken typ det är, och när du frågar Olle så säger han att han fick besked för ca 15 år sedan att han hade någon sorts hepatit, men kommer inte ihåg vilken sort det var. När han fick beskedet levde han ett lite ”struligt” liv, som han säger, och brydde sig inte om att gå på några kontroller. Eftersom han inte mått dålig så har han inte tagit kontakt med vården på senare år heller. </a:t>
            </a:r>
            <a:br>
              <a:rPr lang="sv-SE" sz="1600" dirty="0"/>
            </a:br>
            <a:br>
              <a:rPr lang="sv-SE" sz="1600" dirty="0"/>
            </a:br>
            <a:r>
              <a:rPr lang="sv-SE" sz="1600" b="1" dirty="0"/>
              <a:t>Fråga 6:6 (2 p) </a:t>
            </a:r>
            <a:br>
              <a:rPr lang="sv-SE" sz="1600" b="1" dirty="0"/>
            </a:br>
            <a:r>
              <a:rPr lang="sv-SE" sz="1600" dirty="0"/>
              <a:t>Vilka övriga typer av virusorsakad hepatit känner du till, och hur smittar de? </a:t>
            </a:r>
            <a:br>
              <a:rPr lang="sv-SE" sz="1600" dirty="0"/>
            </a:br>
            <a:endParaRPr lang="sv-SE"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737503109"/>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200" i="1" dirty="0">
                <a:solidFill>
                  <a:schemeClr val="tx1">
                    <a:lumMod val="50000"/>
                    <a:lumOff val="50000"/>
                  </a:schemeClr>
                </a:solidFill>
              </a:rPr>
              <a:t>Olle, 47 år, söker på grund av feber på kvällen den 5 april 2022 på akuten i Norrköping där du tjänstgör som medicinjour. Han beskriver att han mådde rätt så OK i morse, men att han under dagen plötsligt börjat frossa och sedan fått hög feber. Han känner sig nu matt och lite illamående. Sköterskan som tagit emot honom har tagit rutinkontroller som visar: Temp: 39,1°C. Blodtryck: 110/70 </a:t>
            </a:r>
            <a:r>
              <a:rPr lang="sv-SE" sz="1200" i="1" dirty="0" err="1">
                <a:solidFill>
                  <a:schemeClr val="tx1">
                    <a:lumMod val="50000"/>
                    <a:lumOff val="50000"/>
                  </a:schemeClr>
                </a:solidFill>
              </a:rPr>
              <a:t>mmHg</a:t>
            </a:r>
            <a:r>
              <a:rPr lang="sv-SE" sz="1200" i="1" dirty="0">
                <a:solidFill>
                  <a:schemeClr val="tx1">
                    <a:lumMod val="50000"/>
                    <a:lumOff val="50000"/>
                  </a:schemeClr>
                </a:solidFill>
              </a:rPr>
              <a:t>. Puls: 102/minut. Andningsfrekvens (AF): 19/min. Saturation: 93% på luft. Olle berättar att han röker, är tidigare frisk och tar inga mediciner. Han hade covid-19 i januari (innevarande år) men blev inte särskilt sjuk, då han var fullvaccinerad redan innan. Han är allergisk mot penicillin. Han har inte varit utomlands sedan 2019. Olle är frånskild, barnen är vuxna och han bor ensam, men han har en särbo som bor i Valdemarsvik. Han jobbar som målare, och hjälper till på byggen med lite av varje när det är ont om målarjobb. Ingen i hans närhet är sjuk på samma sätt som han. Han förnekar hosta eller övre luftvägsbesvär. Vattenkastning och tarmtömning fungerar som vanligt menar Olle, och han har inte ont i magen, men han känner sig sjuk och matt. Frossan och febern kom som sagt plötsligt under eftermiddagen. Han ringde då 1177, som hänvisade honom till akuten. I status noterar du: AT: Allmänpåverkad, men vaken och orienterad till tid, rum och person. Ingen nackstyvhet. Mun och svalg: Normalstora, </a:t>
            </a:r>
            <a:r>
              <a:rPr lang="sv-SE" sz="1200" i="1" dirty="0" err="1">
                <a:solidFill>
                  <a:schemeClr val="tx1">
                    <a:lumMod val="50000"/>
                    <a:lumOff val="50000"/>
                  </a:schemeClr>
                </a:solidFill>
              </a:rPr>
              <a:t>oretade</a:t>
            </a:r>
            <a:r>
              <a:rPr lang="sv-SE" sz="1200" i="1" dirty="0">
                <a:solidFill>
                  <a:schemeClr val="tx1">
                    <a:lumMod val="50000"/>
                    <a:lumOff val="50000"/>
                  </a:schemeClr>
                </a:solidFill>
              </a:rPr>
              <a:t> tonsiller. </a:t>
            </a:r>
            <a:r>
              <a:rPr lang="sv-SE" sz="1200" i="1" dirty="0" err="1">
                <a:solidFill>
                  <a:schemeClr val="tx1">
                    <a:lumMod val="50000"/>
                    <a:lumOff val="50000"/>
                  </a:schemeClr>
                </a:solidFill>
              </a:rPr>
              <a:t>Cor</a:t>
            </a:r>
            <a:r>
              <a:rPr lang="sv-SE" sz="1200" i="1" dirty="0">
                <a:solidFill>
                  <a:schemeClr val="tx1">
                    <a:lumMod val="50000"/>
                    <a:lumOff val="50000"/>
                  </a:schemeClr>
                </a:solidFill>
              </a:rPr>
              <a:t>: Regelbunden rytm utan hörbara biljud. Lungor: Normala andningsljud, inga biljud. AF: 21/min. Buk: Palperas mjuk och oöm. Ingen dunkömhet över njurloger. Blodtryck: 95/65 </a:t>
            </a:r>
            <a:r>
              <a:rPr lang="sv-SE" sz="1200" i="1" dirty="0" err="1">
                <a:solidFill>
                  <a:schemeClr val="tx1">
                    <a:lumMod val="50000"/>
                    <a:lumOff val="50000"/>
                  </a:schemeClr>
                </a:solidFill>
              </a:rPr>
              <a:t>mmHg</a:t>
            </a:r>
            <a:r>
              <a:rPr lang="sv-SE" sz="1200" i="1" dirty="0">
                <a:solidFill>
                  <a:schemeClr val="tx1">
                    <a:lumMod val="50000"/>
                    <a:lumOff val="50000"/>
                  </a:schemeClr>
                </a:solidFill>
              </a:rPr>
              <a:t>. Puls:111/min. Saturation: 91% på luft. Du inser att du glömt att inspektera hudkostymen och att palpera lymfkörtelstationer och när du gör det noterar du ett </a:t>
            </a:r>
            <a:r>
              <a:rPr lang="sv-SE" sz="1200" i="1" dirty="0" err="1">
                <a:solidFill>
                  <a:schemeClr val="tx1">
                    <a:lumMod val="50000"/>
                    <a:lumOff val="50000"/>
                  </a:schemeClr>
                </a:solidFill>
              </a:rPr>
              <a:t>handflatestort</a:t>
            </a:r>
            <a:r>
              <a:rPr lang="sv-SE" sz="1200" i="1" dirty="0">
                <a:solidFill>
                  <a:schemeClr val="tx1">
                    <a:lumMod val="50000"/>
                    <a:lumOff val="50000"/>
                  </a:schemeClr>
                </a:solidFill>
              </a:rPr>
              <a:t> rodnat område distalt på Olles högra underben. När du palperar lymfkörtelstationerna så märker du att det finns en rodnad distalt om körtlarna i hö ljumske. </a:t>
            </a:r>
            <a:r>
              <a:rPr lang="sv-SE" sz="1200" i="1" dirty="0" err="1">
                <a:solidFill>
                  <a:schemeClr val="tx1">
                    <a:lumMod val="50000"/>
                    <a:lumOff val="50000"/>
                  </a:schemeClr>
                </a:solidFill>
              </a:rPr>
              <a:t>Inguinalkörtlarna</a:t>
            </a:r>
            <a:r>
              <a:rPr lang="sv-SE" sz="1200" i="1" dirty="0">
                <a:solidFill>
                  <a:schemeClr val="tx1">
                    <a:lumMod val="50000"/>
                    <a:lumOff val="50000"/>
                  </a:schemeClr>
                </a:solidFill>
              </a:rPr>
              <a:t> på höger sida är också svullna och Olle säger att det gör ont när du palperar dem. </a:t>
            </a:r>
          </a:p>
          <a:p>
            <a:pPr marL="0" indent="0">
              <a:buNone/>
            </a:pPr>
            <a:r>
              <a:rPr lang="sv-SE" sz="1200" i="1" dirty="0">
                <a:solidFill>
                  <a:schemeClr val="tx1">
                    <a:lumMod val="50000"/>
                    <a:lumOff val="50000"/>
                  </a:schemeClr>
                </a:solidFill>
              </a:rPr>
              <a:t>Olles tillstånd stabiliseras genom att han får syrgas på grimma och en initial intravenös vätskebolus i en av de två venösa infarter du ordinerat, och du vill nu starta antibiotikabehandling. Olle har ju uppgivit allergi mot penicillin, och när du kontrollerar i journalen finner du mycket riktigt en sådan varning. Den hänvisar till en journalanteckning där det visar sig att Olle reagerat med svullnad i halsen, </a:t>
            </a:r>
            <a:r>
              <a:rPr lang="sv-SE" sz="1200" i="1" dirty="0" err="1">
                <a:solidFill>
                  <a:schemeClr val="tx1">
                    <a:lumMod val="50000"/>
                    <a:lumOff val="50000"/>
                  </a:schemeClr>
                </a:solidFill>
              </a:rPr>
              <a:t>angioödem</a:t>
            </a:r>
            <a:r>
              <a:rPr lang="sv-SE" sz="1200" i="1" dirty="0">
                <a:solidFill>
                  <a:schemeClr val="tx1">
                    <a:lumMod val="50000"/>
                    <a:lumOff val="50000"/>
                  </a:schemeClr>
                </a:solidFill>
              </a:rPr>
              <a:t> och </a:t>
            </a:r>
            <a:r>
              <a:rPr lang="sv-SE" sz="1200" i="1" dirty="0" err="1">
                <a:solidFill>
                  <a:schemeClr val="tx1">
                    <a:lumMod val="50000"/>
                    <a:lumOff val="50000"/>
                  </a:schemeClr>
                </a:solidFill>
              </a:rPr>
              <a:t>urtikaria</a:t>
            </a:r>
            <a:r>
              <a:rPr lang="sv-SE" sz="1200" i="1" dirty="0">
                <a:solidFill>
                  <a:schemeClr val="tx1">
                    <a:lumMod val="50000"/>
                    <a:lumOff val="50000"/>
                  </a:schemeClr>
                </a:solidFill>
              </a:rPr>
              <a:t> i samband med att han fått </a:t>
            </a:r>
            <a:r>
              <a:rPr lang="sv-SE" sz="1200" i="1" dirty="0" err="1">
                <a:solidFill>
                  <a:schemeClr val="tx1">
                    <a:lumMod val="50000"/>
                    <a:lumOff val="50000"/>
                  </a:schemeClr>
                </a:solidFill>
              </a:rPr>
              <a:t>Ekvacillin</a:t>
            </a:r>
            <a:r>
              <a:rPr lang="sv-SE" sz="1200" i="1" dirty="0">
                <a:solidFill>
                  <a:schemeClr val="tx1">
                    <a:lumMod val="50000"/>
                    <a:lumOff val="50000"/>
                  </a:schemeClr>
                </a:solidFill>
              </a:rPr>
              <a:t> iv, vid ett tidigare tillfälle. Du vill därför </a:t>
            </a:r>
            <a:r>
              <a:rPr lang="sv-SE" sz="1200" b="1" i="1" dirty="0">
                <a:solidFill>
                  <a:schemeClr val="tx1">
                    <a:lumMod val="50000"/>
                    <a:lumOff val="50000"/>
                  </a:schemeClr>
                </a:solidFill>
              </a:rPr>
              <a:t>inte </a:t>
            </a:r>
            <a:r>
              <a:rPr lang="sv-SE" sz="1200" i="1" dirty="0">
                <a:solidFill>
                  <a:schemeClr val="tx1">
                    <a:lumMod val="50000"/>
                    <a:lumOff val="50000"/>
                  </a:schemeClr>
                </a:solidFill>
              </a:rPr>
              <a:t>gärna ge honom något antibiotikum som är besläktat med (tillhör samma grupp som) </a:t>
            </a:r>
            <a:r>
              <a:rPr lang="sv-SE" sz="1200" i="1" dirty="0" err="1">
                <a:solidFill>
                  <a:schemeClr val="tx1">
                    <a:lumMod val="50000"/>
                    <a:lumOff val="50000"/>
                  </a:schemeClr>
                </a:solidFill>
              </a:rPr>
              <a:t>penicilliner</a:t>
            </a:r>
            <a:r>
              <a:rPr lang="sv-SE" sz="1200" i="1" dirty="0">
                <a:solidFill>
                  <a:schemeClr val="tx1">
                    <a:lumMod val="50000"/>
                    <a:lumOff val="50000"/>
                  </a:schemeClr>
                </a:solidFill>
              </a:rPr>
              <a:t>. </a:t>
            </a:r>
            <a:br>
              <a:rPr lang="sv-SE" sz="1600" dirty="0"/>
            </a:br>
            <a:br>
              <a:rPr lang="sv-SE" sz="1600" dirty="0"/>
            </a:br>
            <a:r>
              <a:rPr lang="sv-SE" sz="1600" dirty="0"/>
              <a:t>Du noterar även att det finns ett observandum i journalen om blodsmitta, utan hänvisning till någon journalanteckning. Det är inte närmare angivet vilken typ det är, och när du frågar Olle så säger han att han fick besked för ca 15 år sedan att han hade någon sorts hepatit, men kommer inte ihåg vilken sort det var. När han fick beskedet levde han ett lite ”struligt” liv, som han säger, och brydde sig inte om att gå på några kontroller. Eftersom han inte mått dålig så har han inte tagit kontakt med vården på senare år heller. </a:t>
            </a:r>
            <a:br>
              <a:rPr lang="sv-SE" sz="1600" dirty="0"/>
            </a:br>
            <a:br>
              <a:rPr lang="sv-SE" sz="1600" dirty="0"/>
            </a:br>
            <a:r>
              <a:rPr lang="sv-SE" sz="1600" b="1" dirty="0"/>
              <a:t>Fråga 6:6 (2 p) </a:t>
            </a:r>
            <a:br>
              <a:rPr lang="sv-SE" sz="1600" b="1" dirty="0"/>
            </a:br>
            <a:r>
              <a:rPr lang="sv-SE" sz="1600" dirty="0"/>
              <a:t>Vilka övriga typer av virusorsakad hepatit känner du till, och hur smittar de?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Hepatit A smittar via kontaminerad föda eller vatten, vilket även Hepatit E-virus gör. Andra virus som kan ge leverinflammation är CMV (smittväg: kroppsvätskor inkl. saliv och bröstmjölk, vid nära kontakt) och EBV (smittväg :</a:t>
            </a:r>
            <a:r>
              <a:rPr lang="sv-SE" sz="1600" dirty="0" err="1">
                <a:solidFill>
                  <a:schemeClr val="accent4"/>
                </a:solidFill>
              </a:rPr>
              <a:t>ff</a:t>
            </a:r>
            <a:r>
              <a:rPr lang="sv-SE" sz="1600" dirty="0">
                <a:solidFill>
                  <a:schemeClr val="accent4"/>
                </a:solidFill>
              </a:rPr>
              <a:t> a direkt kontaktsmitta via saliv) </a:t>
            </a:r>
            <a:r>
              <a:rPr lang="sv-SE" sz="1000" dirty="0">
                <a:solidFill>
                  <a:schemeClr val="tx1">
                    <a:lumMod val="50000"/>
                    <a:lumOff val="50000"/>
                  </a:schemeClr>
                </a:solidFill>
              </a:rPr>
              <a:t>FLM K10 B40, B46 </a:t>
            </a:r>
          </a:p>
          <a:p>
            <a:endParaRPr lang="sv-SE"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853341470"/>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600" dirty="0"/>
              <a:t>Du bestämmer dig för att kontrollera hepatit-serologier för att reda ut vilken typ av hepatit Olle har (eller har haft) och för att få veta om den fortsatt är aktuell. Olle läggs in på infektionsavdelning med antibiotika (</a:t>
            </a:r>
            <a:r>
              <a:rPr lang="sv-SE" sz="1600" dirty="0" err="1"/>
              <a:t>klindamycin</a:t>
            </a:r>
            <a:r>
              <a:rPr lang="sv-SE" sz="1600" dirty="0"/>
              <a:t> 600 mg x 3) och fortsatt vätsketerapi. Dagen därpå mår Olle något bättre, och hans vitalparametrar är helt utan anmärkning, men rodnaden på benet omfattar nu hela underbenet. Från mikrobiologen ringer man och meddelar att det växer grampositiva kocker i kedjor i 4 av 4 blododlingsflaskor som ni tog igår. </a:t>
            </a:r>
            <a:br>
              <a:rPr lang="sv-SE" sz="1600" dirty="0"/>
            </a:br>
            <a:br>
              <a:rPr lang="sv-SE" sz="1600" dirty="0"/>
            </a:br>
            <a:r>
              <a:rPr lang="sv-SE" sz="1600" b="1" dirty="0"/>
              <a:t>Fråga 6:7 (1p) </a:t>
            </a:r>
            <a:br>
              <a:rPr lang="sv-SE" sz="1600" b="1" dirty="0"/>
            </a:br>
            <a:r>
              <a:rPr lang="sv-SE" sz="1600" dirty="0"/>
              <a:t>Föranleder blododlingssvaret någon förändring i antibiotikaterapin (</a:t>
            </a:r>
            <a:r>
              <a:rPr lang="sv-SE" sz="1600" dirty="0" err="1"/>
              <a:t>klindamycin</a:t>
            </a:r>
            <a:r>
              <a:rPr lang="sv-SE" sz="1600" dirty="0"/>
              <a:t> 600 mg x 3)? Motivera.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717458159"/>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600" dirty="0"/>
              <a:t>Du bestämmer dig för att kontrollera hepatit-serologier för att reda ut vilken typ av hepatit Olle har (eller har haft) och för att få veta om den fortsatt är aktuell. Olle läggs in på infektionsavdelning med antibiotika (</a:t>
            </a:r>
            <a:r>
              <a:rPr lang="sv-SE" sz="1600" dirty="0" err="1"/>
              <a:t>klindamycin</a:t>
            </a:r>
            <a:r>
              <a:rPr lang="sv-SE" sz="1600" dirty="0"/>
              <a:t> 600 mg x 3) och fortsatt vätsketerapi. Dagen därpå mår Olle något bättre, och hans vitalparametrar är helt utan anmärkning, men rodnaden på benet omfattar nu hela underbenet. Från mikrobiologen ringer man och meddelar att det växer grampositiva kocker i kedjor i 4 av 4 blododlingsflaskor som ni tog igår. </a:t>
            </a:r>
            <a:br>
              <a:rPr lang="sv-SE" sz="1600" dirty="0"/>
            </a:br>
            <a:br>
              <a:rPr lang="sv-SE" sz="1600" dirty="0"/>
            </a:br>
            <a:r>
              <a:rPr lang="sv-SE" sz="1600" b="1" dirty="0"/>
              <a:t>Fråga 6:7 (1p) </a:t>
            </a:r>
            <a:br>
              <a:rPr lang="sv-SE" sz="1600" b="1" dirty="0"/>
            </a:br>
            <a:r>
              <a:rPr lang="sv-SE" sz="1600" dirty="0"/>
              <a:t>Föranleder blododlingssvaret någon förändring i antibiotikaterapin (</a:t>
            </a:r>
            <a:r>
              <a:rPr lang="sv-SE" sz="1600" dirty="0" err="1"/>
              <a:t>klindamycin</a:t>
            </a:r>
            <a:r>
              <a:rPr lang="sv-SE" sz="1600" dirty="0"/>
              <a:t> 600 mg x 3)? Motivera.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Fynd av grampositiva kocker i kedjor stämmer ju bra med din kliniska misstanke om att Olles infektion orsakas av </a:t>
            </a:r>
            <a:r>
              <a:rPr lang="sv-SE" sz="1600" dirty="0" err="1">
                <a:solidFill>
                  <a:schemeClr val="accent4"/>
                </a:solidFill>
              </a:rPr>
              <a:t>betahemolytiska</a:t>
            </a:r>
            <a:r>
              <a:rPr lang="sv-SE" sz="1600" dirty="0">
                <a:solidFill>
                  <a:schemeClr val="accent4"/>
                </a:solidFill>
              </a:rPr>
              <a:t> streptokocker, och föranleder ingen ändring av antibiotikaregimen. </a:t>
            </a:r>
          </a:p>
          <a:p>
            <a:pPr marL="0" indent="0">
              <a:buNone/>
            </a:pPr>
            <a:endParaRPr lang="sv-SE" sz="1600" dirty="0">
              <a:solidFill>
                <a:schemeClr val="accent4"/>
              </a:solidFill>
            </a:endParaRPr>
          </a:p>
          <a:p>
            <a:pPr marL="0" indent="0">
              <a:buNone/>
            </a:pPr>
            <a:r>
              <a:rPr lang="sv-SE" sz="1000" dirty="0">
                <a:solidFill>
                  <a:schemeClr val="tx1">
                    <a:lumMod val="50000"/>
                    <a:lumOff val="50000"/>
                  </a:schemeClr>
                </a:solidFill>
              </a:rPr>
              <a:t>FLM K10 B42, C66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627325222"/>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200" i="1" dirty="0">
                <a:solidFill>
                  <a:schemeClr val="tx1">
                    <a:lumMod val="50000"/>
                    <a:lumOff val="50000"/>
                  </a:schemeClr>
                </a:solidFill>
              </a:rPr>
              <a:t>Du bestämmer dig för att kontrollera hepatit-serologier för att reda ut vilken typ av hepatit Olle har (eller har haft) och för att få veta om den fortsatt är aktuell. Olle läggs in på infektionsavdelning med antibiotika (</a:t>
            </a:r>
            <a:r>
              <a:rPr lang="sv-SE" sz="1200" i="1" dirty="0" err="1">
                <a:solidFill>
                  <a:schemeClr val="tx1">
                    <a:lumMod val="50000"/>
                    <a:lumOff val="50000"/>
                  </a:schemeClr>
                </a:solidFill>
              </a:rPr>
              <a:t>klindamycin</a:t>
            </a:r>
            <a:r>
              <a:rPr lang="sv-SE" sz="1200" i="1" dirty="0">
                <a:solidFill>
                  <a:schemeClr val="tx1">
                    <a:lumMod val="50000"/>
                    <a:lumOff val="50000"/>
                  </a:schemeClr>
                </a:solidFill>
              </a:rPr>
              <a:t> 600 mg x 3) och fortsatt vätsketerapi. Dagen därpå mår Olle något bättre, och hans vitalparametrar är helt utan anmärkning, men rodnaden på benet omfattar nu hela underbenet. Från mikrobiologen ringer man och meddelar att det växer grampositiva kocker i kedjor i 4 av 4 blododlingsflaskor som ni tog igår. </a:t>
            </a:r>
            <a:br>
              <a:rPr lang="sv-SE" sz="1600" dirty="0"/>
            </a:br>
            <a:br>
              <a:rPr lang="sv-SE" sz="1600" dirty="0"/>
            </a:br>
            <a:r>
              <a:rPr lang="sv-SE" sz="1600" b="1" dirty="0"/>
              <a:t>Fråga 6:8 (2 p) </a:t>
            </a:r>
            <a:br>
              <a:rPr lang="sv-SE" sz="1600" b="1" dirty="0"/>
            </a:br>
            <a:r>
              <a:rPr lang="sv-SE" sz="1600" dirty="0"/>
              <a:t>Om Olle </a:t>
            </a:r>
            <a:r>
              <a:rPr lang="sv-SE" sz="1600" i="1" dirty="0"/>
              <a:t>även </a:t>
            </a:r>
            <a:r>
              <a:rPr lang="sv-SE" sz="1600" dirty="0"/>
              <a:t>hade angivit besvär från urinvägarna och preliminärsvaret från mikrobiologen </a:t>
            </a:r>
            <a:r>
              <a:rPr lang="sv-SE" sz="1600" i="1" dirty="0"/>
              <a:t>istället </a:t>
            </a:r>
            <a:r>
              <a:rPr lang="sv-SE" sz="1600" dirty="0"/>
              <a:t>för ovanstående hade varit växt av gramnegativa stavar i 4 av 4 blododlingsflaskor (Olle behandlas fortfarande med </a:t>
            </a:r>
            <a:r>
              <a:rPr lang="sv-SE" sz="1600" dirty="0" err="1"/>
              <a:t>klindamycin</a:t>
            </a:r>
            <a:r>
              <a:rPr lang="sv-SE" sz="1600" dirty="0"/>
              <a:t> 600 mg x 3) – hade detta då föranlett något annat ställningstagande avseende antibiotikabehandlingen? Hur i så fall - motivera ditt svar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676980536"/>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200" i="1" dirty="0">
                <a:solidFill>
                  <a:schemeClr val="tx1">
                    <a:lumMod val="50000"/>
                    <a:lumOff val="50000"/>
                  </a:schemeClr>
                </a:solidFill>
              </a:rPr>
              <a:t>Du bestämmer dig för att kontrollera hepatit-serologier för att reda ut vilken typ av hepatit Olle har (eller har haft) och för att få veta om den fortsatt är aktuell. Olle läggs in på infektionsavdelning med antibiotika (</a:t>
            </a:r>
            <a:r>
              <a:rPr lang="sv-SE" sz="1200" i="1" dirty="0" err="1">
                <a:solidFill>
                  <a:schemeClr val="tx1">
                    <a:lumMod val="50000"/>
                    <a:lumOff val="50000"/>
                  </a:schemeClr>
                </a:solidFill>
              </a:rPr>
              <a:t>klindamycin</a:t>
            </a:r>
            <a:r>
              <a:rPr lang="sv-SE" sz="1200" i="1" dirty="0">
                <a:solidFill>
                  <a:schemeClr val="tx1">
                    <a:lumMod val="50000"/>
                    <a:lumOff val="50000"/>
                  </a:schemeClr>
                </a:solidFill>
              </a:rPr>
              <a:t> 600 mg x 3) och fortsatt vätsketerapi. Dagen därpå mår Olle något bättre, och hans vitalparametrar är helt utan anmärkning, men rodnaden på benet omfattar nu hela underbenet. Från mikrobiologen ringer man och meddelar att det växer grampositiva kocker i kedjor i 4 av 4 blododlingsflaskor som ni tog igår. </a:t>
            </a:r>
            <a:br>
              <a:rPr lang="sv-SE" sz="1600" dirty="0"/>
            </a:br>
            <a:br>
              <a:rPr lang="sv-SE" sz="1600" dirty="0"/>
            </a:br>
            <a:r>
              <a:rPr lang="sv-SE" sz="1600" b="1" dirty="0"/>
              <a:t>Fråga 6:8 (2 p) </a:t>
            </a:r>
            <a:br>
              <a:rPr lang="sv-SE" sz="1600" b="1" dirty="0"/>
            </a:br>
            <a:r>
              <a:rPr lang="sv-SE" sz="1600" dirty="0"/>
              <a:t>Om Olle </a:t>
            </a:r>
            <a:r>
              <a:rPr lang="sv-SE" sz="1600" i="1" dirty="0"/>
              <a:t>även </a:t>
            </a:r>
            <a:r>
              <a:rPr lang="sv-SE" sz="1600" dirty="0"/>
              <a:t>hade angivit besvär från urinvägarna och preliminärsvaret från mikrobiologen </a:t>
            </a:r>
            <a:r>
              <a:rPr lang="sv-SE" sz="1600" i="1" dirty="0"/>
              <a:t>istället </a:t>
            </a:r>
            <a:r>
              <a:rPr lang="sv-SE" sz="1600" dirty="0"/>
              <a:t>för ovanstående hade varit växt av gramnegativa stavar i 4 av 4 blododlingsflaskor (Olle behandlas fortfarande med </a:t>
            </a:r>
            <a:r>
              <a:rPr lang="sv-SE" sz="1600" dirty="0" err="1"/>
              <a:t>klindamycin</a:t>
            </a:r>
            <a:r>
              <a:rPr lang="sv-SE" sz="1600" dirty="0"/>
              <a:t> 600 mg x 3) – hade detta då föranlett något annat ställningstagande avseende antibiotikabehandlingen? Hur i så fall - motivera ditt svar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err="1">
                <a:solidFill>
                  <a:schemeClr val="accent4"/>
                </a:solidFill>
              </a:rPr>
              <a:t>Klindamycin</a:t>
            </a:r>
            <a:r>
              <a:rPr lang="sv-SE" sz="1600" dirty="0">
                <a:solidFill>
                  <a:schemeClr val="accent4"/>
                </a:solidFill>
              </a:rPr>
              <a:t> har ingen effekt på gramnegativa bakterier, så vid ett sådant fynd hade man fått bredda regimen till att även omfatta gramnegativ täckning med beaktande av Olles allergi mot </a:t>
            </a:r>
            <a:r>
              <a:rPr lang="sv-SE" sz="1600" dirty="0" err="1">
                <a:solidFill>
                  <a:schemeClr val="accent4"/>
                </a:solidFill>
              </a:rPr>
              <a:t>penicilliner</a:t>
            </a:r>
            <a:r>
              <a:rPr lang="sv-SE" sz="1600" dirty="0">
                <a:solidFill>
                  <a:schemeClr val="accent4"/>
                </a:solidFill>
              </a:rPr>
              <a:t>, till exempel med ett tillägg av </a:t>
            </a:r>
            <a:r>
              <a:rPr lang="sv-SE" sz="1600" dirty="0" err="1">
                <a:solidFill>
                  <a:schemeClr val="accent4"/>
                </a:solidFill>
              </a:rPr>
              <a:t>ciprofloxacin</a:t>
            </a:r>
            <a:r>
              <a:rPr lang="sv-SE" sz="1600" dirty="0">
                <a:solidFill>
                  <a:schemeClr val="accent4"/>
                </a:solidFill>
              </a:rPr>
              <a:t> eller en aminoglykosid. </a:t>
            </a:r>
          </a:p>
          <a:p>
            <a:pPr marL="0" indent="0">
              <a:buNone/>
            </a:pPr>
            <a:endParaRPr lang="sv-SE" sz="1600" dirty="0">
              <a:solidFill>
                <a:schemeClr val="tx1">
                  <a:lumMod val="50000"/>
                  <a:lumOff val="50000"/>
                </a:schemeClr>
              </a:solidFill>
            </a:endParaRPr>
          </a:p>
          <a:p>
            <a:pPr marL="0" indent="0">
              <a:buNone/>
            </a:pPr>
            <a:r>
              <a:rPr lang="sv-SE" sz="1000" dirty="0">
                <a:solidFill>
                  <a:schemeClr val="tx1">
                    <a:lumMod val="50000"/>
                    <a:lumOff val="50000"/>
                  </a:schemeClr>
                </a:solidFill>
              </a:rPr>
              <a:t>FLM K10 B42, C66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472841617"/>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600" dirty="0"/>
              <a:t>Du fortsätter med </a:t>
            </a:r>
            <a:r>
              <a:rPr lang="sv-SE" sz="1600" dirty="0" err="1"/>
              <a:t>klindamycin</a:t>
            </a:r>
            <a:r>
              <a:rPr lang="sv-SE" sz="1600" dirty="0"/>
              <a:t>, eftersom blododlingssvaret stärker din kliniska misstanke om att Olles infektion orsakas av streptokocker. Han förbättras succesivt och det börjar bli dags för utskrivning. Du får då svar på hepatitproverna som ser ut som följer: </a:t>
            </a:r>
          </a:p>
          <a:p>
            <a:pPr marL="0" indent="0">
              <a:buNone/>
            </a:pPr>
            <a:r>
              <a:rPr lang="sv-SE" sz="1600" dirty="0" err="1"/>
              <a:t>HBsAg</a:t>
            </a:r>
            <a:r>
              <a:rPr lang="sv-SE" sz="1600" dirty="0"/>
              <a:t>: neg, anti-</a:t>
            </a:r>
            <a:r>
              <a:rPr lang="sv-SE" sz="1600" dirty="0" err="1"/>
              <a:t>HBc</a:t>
            </a:r>
            <a:r>
              <a:rPr lang="sv-SE" sz="1600" dirty="0"/>
              <a:t>: neg, anti-HBs: </a:t>
            </a:r>
            <a:r>
              <a:rPr lang="sv-SE" sz="1600" dirty="0" err="1"/>
              <a:t>pos</a:t>
            </a:r>
            <a:r>
              <a:rPr lang="sv-SE" sz="1600" dirty="0"/>
              <a:t>, anti-HAV </a:t>
            </a:r>
            <a:r>
              <a:rPr lang="sv-SE" sz="1600" dirty="0" err="1"/>
              <a:t>IgG</a:t>
            </a:r>
            <a:r>
              <a:rPr lang="sv-SE" sz="1600" dirty="0"/>
              <a:t>: </a:t>
            </a:r>
            <a:r>
              <a:rPr lang="sv-SE" sz="1600" dirty="0" err="1"/>
              <a:t>pos</a:t>
            </a:r>
            <a:r>
              <a:rPr lang="sv-SE" sz="1600" dirty="0"/>
              <a:t>, anti-HAV </a:t>
            </a:r>
            <a:r>
              <a:rPr lang="sv-SE" sz="1600" dirty="0" err="1"/>
              <a:t>IgM</a:t>
            </a:r>
            <a:r>
              <a:rPr lang="sv-SE" sz="1600" dirty="0"/>
              <a:t>: neg, anti-HCV: </a:t>
            </a:r>
            <a:r>
              <a:rPr lang="sv-SE" sz="1600" dirty="0" err="1"/>
              <a:t>pos</a:t>
            </a:r>
            <a:r>
              <a:rPr lang="sv-SE" sz="1600" dirty="0"/>
              <a:t>, HCV-RNA: 32 000 IU/ml </a:t>
            </a:r>
            <a:br>
              <a:rPr lang="sv-SE" sz="1600" dirty="0"/>
            </a:br>
            <a:br>
              <a:rPr lang="sv-SE" sz="1600" dirty="0"/>
            </a:br>
            <a:r>
              <a:rPr lang="sv-SE" sz="1600" b="1" dirty="0"/>
              <a:t>Fråga 6:9 (3p) </a:t>
            </a:r>
            <a:br>
              <a:rPr lang="sv-SE" sz="1600" b="1" dirty="0"/>
            </a:br>
            <a:r>
              <a:rPr lang="sv-SE" sz="1600" dirty="0"/>
              <a:t>Hur tolkar du detta svar? Ge besked om diagnos, aktualitet och ev. smittsamhet.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254399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rmAutofit/>
          </a:bodyPr>
          <a:lstStyle/>
          <a:p>
            <a:pPr marL="0" indent="0">
              <a:buNone/>
            </a:pPr>
            <a:r>
              <a:rPr lang="sv-SE" sz="1600" b="1" dirty="0"/>
              <a:t>Fall 2, Laila 20 år </a:t>
            </a:r>
            <a:endParaRPr lang="sv-SE" sz="1600" dirty="0"/>
          </a:p>
          <a:p>
            <a:pPr marL="0" indent="0">
              <a:buNone/>
            </a:pPr>
            <a:r>
              <a:rPr lang="sv-SE" sz="1000" i="1" dirty="0">
                <a:solidFill>
                  <a:schemeClr val="tx1">
                    <a:lumMod val="50000"/>
                    <a:lumOff val="50000"/>
                  </a:schemeClr>
                </a:solidFill>
              </a:rPr>
              <a:t>Laila, 20 år söker akutmottagningen mitt i natten på grund av plötsligt insättande kraftiga buksmärtor och vaginal blödning. Du blir i egenskap av </a:t>
            </a:r>
            <a:r>
              <a:rPr lang="sv-SE" sz="1000" i="1" dirty="0" err="1">
                <a:solidFill>
                  <a:schemeClr val="tx1">
                    <a:lumMod val="50000"/>
                    <a:lumOff val="50000"/>
                  </a:schemeClr>
                </a:solidFill>
              </a:rPr>
              <a:t>gynjour</a:t>
            </a:r>
            <a:r>
              <a:rPr lang="sv-SE" sz="1000" i="1" dirty="0">
                <a:solidFill>
                  <a:schemeClr val="tx1">
                    <a:lumMod val="50000"/>
                    <a:lumOff val="50000"/>
                  </a:schemeClr>
                </a:solidFill>
              </a:rPr>
              <a:t> tillkallad då akutläkaren, som inte har undersökt Laila utan enbart sett patienten som hastigast på grund av en stor arbetsbörda på akuten, misstänker gynekologisk åkomma och ber dig ta hand om fallet omedelbart. Sjuksköterskan rapporterar till dig innan du går in till Laila att temperaturen är 37,9°, pulsen är runt 110 och blodtrycket är 100/60. Kapillärt Hb på 110 g/l. </a:t>
            </a:r>
            <a:r>
              <a:rPr lang="sv-SE" sz="1000" i="1" dirty="0" err="1">
                <a:solidFill>
                  <a:schemeClr val="tx1">
                    <a:lumMod val="50000"/>
                    <a:lumOff val="50000"/>
                  </a:schemeClr>
                </a:solidFill>
              </a:rPr>
              <a:t>Urinstix</a:t>
            </a:r>
            <a:r>
              <a:rPr lang="sv-SE" sz="1000" i="1" dirty="0">
                <a:solidFill>
                  <a:schemeClr val="tx1">
                    <a:lumMod val="50000"/>
                    <a:lumOff val="50000"/>
                  </a:schemeClr>
                </a:solidFill>
              </a:rPr>
              <a:t> visar 3+ </a:t>
            </a:r>
            <a:r>
              <a:rPr lang="sv-SE" sz="1000" i="1" dirty="0" err="1">
                <a:solidFill>
                  <a:schemeClr val="tx1">
                    <a:lumMod val="50000"/>
                    <a:lumOff val="50000"/>
                  </a:schemeClr>
                </a:solidFill>
              </a:rPr>
              <a:t>erytrocyter</a:t>
            </a:r>
            <a:r>
              <a:rPr lang="sv-SE" sz="1000" i="1" dirty="0">
                <a:solidFill>
                  <a:schemeClr val="tx1">
                    <a:lumMod val="50000"/>
                    <a:lumOff val="50000"/>
                  </a:schemeClr>
                </a:solidFill>
              </a:rPr>
              <a:t> och 1+ leukocyter. U-</a:t>
            </a:r>
            <a:r>
              <a:rPr lang="sv-SE" sz="1000" i="1" dirty="0" err="1">
                <a:solidFill>
                  <a:schemeClr val="tx1">
                    <a:lumMod val="50000"/>
                    <a:lumOff val="50000"/>
                  </a:schemeClr>
                </a:solidFill>
              </a:rPr>
              <a:t>hCG</a:t>
            </a:r>
            <a:r>
              <a:rPr lang="sv-SE" sz="1000" i="1" dirty="0">
                <a:solidFill>
                  <a:schemeClr val="tx1">
                    <a:lumMod val="50000"/>
                    <a:lumOff val="50000"/>
                  </a:schemeClr>
                </a:solidFill>
              </a:rPr>
              <a:t> svagt positivt. </a:t>
            </a:r>
            <a:br>
              <a:rPr lang="sv-SE" sz="1000" i="1" dirty="0">
                <a:solidFill>
                  <a:schemeClr val="tx1">
                    <a:lumMod val="50000"/>
                    <a:lumOff val="50000"/>
                  </a:schemeClr>
                </a:solidFill>
              </a:rPr>
            </a:br>
            <a:r>
              <a:rPr lang="sv-SE" sz="1000" i="1" dirty="0">
                <a:solidFill>
                  <a:schemeClr val="tx1">
                    <a:lumMod val="50000"/>
                    <a:lumOff val="50000"/>
                  </a:schemeClr>
                </a:solidFill>
              </a:rPr>
              <a:t>Du gör omedelbart en bedömning av patientens allmäntillstånd för att bedöma allvarlighetsgraden av patientens tillstånd, t.ex. med hjälp av MEWS, och gör bukpalpation samt sätter perifer iv infart och börjar ge iv vätska, typ Ringer acetat. Du ordinerar iv morfin för att smärtlindra patienten vilket ’lugnar ner’ situationen så du kan genomföra anamnesupptagningen. </a:t>
            </a:r>
            <a:br>
              <a:rPr lang="sv-SE" sz="1000" i="1" dirty="0">
                <a:solidFill>
                  <a:schemeClr val="tx1">
                    <a:lumMod val="50000"/>
                    <a:lumOff val="50000"/>
                  </a:schemeClr>
                </a:solidFill>
              </a:rPr>
            </a:br>
            <a:r>
              <a:rPr lang="sv-SE" sz="1000" i="1" dirty="0">
                <a:solidFill>
                  <a:schemeClr val="tx1">
                    <a:lumMod val="50000"/>
                    <a:lumOff val="50000"/>
                  </a:schemeClr>
                </a:solidFill>
              </a:rPr>
              <a:t>Laila anger sig vara frisk, har ingen allergi och tar inga mediciner. Har opererats för en ovarial </a:t>
            </a:r>
            <a:r>
              <a:rPr lang="sv-SE" sz="1000" i="1" dirty="0" err="1">
                <a:solidFill>
                  <a:schemeClr val="tx1">
                    <a:lumMod val="50000"/>
                    <a:lumOff val="50000"/>
                  </a:schemeClr>
                </a:solidFill>
              </a:rPr>
              <a:t>dermoid</a:t>
            </a:r>
            <a:r>
              <a:rPr lang="sv-SE" sz="1000" i="1" dirty="0">
                <a:solidFill>
                  <a:schemeClr val="tx1">
                    <a:lumMod val="50000"/>
                    <a:lumOff val="50000"/>
                  </a:schemeClr>
                </a:solidFill>
              </a:rPr>
              <a:t> som 17 åring då upplevde hon samma typ av smärtor som nu. Hon är nu rädd att det är en samma sak. Äggstocken med </a:t>
            </a:r>
            <a:r>
              <a:rPr lang="sv-SE" sz="1000" i="1" dirty="0" err="1">
                <a:solidFill>
                  <a:schemeClr val="tx1">
                    <a:lumMod val="50000"/>
                    <a:lumOff val="50000"/>
                  </a:schemeClr>
                </a:solidFill>
              </a:rPr>
              <a:t>dermoiden</a:t>
            </a:r>
            <a:r>
              <a:rPr lang="sv-SE" sz="1000" i="1" dirty="0">
                <a:solidFill>
                  <a:schemeClr val="tx1">
                    <a:lumMod val="50000"/>
                    <a:lumOff val="50000"/>
                  </a:schemeClr>
                </a:solidFill>
              </a:rPr>
              <a:t> var då </a:t>
            </a:r>
            <a:r>
              <a:rPr lang="sv-SE" sz="1000" i="1" dirty="0" err="1">
                <a:solidFill>
                  <a:schemeClr val="tx1">
                    <a:lumMod val="50000"/>
                    <a:lumOff val="50000"/>
                  </a:schemeClr>
                </a:solidFill>
              </a:rPr>
              <a:t>torkverad</a:t>
            </a:r>
            <a:r>
              <a:rPr lang="sv-SE" sz="1000" i="1" dirty="0">
                <a:solidFill>
                  <a:schemeClr val="tx1">
                    <a:lumMod val="50000"/>
                    <a:lumOff val="50000"/>
                  </a:schemeClr>
                </a:solidFill>
              </a:rPr>
              <a:t>, men man kunna </a:t>
            </a:r>
            <a:r>
              <a:rPr lang="sv-SE" sz="1000" i="1" dirty="0" err="1">
                <a:solidFill>
                  <a:schemeClr val="tx1">
                    <a:lumMod val="50000"/>
                    <a:lumOff val="50000"/>
                  </a:schemeClr>
                </a:solidFill>
              </a:rPr>
              <a:t>enukleera</a:t>
            </a:r>
            <a:r>
              <a:rPr lang="sv-SE" sz="1000" i="1" dirty="0">
                <a:solidFill>
                  <a:schemeClr val="tx1">
                    <a:lumMod val="50000"/>
                    <a:lumOff val="50000"/>
                  </a:schemeClr>
                </a:solidFill>
              </a:rPr>
              <a:t> </a:t>
            </a:r>
            <a:r>
              <a:rPr lang="sv-SE" sz="1000" i="1" dirty="0" err="1">
                <a:solidFill>
                  <a:schemeClr val="tx1">
                    <a:lumMod val="50000"/>
                    <a:lumOff val="50000"/>
                  </a:schemeClr>
                </a:solidFill>
              </a:rPr>
              <a:t>dermoiden</a:t>
            </a:r>
            <a:r>
              <a:rPr lang="sv-SE" sz="1000" i="1" dirty="0">
                <a:solidFill>
                  <a:schemeClr val="tx1">
                    <a:lumMod val="50000"/>
                    <a:lumOff val="50000"/>
                  </a:schemeClr>
                </a:solidFill>
              </a:rPr>
              <a:t> och spara äggstocken. Laila hade </a:t>
            </a:r>
            <a:r>
              <a:rPr lang="sv-SE" sz="1000" i="1" dirty="0" err="1">
                <a:solidFill>
                  <a:schemeClr val="tx1">
                    <a:lumMod val="50000"/>
                    <a:lumOff val="50000"/>
                  </a:schemeClr>
                </a:solidFill>
              </a:rPr>
              <a:t>chlamydia</a:t>
            </a:r>
            <a:r>
              <a:rPr lang="sv-SE" sz="1000" i="1" dirty="0">
                <a:solidFill>
                  <a:schemeClr val="tx1">
                    <a:lumMod val="50000"/>
                    <a:lumOff val="50000"/>
                  </a:schemeClr>
                </a:solidFill>
              </a:rPr>
              <a:t> för 1 år sedan och behandlades med </a:t>
            </a:r>
            <a:r>
              <a:rPr lang="sv-SE" sz="1000" i="1" dirty="0" err="1">
                <a:solidFill>
                  <a:schemeClr val="tx1">
                    <a:lumMod val="50000"/>
                    <a:lumOff val="50000"/>
                  </a:schemeClr>
                </a:solidFill>
              </a:rPr>
              <a:t>Doxyferm</a:t>
            </a:r>
            <a:r>
              <a:rPr lang="sv-SE" sz="1000" i="1" dirty="0">
                <a:solidFill>
                  <a:schemeClr val="tx1">
                    <a:lumMod val="50000"/>
                    <a:lumOff val="50000"/>
                  </a:schemeClr>
                </a:solidFill>
              </a:rPr>
              <a:t> i 10 dagar. Blev dock inte bra efter första kuren utan fick antibiotika i ytterligare 10 dagar. Menstruationerna har alltid varit lite oregelbundna och kommer med 3 till 6 veckors intervall. Senaste menstruation var för ungefär 6 veckor sedan. Använder inga preventivmedel nu då hon provade med p-piller efter operationen för </a:t>
            </a:r>
            <a:r>
              <a:rPr lang="sv-SE" sz="1000" i="1" dirty="0" err="1">
                <a:solidFill>
                  <a:schemeClr val="tx1">
                    <a:lumMod val="50000"/>
                    <a:lumOff val="50000"/>
                  </a:schemeClr>
                </a:solidFill>
              </a:rPr>
              <a:t>dermoiden</a:t>
            </a:r>
            <a:r>
              <a:rPr lang="sv-SE" sz="1000" i="1" dirty="0">
                <a:solidFill>
                  <a:schemeClr val="tx1">
                    <a:lumMod val="50000"/>
                    <a:lumOff val="50000"/>
                  </a:schemeClr>
                </a:solidFill>
              </a:rPr>
              <a:t>, men hon mådde dåligt av dem och då hon inte har fast sällskap tycker hon inte hon behöver hormonella preventivmedel utan använder ibland kondom. Hon har den senaste veckan haft bruna flytningar och lite molvärk i nedre delen av buken som hon trodde orsakades av en annalkande menstruation. Har känt sig febrig, men har inte kollad temperaturen. Vaknade vid midnatt med kraftiga buksmärtor som strålade ut i ryggen och upp mot höger skulderblad. Har dessutom börjat blöda vaginalt som vid början av en menstruation. Smärtorna håller i sig hela tiden, som molande värk men med intervallvisa attacker av kraftiga smärtor. </a:t>
            </a:r>
            <a:br>
              <a:rPr lang="sv-SE" sz="1000" i="1" dirty="0">
                <a:solidFill>
                  <a:schemeClr val="tx1">
                    <a:lumMod val="50000"/>
                    <a:lumOff val="50000"/>
                  </a:schemeClr>
                </a:solidFill>
              </a:rPr>
            </a:br>
            <a:r>
              <a:rPr lang="sv-SE" sz="1000" i="1" dirty="0">
                <a:solidFill>
                  <a:schemeClr val="tx1">
                    <a:lumMod val="50000"/>
                    <a:lumOff val="50000"/>
                  </a:schemeClr>
                </a:solidFill>
              </a:rPr>
              <a:t>Du undersöker Laila och finner att hon har ett uttalat bukstatus med peritonittecken i hela buken. Anger mest smärta vid palpation i höger </a:t>
            </a:r>
            <a:r>
              <a:rPr lang="sv-SE" sz="1000" i="1" dirty="0" err="1">
                <a:solidFill>
                  <a:schemeClr val="tx1">
                    <a:lumMod val="50000"/>
                    <a:lumOff val="50000"/>
                  </a:schemeClr>
                </a:solidFill>
              </a:rPr>
              <a:t>fossa</a:t>
            </a:r>
            <a:r>
              <a:rPr lang="sv-SE" sz="1000" i="1" dirty="0">
                <a:solidFill>
                  <a:schemeClr val="tx1">
                    <a:lumMod val="50000"/>
                    <a:lumOff val="50000"/>
                  </a:schemeClr>
                </a:solidFill>
              </a:rPr>
              <a:t> </a:t>
            </a:r>
            <a:r>
              <a:rPr lang="sv-SE" sz="1000" i="1" dirty="0" err="1">
                <a:solidFill>
                  <a:schemeClr val="tx1">
                    <a:lumMod val="50000"/>
                    <a:lumOff val="50000"/>
                  </a:schemeClr>
                </a:solidFill>
              </a:rPr>
              <a:t>iliaca</a:t>
            </a:r>
            <a:r>
              <a:rPr lang="sv-SE" sz="1000" i="1" dirty="0">
                <a:solidFill>
                  <a:schemeClr val="tx1">
                    <a:lumMod val="50000"/>
                    <a:lumOff val="50000"/>
                  </a:schemeClr>
                </a:solidFill>
              </a:rPr>
              <a:t>. Vid den gynekologiska undersökningen ser du mörk blödning från modermunnen, uterus är kraftigt ömmande och det går inte att bedöma storlek eller läge. Ömmar kraftigt i hela bäckenet. Vaginalt ultraljud visar </a:t>
            </a:r>
            <a:r>
              <a:rPr lang="sv-SE" sz="1000" i="1" dirty="0" err="1">
                <a:solidFill>
                  <a:schemeClr val="tx1">
                    <a:lumMod val="50000"/>
                    <a:lumOff val="50000"/>
                  </a:schemeClr>
                </a:solidFill>
              </a:rPr>
              <a:t>endometrium</a:t>
            </a:r>
            <a:r>
              <a:rPr lang="sv-SE" sz="1000" i="1" dirty="0">
                <a:solidFill>
                  <a:schemeClr val="tx1">
                    <a:lumMod val="50000"/>
                    <a:lumOff val="50000"/>
                  </a:schemeClr>
                </a:solidFill>
              </a:rPr>
              <a:t> på 18 mm med en liten uppklarning på 3 mm centralt i </a:t>
            </a:r>
            <a:r>
              <a:rPr lang="sv-SE" sz="1000" i="1" dirty="0" err="1">
                <a:solidFill>
                  <a:schemeClr val="tx1">
                    <a:lumMod val="50000"/>
                    <a:lumOff val="50000"/>
                  </a:schemeClr>
                </a:solidFill>
              </a:rPr>
              <a:t>endometriet</a:t>
            </a:r>
            <a:r>
              <a:rPr lang="sv-SE" sz="1000" i="1" dirty="0">
                <a:solidFill>
                  <a:schemeClr val="tx1">
                    <a:lumMod val="50000"/>
                    <a:lumOff val="50000"/>
                  </a:schemeClr>
                </a:solidFill>
              </a:rPr>
              <a:t>. Höger ovarium med 25 mm corpus </a:t>
            </a:r>
            <a:r>
              <a:rPr lang="sv-SE" sz="1000" i="1" dirty="0" err="1">
                <a:solidFill>
                  <a:schemeClr val="tx1">
                    <a:lumMod val="50000"/>
                    <a:lumOff val="50000"/>
                  </a:schemeClr>
                </a:solidFill>
              </a:rPr>
              <a:t>luteum</a:t>
            </a:r>
            <a:r>
              <a:rPr lang="sv-SE" sz="1000" i="1" dirty="0">
                <a:solidFill>
                  <a:schemeClr val="tx1">
                    <a:lumMod val="50000"/>
                    <a:lumOff val="50000"/>
                  </a:schemeClr>
                </a:solidFill>
              </a:rPr>
              <a:t> liknande cysta och bredvid denna finns en uppklarning på 26 mm som du bedömer är en uppblåst tuba med ett foster med hjärtaktivitet. Det finns riklig med fri vätska i buken. </a:t>
            </a:r>
          </a:p>
          <a:p>
            <a:pPr marL="0" indent="0">
              <a:buNone/>
            </a:pPr>
            <a:r>
              <a:rPr lang="sv-SE" sz="1000" i="1" dirty="0">
                <a:solidFill>
                  <a:schemeClr val="tx1">
                    <a:lumMod val="50000"/>
                    <a:lumOff val="50000"/>
                  </a:schemeClr>
                </a:solidFill>
              </a:rPr>
              <a:t>Under undersökningen i gyn stolen blir Laila plötslig dålig, svimmar, sjunker i blodtryck till 70 systoliskt och stiger till 150 i puls. Du misstänker Laila har en </a:t>
            </a:r>
            <a:r>
              <a:rPr lang="sv-SE" sz="1000" i="1" dirty="0" err="1">
                <a:solidFill>
                  <a:schemeClr val="tx1">
                    <a:lumMod val="50000"/>
                    <a:lumOff val="50000"/>
                  </a:schemeClr>
                </a:solidFill>
              </a:rPr>
              <a:t>rupturerad</a:t>
            </a:r>
            <a:r>
              <a:rPr lang="sv-SE" sz="1000" i="1" dirty="0">
                <a:solidFill>
                  <a:schemeClr val="tx1">
                    <a:lumMod val="50000"/>
                    <a:lumOff val="50000"/>
                  </a:schemeClr>
                </a:solidFill>
              </a:rPr>
              <a:t> extrauterin graviditet och är hemodynamisk instabil. </a:t>
            </a:r>
          </a:p>
          <a:p>
            <a:pPr marL="0" indent="0">
              <a:buNone/>
            </a:pPr>
            <a:endParaRPr lang="sv-SE" sz="1400" dirty="0"/>
          </a:p>
          <a:p>
            <a:pPr marL="0" indent="0">
              <a:buNone/>
            </a:pPr>
            <a:r>
              <a:rPr lang="sv-SE" sz="1400" dirty="0"/>
              <a:t>Laila opererades </a:t>
            </a:r>
            <a:r>
              <a:rPr lang="sv-SE" sz="1400" dirty="0" err="1"/>
              <a:t>urakut</a:t>
            </a:r>
            <a:r>
              <a:rPr lang="sv-SE" sz="1400" dirty="0"/>
              <a:t> med </a:t>
            </a:r>
            <a:r>
              <a:rPr lang="sv-SE" sz="1400" dirty="0" err="1"/>
              <a:t>laparoskopisk</a:t>
            </a:r>
            <a:r>
              <a:rPr lang="sv-SE" sz="1400" dirty="0"/>
              <a:t> </a:t>
            </a:r>
            <a:r>
              <a:rPr lang="sv-SE" sz="1400" dirty="0" err="1"/>
              <a:t>salpingektomi</a:t>
            </a:r>
            <a:r>
              <a:rPr lang="sv-SE" sz="1400" dirty="0"/>
              <a:t> för den högersidiga </a:t>
            </a:r>
            <a:r>
              <a:rPr lang="sv-SE" sz="1400" dirty="0" err="1"/>
              <a:t>rupturerade</a:t>
            </a:r>
            <a:r>
              <a:rPr lang="sv-SE" sz="1400" dirty="0"/>
              <a:t> </a:t>
            </a:r>
            <a:r>
              <a:rPr lang="sv-SE" sz="1400" dirty="0" err="1"/>
              <a:t>tubargraviditeten</a:t>
            </a:r>
            <a:r>
              <a:rPr lang="sv-SE" sz="1400" dirty="0"/>
              <a:t>; hon hade 2,5 liter blod i buken, fick 4 enheter MAF och återhämtade sig snabbt. </a:t>
            </a:r>
          </a:p>
          <a:p>
            <a:pPr marL="0" indent="0">
              <a:buNone/>
            </a:pPr>
            <a:r>
              <a:rPr lang="sv-SE" sz="1400" dirty="0"/>
              <a:t>Du träffar åter Laila 12 år senare på kvinnoklinikens mottagning där du numera jobbar som specialistläkare. Laila har försökt bli gravid under ett par års tid och då menstruationen uteblev för 6 veckor sedan kollade Laila själv ett graviditetstest som var positivt. Laila har de senaste 5 veckorna fått tilltagande illamående och kräkningar särskilt på morgonen, och söker nu för att få hjälp mot illamåendet samt för att checka att det står rätt till med graviditeten innan hon skriver in sig på mödravården. </a:t>
            </a:r>
          </a:p>
          <a:p>
            <a:pPr marL="0" indent="0">
              <a:buNone/>
            </a:pPr>
            <a:r>
              <a:rPr lang="sv-SE" sz="1400" dirty="0"/>
              <a:t>Du undersöker Laila och finner en uterus som är motsvarande graviditetsvecka 14-15. Vaginal ultraljudsundersökning visar en kraftigt förstorad uterus med ett innehåll med talrika blåsor. Du ser inget foster. Båda ovarierna är </a:t>
            </a:r>
            <a:r>
              <a:rPr lang="sv-SE" sz="1400" dirty="0" err="1"/>
              <a:t>ua</a:t>
            </a:r>
            <a:r>
              <a:rPr lang="sv-SE" sz="1400" dirty="0"/>
              <a:t> och det är ingen fri vätska i buken. Vid undersökningen börjar Laila blöda vaginalt varför du lägger in Laila akut på den gynekologiska avdelningen. </a:t>
            </a:r>
          </a:p>
          <a:p>
            <a:pPr marL="0" indent="0">
              <a:buNone/>
            </a:pPr>
            <a:endParaRPr lang="sv-SE" sz="1600" dirty="0"/>
          </a:p>
          <a:p>
            <a:pPr marL="0" indent="0">
              <a:buNone/>
            </a:pPr>
            <a:r>
              <a:rPr lang="sv-SE" sz="1600" b="1" dirty="0"/>
              <a:t>Fråga 2:6 (2p) </a:t>
            </a:r>
            <a:br>
              <a:rPr lang="sv-SE" sz="1600" b="1" dirty="0"/>
            </a:br>
            <a:r>
              <a:rPr lang="sv-SE" sz="1600" dirty="0"/>
              <a:t>Vilka differentialdiagnostiska övervägande gör du, och hur går du vidare med utredningen? </a:t>
            </a:r>
          </a:p>
          <a:p>
            <a:pPr marL="0" indent="0">
              <a:buNone/>
            </a:pPr>
            <a:endParaRPr lang="sv-SE" sz="1600" dirty="0"/>
          </a:p>
        </p:txBody>
      </p:sp>
    </p:spTree>
    <p:extLst>
      <p:ext uri="{BB962C8B-B14F-4D97-AF65-F5344CB8AC3E}">
        <p14:creationId xmlns:p14="http://schemas.microsoft.com/office/powerpoint/2010/main" val="3791015491"/>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600" dirty="0"/>
              <a:t>Du fortsätter med </a:t>
            </a:r>
            <a:r>
              <a:rPr lang="sv-SE" sz="1600" dirty="0" err="1"/>
              <a:t>klindamycin</a:t>
            </a:r>
            <a:r>
              <a:rPr lang="sv-SE" sz="1600" dirty="0"/>
              <a:t>, eftersom blododlingssvaret stärker din kliniska misstanke om att Olles infektion orsakas av streptokocker. Han förbättras succesivt och det börjar bli dags för utskrivning. Du får då svar på hepatitproverna som ser ut som följer: </a:t>
            </a:r>
          </a:p>
          <a:p>
            <a:pPr marL="0" indent="0">
              <a:buNone/>
            </a:pPr>
            <a:r>
              <a:rPr lang="sv-SE" sz="1600" dirty="0" err="1"/>
              <a:t>HBsAg</a:t>
            </a:r>
            <a:r>
              <a:rPr lang="sv-SE" sz="1600" dirty="0"/>
              <a:t>: neg, anti-</a:t>
            </a:r>
            <a:r>
              <a:rPr lang="sv-SE" sz="1600" dirty="0" err="1"/>
              <a:t>HBc</a:t>
            </a:r>
            <a:r>
              <a:rPr lang="sv-SE" sz="1600" dirty="0"/>
              <a:t>: neg, anti-HBs: </a:t>
            </a:r>
            <a:r>
              <a:rPr lang="sv-SE" sz="1600" dirty="0" err="1"/>
              <a:t>pos</a:t>
            </a:r>
            <a:r>
              <a:rPr lang="sv-SE" sz="1600" dirty="0"/>
              <a:t>, anti-HAV </a:t>
            </a:r>
            <a:r>
              <a:rPr lang="sv-SE" sz="1600" dirty="0" err="1"/>
              <a:t>IgG</a:t>
            </a:r>
            <a:r>
              <a:rPr lang="sv-SE" sz="1600" dirty="0"/>
              <a:t>: </a:t>
            </a:r>
            <a:r>
              <a:rPr lang="sv-SE" sz="1600" dirty="0" err="1"/>
              <a:t>pos</a:t>
            </a:r>
            <a:r>
              <a:rPr lang="sv-SE" sz="1600" dirty="0"/>
              <a:t>, anti-HAV </a:t>
            </a:r>
            <a:r>
              <a:rPr lang="sv-SE" sz="1600" dirty="0" err="1"/>
              <a:t>IgM</a:t>
            </a:r>
            <a:r>
              <a:rPr lang="sv-SE" sz="1600" dirty="0"/>
              <a:t>: neg, anti-HCV: </a:t>
            </a:r>
            <a:r>
              <a:rPr lang="sv-SE" sz="1600" dirty="0" err="1"/>
              <a:t>pos</a:t>
            </a:r>
            <a:r>
              <a:rPr lang="sv-SE" sz="1600" dirty="0"/>
              <a:t>, HCV-RNA: 32 000 IU/ml </a:t>
            </a:r>
            <a:br>
              <a:rPr lang="sv-SE" sz="1600" dirty="0"/>
            </a:br>
            <a:br>
              <a:rPr lang="sv-SE" sz="1600" dirty="0"/>
            </a:br>
            <a:r>
              <a:rPr lang="sv-SE" sz="1600" b="1" dirty="0"/>
              <a:t>Fråga 6:9 (3p) </a:t>
            </a:r>
            <a:br>
              <a:rPr lang="sv-SE" sz="1600" b="1" dirty="0"/>
            </a:br>
            <a:r>
              <a:rPr lang="sv-SE" sz="1600" dirty="0"/>
              <a:t>Hur tolkar du detta svar? Ge besked om diagnos, aktualitet och ev. smittsamhet.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Olle har en aktuell, smittsam, Hepatit C infektion, som sannolikt är kronisk. Han är vaccinerad mot hepatit B och är antingen vaccinerad eller har en genomgången, utläkt, hepatit A. </a:t>
            </a:r>
          </a:p>
          <a:p>
            <a:pPr marL="0" indent="0">
              <a:buNone/>
            </a:pPr>
            <a:endParaRPr lang="sv-SE" sz="1600" dirty="0">
              <a:solidFill>
                <a:schemeClr val="tx1">
                  <a:lumMod val="50000"/>
                  <a:lumOff val="50000"/>
                </a:schemeClr>
              </a:solidFill>
            </a:endParaRPr>
          </a:p>
          <a:p>
            <a:pPr marL="0" indent="0">
              <a:buNone/>
            </a:pPr>
            <a:r>
              <a:rPr lang="sv-SE" sz="1000" dirty="0">
                <a:solidFill>
                  <a:schemeClr val="tx1">
                    <a:lumMod val="50000"/>
                    <a:lumOff val="50000"/>
                  </a:schemeClr>
                </a:solidFill>
              </a:rPr>
              <a:t>FLM K10 C71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1490082774"/>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200" i="1" dirty="0">
                <a:solidFill>
                  <a:schemeClr val="tx1">
                    <a:lumMod val="50000"/>
                    <a:lumOff val="50000"/>
                  </a:schemeClr>
                </a:solidFill>
              </a:rPr>
              <a:t>Du noterar även att det finns ett observandum i journalen om blodsmitta, utan hänvisning till någon journalanteckning. Det är inte närmare angivet vilken typ det är, och när du frågar Olle så säger han att han fick besked för ca 15 år sedan att han hade någon sorts hepatit, men kommer inte ihåg vilken sort det var. När han fick beskedet levde han ett lite ”struligt” liv, som han säger, och brydde sig inte om att gå på några kontroller. Eftersom han inte mått dålig så har han inte tagit kontakt med vården på senare år heller. Du bestämmer dig för att kontrollera hepatit-serologier för att reda ut vilken typ av hepatit Olle har (eller har haft) och för att få veta om den fortsatt är aktuell. Olle läggs in på infektionsavdelning med antibiotika (</a:t>
            </a:r>
            <a:r>
              <a:rPr lang="sv-SE" sz="1200" i="1" dirty="0" err="1">
                <a:solidFill>
                  <a:schemeClr val="tx1">
                    <a:lumMod val="50000"/>
                    <a:lumOff val="50000"/>
                  </a:schemeClr>
                </a:solidFill>
              </a:rPr>
              <a:t>klindamycin</a:t>
            </a:r>
            <a:r>
              <a:rPr lang="sv-SE" sz="1200" i="1" dirty="0">
                <a:solidFill>
                  <a:schemeClr val="tx1">
                    <a:lumMod val="50000"/>
                    <a:lumOff val="50000"/>
                  </a:schemeClr>
                </a:solidFill>
              </a:rPr>
              <a:t> 600 mg x 3) och fortsatt vätsketerapi. Dagen därpå mår Olle något bättre, och hans vitalparametrar är helt utan anmärkning, men rodnaden på benet omfattar nu hela underbenet. Från mikrobiologen ringer man och meddelar att det växer grampositiva kocker i kedjor i 4 av 4 blododlingsflaskor som ni tog igår. Du fortsätter med </a:t>
            </a:r>
            <a:r>
              <a:rPr lang="sv-SE" sz="1200" i="1" dirty="0" err="1">
                <a:solidFill>
                  <a:schemeClr val="tx1">
                    <a:lumMod val="50000"/>
                    <a:lumOff val="50000"/>
                  </a:schemeClr>
                </a:solidFill>
              </a:rPr>
              <a:t>klindamycin</a:t>
            </a:r>
            <a:r>
              <a:rPr lang="sv-SE" sz="1200" i="1" dirty="0">
                <a:solidFill>
                  <a:schemeClr val="tx1">
                    <a:lumMod val="50000"/>
                    <a:lumOff val="50000"/>
                  </a:schemeClr>
                </a:solidFill>
              </a:rPr>
              <a:t>, eftersom blododlingssvaret stärker din kliniska misstanke om att Olles infektion orsakas av streptokocker. Han förbättras succesivt och det börjar bli dags för utskrivning. Du får då svar på hepatitproverna som ser ut som följer: </a:t>
            </a:r>
            <a:r>
              <a:rPr lang="sv-SE" sz="1200" i="1" dirty="0" err="1">
                <a:solidFill>
                  <a:schemeClr val="tx1">
                    <a:lumMod val="50000"/>
                    <a:lumOff val="50000"/>
                  </a:schemeClr>
                </a:solidFill>
              </a:rPr>
              <a:t>HBsAg</a:t>
            </a:r>
            <a:r>
              <a:rPr lang="sv-SE" sz="1200" i="1" dirty="0">
                <a:solidFill>
                  <a:schemeClr val="tx1">
                    <a:lumMod val="50000"/>
                    <a:lumOff val="50000"/>
                  </a:schemeClr>
                </a:solidFill>
              </a:rPr>
              <a:t>: neg, anti-</a:t>
            </a:r>
            <a:r>
              <a:rPr lang="sv-SE" sz="1200" i="1" dirty="0" err="1">
                <a:solidFill>
                  <a:schemeClr val="tx1">
                    <a:lumMod val="50000"/>
                    <a:lumOff val="50000"/>
                  </a:schemeClr>
                </a:solidFill>
              </a:rPr>
              <a:t>HBc</a:t>
            </a:r>
            <a:r>
              <a:rPr lang="sv-SE" sz="1200" i="1" dirty="0">
                <a:solidFill>
                  <a:schemeClr val="tx1">
                    <a:lumMod val="50000"/>
                    <a:lumOff val="50000"/>
                  </a:schemeClr>
                </a:solidFill>
              </a:rPr>
              <a:t>: neg, anti-HBs: </a:t>
            </a:r>
            <a:r>
              <a:rPr lang="sv-SE" sz="1200" i="1" dirty="0" err="1">
                <a:solidFill>
                  <a:schemeClr val="tx1">
                    <a:lumMod val="50000"/>
                    <a:lumOff val="50000"/>
                  </a:schemeClr>
                </a:solidFill>
              </a:rPr>
              <a:t>pos</a:t>
            </a:r>
            <a:r>
              <a:rPr lang="sv-SE" sz="1200" i="1" dirty="0">
                <a:solidFill>
                  <a:schemeClr val="tx1">
                    <a:lumMod val="50000"/>
                    <a:lumOff val="50000"/>
                  </a:schemeClr>
                </a:solidFill>
              </a:rPr>
              <a:t>, anti-HAV </a:t>
            </a:r>
            <a:r>
              <a:rPr lang="sv-SE" sz="1200" i="1" dirty="0" err="1">
                <a:solidFill>
                  <a:schemeClr val="tx1">
                    <a:lumMod val="50000"/>
                    <a:lumOff val="50000"/>
                  </a:schemeClr>
                </a:solidFill>
              </a:rPr>
              <a:t>IgG</a:t>
            </a:r>
            <a:r>
              <a:rPr lang="sv-SE" sz="1200" i="1" dirty="0">
                <a:solidFill>
                  <a:schemeClr val="tx1">
                    <a:lumMod val="50000"/>
                    <a:lumOff val="50000"/>
                  </a:schemeClr>
                </a:solidFill>
              </a:rPr>
              <a:t>: </a:t>
            </a:r>
            <a:r>
              <a:rPr lang="sv-SE" sz="1200" i="1" dirty="0" err="1">
                <a:solidFill>
                  <a:schemeClr val="tx1">
                    <a:lumMod val="50000"/>
                    <a:lumOff val="50000"/>
                  </a:schemeClr>
                </a:solidFill>
              </a:rPr>
              <a:t>pos</a:t>
            </a:r>
            <a:r>
              <a:rPr lang="sv-SE" sz="1200" i="1" dirty="0">
                <a:solidFill>
                  <a:schemeClr val="tx1">
                    <a:lumMod val="50000"/>
                    <a:lumOff val="50000"/>
                  </a:schemeClr>
                </a:solidFill>
              </a:rPr>
              <a:t>, anti-HAV </a:t>
            </a:r>
            <a:r>
              <a:rPr lang="sv-SE" sz="1200" i="1" dirty="0" err="1">
                <a:solidFill>
                  <a:schemeClr val="tx1">
                    <a:lumMod val="50000"/>
                    <a:lumOff val="50000"/>
                  </a:schemeClr>
                </a:solidFill>
              </a:rPr>
              <a:t>IgM</a:t>
            </a:r>
            <a:r>
              <a:rPr lang="sv-SE" sz="1200" i="1" dirty="0">
                <a:solidFill>
                  <a:schemeClr val="tx1">
                    <a:lumMod val="50000"/>
                    <a:lumOff val="50000"/>
                  </a:schemeClr>
                </a:solidFill>
              </a:rPr>
              <a:t>: neg, anti-HCV: </a:t>
            </a:r>
            <a:r>
              <a:rPr lang="sv-SE" sz="1200" i="1" dirty="0" err="1">
                <a:solidFill>
                  <a:schemeClr val="tx1">
                    <a:lumMod val="50000"/>
                    <a:lumOff val="50000"/>
                  </a:schemeClr>
                </a:solidFill>
              </a:rPr>
              <a:t>pos</a:t>
            </a:r>
            <a:r>
              <a:rPr lang="sv-SE" sz="1200" i="1" dirty="0">
                <a:solidFill>
                  <a:schemeClr val="tx1">
                    <a:lumMod val="50000"/>
                    <a:lumOff val="50000"/>
                  </a:schemeClr>
                </a:solidFill>
              </a:rPr>
              <a:t>, HCV-RNA: 32 000 IU/ml </a:t>
            </a:r>
          </a:p>
          <a:p>
            <a:pPr marL="0" indent="0">
              <a:buNone/>
            </a:pPr>
            <a:r>
              <a:rPr lang="sv-SE" sz="1600" dirty="0"/>
              <a:t>Olle undrar om man brukar behandla hepatit C och vad syftet i så fall skulle vara – han tycker ju inte att han har några besvär? </a:t>
            </a:r>
            <a:br>
              <a:rPr lang="sv-SE" sz="1600" dirty="0"/>
            </a:br>
            <a:br>
              <a:rPr lang="sv-SE" sz="1600" dirty="0"/>
            </a:br>
            <a:r>
              <a:rPr lang="sv-SE" sz="1600" b="1" dirty="0"/>
              <a:t>Fråga 6:10 (2p) </a:t>
            </a:r>
            <a:br>
              <a:rPr lang="sv-SE" sz="1600" b="1" dirty="0"/>
            </a:br>
            <a:r>
              <a:rPr lang="sv-SE" sz="1600" dirty="0"/>
              <a:t>Vad svarar du Olle – vad är övergripande mål med eventuell behandling mot hepatit C hos någon som inte har några besvär. Motivera ditt svar? </a:t>
            </a: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486178262"/>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200" i="1" dirty="0">
                <a:solidFill>
                  <a:schemeClr val="tx1">
                    <a:lumMod val="50000"/>
                    <a:lumOff val="50000"/>
                  </a:schemeClr>
                </a:solidFill>
              </a:rPr>
              <a:t>Du noterar även att det finns ett observandum i journalen om blodsmitta, utan hänvisning till någon journalanteckning. Det är inte närmare angivet vilken typ det är, och när du frågar Olle så säger han att han fick besked för ca 15 år sedan att han hade någon sorts hepatit, men kommer inte ihåg vilken sort det var. När han fick beskedet levde han ett lite ”struligt” liv, som han säger, och brydde sig inte om att gå på några kontroller. Eftersom han inte mått dålig så har han inte tagit kontakt med vården på senare år heller. Du bestämmer dig för att kontrollera hepatit-serologier för att reda ut vilken typ av hepatit Olle har (eller har haft) och för att få veta om den fortsatt är aktuell. Olle läggs in på infektionsavdelning med antibiotika (</a:t>
            </a:r>
            <a:r>
              <a:rPr lang="sv-SE" sz="1200" i="1" dirty="0" err="1">
                <a:solidFill>
                  <a:schemeClr val="tx1">
                    <a:lumMod val="50000"/>
                    <a:lumOff val="50000"/>
                  </a:schemeClr>
                </a:solidFill>
              </a:rPr>
              <a:t>klindamycin</a:t>
            </a:r>
            <a:r>
              <a:rPr lang="sv-SE" sz="1200" i="1" dirty="0">
                <a:solidFill>
                  <a:schemeClr val="tx1">
                    <a:lumMod val="50000"/>
                    <a:lumOff val="50000"/>
                  </a:schemeClr>
                </a:solidFill>
              </a:rPr>
              <a:t> 600 mg x 3) och fortsatt vätsketerapi. Dagen därpå mår Olle något bättre, och hans vitalparametrar är helt utan anmärkning, men rodnaden på benet omfattar nu hela underbenet. Från mikrobiologen ringer man och meddelar att det växer grampositiva kocker i kedjor i 4 av 4 blododlingsflaskor som ni tog igår. Du fortsätter med </a:t>
            </a:r>
            <a:r>
              <a:rPr lang="sv-SE" sz="1200" i="1" dirty="0" err="1">
                <a:solidFill>
                  <a:schemeClr val="tx1">
                    <a:lumMod val="50000"/>
                    <a:lumOff val="50000"/>
                  </a:schemeClr>
                </a:solidFill>
              </a:rPr>
              <a:t>klindamycin</a:t>
            </a:r>
            <a:r>
              <a:rPr lang="sv-SE" sz="1200" i="1" dirty="0">
                <a:solidFill>
                  <a:schemeClr val="tx1">
                    <a:lumMod val="50000"/>
                    <a:lumOff val="50000"/>
                  </a:schemeClr>
                </a:solidFill>
              </a:rPr>
              <a:t>, eftersom blododlingssvaret stärker din kliniska misstanke om att Olles infektion orsakas av streptokocker. Han förbättras succesivt och det börjar bli dags för utskrivning. Du får då svar på hepatitproverna som ser ut som följer: </a:t>
            </a:r>
            <a:r>
              <a:rPr lang="sv-SE" sz="1200" i="1" dirty="0" err="1">
                <a:solidFill>
                  <a:schemeClr val="tx1">
                    <a:lumMod val="50000"/>
                    <a:lumOff val="50000"/>
                  </a:schemeClr>
                </a:solidFill>
              </a:rPr>
              <a:t>HBsAg</a:t>
            </a:r>
            <a:r>
              <a:rPr lang="sv-SE" sz="1200" i="1" dirty="0">
                <a:solidFill>
                  <a:schemeClr val="tx1">
                    <a:lumMod val="50000"/>
                    <a:lumOff val="50000"/>
                  </a:schemeClr>
                </a:solidFill>
              </a:rPr>
              <a:t>: neg, anti-</a:t>
            </a:r>
            <a:r>
              <a:rPr lang="sv-SE" sz="1200" i="1" dirty="0" err="1">
                <a:solidFill>
                  <a:schemeClr val="tx1">
                    <a:lumMod val="50000"/>
                    <a:lumOff val="50000"/>
                  </a:schemeClr>
                </a:solidFill>
              </a:rPr>
              <a:t>HBc</a:t>
            </a:r>
            <a:r>
              <a:rPr lang="sv-SE" sz="1200" i="1" dirty="0">
                <a:solidFill>
                  <a:schemeClr val="tx1">
                    <a:lumMod val="50000"/>
                    <a:lumOff val="50000"/>
                  </a:schemeClr>
                </a:solidFill>
              </a:rPr>
              <a:t>: neg, anti-HBs: </a:t>
            </a:r>
            <a:r>
              <a:rPr lang="sv-SE" sz="1200" i="1" dirty="0" err="1">
                <a:solidFill>
                  <a:schemeClr val="tx1">
                    <a:lumMod val="50000"/>
                    <a:lumOff val="50000"/>
                  </a:schemeClr>
                </a:solidFill>
              </a:rPr>
              <a:t>pos</a:t>
            </a:r>
            <a:r>
              <a:rPr lang="sv-SE" sz="1200" i="1" dirty="0">
                <a:solidFill>
                  <a:schemeClr val="tx1">
                    <a:lumMod val="50000"/>
                    <a:lumOff val="50000"/>
                  </a:schemeClr>
                </a:solidFill>
              </a:rPr>
              <a:t>, anti-HAV </a:t>
            </a:r>
            <a:r>
              <a:rPr lang="sv-SE" sz="1200" i="1" dirty="0" err="1">
                <a:solidFill>
                  <a:schemeClr val="tx1">
                    <a:lumMod val="50000"/>
                    <a:lumOff val="50000"/>
                  </a:schemeClr>
                </a:solidFill>
              </a:rPr>
              <a:t>IgG</a:t>
            </a:r>
            <a:r>
              <a:rPr lang="sv-SE" sz="1200" i="1" dirty="0">
                <a:solidFill>
                  <a:schemeClr val="tx1">
                    <a:lumMod val="50000"/>
                    <a:lumOff val="50000"/>
                  </a:schemeClr>
                </a:solidFill>
              </a:rPr>
              <a:t>: </a:t>
            </a:r>
            <a:r>
              <a:rPr lang="sv-SE" sz="1200" i="1" dirty="0" err="1">
                <a:solidFill>
                  <a:schemeClr val="tx1">
                    <a:lumMod val="50000"/>
                    <a:lumOff val="50000"/>
                  </a:schemeClr>
                </a:solidFill>
              </a:rPr>
              <a:t>pos</a:t>
            </a:r>
            <a:r>
              <a:rPr lang="sv-SE" sz="1200" i="1" dirty="0">
                <a:solidFill>
                  <a:schemeClr val="tx1">
                    <a:lumMod val="50000"/>
                    <a:lumOff val="50000"/>
                  </a:schemeClr>
                </a:solidFill>
              </a:rPr>
              <a:t>, anti-HAV </a:t>
            </a:r>
            <a:r>
              <a:rPr lang="sv-SE" sz="1200" i="1" dirty="0" err="1">
                <a:solidFill>
                  <a:schemeClr val="tx1">
                    <a:lumMod val="50000"/>
                    <a:lumOff val="50000"/>
                  </a:schemeClr>
                </a:solidFill>
              </a:rPr>
              <a:t>IgM</a:t>
            </a:r>
            <a:r>
              <a:rPr lang="sv-SE" sz="1200" i="1" dirty="0">
                <a:solidFill>
                  <a:schemeClr val="tx1">
                    <a:lumMod val="50000"/>
                    <a:lumOff val="50000"/>
                  </a:schemeClr>
                </a:solidFill>
              </a:rPr>
              <a:t>: neg, anti-HCV: </a:t>
            </a:r>
            <a:r>
              <a:rPr lang="sv-SE" sz="1200" i="1" dirty="0" err="1">
                <a:solidFill>
                  <a:schemeClr val="tx1">
                    <a:lumMod val="50000"/>
                    <a:lumOff val="50000"/>
                  </a:schemeClr>
                </a:solidFill>
              </a:rPr>
              <a:t>pos</a:t>
            </a:r>
            <a:r>
              <a:rPr lang="sv-SE" sz="1200" i="1" dirty="0">
                <a:solidFill>
                  <a:schemeClr val="tx1">
                    <a:lumMod val="50000"/>
                    <a:lumOff val="50000"/>
                  </a:schemeClr>
                </a:solidFill>
              </a:rPr>
              <a:t>, HCV-RNA: 32 000 IU/ml </a:t>
            </a:r>
          </a:p>
          <a:p>
            <a:pPr marL="0" indent="0">
              <a:buNone/>
            </a:pPr>
            <a:r>
              <a:rPr lang="sv-SE" sz="1600" dirty="0"/>
              <a:t>Olle undrar om man brukar behandla hepatit C och vad syftet i så fall skulle vara – han tycker ju inte att han har några besvär? </a:t>
            </a:r>
            <a:br>
              <a:rPr lang="sv-SE" sz="1600" dirty="0"/>
            </a:br>
            <a:br>
              <a:rPr lang="sv-SE" sz="1600" dirty="0"/>
            </a:br>
            <a:r>
              <a:rPr lang="sv-SE" sz="1600" b="1" dirty="0"/>
              <a:t>Fråga 6:10 (2p) </a:t>
            </a:r>
            <a:br>
              <a:rPr lang="sv-SE" sz="1600" b="1" dirty="0"/>
            </a:br>
            <a:r>
              <a:rPr lang="sv-SE" sz="1600" dirty="0"/>
              <a:t>Vad svarar du Olle – vad är övergripande mål med eventuell behandling mot hepatit C hos någon som inte har några besvär. Motivera ditt svar?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Övergripande mål är att bota patienten från sin infektion. Obehandlad hepatit C kan på sikt leda till fibrosutveckling som i sin fullt utvecklade form innebär levercirrhos. I sena stadier av fibrosutvecklingen ökar även risken för </a:t>
            </a:r>
            <a:r>
              <a:rPr lang="sv-SE" sz="1600" dirty="0" err="1">
                <a:solidFill>
                  <a:schemeClr val="accent4"/>
                </a:solidFill>
              </a:rPr>
              <a:t>hepatocellulär</a:t>
            </a:r>
            <a:r>
              <a:rPr lang="sv-SE" sz="1600" dirty="0">
                <a:solidFill>
                  <a:schemeClr val="accent4"/>
                </a:solidFill>
              </a:rPr>
              <a:t> cancer. En annan aspekt på behandling är att minska smittspridning. Alla patienter med Hepatit C i Sverige ska erbjudas behandling. </a:t>
            </a:r>
          </a:p>
          <a:p>
            <a:pPr marL="0" indent="0">
              <a:buNone/>
            </a:pPr>
            <a:endParaRPr lang="sv-SE" sz="1600" dirty="0">
              <a:solidFill>
                <a:schemeClr val="tx1">
                  <a:lumMod val="50000"/>
                  <a:lumOff val="50000"/>
                </a:schemeClr>
              </a:solidFill>
            </a:endParaRPr>
          </a:p>
          <a:p>
            <a:pPr marL="0" indent="0">
              <a:buNone/>
            </a:pPr>
            <a:r>
              <a:rPr lang="sv-SE" sz="1000" dirty="0">
                <a:solidFill>
                  <a:schemeClr val="tx1">
                    <a:lumMod val="50000"/>
                    <a:lumOff val="50000"/>
                  </a:schemeClr>
                </a:solidFill>
              </a:rPr>
              <a:t>FLM K10 C71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135822887"/>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200" i="1" dirty="0">
                <a:solidFill>
                  <a:schemeClr val="tx1">
                    <a:lumMod val="50000"/>
                    <a:lumOff val="50000"/>
                  </a:schemeClr>
                </a:solidFill>
              </a:rPr>
              <a:t>Du noterar även att det finns ett observandum i journalen om blodsmitta, utan hänvisning till någon journalanteckning. Det är inte närmare angivet vilken typ det är, och när du frågar Olle så säger han att han fick besked för ca 15 år sedan att han hade någon sorts hepatit, men kommer inte ihåg vilken sort det var. När han fick beskedet levde han ett lite ”struligt” liv, som han säger, och brydde sig inte om att gå på några kontroller. Eftersom han inte mått dålig så har han inte tagit kontakt med vården på senare år heller. Du bestämmer dig för att kontrollera hepatit-serologier för att reda ut vilken typ av hepatit Olle har (eller har haft) och för att få veta om den fortsatt är aktuell. Olle läggs in på infektionsavdelning med antibiotika (</a:t>
            </a:r>
            <a:r>
              <a:rPr lang="sv-SE" sz="1200" i="1" dirty="0" err="1">
                <a:solidFill>
                  <a:schemeClr val="tx1">
                    <a:lumMod val="50000"/>
                    <a:lumOff val="50000"/>
                  </a:schemeClr>
                </a:solidFill>
              </a:rPr>
              <a:t>klindamycin</a:t>
            </a:r>
            <a:r>
              <a:rPr lang="sv-SE" sz="1200" i="1" dirty="0">
                <a:solidFill>
                  <a:schemeClr val="tx1">
                    <a:lumMod val="50000"/>
                    <a:lumOff val="50000"/>
                  </a:schemeClr>
                </a:solidFill>
              </a:rPr>
              <a:t> 600 mg x 3) och fortsatt vätsketerapi. Dagen därpå mår Olle något bättre, och hans vitalparametrar är helt utan anmärkning, men rodnaden på benet omfattar nu hela underbenet. Från mikrobiologen ringer man och meddelar att det växer grampositiva kocker i kedjor i 4 av 4 blododlingsflaskor som ni tog igår. Du fortsätter med </a:t>
            </a:r>
            <a:r>
              <a:rPr lang="sv-SE" sz="1200" i="1" dirty="0" err="1">
                <a:solidFill>
                  <a:schemeClr val="tx1">
                    <a:lumMod val="50000"/>
                    <a:lumOff val="50000"/>
                  </a:schemeClr>
                </a:solidFill>
              </a:rPr>
              <a:t>klindamycin</a:t>
            </a:r>
            <a:r>
              <a:rPr lang="sv-SE" sz="1200" i="1" dirty="0">
                <a:solidFill>
                  <a:schemeClr val="tx1">
                    <a:lumMod val="50000"/>
                    <a:lumOff val="50000"/>
                  </a:schemeClr>
                </a:solidFill>
              </a:rPr>
              <a:t>, eftersom blododlingssvaret stärker din kliniska misstanke om att Olles infektion orsakas av streptokocker. Han förbättras succesivt och det börjar bli dags för utskrivning. Du får då svar på hepatitproverna som ser ut som följer: </a:t>
            </a:r>
            <a:r>
              <a:rPr lang="sv-SE" sz="1200" i="1" dirty="0" err="1">
                <a:solidFill>
                  <a:schemeClr val="tx1">
                    <a:lumMod val="50000"/>
                    <a:lumOff val="50000"/>
                  </a:schemeClr>
                </a:solidFill>
              </a:rPr>
              <a:t>HBsAg</a:t>
            </a:r>
            <a:r>
              <a:rPr lang="sv-SE" sz="1200" i="1" dirty="0">
                <a:solidFill>
                  <a:schemeClr val="tx1">
                    <a:lumMod val="50000"/>
                    <a:lumOff val="50000"/>
                  </a:schemeClr>
                </a:solidFill>
              </a:rPr>
              <a:t>: neg, anti-</a:t>
            </a:r>
            <a:r>
              <a:rPr lang="sv-SE" sz="1200" i="1" dirty="0" err="1">
                <a:solidFill>
                  <a:schemeClr val="tx1">
                    <a:lumMod val="50000"/>
                    <a:lumOff val="50000"/>
                  </a:schemeClr>
                </a:solidFill>
              </a:rPr>
              <a:t>HBc</a:t>
            </a:r>
            <a:r>
              <a:rPr lang="sv-SE" sz="1200" i="1" dirty="0">
                <a:solidFill>
                  <a:schemeClr val="tx1">
                    <a:lumMod val="50000"/>
                    <a:lumOff val="50000"/>
                  </a:schemeClr>
                </a:solidFill>
              </a:rPr>
              <a:t>: neg, anti-HBs: </a:t>
            </a:r>
            <a:r>
              <a:rPr lang="sv-SE" sz="1200" i="1" dirty="0" err="1">
                <a:solidFill>
                  <a:schemeClr val="tx1">
                    <a:lumMod val="50000"/>
                    <a:lumOff val="50000"/>
                  </a:schemeClr>
                </a:solidFill>
              </a:rPr>
              <a:t>pos</a:t>
            </a:r>
            <a:r>
              <a:rPr lang="sv-SE" sz="1200" i="1" dirty="0">
                <a:solidFill>
                  <a:schemeClr val="tx1">
                    <a:lumMod val="50000"/>
                    <a:lumOff val="50000"/>
                  </a:schemeClr>
                </a:solidFill>
              </a:rPr>
              <a:t>, anti-HAV </a:t>
            </a:r>
            <a:r>
              <a:rPr lang="sv-SE" sz="1200" i="1" dirty="0" err="1">
                <a:solidFill>
                  <a:schemeClr val="tx1">
                    <a:lumMod val="50000"/>
                    <a:lumOff val="50000"/>
                  </a:schemeClr>
                </a:solidFill>
              </a:rPr>
              <a:t>IgG</a:t>
            </a:r>
            <a:r>
              <a:rPr lang="sv-SE" sz="1200" i="1" dirty="0">
                <a:solidFill>
                  <a:schemeClr val="tx1">
                    <a:lumMod val="50000"/>
                    <a:lumOff val="50000"/>
                  </a:schemeClr>
                </a:solidFill>
              </a:rPr>
              <a:t>: </a:t>
            </a:r>
            <a:r>
              <a:rPr lang="sv-SE" sz="1200" i="1" dirty="0" err="1">
                <a:solidFill>
                  <a:schemeClr val="tx1">
                    <a:lumMod val="50000"/>
                    <a:lumOff val="50000"/>
                  </a:schemeClr>
                </a:solidFill>
              </a:rPr>
              <a:t>pos</a:t>
            </a:r>
            <a:r>
              <a:rPr lang="sv-SE" sz="1200" i="1" dirty="0">
                <a:solidFill>
                  <a:schemeClr val="tx1">
                    <a:lumMod val="50000"/>
                    <a:lumOff val="50000"/>
                  </a:schemeClr>
                </a:solidFill>
              </a:rPr>
              <a:t>, anti-HAV </a:t>
            </a:r>
            <a:r>
              <a:rPr lang="sv-SE" sz="1200" i="1" dirty="0" err="1">
                <a:solidFill>
                  <a:schemeClr val="tx1">
                    <a:lumMod val="50000"/>
                    <a:lumOff val="50000"/>
                  </a:schemeClr>
                </a:solidFill>
              </a:rPr>
              <a:t>IgM</a:t>
            </a:r>
            <a:r>
              <a:rPr lang="sv-SE" sz="1200" i="1" dirty="0">
                <a:solidFill>
                  <a:schemeClr val="tx1">
                    <a:lumMod val="50000"/>
                    <a:lumOff val="50000"/>
                  </a:schemeClr>
                </a:solidFill>
              </a:rPr>
              <a:t>: neg, anti-HCV: </a:t>
            </a:r>
            <a:r>
              <a:rPr lang="sv-SE" sz="1200" i="1" dirty="0" err="1">
                <a:solidFill>
                  <a:schemeClr val="tx1">
                    <a:lumMod val="50000"/>
                    <a:lumOff val="50000"/>
                  </a:schemeClr>
                </a:solidFill>
              </a:rPr>
              <a:t>pos</a:t>
            </a:r>
            <a:r>
              <a:rPr lang="sv-SE" sz="1200" i="1" dirty="0">
                <a:solidFill>
                  <a:schemeClr val="tx1">
                    <a:lumMod val="50000"/>
                    <a:lumOff val="50000"/>
                  </a:schemeClr>
                </a:solidFill>
              </a:rPr>
              <a:t>, HCV-RNA: 32 000 IU/ml </a:t>
            </a:r>
          </a:p>
          <a:p>
            <a:pPr marL="0" indent="0">
              <a:buNone/>
            </a:pPr>
            <a:r>
              <a:rPr lang="sv-SE" sz="1400" dirty="0"/>
              <a:t>Han funderar också på om det är något särskilt han ska tänka på med tanke på att han nu vet att han har en smittsam hepatit C? </a:t>
            </a:r>
            <a:br>
              <a:rPr lang="sv-SE" sz="1400" dirty="0"/>
            </a:br>
            <a:br>
              <a:rPr lang="sv-SE" sz="1400" dirty="0"/>
            </a:br>
            <a:r>
              <a:rPr lang="sv-SE" sz="1400" b="1" dirty="0"/>
              <a:t>Fråga 6:11 (3 p) </a:t>
            </a:r>
            <a:br>
              <a:rPr lang="sv-SE" sz="1400" b="1" dirty="0"/>
            </a:br>
            <a:r>
              <a:rPr lang="sv-SE" sz="1400" dirty="0"/>
              <a:t>Vad säger du till Olle? Vilka smittskyddsföreskrifter gäller vid hepatit C? </a:t>
            </a:r>
            <a:br>
              <a:rPr lang="sv-SE" sz="1400" dirty="0"/>
            </a:br>
            <a:endParaRPr lang="sv-SE"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349364898"/>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1F111F-5659-E17A-C8A6-9D831C0768B0}"/>
              </a:ext>
            </a:extLst>
          </p:cNvPr>
          <p:cNvSpPr>
            <a:spLocks noGrp="1"/>
          </p:cNvSpPr>
          <p:nvPr>
            <p:ph idx="1"/>
          </p:nvPr>
        </p:nvSpPr>
        <p:spPr>
          <a:xfrm>
            <a:off x="838200" y="286603"/>
            <a:ext cx="10515600" cy="6571397"/>
          </a:xfrm>
        </p:spPr>
        <p:txBody>
          <a:bodyPr>
            <a:noAutofit/>
          </a:bodyPr>
          <a:lstStyle/>
          <a:p>
            <a:pPr marL="0" indent="0">
              <a:buNone/>
            </a:pPr>
            <a:r>
              <a:rPr lang="sv-SE" sz="1600" b="1" dirty="0"/>
              <a:t>Fall 6 – Olle, 47 år </a:t>
            </a:r>
          </a:p>
          <a:p>
            <a:pPr marL="0" indent="0">
              <a:buNone/>
            </a:pPr>
            <a:r>
              <a:rPr lang="sv-SE" sz="1200" i="1" dirty="0">
                <a:solidFill>
                  <a:schemeClr val="tx1">
                    <a:lumMod val="50000"/>
                    <a:lumOff val="50000"/>
                  </a:schemeClr>
                </a:solidFill>
              </a:rPr>
              <a:t>Du noterar även att det finns ett observandum i journalen om blodsmitta, utan hänvisning till någon journalanteckning. Det är inte närmare angivet vilken typ det är, och när du frågar Olle så säger han att han fick besked för ca 15 år sedan att han hade någon sorts hepatit, men kommer inte ihåg vilken sort det var. När han fick beskedet levde han ett lite ”struligt” liv, som han säger, och brydde sig inte om att gå på några kontroller. Eftersom han inte mått dålig så har han inte tagit kontakt med vården på senare år heller. Du bestämmer dig för att kontrollera hepatit-serologier för att reda ut vilken typ av hepatit Olle har (eller har haft) och för att få veta om den fortsatt är aktuell. Olle läggs in på infektionsavdelning med antibiotika (</a:t>
            </a:r>
            <a:r>
              <a:rPr lang="sv-SE" sz="1200" i="1" dirty="0" err="1">
                <a:solidFill>
                  <a:schemeClr val="tx1">
                    <a:lumMod val="50000"/>
                    <a:lumOff val="50000"/>
                  </a:schemeClr>
                </a:solidFill>
              </a:rPr>
              <a:t>klindamycin</a:t>
            </a:r>
            <a:r>
              <a:rPr lang="sv-SE" sz="1200" i="1" dirty="0">
                <a:solidFill>
                  <a:schemeClr val="tx1">
                    <a:lumMod val="50000"/>
                    <a:lumOff val="50000"/>
                  </a:schemeClr>
                </a:solidFill>
              </a:rPr>
              <a:t> 600 mg x 3) och fortsatt vätsketerapi. Dagen därpå mår Olle något bättre, och hans vitalparametrar är helt utan anmärkning, men rodnaden på benet omfattar nu hela underbenet. Från mikrobiologen ringer man och meddelar att det växer grampositiva kocker i kedjor i 4 av 4 blododlingsflaskor som ni tog igår. Du fortsätter med </a:t>
            </a:r>
            <a:r>
              <a:rPr lang="sv-SE" sz="1200" i="1" dirty="0" err="1">
                <a:solidFill>
                  <a:schemeClr val="tx1">
                    <a:lumMod val="50000"/>
                    <a:lumOff val="50000"/>
                  </a:schemeClr>
                </a:solidFill>
              </a:rPr>
              <a:t>klindamycin</a:t>
            </a:r>
            <a:r>
              <a:rPr lang="sv-SE" sz="1200" i="1" dirty="0">
                <a:solidFill>
                  <a:schemeClr val="tx1">
                    <a:lumMod val="50000"/>
                    <a:lumOff val="50000"/>
                  </a:schemeClr>
                </a:solidFill>
              </a:rPr>
              <a:t>, eftersom blododlingssvaret stärker din kliniska misstanke om att Olles infektion orsakas av streptokocker. Han förbättras succesivt och det börjar bli dags för utskrivning. Du får då svar på hepatitproverna som ser ut som följer: </a:t>
            </a:r>
            <a:r>
              <a:rPr lang="sv-SE" sz="1200" i="1" dirty="0" err="1">
                <a:solidFill>
                  <a:schemeClr val="tx1">
                    <a:lumMod val="50000"/>
                    <a:lumOff val="50000"/>
                  </a:schemeClr>
                </a:solidFill>
              </a:rPr>
              <a:t>HBsAg</a:t>
            </a:r>
            <a:r>
              <a:rPr lang="sv-SE" sz="1200" i="1" dirty="0">
                <a:solidFill>
                  <a:schemeClr val="tx1">
                    <a:lumMod val="50000"/>
                    <a:lumOff val="50000"/>
                  </a:schemeClr>
                </a:solidFill>
              </a:rPr>
              <a:t>: neg, anti-</a:t>
            </a:r>
            <a:r>
              <a:rPr lang="sv-SE" sz="1200" i="1" dirty="0" err="1">
                <a:solidFill>
                  <a:schemeClr val="tx1">
                    <a:lumMod val="50000"/>
                    <a:lumOff val="50000"/>
                  </a:schemeClr>
                </a:solidFill>
              </a:rPr>
              <a:t>HBc</a:t>
            </a:r>
            <a:r>
              <a:rPr lang="sv-SE" sz="1200" i="1" dirty="0">
                <a:solidFill>
                  <a:schemeClr val="tx1">
                    <a:lumMod val="50000"/>
                    <a:lumOff val="50000"/>
                  </a:schemeClr>
                </a:solidFill>
              </a:rPr>
              <a:t>: neg, anti-HBs: </a:t>
            </a:r>
            <a:r>
              <a:rPr lang="sv-SE" sz="1200" i="1" dirty="0" err="1">
                <a:solidFill>
                  <a:schemeClr val="tx1">
                    <a:lumMod val="50000"/>
                    <a:lumOff val="50000"/>
                  </a:schemeClr>
                </a:solidFill>
              </a:rPr>
              <a:t>pos</a:t>
            </a:r>
            <a:r>
              <a:rPr lang="sv-SE" sz="1200" i="1" dirty="0">
                <a:solidFill>
                  <a:schemeClr val="tx1">
                    <a:lumMod val="50000"/>
                    <a:lumOff val="50000"/>
                  </a:schemeClr>
                </a:solidFill>
              </a:rPr>
              <a:t>, anti-HAV </a:t>
            </a:r>
            <a:r>
              <a:rPr lang="sv-SE" sz="1200" i="1" dirty="0" err="1">
                <a:solidFill>
                  <a:schemeClr val="tx1">
                    <a:lumMod val="50000"/>
                    <a:lumOff val="50000"/>
                  </a:schemeClr>
                </a:solidFill>
              </a:rPr>
              <a:t>IgG</a:t>
            </a:r>
            <a:r>
              <a:rPr lang="sv-SE" sz="1200" i="1" dirty="0">
                <a:solidFill>
                  <a:schemeClr val="tx1">
                    <a:lumMod val="50000"/>
                    <a:lumOff val="50000"/>
                  </a:schemeClr>
                </a:solidFill>
              </a:rPr>
              <a:t>: </a:t>
            </a:r>
            <a:r>
              <a:rPr lang="sv-SE" sz="1200" i="1" dirty="0" err="1">
                <a:solidFill>
                  <a:schemeClr val="tx1">
                    <a:lumMod val="50000"/>
                    <a:lumOff val="50000"/>
                  </a:schemeClr>
                </a:solidFill>
              </a:rPr>
              <a:t>pos</a:t>
            </a:r>
            <a:r>
              <a:rPr lang="sv-SE" sz="1200" i="1" dirty="0">
                <a:solidFill>
                  <a:schemeClr val="tx1">
                    <a:lumMod val="50000"/>
                    <a:lumOff val="50000"/>
                  </a:schemeClr>
                </a:solidFill>
              </a:rPr>
              <a:t>, anti-HAV </a:t>
            </a:r>
            <a:r>
              <a:rPr lang="sv-SE" sz="1200" i="1" dirty="0" err="1">
                <a:solidFill>
                  <a:schemeClr val="tx1">
                    <a:lumMod val="50000"/>
                    <a:lumOff val="50000"/>
                  </a:schemeClr>
                </a:solidFill>
              </a:rPr>
              <a:t>IgM</a:t>
            </a:r>
            <a:r>
              <a:rPr lang="sv-SE" sz="1200" i="1" dirty="0">
                <a:solidFill>
                  <a:schemeClr val="tx1">
                    <a:lumMod val="50000"/>
                    <a:lumOff val="50000"/>
                  </a:schemeClr>
                </a:solidFill>
              </a:rPr>
              <a:t>: neg, anti-HCV: </a:t>
            </a:r>
            <a:r>
              <a:rPr lang="sv-SE" sz="1200" i="1" dirty="0" err="1">
                <a:solidFill>
                  <a:schemeClr val="tx1">
                    <a:lumMod val="50000"/>
                    <a:lumOff val="50000"/>
                  </a:schemeClr>
                </a:solidFill>
              </a:rPr>
              <a:t>pos</a:t>
            </a:r>
            <a:r>
              <a:rPr lang="sv-SE" sz="1200" i="1" dirty="0">
                <a:solidFill>
                  <a:schemeClr val="tx1">
                    <a:lumMod val="50000"/>
                    <a:lumOff val="50000"/>
                  </a:schemeClr>
                </a:solidFill>
              </a:rPr>
              <a:t>, HCV-RNA: 32 000 IU/ml </a:t>
            </a:r>
          </a:p>
          <a:p>
            <a:pPr marL="0" indent="0">
              <a:buNone/>
            </a:pPr>
            <a:r>
              <a:rPr lang="sv-SE" sz="1400" dirty="0"/>
              <a:t>Han funderar också på om det är något särskilt han ska tänka på med tanke på att han nu vet att han har en smittsam hepatit C? </a:t>
            </a:r>
            <a:br>
              <a:rPr lang="sv-SE" sz="1400" dirty="0"/>
            </a:br>
            <a:br>
              <a:rPr lang="sv-SE" sz="1400" dirty="0"/>
            </a:br>
            <a:r>
              <a:rPr lang="sv-SE" sz="1400" b="1" dirty="0"/>
              <a:t>Fråga 6:11 (3 p) </a:t>
            </a:r>
            <a:br>
              <a:rPr lang="sv-SE" sz="1400" b="1" dirty="0"/>
            </a:br>
            <a:r>
              <a:rPr lang="sv-SE" sz="1400" dirty="0"/>
              <a:t>Vad säger du till Olle? Vilka smittskyddsföreskrifter gäller vid hepatit C? </a:t>
            </a:r>
            <a:br>
              <a:rPr lang="sv-SE" sz="1400" dirty="0"/>
            </a:br>
            <a:br>
              <a:rPr lang="sv-SE" sz="1400" dirty="0"/>
            </a:br>
            <a:r>
              <a:rPr lang="sv-SE" sz="1400" dirty="0">
                <a:solidFill>
                  <a:schemeClr val="accent4"/>
                </a:solidFill>
              </a:rPr>
              <a:t>Svarsförslag: </a:t>
            </a:r>
            <a:br>
              <a:rPr lang="sv-SE" sz="1400" dirty="0">
                <a:solidFill>
                  <a:schemeClr val="accent4"/>
                </a:solidFill>
              </a:rPr>
            </a:br>
            <a:r>
              <a:rPr lang="sv-SE" sz="1400" dirty="0">
                <a:solidFill>
                  <a:schemeClr val="accent4"/>
                </a:solidFill>
              </a:rPr>
              <a:t>De föreskrifter som Olle ska följa (enligt smittskyddslagen) är följande: </a:t>
            </a:r>
          </a:p>
          <a:p>
            <a:pPr marL="0" indent="0">
              <a:buNone/>
            </a:pPr>
            <a:r>
              <a:rPr lang="sv-SE" sz="1400" dirty="0">
                <a:solidFill>
                  <a:schemeClr val="accent4"/>
                </a:solidFill>
              </a:rPr>
              <a:t>Att komma på de återbesök för HCV som hans läkare anser nödvändiga, Att uppge vid sjuk- eller tandvårdskontakt att han har en blodsmitta. Detta skall även anges om han tex ska tatuera sig eller genomgå annan behandling där det kan bli en hudblödning. </a:t>
            </a:r>
          </a:p>
          <a:p>
            <a:pPr marL="0" indent="0">
              <a:buNone/>
            </a:pPr>
            <a:r>
              <a:rPr lang="sv-SE" sz="1400" dirty="0">
                <a:solidFill>
                  <a:schemeClr val="accent4"/>
                </a:solidFill>
              </a:rPr>
              <a:t>Att han inte får lämna blod, donera sperma, ägg, organ eller vävnad för transplantation. </a:t>
            </a:r>
          </a:p>
          <a:p>
            <a:pPr marL="0" indent="0">
              <a:buNone/>
            </a:pPr>
            <a:r>
              <a:rPr lang="sv-SE" sz="1400" dirty="0">
                <a:solidFill>
                  <a:schemeClr val="accent4"/>
                </a:solidFill>
              </a:rPr>
              <a:t>Att inte dela toalettartiklar som rakhyvel eller tandborste med andra, och om han injicerar narkotika måste han ha egna sprutor och kanyler och inte låta andra använda dessa. Han får inte heller använda gemensam blandningskopp och andra tillbehör och måste förvara injektionsverktygen så att de inte utgör en smittrisk för andra. </a:t>
            </a:r>
          </a:p>
          <a:p>
            <a:pPr marL="0" indent="0">
              <a:buNone/>
            </a:pPr>
            <a:r>
              <a:rPr lang="sv-SE" sz="1400" dirty="0">
                <a:solidFill>
                  <a:schemeClr val="accent4"/>
                </a:solidFill>
              </a:rPr>
              <a:t>Om någon får hans blod i hudsår, ögon, näsa eller mun ska man omgående skölja med vatten. Du måste informera personen om att blodet är smittsamt med hepatit C och att han/hon snarast ska kontakta sin vård-/hälsocentral, närmaste infektionsklinik eller 1177/Vårdguiden. </a:t>
            </a:r>
          </a:p>
          <a:p>
            <a:pPr marL="0" indent="0">
              <a:buNone/>
            </a:pPr>
            <a:r>
              <a:rPr lang="sv-SE" sz="1400" dirty="0">
                <a:solidFill>
                  <a:schemeClr val="accent4"/>
                </a:solidFill>
              </a:rPr>
              <a:t>Om det finns risk för blödning och/eller slemhinneskada vid samlag/annan intim kontakt ska han informera sin partner om att han har hepatit C, och om det finns risk för blödning och/eller slemhinneskada vid samlag där penis är inne i slidan, ändtarmen eller munnen ska kondom användas under hela samlaget. </a:t>
            </a:r>
            <a:r>
              <a:rPr lang="sv-SE" sz="1000" dirty="0">
                <a:solidFill>
                  <a:schemeClr val="tx1">
                    <a:lumMod val="50000"/>
                    <a:lumOff val="50000"/>
                  </a:schemeClr>
                </a:solidFill>
              </a:rPr>
              <a:t>FLM K10 B40, FLM K10 C71 </a:t>
            </a:r>
          </a:p>
          <a:p>
            <a:pPr marL="0" indent="0">
              <a:buNone/>
            </a:pPr>
            <a:r>
              <a:rPr lang="sv-SE" sz="1600" dirty="0">
                <a:solidFill>
                  <a:schemeClr val="accent1"/>
                </a:solidFill>
              </a:rPr>
              <a:t>Slut på fall 6!</a:t>
            </a:r>
          </a:p>
          <a:p>
            <a:endParaRPr lang="sv-SE"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buNone/>
            </a:pPr>
            <a:endParaRPr lang="sv-SE" sz="1600" dirty="0"/>
          </a:p>
        </p:txBody>
      </p:sp>
    </p:spTree>
    <p:extLst>
      <p:ext uri="{BB962C8B-B14F-4D97-AF65-F5344CB8AC3E}">
        <p14:creationId xmlns:p14="http://schemas.microsoft.com/office/powerpoint/2010/main" val="287900895"/>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Rubrik 1">
            <a:extLst>
              <a:ext uri="{FF2B5EF4-FFF2-40B4-BE49-F238E27FC236}">
                <a16:creationId xmlns:a16="http://schemas.microsoft.com/office/drawing/2014/main" id="{AA91928B-D41E-0F53-B8EB-6F90DA1FDC92}"/>
              </a:ext>
            </a:extLst>
          </p:cNvPr>
          <p:cNvSpPr>
            <a:spLocks noGrp="1"/>
          </p:cNvSpPr>
          <p:nvPr>
            <p:ph type="ctrTitle"/>
          </p:nvPr>
        </p:nvSpPr>
        <p:spPr>
          <a:xfrm>
            <a:off x="1870997" y="1053289"/>
            <a:ext cx="9236026" cy="2876680"/>
          </a:xfrm>
        </p:spPr>
        <p:txBody>
          <a:bodyPr anchor="b">
            <a:normAutofit/>
          </a:bodyPr>
          <a:lstStyle/>
          <a:p>
            <a:r>
              <a:rPr lang="sv-SE" sz="9600" dirty="0">
                <a:solidFill>
                  <a:srgbClr val="FFFFFF"/>
                </a:solidFill>
              </a:rPr>
              <a:t>Pediatrik</a:t>
            </a:r>
          </a:p>
        </p:txBody>
      </p:sp>
      <p:sp>
        <p:nvSpPr>
          <p:cNvPr id="3" name="Underrubrik 2">
            <a:extLst>
              <a:ext uri="{FF2B5EF4-FFF2-40B4-BE49-F238E27FC236}">
                <a16:creationId xmlns:a16="http://schemas.microsoft.com/office/drawing/2014/main" id="{8CEE99AB-CCC4-9B23-D668-98317DB05265}"/>
              </a:ext>
            </a:extLst>
          </p:cNvPr>
          <p:cNvSpPr>
            <a:spLocks noGrp="1"/>
          </p:cNvSpPr>
          <p:nvPr>
            <p:ph type="subTitle" idx="1"/>
          </p:nvPr>
        </p:nvSpPr>
        <p:spPr>
          <a:xfrm>
            <a:off x="1987499" y="4810308"/>
            <a:ext cx="9003022" cy="1076551"/>
          </a:xfrm>
        </p:spPr>
        <p:txBody>
          <a:bodyPr>
            <a:normAutofit/>
          </a:bodyPr>
          <a:lstStyle/>
          <a:p>
            <a:pPr algn="l"/>
            <a:endParaRPr lang="sv-SE"/>
          </a:p>
        </p:txBody>
      </p:sp>
    </p:spTree>
    <p:extLst>
      <p:ext uri="{BB962C8B-B14F-4D97-AF65-F5344CB8AC3E}">
        <p14:creationId xmlns:p14="http://schemas.microsoft.com/office/powerpoint/2010/main" val="847444885"/>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838200" y="669701"/>
            <a:ext cx="10515600" cy="5507262"/>
          </a:xfrm>
        </p:spPr>
        <p:txBody>
          <a:bodyPr>
            <a:normAutofit/>
          </a:bodyPr>
          <a:lstStyle/>
          <a:p>
            <a:pPr marL="0" indent="0">
              <a:buNone/>
            </a:pPr>
            <a:r>
              <a:rPr lang="sv-SE" sz="1600" dirty="0"/>
              <a:t>Fall 4 - Benjamin, 3 år </a:t>
            </a:r>
          </a:p>
          <a:p>
            <a:pPr marL="0" indent="0">
              <a:buNone/>
            </a:pPr>
            <a:r>
              <a:rPr lang="sv-SE" sz="1600" dirty="0"/>
              <a:t>Du befinner dig på ett medelstort länssjukhus där du några dagar tidigare påbörjat ditt första vikariat som underläkare på en Barnklinik. Tanken var att du skulle gå bredvid en ST-läkare som var barnjour på akutmottagningen denna lördag men hon var sjuk och ersättaren var en överläkare som också har två avdelningar att ronda. Därför är du den enda läkaren i barnteamet på akutmottagningen när en pappa kommer inrusande med en medvetslös 3 årig pojke. Familjen bor granne med sjukhuset och pappan bedömde att det skulle gå fortare att springa över gatan än att ringa efter en ambulans. </a:t>
            </a:r>
          </a:p>
          <a:p>
            <a:pPr marL="0" indent="0">
              <a:buNone/>
            </a:pPr>
            <a:endParaRPr lang="sv-SE" sz="1600" dirty="0"/>
          </a:p>
          <a:p>
            <a:pPr marL="0" indent="0">
              <a:buNone/>
            </a:pPr>
            <a:r>
              <a:rPr lang="sv-SE" sz="1600" dirty="0"/>
              <a:t>Fråga 4:1 (2p) </a:t>
            </a:r>
          </a:p>
          <a:p>
            <a:pPr marL="0" indent="0">
              <a:buNone/>
            </a:pPr>
            <a:r>
              <a:rPr lang="sv-SE" sz="1600" dirty="0"/>
              <a:t>Vilka är de fyra viktigaste åtgärderna du ska göra utan dröjsmål i denna situation? </a:t>
            </a:r>
          </a:p>
          <a:p>
            <a:endParaRPr lang="sv-SE" sz="1600" dirty="0"/>
          </a:p>
        </p:txBody>
      </p:sp>
    </p:spTree>
    <p:extLst>
      <p:ext uri="{BB962C8B-B14F-4D97-AF65-F5344CB8AC3E}">
        <p14:creationId xmlns:p14="http://schemas.microsoft.com/office/powerpoint/2010/main" val="4291039136"/>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838200" y="669701"/>
            <a:ext cx="10515600" cy="5898524"/>
          </a:xfrm>
        </p:spPr>
        <p:txBody>
          <a:bodyPr>
            <a:normAutofit/>
          </a:bodyPr>
          <a:lstStyle/>
          <a:p>
            <a:pPr marL="0" indent="0">
              <a:buNone/>
            </a:pPr>
            <a:r>
              <a:rPr lang="sv-SE" sz="1600" dirty="0"/>
              <a:t>Fall 4 - Benjamin, 3 år </a:t>
            </a:r>
          </a:p>
          <a:p>
            <a:pPr marL="0" indent="0">
              <a:buNone/>
            </a:pPr>
            <a:r>
              <a:rPr lang="sv-SE" sz="1600" dirty="0"/>
              <a:t>Du befinner dig på ett medelstort länssjukhus där du några dagar tidigare påbörjat ditt första vikariat som underläkare på en Barnklinik. Tanken var att du skulle gå bredvid en ST-läkare som var barnjour på akutmottagningen denna lördag men hon var sjuk och ersättaren var en överläkare som också har två avdelningar att ronda. Därför är du den enda läkaren i barnteamet på akutmottagningen när en pappa kommer inrusande med en medvetslös 3 årig pojke. Familjen bor granne med sjukhuset och pappan bedömde att det skulle gå fortare att springa över gatan än att ringa efter en ambulans. </a:t>
            </a:r>
          </a:p>
          <a:p>
            <a:pPr marL="0" indent="0">
              <a:buNone/>
            </a:pPr>
            <a:endParaRPr lang="sv-SE" sz="1600" dirty="0"/>
          </a:p>
          <a:p>
            <a:pPr marL="0" indent="0">
              <a:buNone/>
            </a:pPr>
            <a:r>
              <a:rPr lang="sv-SE" sz="1600" dirty="0"/>
              <a:t>Fråga 4:1 (2p) </a:t>
            </a:r>
          </a:p>
          <a:p>
            <a:pPr marL="0" indent="0">
              <a:buNone/>
            </a:pPr>
            <a:r>
              <a:rPr lang="sv-SE" sz="1600" dirty="0"/>
              <a:t>Vilka är de fyra viktigaste åtgärderna du ska göra utan dröjsmål i denna situation? </a:t>
            </a:r>
          </a:p>
          <a:p>
            <a:pPr marL="0" indent="0">
              <a:buNone/>
            </a:pPr>
            <a:endParaRPr lang="sv-SE" sz="1600" dirty="0">
              <a:solidFill>
                <a:schemeClr val="accent4"/>
              </a:solidFill>
            </a:endParaRPr>
          </a:p>
          <a:p>
            <a:pPr marL="0" indent="0">
              <a:buNone/>
            </a:pPr>
            <a:r>
              <a:rPr lang="sv-SE" sz="1600" dirty="0">
                <a:solidFill>
                  <a:schemeClr val="accent4"/>
                </a:solidFill>
              </a:rPr>
              <a:t>Svarsförslag: </a:t>
            </a:r>
          </a:p>
          <a:p>
            <a:pPr marL="0" indent="0">
              <a:buNone/>
            </a:pPr>
            <a:r>
              <a:rPr lang="sv-SE" sz="1600" dirty="0">
                <a:solidFill>
                  <a:schemeClr val="accent4"/>
                </a:solidFill>
              </a:rPr>
              <a:t>• Skaffa hjälp (bakjour, narkosjour, kirurgjour, akutläkare?) </a:t>
            </a:r>
          </a:p>
          <a:p>
            <a:pPr marL="0" indent="0">
              <a:buNone/>
            </a:pPr>
            <a:r>
              <a:rPr lang="sv-SE" sz="1600" dirty="0">
                <a:solidFill>
                  <a:schemeClr val="accent4"/>
                </a:solidFill>
              </a:rPr>
              <a:t>• Bedöma medvetandegrad (AVPU-coma </a:t>
            </a:r>
            <a:r>
              <a:rPr lang="sv-SE" sz="1600" dirty="0" err="1">
                <a:solidFill>
                  <a:schemeClr val="accent4"/>
                </a:solidFill>
              </a:rPr>
              <a:t>scale</a:t>
            </a:r>
            <a:r>
              <a:rPr lang="sv-SE" sz="1600" dirty="0">
                <a:solidFill>
                  <a:schemeClr val="accent4"/>
                </a:solidFill>
              </a:rPr>
              <a:t>/RLS-85/</a:t>
            </a:r>
            <a:r>
              <a:rPr lang="sv-SE" sz="1600" dirty="0" err="1">
                <a:solidFill>
                  <a:schemeClr val="accent4"/>
                </a:solidFill>
              </a:rPr>
              <a:t>Glascow</a:t>
            </a:r>
            <a:r>
              <a:rPr lang="sv-SE" sz="1600" dirty="0">
                <a:solidFill>
                  <a:schemeClr val="accent4"/>
                </a:solidFill>
              </a:rPr>
              <a:t> Coma </a:t>
            </a:r>
            <a:r>
              <a:rPr lang="sv-SE" sz="1600" dirty="0" err="1">
                <a:solidFill>
                  <a:schemeClr val="accent4"/>
                </a:solidFill>
              </a:rPr>
              <a:t>scale</a:t>
            </a:r>
            <a:r>
              <a:rPr lang="sv-SE" sz="1600" dirty="0">
                <a:solidFill>
                  <a:schemeClr val="accent4"/>
                </a:solidFill>
              </a:rPr>
              <a:t>) </a:t>
            </a:r>
          </a:p>
          <a:p>
            <a:pPr marL="0" indent="0">
              <a:buNone/>
            </a:pPr>
            <a:r>
              <a:rPr lang="sv-SE" sz="1600" dirty="0">
                <a:solidFill>
                  <a:schemeClr val="accent4"/>
                </a:solidFill>
              </a:rPr>
              <a:t>• Göra en första bedömning enligt ABCDE </a:t>
            </a:r>
          </a:p>
          <a:p>
            <a:pPr marL="0" indent="0">
              <a:buNone/>
            </a:pPr>
            <a:r>
              <a:rPr lang="sv-SE" sz="1600" dirty="0">
                <a:solidFill>
                  <a:schemeClr val="accent4"/>
                </a:solidFill>
              </a:rPr>
              <a:t>• Ta en (begränsad) anamnes från pappan </a:t>
            </a:r>
          </a:p>
          <a:p>
            <a:pPr marL="0" indent="0">
              <a:buNone/>
            </a:pPr>
            <a:r>
              <a:rPr lang="sv-SE" sz="1600" dirty="0">
                <a:solidFill>
                  <a:schemeClr val="accent4"/>
                </a:solidFill>
              </a:rPr>
              <a:t>• Få till en pålitlig infart (</a:t>
            </a:r>
            <a:r>
              <a:rPr lang="sv-SE" sz="1600" dirty="0" err="1">
                <a:solidFill>
                  <a:schemeClr val="accent4"/>
                </a:solidFill>
              </a:rPr>
              <a:t>i.v</a:t>
            </a:r>
            <a:r>
              <a:rPr lang="sv-SE" sz="1600" dirty="0">
                <a:solidFill>
                  <a:schemeClr val="accent4"/>
                </a:solidFill>
              </a:rPr>
              <a:t> eller </a:t>
            </a:r>
            <a:r>
              <a:rPr lang="sv-SE" sz="1600" dirty="0" err="1">
                <a:solidFill>
                  <a:schemeClr val="accent4"/>
                </a:solidFill>
              </a:rPr>
              <a:t>i.o</a:t>
            </a:r>
            <a:r>
              <a:rPr lang="sv-SE" sz="1600" dirty="0">
                <a:solidFill>
                  <a:schemeClr val="accent4"/>
                </a:solidFill>
              </a:rPr>
              <a:t>.) </a:t>
            </a:r>
          </a:p>
          <a:p>
            <a:pPr marL="0" indent="0">
              <a:buNone/>
            </a:pPr>
            <a:endParaRPr lang="sv-SE" sz="1600" dirty="0"/>
          </a:p>
        </p:txBody>
      </p:sp>
    </p:spTree>
    <p:extLst>
      <p:ext uri="{BB962C8B-B14F-4D97-AF65-F5344CB8AC3E}">
        <p14:creationId xmlns:p14="http://schemas.microsoft.com/office/powerpoint/2010/main" val="1542587811"/>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838200" y="373487"/>
            <a:ext cx="10515600" cy="6194738"/>
          </a:xfrm>
        </p:spPr>
        <p:txBody>
          <a:bodyPr>
            <a:normAutofit/>
          </a:bodyPr>
          <a:lstStyle/>
          <a:p>
            <a:pPr marL="0" indent="0">
              <a:buNone/>
            </a:pPr>
            <a:r>
              <a:rPr lang="sv-SE" sz="1600" dirty="0"/>
              <a:t>Fall 4 - Benjamin, 3 år </a:t>
            </a:r>
          </a:p>
          <a:p>
            <a:pPr marL="0" indent="0">
              <a:buNone/>
            </a:pPr>
            <a:r>
              <a:rPr lang="sv-SE" sz="1600" dirty="0">
                <a:solidFill>
                  <a:schemeClr val="tx1">
                    <a:lumMod val="50000"/>
                    <a:lumOff val="50000"/>
                  </a:schemeClr>
                </a:solidFill>
              </a:rPr>
              <a:t>Du befinner dig på ett medelstort länssjukhus där du några dagar tidigare påbörjat ditt första vikariat som underläkare på en Barnklinik. Tanken var att du skulle gå bredvid en ST-läkare som var barnjour på akutmottagningen denna lördag men hon var sjuk och ersättaren var en överläkare som också har två avdelningar att ronda. Därför är du den enda läkaren i barnteamet på akutmottagningen när en pappa kommer inrusande med en medvetslös 3 årig pojke. Familjen bor granne med sjukhuset och pappan bedömde att det skulle gå fortare att springa över gatan än att ringa efter en ambulans. </a:t>
            </a:r>
          </a:p>
          <a:p>
            <a:pPr marL="0" indent="0">
              <a:buNone/>
            </a:pPr>
            <a:r>
              <a:rPr lang="sv-SE" sz="1600" dirty="0"/>
              <a:t>Det första du gör är att be undersköterskan att tillkalla överläkaren och du ber en sjuksköterska i korridoren att söka på narkosjouren. Du är noga med att det ska framgå att ni har ett medvetslöst barn på akuten och att du vill ha personen på plats omedelbart. Därefter gör du en första bedömning av medvetandegrad och en snabb utvärdering enligt ABCDE. Du noterar att patienten inte svarar på tilltal men gnyr lite vid smärtstimulering. Patienten andas själv, har en fyllig puls kring 160 och en kapillär återfyllnad på 1,5 sekund. Pappan berättar att han hade lämnat Benjamin framför Tv:n en halvtimme och sedan hittat honom medvetslös för 8-10 minuter sedan. </a:t>
            </a:r>
          </a:p>
          <a:p>
            <a:pPr marL="0" indent="0">
              <a:buNone/>
            </a:pPr>
            <a:endParaRPr lang="sv-SE" sz="1600" dirty="0"/>
          </a:p>
          <a:p>
            <a:pPr marL="0" indent="0">
              <a:buNone/>
            </a:pPr>
            <a:r>
              <a:rPr lang="sv-SE" sz="1600" dirty="0"/>
              <a:t>Fråga 4:2 (2p) </a:t>
            </a:r>
          </a:p>
          <a:p>
            <a:pPr marL="0" indent="0">
              <a:buNone/>
            </a:pPr>
            <a:r>
              <a:rPr lang="sv-SE" sz="1600" dirty="0"/>
              <a:t>Vilka är dina differentialdiagnoser och vilka anamnestiska uppgifter är viktiga för att bekräfta eller utesluta dessa? Ge 4 differentialdiagnoser kopplad med relevanta frågor. </a:t>
            </a:r>
          </a:p>
          <a:p>
            <a:pPr marL="0" indent="0">
              <a:buNone/>
            </a:pPr>
            <a:endParaRPr lang="sv-SE" sz="1600" dirty="0"/>
          </a:p>
        </p:txBody>
      </p:sp>
    </p:spTree>
    <p:extLst>
      <p:ext uri="{BB962C8B-B14F-4D97-AF65-F5344CB8AC3E}">
        <p14:creationId xmlns:p14="http://schemas.microsoft.com/office/powerpoint/2010/main" val="4231242858"/>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838200" y="373487"/>
            <a:ext cx="10515600" cy="6194738"/>
          </a:xfrm>
        </p:spPr>
        <p:txBody>
          <a:bodyPr>
            <a:normAutofit/>
          </a:bodyPr>
          <a:lstStyle/>
          <a:p>
            <a:pPr marL="0" indent="0">
              <a:buNone/>
            </a:pPr>
            <a:r>
              <a:rPr lang="sv-SE" sz="1600" dirty="0"/>
              <a:t>Fall 4 - Benjamin, 3 år </a:t>
            </a:r>
          </a:p>
          <a:p>
            <a:pPr marL="0" indent="0">
              <a:buNone/>
            </a:pPr>
            <a:endParaRPr lang="sv-SE" sz="1600" dirty="0"/>
          </a:p>
          <a:p>
            <a:pPr marL="0" indent="0">
              <a:buNone/>
            </a:pPr>
            <a:r>
              <a:rPr lang="sv-SE" sz="1600" dirty="0"/>
              <a:t>Fråga 4:2 (2p) </a:t>
            </a:r>
          </a:p>
          <a:p>
            <a:pPr marL="0" indent="0">
              <a:buNone/>
            </a:pPr>
            <a:r>
              <a:rPr lang="sv-SE" sz="1600" dirty="0"/>
              <a:t>Vilka är dina differentialdiagnoser och vilka anamnestiska uppgifter är viktiga för att bekräfta eller utesluta dessa? Ge 4 differentialdiagnoser kopplad med relevanta frågor. </a:t>
            </a:r>
          </a:p>
          <a:p>
            <a:pPr marL="0" indent="0">
              <a:buNone/>
            </a:pPr>
            <a:endParaRPr lang="sv-SE" sz="1600" dirty="0">
              <a:solidFill>
                <a:schemeClr val="accent4"/>
              </a:solidFill>
            </a:endParaRPr>
          </a:p>
          <a:p>
            <a:pPr marL="0" indent="0">
              <a:buNone/>
            </a:pPr>
            <a:r>
              <a:rPr lang="sv-SE" sz="1600" dirty="0">
                <a:solidFill>
                  <a:schemeClr val="accent4"/>
                </a:solidFill>
              </a:rPr>
              <a:t>Svarsförslag: </a:t>
            </a:r>
          </a:p>
          <a:p>
            <a:pPr marL="0" indent="0">
              <a:buNone/>
            </a:pPr>
            <a:r>
              <a:rPr lang="sv-SE" sz="1600" dirty="0">
                <a:solidFill>
                  <a:schemeClr val="accent4"/>
                </a:solidFill>
              </a:rPr>
              <a:t>• Krampanfall/epilepsi - Frågor: </a:t>
            </a:r>
            <a:r>
              <a:rPr lang="sv-SE" sz="1600" dirty="0" err="1">
                <a:solidFill>
                  <a:schemeClr val="accent4"/>
                </a:solidFill>
              </a:rPr>
              <a:t>Heriditet</a:t>
            </a:r>
            <a:r>
              <a:rPr lang="sv-SE" sz="1600" dirty="0">
                <a:solidFill>
                  <a:schemeClr val="accent4"/>
                </a:solidFill>
              </a:rPr>
              <a:t>? Tidigare krampanfall? </a:t>
            </a:r>
          </a:p>
          <a:p>
            <a:pPr marL="0" indent="0">
              <a:buNone/>
            </a:pPr>
            <a:r>
              <a:rPr lang="sv-SE" sz="1600" dirty="0">
                <a:solidFill>
                  <a:schemeClr val="accent4"/>
                </a:solidFill>
              </a:rPr>
              <a:t>• Diabetes </a:t>
            </a:r>
            <a:r>
              <a:rPr lang="sv-SE" sz="1600" dirty="0" err="1">
                <a:solidFill>
                  <a:schemeClr val="accent4"/>
                </a:solidFill>
              </a:rPr>
              <a:t>mellitus</a:t>
            </a:r>
            <a:r>
              <a:rPr lang="sv-SE" sz="1600" dirty="0">
                <a:solidFill>
                  <a:schemeClr val="accent4"/>
                </a:solidFill>
              </a:rPr>
              <a:t> - Frågor: Ökad törst? Större urinmängder? Magont? </a:t>
            </a:r>
          </a:p>
          <a:p>
            <a:pPr marL="0" indent="0">
              <a:buNone/>
            </a:pPr>
            <a:r>
              <a:rPr lang="sv-SE" sz="1600" dirty="0">
                <a:solidFill>
                  <a:schemeClr val="accent4"/>
                </a:solidFill>
              </a:rPr>
              <a:t>• Huvudtrauma - Frågor: Varit med någon olycka eller annat trauma? </a:t>
            </a:r>
          </a:p>
          <a:p>
            <a:pPr marL="0" indent="0">
              <a:buNone/>
            </a:pPr>
            <a:r>
              <a:rPr lang="sv-SE" sz="1600" dirty="0">
                <a:solidFill>
                  <a:schemeClr val="accent4"/>
                </a:solidFill>
              </a:rPr>
              <a:t>• Meningit/</a:t>
            </a:r>
            <a:r>
              <a:rPr lang="sv-SE" sz="1600" dirty="0" err="1">
                <a:solidFill>
                  <a:schemeClr val="accent4"/>
                </a:solidFill>
              </a:rPr>
              <a:t>Encephalit</a:t>
            </a:r>
            <a:r>
              <a:rPr lang="sv-SE" sz="1600" dirty="0">
                <a:solidFill>
                  <a:schemeClr val="accent4"/>
                </a:solidFill>
              </a:rPr>
              <a:t>/sepsis - Frågor: Feber? Kräkningar? Nackstelhet? Personlighetsförändring? </a:t>
            </a:r>
          </a:p>
          <a:p>
            <a:pPr marL="0" indent="0">
              <a:buNone/>
            </a:pPr>
            <a:r>
              <a:rPr lang="sv-SE" sz="1600" dirty="0">
                <a:solidFill>
                  <a:schemeClr val="accent4"/>
                </a:solidFill>
              </a:rPr>
              <a:t>• Hjärntumör - Frågor: Neurologiskt bortfall? Huvudvärk? Synpåverkan? Illamående på morgonen? </a:t>
            </a:r>
          </a:p>
          <a:p>
            <a:pPr marL="0" indent="0">
              <a:buNone/>
            </a:pPr>
            <a:r>
              <a:rPr lang="sv-SE" sz="1600" dirty="0">
                <a:solidFill>
                  <a:schemeClr val="accent4"/>
                </a:solidFill>
              </a:rPr>
              <a:t>• Förgiftning - Frågor: Tar han några läkemedel? Har det funnits läkemedel (droger) framme? </a:t>
            </a:r>
          </a:p>
          <a:p>
            <a:pPr marL="0" indent="0">
              <a:buNone/>
            </a:pPr>
            <a:r>
              <a:rPr lang="sv-SE" sz="1600" dirty="0">
                <a:solidFill>
                  <a:schemeClr val="accent4"/>
                </a:solidFill>
              </a:rPr>
              <a:t>• Kortisolsvikt - Frågor: Svimning? Svaghetskänsla? Buksmärta? Illamående? </a:t>
            </a:r>
            <a:r>
              <a:rPr lang="sv-SE" sz="1600" dirty="0" err="1">
                <a:solidFill>
                  <a:schemeClr val="accent4"/>
                </a:solidFill>
              </a:rPr>
              <a:t>Saltsug</a:t>
            </a:r>
            <a:r>
              <a:rPr lang="sv-SE" sz="1600" dirty="0">
                <a:solidFill>
                  <a:schemeClr val="accent4"/>
                </a:solidFill>
              </a:rPr>
              <a:t>? </a:t>
            </a: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71882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rmAutofit/>
          </a:bodyPr>
          <a:lstStyle/>
          <a:p>
            <a:pPr marL="0" indent="0">
              <a:buNone/>
            </a:pPr>
            <a:r>
              <a:rPr lang="sv-SE" sz="1600" b="1" dirty="0"/>
              <a:t>Fall 2, Laila 20 år </a:t>
            </a:r>
            <a:endParaRPr lang="sv-SE" sz="1600" dirty="0"/>
          </a:p>
          <a:p>
            <a:pPr marL="0" indent="0">
              <a:buNone/>
            </a:pPr>
            <a:r>
              <a:rPr lang="sv-SE" sz="1400" i="1" dirty="0">
                <a:solidFill>
                  <a:schemeClr val="tx1">
                    <a:lumMod val="50000"/>
                    <a:lumOff val="50000"/>
                  </a:schemeClr>
                </a:solidFill>
              </a:rPr>
              <a:t>Laila opererades </a:t>
            </a:r>
            <a:r>
              <a:rPr lang="sv-SE" sz="1400" i="1" dirty="0" err="1">
                <a:solidFill>
                  <a:schemeClr val="tx1">
                    <a:lumMod val="50000"/>
                    <a:lumOff val="50000"/>
                  </a:schemeClr>
                </a:solidFill>
              </a:rPr>
              <a:t>urakut</a:t>
            </a:r>
            <a:r>
              <a:rPr lang="sv-SE" sz="1400" i="1" dirty="0">
                <a:solidFill>
                  <a:schemeClr val="tx1">
                    <a:lumMod val="50000"/>
                    <a:lumOff val="50000"/>
                  </a:schemeClr>
                </a:solidFill>
              </a:rPr>
              <a:t> med </a:t>
            </a:r>
            <a:r>
              <a:rPr lang="sv-SE" sz="1400" i="1" dirty="0" err="1">
                <a:solidFill>
                  <a:schemeClr val="tx1">
                    <a:lumMod val="50000"/>
                    <a:lumOff val="50000"/>
                  </a:schemeClr>
                </a:solidFill>
              </a:rPr>
              <a:t>laparoskopisk</a:t>
            </a:r>
            <a:r>
              <a:rPr lang="sv-SE" sz="1400" i="1" dirty="0">
                <a:solidFill>
                  <a:schemeClr val="tx1">
                    <a:lumMod val="50000"/>
                    <a:lumOff val="50000"/>
                  </a:schemeClr>
                </a:solidFill>
              </a:rPr>
              <a:t> </a:t>
            </a:r>
            <a:r>
              <a:rPr lang="sv-SE" sz="1400" i="1" dirty="0" err="1">
                <a:solidFill>
                  <a:schemeClr val="tx1">
                    <a:lumMod val="50000"/>
                    <a:lumOff val="50000"/>
                  </a:schemeClr>
                </a:solidFill>
              </a:rPr>
              <a:t>salpingektomi</a:t>
            </a:r>
            <a:r>
              <a:rPr lang="sv-SE" sz="1400" i="1" dirty="0">
                <a:solidFill>
                  <a:schemeClr val="tx1">
                    <a:lumMod val="50000"/>
                    <a:lumOff val="50000"/>
                  </a:schemeClr>
                </a:solidFill>
              </a:rPr>
              <a:t> för den högersidiga </a:t>
            </a:r>
            <a:r>
              <a:rPr lang="sv-SE" sz="1400" i="1" dirty="0" err="1">
                <a:solidFill>
                  <a:schemeClr val="tx1">
                    <a:lumMod val="50000"/>
                    <a:lumOff val="50000"/>
                  </a:schemeClr>
                </a:solidFill>
              </a:rPr>
              <a:t>rupturerade</a:t>
            </a:r>
            <a:r>
              <a:rPr lang="sv-SE" sz="1400" i="1" dirty="0">
                <a:solidFill>
                  <a:schemeClr val="tx1">
                    <a:lumMod val="50000"/>
                    <a:lumOff val="50000"/>
                  </a:schemeClr>
                </a:solidFill>
              </a:rPr>
              <a:t> </a:t>
            </a:r>
            <a:r>
              <a:rPr lang="sv-SE" sz="1400" i="1" dirty="0" err="1">
                <a:solidFill>
                  <a:schemeClr val="tx1">
                    <a:lumMod val="50000"/>
                    <a:lumOff val="50000"/>
                  </a:schemeClr>
                </a:solidFill>
              </a:rPr>
              <a:t>tubargraviditeten</a:t>
            </a:r>
            <a:r>
              <a:rPr lang="sv-SE" sz="1400" i="1" dirty="0">
                <a:solidFill>
                  <a:schemeClr val="tx1">
                    <a:lumMod val="50000"/>
                    <a:lumOff val="50000"/>
                  </a:schemeClr>
                </a:solidFill>
              </a:rPr>
              <a:t>; hon hade 2,5 liter blod i buken, fick 4 enheter MAF och återhämtade sig snabbt. </a:t>
            </a:r>
          </a:p>
          <a:p>
            <a:pPr marL="0" indent="0">
              <a:buNone/>
            </a:pPr>
            <a:r>
              <a:rPr lang="sv-SE" sz="1400" i="1" dirty="0">
                <a:solidFill>
                  <a:schemeClr val="tx1">
                    <a:lumMod val="50000"/>
                    <a:lumOff val="50000"/>
                  </a:schemeClr>
                </a:solidFill>
              </a:rPr>
              <a:t>Du träffar åter Laila 12 år senare på kvinnoklinikens mottagning där du numera jobbar som specialistläkare. Laila har försökt bli gravid under ett par års tid och då menstruationen uteblev för 6 veckor sedan kollade Laila själv ett graviditetstest som var positivt. Laila har de senaste 5 veckorna fått tilltagande illamående och kräkningar särskilt på morgonen, och söker nu för att få hjälp mot illamåendet samt för att checka att det står rätt till med graviditeten innan hon skriver in sig på mödravården. </a:t>
            </a:r>
          </a:p>
          <a:p>
            <a:pPr marL="0" indent="0">
              <a:buNone/>
            </a:pPr>
            <a:r>
              <a:rPr lang="sv-SE" sz="1400" i="1" dirty="0">
                <a:solidFill>
                  <a:schemeClr val="tx1">
                    <a:lumMod val="50000"/>
                    <a:lumOff val="50000"/>
                  </a:schemeClr>
                </a:solidFill>
              </a:rPr>
              <a:t>Du undersöker Laila och finner en uterus som är motsvarande graviditetsvecka 14-15. Vaginal ultraljudsundersökning visar en kraftigt förstorad uterus med ett innehåll med talrika blåsor. Du ser inget foster. Båda ovarierna är </a:t>
            </a:r>
            <a:r>
              <a:rPr lang="sv-SE" sz="1400" i="1" dirty="0" err="1">
                <a:solidFill>
                  <a:schemeClr val="tx1">
                    <a:lumMod val="50000"/>
                    <a:lumOff val="50000"/>
                  </a:schemeClr>
                </a:solidFill>
              </a:rPr>
              <a:t>ua</a:t>
            </a:r>
            <a:r>
              <a:rPr lang="sv-SE" sz="1400" i="1" dirty="0">
                <a:solidFill>
                  <a:schemeClr val="tx1">
                    <a:lumMod val="50000"/>
                    <a:lumOff val="50000"/>
                  </a:schemeClr>
                </a:solidFill>
              </a:rPr>
              <a:t> och det är ingen fri vätska i buken. Vid undersökningen börjar Laila blöda vaginalt varför du lägger in Laila akut på den gynekologiska avdelningen. </a:t>
            </a:r>
          </a:p>
          <a:p>
            <a:pPr marL="0" indent="0">
              <a:buNone/>
            </a:pPr>
            <a:endParaRPr lang="sv-SE" sz="1600" dirty="0"/>
          </a:p>
          <a:p>
            <a:pPr marL="0" indent="0">
              <a:buNone/>
            </a:pPr>
            <a:r>
              <a:rPr lang="sv-SE" sz="1600" b="1" dirty="0"/>
              <a:t>Fråga 2:6 (2p) </a:t>
            </a:r>
            <a:br>
              <a:rPr lang="sv-SE" sz="1600" b="1" dirty="0"/>
            </a:br>
            <a:r>
              <a:rPr lang="sv-SE" sz="1600" dirty="0"/>
              <a:t>Vilka differentialdiagnostiska övervägande gör du, och hur går du vidare med utredningen? </a:t>
            </a:r>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379251943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838200" y="373487"/>
            <a:ext cx="10515600" cy="6194738"/>
          </a:xfrm>
        </p:spPr>
        <p:txBody>
          <a:bodyPr>
            <a:normAutofit/>
          </a:bodyPr>
          <a:lstStyle/>
          <a:p>
            <a:pPr marL="0" indent="0">
              <a:buNone/>
            </a:pPr>
            <a:r>
              <a:rPr lang="sv-SE" sz="1600" dirty="0"/>
              <a:t>Fall 4 - Benjamin, 3 år </a:t>
            </a:r>
          </a:p>
          <a:p>
            <a:pPr marL="0" indent="0">
              <a:buNone/>
            </a:pPr>
            <a:r>
              <a:rPr lang="sv-SE" sz="1600" dirty="0">
                <a:solidFill>
                  <a:schemeClr val="tx1">
                    <a:lumMod val="50000"/>
                    <a:lumOff val="50000"/>
                  </a:schemeClr>
                </a:solidFill>
              </a:rPr>
              <a:t>Du befinner dig på ett medelstort länssjukhus där du några dagar tidigare påbörjat ditt första vikariat som underläkare på en Barnklinik. Tanken var att du skulle gå bredvid en ST-läkare som var barnjour på akutmottagningen denna lördag men hon var sjuk och ersättaren var en överläkare som också har två avdelningar att ronda. Därför är du den enda läkaren i barnteamet på akutmottagningen när en pappa kommer inrusande med en medvetslös 3 årig pojke. Familjen bor granne med sjukhuset och pappan bedömde att det skulle gå fortare att springa över gatan än att ringa efter en ambulans. </a:t>
            </a:r>
          </a:p>
          <a:p>
            <a:pPr marL="0" indent="0">
              <a:buNone/>
            </a:pPr>
            <a:r>
              <a:rPr lang="sv-SE" sz="1600" dirty="0">
                <a:solidFill>
                  <a:schemeClr val="tx1">
                    <a:lumMod val="50000"/>
                    <a:lumOff val="50000"/>
                  </a:schemeClr>
                </a:solidFill>
              </a:rPr>
              <a:t>Det första du gör är att be undersköterskan att tillkalla överläkaren och du ber en sjuksköterska i korridoren att söka på narkosjouren. Du är noga med att det ska framgå att ni har ett medvetslöst barn på akuten och att du vill ha personen på plats omedelbart. Därefter gör du en första bedömning av medvetandegrad och en snabb utvärdering enligt ABCDE. Du noterar att patienten inte svarar på tilltal men gnyr lite vid smärtstimulering. Patienten andas själv, har en fyllig puls kring 160 och en kapillär återfyllnad på 1,5 sekund. Pappan berättar att han hade lämnat Benjamin framför Tv:n en halvtimme och sedan hittat honom medvetslös för 8-10 minuter sedan. </a:t>
            </a:r>
          </a:p>
          <a:p>
            <a:pPr marL="0" indent="0">
              <a:buNone/>
            </a:pPr>
            <a:endParaRPr lang="sv-SE" sz="1600" dirty="0">
              <a:solidFill>
                <a:schemeClr val="tx1">
                  <a:lumMod val="50000"/>
                  <a:lumOff val="50000"/>
                </a:schemeClr>
              </a:solidFill>
            </a:endParaRPr>
          </a:p>
          <a:p>
            <a:pPr marL="0" indent="0">
              <a:buNone/>
            </a:pPr>
            <a:r>
              <a:rPr lang="sv-SE" sz="1600" dirty="0"/>
              <a:t>Du överväger i första hand krampanfall som orsak till medvetslösheten. Pappan berättar att Benjamin i stora drag var sig själv vid frukosten. Kanske lite tröttare än vanligt men han hade ingen feber och hade ätit med skaplig aptit. Inga kräkningar och Benjamin hade inte klagat över huvudvärk. Benjamin är helt frisk och äter inga mediciner. Han föddes i v.28 med kejsarsnitt på grund av oklara problem med mammans blodtryck. Benjamin har varit lite senare än jämnåriga med det motoriska. Medan du pratar med pappan lyckas barnsjuksköterskan sätta två perifera intravenösa nålar och frågar dig vilka prover du vill ta. </a:t>
            </a:r>
          </a:p>
          <a:p>
            <a:pPr marL="0" indent="0">
              <a:buNone/>
            </a:pPr>
            <a:endParaRPr lang="sv-SE" sz="1600" dirty="0"/>
          </a:p>
          <a:p>
            <a:pPr marL="0" indent="0">
              <a:buNone/>
            </a:pPr>
            <a:r>
              <a:rPr lang="sv-SE" sz="1600" dirty="0"/>
              <a:t>Fråga 4:3 (2p) </a:t>
            </a:r>
          </a:p>
          <a:p>
            <a:pPr marL="0" indent="0">
              <a:buNone/>
            </a:pPr>
            <a:r>
              <a:rPr lang="sv-SE" sz="1600" dirty="0"/>
              <a:t>Vilka fyra blodanalyser vill du i första hand få ett snabbt svar på? Förklara provets relation till dina differentialdiagnoser och hur provet kan ge dig hjälp med val av behandling. </a:t>
            </a:r>
          </a:p>
          <a:p>
            <a:pPr marL="0" indent="0">
              <a:buNone/>
            </a:pPr>
            <a:endParaRPr lang="sv-SE" sz="1600" dirty="0">
              <a:solidFill>
                <a:schemeClr val="tx1">
                  <a:lumMod val="50000"/>
                  <a:lumOff val="50000"/>
                </a:schemeClr>
              </a:solidFill>
            </a:endParaRP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369336233"/>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dirty="0"/>
              <a:t>Fall 4 - Benjamin, 3 år </a:t>
            </a:r>
          </a:p>
          <a:p>
            <a:pPr marL="0" indent="0">
              <a:buNone/>
            </a:pPr>
            <a:r>
              <a:rPr lang="sv-SE" sz="1600" dirty="0"/>
              <a:t>Fråga 4:3 (2p) </a:t>
            </a:r>
          </a:p>
          <a:p>
            <a:pPr marL="0" indent="0">
              <a:buNone/>
            </a:pPr>
            <a:r>
              <a:rPr lang="sv-SE" sz="1600" dirty="0"/>
              <a:t>Vilka fyra blodanalyser vill du i första hand få ett snabbt svar på? Förklara provets relation till dina differentialdiagnoser och hur provet kan ge dig hjälp med val av behandling.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a:solidFill>
                  <a:schemeClr val="accent4"/>
                </a:solidFill>
              </a:rPr>
              <a:t>• </a:t>
            </a:r>
            <a:r>
              <a:rPr lang="sv-SE" sz="1600" dirty="0" err="1">
                <a:solidFill>
                  <a:schemeClr val="accent4"/>
                </a:solidFill>
              </a:rPr>
              <a:t>Blodgas</a:t>
            </a:r>
            <a:r>
              <a:rPr lang="sv-SE" sz="1600" dirty="0">
                <a:solidFill>
                  <a:schemeClr val="accent4"/>
                </a:solidFill>
              </a:rPr>
              <a:t> (inklusive laktat): Sänkt pH (</a:t>
            </a:r>
            <a:r>
              <a:rPr lang="sv-SE" sz="1600" dirty="0" err="1">
                <a:solidFill>
                  <a:schemeClr val="accent4"/>
                </a:solidFill>
              </a:rPr>
              <a:t>acidos</a:t>
            </a:r>
            <a:r>
              <a:rPr lang="sv-SE" sz="1600" dirty="0">
                <a:solidFill>
                  <a:schemeClr val="accent4"/>
                </a:solidFill>
              </a:rPr>
              <a:t>) kan tala för diabetes </a:t>
            </a:r>
            <a:r>
              <a:rPr lang="sv-SE" sz="1600" dirty="0" err="1">
                <a:solidFill>
                  <a:schemeClr val="accent4"/>
                </a:solidFill>
              </a:rPr>
              <a:t>keto</a:t>
            </a:r>
            <a:r>
              <a:rPr lang="sv-SE" sz="1600" dirty="0">
                <a:solidFill>
                  <a:schemeClr val="accent4"/>
                </a:solidFill>
              </a:rPr>
              <a:t> </a:t>
            </a:r>
            <a:r>
              <a:rPr lang="sv-SE" sz="1600" dirty="0" err="1">
                <a:solidFill>
                  <a:schemeClr val="accent4"/>
                </a:solidFill>
              </a:rPr>
              <a:t>acidos</a:t>
            </a:r>
            <a:r>
              <a:rPr lang="sv-SE" sz="1600" dirty="0">
                <a:solidFill>
                  <a:schemeClr val="accent4"/>
                </a:solidFill>
              </a:rPr>
              <a:t>, metabol problematik (</a:t>
            </a:r>
            <a:r>
              <a:rPr lang="sv-SE" sz="1600" dirty="0" err="1">
                <a:solidFill>
                  <a:schemeClr val="accent4"/>
                </a:solidFill>
              </a:rPr>
              <a:t>acidos</a:t>
            </a:r>
            <a:r>
              <a:rPr lang="sv-SE" sz="1600" dirty="0">
                <a:solidFill>
                  <a:schemeClr val="accent4"/>
                </a:solidFill>
              </a:rPr>
              <a:t>) respiratorisk svikt (förhöjt PCO2 &amp; </a:t>
            </a:r>
            <a:r>
              <a:rPr lang="sv-SE" sz="1600" dirty="0" err="1">
                <a:solidFill>
                  <a:schemeClr val="accent4"/>
                </a:solidFill>
              </a:rPr>
              <a:t>acidos</a:t>
            </a:r>
            <a:r>
              <a:rPr lang="sv-SE" sz="1600" dirty="0">
                <a:solidFill>
                  <a:schemeClr val="accent4"/>
                </a:solidFill>
              </a:rPr>
              <a:t>), </a:t>
            </a:r>
            <a:r>
              <a:rPr lang="sv-SE" sz="1600" dirty="0" err="1">
                <a:solidFill>
                  <a:schemeClr val="accent4"/>
                </a:solidFill>
              </a:rPr>
              <a:t>cirkulatorisk</a:t>
            </a:r>
            <a:r>
              <a:rPr lang="sv-SE" sz="1600" dirty="0">
                <a:solidFill>
                  <a:schemeClr val="accent4"/>
                </a:solidFill>
              </a:rPr>
              <a:t> svikt (sänkt pH, förhöjt PCO2 och laktat), </a:t>
            </a:r>
            <a:r>
              <a:rPr lang="sv-SE" sz="1600" dirty="0" err="1">
                <a:solidFill>
                  <a:schemeClr val="accent4"/>
                </a:solidFill>
              </a:rPr>
              <a:t>läkemedelsintox</a:t>
            </a:r>
            <a:r>
              <a:rPr lang="sv-SE" sz="1600" dirty="0">
                <a:solidFill>
                  <a:schemeClr val="accent4"/>
                </a:solidFill>
              </a:rPr>
              <a:t> (förhöjt laktat/</a:t>
            </a:r>
            <a:r>
              <a:rPr lang="sv-SE" sz="1600" dirty="0" err="1">
                <a:solidFill>
                  <a:schemeClr val="accent4"/>
                </a:solidFill>
              </a:rPr>
              <a:t>acidos</a:t>
            </a:r>
            <a:r>
              <a:rPr lang="sv-SE" sz="1600" dirty="0">
                <a:solidFill>
                  <a:schemeClr val="accent4"/>
                </a:solidFill>
              </a:rPr>
              <a:t>). Blodgasen kan vägleda ditt val av vårdnivå (IVA eller barnavdelning?), huruvida du ger syrgas och forcerad ventilation och ditt val av eventuell vätsketerapi. </a:t>
            </a:r>
          </a:p>
          <a:p>
            <a:pPr marL="0" indent="0">
              <a:buNone/>
            </a:pPr>
            <a:r>
              <a:rPr lang="sv-SE" sz="1600" dirty="0">
                <a:solidFill>
                  <a:schemeClr val="accent4"/>
                </a:solidFill>
              </a:rPr>
              <a:t>• Glukos: Förhöjt talar starkt för diabetes </a:t>
            </a:r>
            <a:r>
              <a:rPr lang="sv-SE" sz="1600" dirty="0" err="1">
                <a:solidFill>
                  <a:schemeClr val="accent4"/>
                </a:solidFill>
              </a:rPr>
              <a:t>mellitus</a:t>
            </a:r>
            <a:r>
              <a:rPr lang="sv-SE" sz="1600" dirty="0">
                <a:solidFill>
                  <a:schemeClr val="accent4"/>
                </a:solidFill>
              </a:rPr>
              <a:t>? Lätt förhöjt skulle kunna bero på krampanfall, starkt stress. Sänkt skulle kunna bero på metabol sjukdom. Blodglukossvaret kan vägleda ditt beslut om att påbörja </a:t>
            </a:r>
            <a:r>
              <a:rPr lang="sv-SE" sz="1600" dirty="0" err="1">
                <a:solidFill>
                  <a:schemeClr val="accent4"/>
                </a:solidFill>
              </a:rPr>
              <a:t>rehydrering</a:t>
            </a:r>
            <a:r>
              <a:rPr lang="sv-SE" sz="1600" dirty="0">
                <a:solidFill>
                  <a:schemeClr val="accent4"/>
                </a:solidFill>
              </a:rPr>
              <a:t> och insulinbehandling. </a:t>
            </a:r>
          </a:p>
          <a:p>
            <a:pPr marL="0" indent="0">
              <a:buNone/>
            </a:pPr>
            <a:r>
              <a:rPr lang="sv-SE" sz="1600" dirty="0">
                <a:solidFill>
                  <a:schemeClr val="accent4"/>
                </a:solidFill>
              </a:rPr>
              <a:t>• CRP: Förhöjt CRP, tolkat i ljuset av tidsförloppet (24 h eftersläpning) och andra symptom, talar för pågående infektion. Prover kan vägleda dig i att påbörja tidig (intravenös) antibiotika, eller antiviral behandling. </a:t>
            </a:r>
          </a:p>
          <a:p>
            <a:pPr marL="0" indent="0">
              <a:buNone/>
            </a:pPr>
            <a:r>
              <a:rPr lang="sv-SE" sz="1600" dirty="0">
                <a:solidFill>
                  <a:schemeClr val="accent4"/>
                </a:solidFill>
              </a:rPr>
              <a:t>• Blodstatus: Höga leukocyter talar för infektion (skyhöga talar för leukemi). Låga </a:t>
            </a:r>
            <a:r>
              <a:rPr lang="sv-SE" sz="1600" dirty="0" err="1">
                <a:solidFill>
                  <a:schemeClr val="accent4"/>
                </a:solidFill>
              </a:rPr>
              <a:t>erytrocyter</a:t>
            </a:r>
            <a:r>
              <a:rPr lang="sv-SE" sz="1600" dirty="0">
                <a:solidFill>
                  <a:schemeClr val="accent4"/>
                </a:solidFill>
              </a:rPr>
              <a:t> talar för blodförlust/anemi. Höga trombocyter talar för pågående inflammation. Blodstatuset kan vägleda dig i valet att påbörja tidig antibiotika eller antiviral behandling, alternativt planera för en blodtransfusion. </a:t>
            </a:r>
          </a:p>
          <a:p>
            <a:pPr marL="0" indent="0">
              <a:buNone/>
            </a:pPr>
            <a:r>
              <a:rPr lang="sv-SE" sz="1600" dirty="0">
                <a:solidFill>
                  <a:schemeClr val="accent4"/>
                </a:solidFill>
              </a:rPr>
              <a:t>• Elektrolyter: Avvikande kalium (högt eller lågt) kan ha orsakat arytmi med cirkulationspåverkan, </a:t>
            </a:r>
            <a:r>
              <a:rPr lang="sv-SE" sz="1600" dirty="0" err="1">
                <a:solidFill>
                  <a:schemeClr val="accent4"/>
                </a:solidFill>
              </a:rPr>
              <a:t>Hyponatremi</a:t>
            </a:r>
            <a:r>
              <a:rPr lang="sv-SE" sz="1600" dirty="0">
                <a:solidFill>
                  <a:schemeClr val="accent4"/>
                </a:solidFill>
              </a:rPr>
              <a:t> plus </a:t>
            </a:r>
            <a:r>
              <a:rPr lang="sv-SE" sz="1600" dirty="0" err="1">
                <a:solidFill>
                  <a:schemeClr val="accent4"/>
                </a:solidFill>
              </a:rPr>
              <a:t>hyperkalemi</a:t>
            </a:r>
            <a:r>
              <a:rPr lang="sv-SE" sz="1600" dirty="0">
                <a:solidFill>
                  <a:schemeClr val="accent4"/>
                </a:solidFill>
              </a:rPr>
              <a:t> (i kombination med hypoglykemi) skulle tala för akut kortisolsvikt (Addison). Elektrolyter kan vägleda tidig kontakt med barnkardiolog, val av korrigerande vätsketerapi, påbörjande av </a:t>
            </a:r>
            <a:r>
              <a:rPr lang="sv-SE" sz="1600" dirty="0" err="1">
                <a:solidFill>
                  <a:schemeClr val="accent4"/>
                </a:solidFill>
              </a:rPr>
              <a:t>glukokortikoid</a:t>
            </a:r>
            <a:r>
              <a:rPr lang="sv-SE" sz="1600" dirty="0">
                <a:solidFill>
                  <a:schemeClr val="accent4"/>
                </a:solidFill>
              </a:rPr>
              <a:t>-substitution. </a:t>
            </a:r>
          </a:p>
          <a:p>
            <a:pPr marL="0" indent="0">
              <a:buNone/>
            </a:pPr>
            <a:endParaRPr lang="sv-SE" sz="1600" dirty="0">
              <a:solidFill>
                <a:schemeClr val="tx1">
                  <a:lumMod val="50000"/>
                  <a:lumOff val="50000"/>
                </a:schemeClr>
              </a:solidFill>
            </a:endParaRPr>
          </a:p>
          <a:p>
            <a:pPr marL="0" indent="0">
              <a:buNone/>
            </a:pPr>
            <a:endParaRPr lang="sv-SE" sz="1600" dirty="0">
              <a:solidFill>
                <a:schemeClr val="tx1">
                  <a:lumMod val="50000"/>
                  <a:lumOff val="50000"/>
                </a:schemeClr>
              </a:solidFill>
            </a:endParaRP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76739108"/>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dirty="0"/>
              <a:t>Fall 4 - Benjamin, 3 år </a:t>
            </a:r>
          </a:p>
          <a:p>
            <a:pPr marL="0" indent="0">
              <a:buNone/>
            </a:pPr>
            <a:r>
              <a:rPr lang="sv-SE" sz="1600" dirty="0"/>
              <a:t>Du ordinerar en venös '</a:t>
            </a:r>
            <a:r>
              <a:rPr lang="sv-SE" sz="1600" dirty="0" err="1"/>
              <a:t>blodgas</a:t>
            </a:r>
            <a:r>
              <a:rPr lang="sv-SE" sz="1600" dirty="0"/>
              <a:t>' och blodglukos via akutens snabbanalys och skickar blodstatus, CRP, och elektrolyter som akutmärkta prover. I samma stund som sköterskan springer ut ur rummet med proverna så anländer en andfådd överläkare, som har sprungit ned från avdelningen. Han undrar vad som hänt och du ger honom en kondenserad rapport. </a:t>
            </a:r>
          </a:p>
          <a:p>
            <a:pPr marL="0" indent="0">
              <a:buNone/>
            </a:pPr>
            <a:endParaRPr lang="sv-SE" sz="1600" dirty="0"/>
          </a:p>
          <a:p>
            <a:pPr marL="0" indent="0">
              <a:buNone/>
            </a:pPr>
            <a:r>
              <a:rPr lang="sv-SE" sz="1600" dirty="0"/>
              <a:t>Fråga 4:4 (2p) </a:t>
            </a:r>
          </a:p>
          <a:p>
            <a:pPr marL="0" indent="0">
              <a:buNone/>
            </a:pPr>
            <a:r>
              <a:rPr lang="sv-SE" sz="1600" dirty="0"/>
              <a:t>Hur skulle du snabbt sammanfatta vad du vet om patienten hittills enligt SBAR-principen för effektiv och säker kommunikation? </a:t>
            </a:r>
          </a:p>
          <a:p>
            <a:pPr marL="0" indent="0">
              <a:buNone/>
            </a:pPr>
            <a:endParaRPr lang="sv-SE" sz="1600" dirty="0">
              <a:solidFill>
                <a:schemeClr val="tx1">
                  <a:lumMod val="50000"/>
                  <a:lumOff val="50000"/>
                </a:schemeClr>
              </a:solidFill>
            </a:endParaRPr>
          </a:p>
          <a:p>
            <a:pPr marL="0" indent="0">
              <a:buNone/>
            </a:pPr>
            <a:endParaRPr lang="sv-SE" sz="1600" dirty="0">
              <a:solidFill>
                <a:schemeClr val="tx1">
                  <a:lumMod val="50000"/>
                  <a:lumOff val="50000"/>
                </a:schemeClr>
              </a:solidFill>
            </a:endParaRP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893966958"/>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dirty="0"/>
              <a:t>Fall 4 - Benjamin, 3 år </a:t>
            </a:r>
          </a:p>
          <a:p>
            <a:pPr marL="0" indent="0">
              <a:buNone/>
            </a:pPr>
            <a:r>
              <a:rPr lang="sv-SE" sz="1600" dirty="0"/>
              <a:t>Du ordinerar en venös '</a:t>
            </a:r>
            <a:r>
              <a:rPr lang="sv-SE" sz="1600" dirty="0" err="1"/>
              <a:t>blodgas</a:t>
            </a:r>
            <a:r>
              <a:rPr lang="sv-SE" sz="1600" dirty="0"/>
              <a:t>' och blodglukos via akutens snabbanalys och skickar blodstatus, CRP, och elektrolyter som akutmärkta prover. I samma stund som sköterskan springer ut ur rummet med proverna så anländer en andfådd överläkare, som har sprungit ned från avdelningen. Han undrar vad som hänt och du ger honom en kondenserad rapport. </a:t>
            </a:r>
          </a:p>
          <a:p>
            <a:pPr marL="0" indent="0">
              <a:buNone/>
            </a:pPr>
            <a:endParaRPr lang="sv-SE" sz="1600" dirty="0"/>
          </a:p>
          <a:p>
            <a:pPr marL="0" indent="0">
              <a:buNone/>
            </a:pPr>
            <a:r>
              <a:rPr lang="sv-SE" sz="1600" dirty="0"/>
              <a:t>Fråga 4:4 (2p) </a:t>
            </a:r>
          </a:p>
          <a:p>
            <a:pPr marL="0" indent="0">
              <a:buNone/>
            </a:pPr>
            <a:r>
              <a:rPr lang="sv-SE" sz="1600" dirty="0"/>
              <a:t>Hur skulle du snabbt sammanfatta vad du vet om patienten hittills enligt SBAR-principen för effektiv och säker kommunikation?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a:solidFill>
                  <a:schemeClr val="accent4"/>
                </a:solidFill>
              </a:rPr>
              <a:t>S. Situation: För xx minuter sedan kom pappa själv med sin 3 årige pojke, som har varit medvetslös sedan ungefär en kvart. Han har fri luftväg (A), andas själv (B) och är </a:t>
            </a:r>
            <a:r>
              <a:rPr lang="sv-SE" sz="1600" dirty="0" err="1">
                <a:solidFill>
                  <a:schemeClr val="accent4"/>
                </a:solidFill>
              </a:rPr>
              <a:t>cirkulatoriskt</a:t>
            </a:r>
            <a:r>
              <a:rPr lang="sv-SE" sz="1600" dirty="0">
                <a:solidFill>
                  <a:schemeClr val="accent4"/>
                </a:solidFill>
              </a:rPr>
              <a:t> stabil för stunden (C). Han svarar inte på tilltal, men gnyr vid smärtstimulering (D). Inga anamnestiska uppgifter om infektionstecken, trauman eller intoxikation (E). </a:t>
            </a:r>
          </a:p>
          <a:p>
            <a:pPr marL="0" indent="0">
              <a:buNone/>
            </a:pPr>
            <a:r>
              <a:rPr lang="sv-SE" sz="1600" dirty="0">
                <a:solidFill>
                  <a:schemeClr val="accent4"/>
                </a:solidFill>
              </a:rPr>
              <a:t>B. Bakgrund: Patienten är väsentligen frisk, född i v.28, inga mediciner. Mådde bra vid frukost och hade suttit själv i en halvtimme när pappan hittade honom medvetslös. </a:t>
            </a:r>
          </a:p>
          <a:p>
            <a:pPr marL="0" indent="0">
              <a:buNone/>
            </a:pPr>
            <a:r>
              <a:rPr lang="sv-SE" sz="1600" dirty="0">
                <a:solidFill>
                  <a:schemeClr val="accent4"/>
                </a:solidFill>
              </a:rPr>
              <a:t>A. Aktuellt: Jag har gjort en preliminär bedömning enligt ABCDE, vi har fått 2 iv infarter på plats och jag har ordinerat prover. </a:t>
            </a:r>
          </a:p>
          <a:p>
            <a:pPr marL="0" indent="0">
              <a:buNone/>
            </a:pPr>
            <a:r>
              <a:rPr lang="sv-SE" sz="1600" dirty="0">
                <a:solidFill>
                  <a:schemeClr val="accent4"/>
                </a:solidFill>
              </a:rPr>
              <a:t>R. Rekommendation: Om inte blodgasen eller blodglukosen ger oss någon stark misstanke om orsak till medvetslösheten så var min tanke att vi behöver gå vidare med en CT huvud. Är det något jag borde ha tänkt på som du vill undersöka eller lägga till i provtagningen? </a:t>
            </a:r>
          </a:p>
          <a:p>
            <a:pPr marL="0" indent="0">
              <a:buNone/>
            </a:pPr>
            <a:endParaRPr lang="sv-SE" sz="1600" dirty="0"/>
          </a:p>
          <a:p>
            <a:pPr marL="0" indent="0">
              <a:buNone/>
            </a:pPr>
            <a:endParaRPr lang="sv-SE" sz="1600" dirty="0">
              <a:solidFill>
                <a:schemeClr val="tx1">
                  <a:lumMod val="50000"/>
                  <a:lumOff val="50000"/>
                </a:schemeClr>
              </a:solidFill>
            </a:endParaRPr>
          </a:p>
          <a:p>
            <a:pPr marL="0" indent="0">
              <a:buNone/>
            </a:pPr>
            <a:endParaRPr lang="sv-SE" sz="1600" dirty="0">
              <a:solidFill>
                <a:schemeClr val="tx1">
                  <a:lumMod val="50000"/>
                  <a:lumOff val="50000"/>
                </a:schemeClr>
              </a:solidFill>
            </a:endParaRP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1597810921"/>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dirty="0"/>
              <a:t>Fall 4 - Benjamin, 3 år </a:t>
            </a:r>
          </a:p>
          <a:p>
            <a:pPr marL="0" indent="0">
              <a:buNone/>
            </a:pPr>
            <a:r>
              <a:rPr lang="sv-SE" sz="1600" dirty="0">
                <a:solidFill>
                  <a:schemeClr val="tx1">
                    <a:lumMod val="50000"/>
                    <a:lumOff val="50000"/>
                  </a:schemeClr>
                </a:solidFill>
              </a:rPr>
              <a:t>Du ordinerar en venös '</a:t>
            </a:r>
            <a:r>
              <a:rPr lang="sv-SE" sz="1600" dirty="0" err="1">
                <a:solidFill>
                  <a:schemeClr val="tx1">
                    <a:lumMod val="50000"/>
                    <a:lumOff val="50000"/>
                  </a:schemeClr>
                </a:solidFill>
              </a:rPr>
              <a:t>blodgas</a:t>
            </a:r>
            <a:r>
              <a:rPr lang="sv-SE" sz="1600" dirty="0">
                <a:solidFill>
                  <a:schemeClr val="tx1">
                    <a:lumMod val="50000"/>
                    <a:lumOff val="50000"/>
                  </a:schemeClr>
                </a:solidFill>
              </a:rPr>
              <a:t>' och blodglukos via akutens snabbanalys och skickar blodstatus, CRP, och elektrolyter som akutmärkta prover. I samma stund som sköterskan springer ut ur rummet med proverna så anländer en andfådd överläkare, som har sprungit ned från avdelningen. Han undrar vad som hänt och du ger honom en kondenserad rapport. </a:t>
            </a:r>
            <a:endParaRPr lang="sv-SE" sz="1600" dirty="0"/>
          </a:p>
          <a:p>
            <a:pPr marL="0" indent="0">
              <a:buNone/>
            </a:pPr>
            <a:r>
              <a:rPr lang="sv-SE" sz="1600" dirty="0"/>
              <a:t>Du auskulterar medan din äldre kollega gör sin egen undersökning av patienten och samtidigt som sköterskan återvänder med de första provsvaren så ropar barnsköterskan att barnet krampar. Överläkaren noterar även att patienten har ett högt PCO2, men normalt glukos och CRP. En narkosläkare som just dykt upp håller fri luftväg och börjar ge understödd ventilation och överläkaren ordinerar en dos </a:t>
            </a:r>
            <a:r>
              <a:rPr lang="sv-SE" sz="1600" dirty="0" err="1"/>
              <a:t>midazolam</a:t>
            </a:r>
            <a:r>
              <a:rPr lang="sv-SE" sz="1600" dirty="0"/>
              <a:t> intravenöst enligt gossens senaste vikt. </a:t>
            </a:r>
          </a:p>
          <a:p>
            <a:pPr marL="0" indent="0">
              <a:buNone/>
            </a:pPr>
            <a:endParaRPr lang="sv-SE" sz="1600" dirty="0"/>
          </a:p>
          <a:p>
            <a:pPr marL="0" indent="0">
              <a:buNone/>
            </a:pPr>
            <a:r>
              <a:rPr lang="sv-SE" sz="1600" dirty="0"/>
              <a:t>Fråga 4:5 (1p) </a:t>
            </a:r>
          </a:p>
          <a:p>
            <a:pPr marL="0" indent="0">
              <a:buNone/>
            </a:pPr>
            <a:r>
              <a:rPr lang="sv-SE" sz="1600" dirty="0"/>
              <a:t>Om du i princip har uteslutit feber, infektion eller hypoglykemi som orsak till krampanfallet, vilka differentialdiagnoser kvarstår? Nämn två. </a:t>
            </a:r>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buNone/>
            </a:pPr>
            <a:endParaRPr lang="sv-SE" sz="1600" dirty="0">
              <a:solidFill>
                <a:schemeClr val="tx1">
                  <a:lumMod val="50000"/>
                  <a:lumOff val="50000"/>
                </a:schemeClr>
              </a:solidFill>
            </a:endParaRP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1062841006"/>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dirty="0"/>
              <a:t>Fall 4 - Benjamin, 3 år </a:t>
            </a:r>
          </a:p>
          <a:p>
            <a:pPr marL="0" indent="0">
              <a:buNone/>
            </a:pPr>
            <a:r>
              <a:rPr lang="sv-SE" sz="1600" dirty="0">
                <a:solidFill>
                  <a:schemeClr val="tx1">
                    <a:lumMod val="50000"/>
                    <a:lumOff val="50000"/>
                  </a:schemeClr>
                </a:solidFill>
              </a:rPr>
              <a:t>Du ordinerar en venös '</a:t>
            </a:r>
            <a:r>
              <a:rPr lang="sv-SE" sz="1600" dirty="0" err="1">
                <a:solidFill>
                  <a:schemeClr val="tx1">
                    <a:lumMod val="50000"/>
                    <a:lumOff val="50000"/>
                  </a:schemeClr>
                </a:solidFill>
              </a:rPr>
              <a:t>blodgas</a:t>
            </a:r>
            <a:r>
              <a:rPr lang="sv-SE" sz="1600" dirty="0">
                <a:solidFill>
                  <a:schemeClr val="tx1">
                    <a:lumMod val="50000"/>
                    <a:lumOff val="50000"/>
                  </a:schemeClr>
                </a:solidFill>
              </a:rPr>
              <a:t>' och blodglukos via akutens snabbanalys och skickar blodstatus, CRP, och elektrolyter som akutmärkta prover. I samma stund som sköterskan springer ut ur rummet med proverna så anländer en andfådd överläkare, som har sprungit ned från avdelningen. Han undrar vad som hänt och du ger honom en kondenserad rapport. </a:t>
            </a:r>
            <a:endParaRPr lang="sv-SE" sz="1600" dirty="0"/>
          </a:p>
          <a:p>
            <a:pPr marL="0" indent="0">
              <a:buNone/>
            </a:pPr>
            <a:r>
              <a:rPr lang="sv-SE" sz="1600" dirty="0"/>
              <a:t>Du auskulterar medan din äldre kollega gör sin egen undersökning av patienten och samtidigt som sköterskan återvänder med de första provsvaren så ropar barnsköterskan att barnet krampar. Överläkaren noterar även att patienten har ett högt PCO2, men normalt glukos och CRP. En narkosläkare som just dykt upp håller fri luftväg och börjar ge understödd ventilation och överläkaren ordinerar en dos </a:t>
            </a:r>
            <a:r>
              <a:rPr lang="sv-SE" sz="1600" dirty="0" err="1"/>
              <a:t>midazolam</a:t>
            </a:r>
            <a:r>
              <a:rPr lang="sv-SE" sz="1600" dirty="0"/>
              <a:t> intravenöst enligt gossens senaste vikt. </a:t>
            </a:r>
          </a:p>
          <a:p>
            <a:pPr marL="0" indent="0">
              <a:buNone/>
            </a:pPr>
            <a:endParaRPr lang="sv-SE" sz="1600" dirty="0"/>
          </a:p>
          <a:p>
            <a:pPr marL="0" indent="0">
              <a:buNone/>
            </a:pPr>
            <a:r>
              <a:rPr lang="sv-SE" sz="1600" dirty="0"/>
              <a:t>Fråga 4:5 (1p) </a:t>
            </a:r>
          </a:p>
          <a:p>
            <a:pPr marL="0" indent="0">
              <a:buNone/>
            </a:pPr>
            <a:r>
              <a:rPr lang="sv-SE" sz="1600" dirty="0"/>
              <a:t>Om du i princip har uteslutit feber, infektion eller hypoglykemi som orsak till krampanfallet, vilka differentialdiagnoser kvarstår? Nämn två. </a:t>
            </a:r>
          </a:p>
          <a:p>
            <a:pPr marL="0" indent="0">
              <a:buNone/>
            </a:pPr>
            <a:endParaRPr lang="sv-SE" sz="1600" dirty="0"/>
          </a:p>
          <a:p>
            <a:pPr marL="0" indent="0">
              <a:lnSpc>
                <a:spcPct val="120000"/>
              </a:lnSpc>
              <a:buNone/>
            </a:pPr>
            <a:r>
              <a:rPr lang="sv-SE" sz="1600" dirty="0">
                <a:solidFill>
                  <a:schemeClr val="accent4"/>
                </a:solidFill>
              </a:rPr>
              <a:t>Svarsförslag: </a:t>
            </a:r>
          </a:p>
          <a:p>
            <a:pPr marL="0" indent="0">
              <a:lnSpc>
                <a:spcPct val="120000"/>
              </a:lnSpc>
              <a:buNone/>
            </a:pPr>
            <a:r>
              <a:rPr lang="sv-SE" sz="1600" dirty="0">
                <a:solidFill>
                  <a:schemeClr val="accent4"/>
                </a:solidFill>
              </a:rPr>
              <a:t>• Krampanfall </a:t>
            </a:r>
          </a:p>
          <a:p>
            <a:pPr marL="0" indent="0">
              <a:lnSpc>
                <a:spcPct val="120000"/>
              </a:lnSpc>
              <a:buNone/>
            </a:pPr>
            <a:r>
              <a:rPr lang="sv-SE" sz="1600" dirty="0">
                <a:solidFill>
                  <a:schemeClr val="accent4"/>
                </a:solidFill>
              </a:rPr>
              <a:t>• Förgiftning (läkemedels/</a:t>
            </a:r>
            <a:r>
              <a:rPr lang="sv-SE" sz="1600" dirty="0" err="1">
                <a:solidFill>
                  <a:schemeClr val="accent4"/>
                </a:solidFill>
              </a:rPr>
              <a:t>drogintox</a:t>
            </a:r>
            <a:r>
              <a:rPr lang="sv-SE" sz="1600" dirty="0">
                <a:solidFill>
                  <a:schemeClr val="accent4"/>
                </a:solidFill>
              </a:rPr>
              <a:t>) </a:t>
            </a:r>
          </a:p>
          <a:p>
            <a:pPr marL="0" indent="0">
              <a:lnSpc>
                <a:spcPct val="120000"/>
              </a:lnSpc>
              <a:buNone/>
            </a:pPr>
            <a:r>
              <a:rPr lang="sv-SE" sz="1600" dirty="0">
                <a:solidFill>
                  <a:schemeClr val="accent4"/>
                </a:solidFill>
              </a:rPr>
              <a:t>• Huvudskada/</a:t>
            </a:r>
            <a:r>
              <a:rPr lang="sv-SE" sz="1600" dirty="0" err="1">
                <a:solidFill>
                  <a:schemeClr val="accent4"/>
                </a:solidFill>
              </a:rPr>
              <a:t>intrakraniell</a:t>
            </a:r>
            <a:r>
              <a:rPr lang="sv-SE" sz="1600" dirty="0">
                <a:solidFill>
                  <a:schemeClr val="accent4"/>
                </a:solidFill>
              </a:rPr>
              <a:t> blödning? Hjärntumör? Misshandel?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buNone/>
            </a:pPr>
            <a:endParaRPr lang="sv-SE" sz="1600" dirty="0">
              <a:solidFill>
                <a:schemeClr val="tx1">
                  <a:lumMod val="50000"/>
                  <a:lumOff val="50000"/>
                </a:schemeClr>
              </a:solidFill>
            </a:endParaRP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431147087"/>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dirty="0"/>
              <a:t>Fall 4 - Benjamin, 3 år </a:t>
            </a:r>
          </a:p>
          <a:p>
            <a:pPr marL="0" indent="0">
              <a:buNone/>
            </a:pPr>
            <a:r>
              <a:rPr lang="sv-SE" sz="1600" dirty="0">
                <a:solidFill>
                  <a:schemeClr val="tx1">
                    <a:lumMod val="50000"/>
                    <a:lumOff val="50000"/>
                  </a:schemeClr>
                </a:solidFill>
              </a:rPr>
              <a:t>Du ordinerar en venös '</a:t>
            </a:r>
            <a:r>
              <a:rPr lang="sv-SE" sz="1600" dirty="0" err="1">
                <a:solidFill>
                  <a:schemeClr val="tx1">
                    <a:lumMod val="50000"/>
                    <a:lumOff val="50000"/>
                  </a:schemeClr>
                </a:solidFill>
              </a:rPr>
              <a:t>blodgas</a:t>
            </a:r>
            <a:r>
              <a:rPr lang="sv-SE" sz="1600" dirty="0">
                <a:solidFill>
                  <a:schemeClr val="tx1">
                    <a:lumMod val="50000"/>
                    <a:lumOff val="50000"/>
                  </a:schemeClr>
                </a:solidFill>
              </a:rPr>
              <a:t>' och blodglukos via akutens snabbanalys och skickar blodstatus, CRP, och elektrolyter som akutmärkta prover. I samma stund som sköterskan springer ut ur rummet med proverna så anländer en andfådd överläkare, som har sprungit ned från avdelningen. Han undrar vad som hänt och du ger honom en kondenserad rapport. </a:t>
            </a:r>
          </a:p>
          <a:p>
            <a:pPr marL="0" indent="0">
              <a:buNone/>
            </a:pPr>
            <a:r>
              <a:rPr lang="sv-SE" sz="1600" dirty="0">
                <a:solidFill>
                  <a:schemeClr val="tx1">
                    <a:lumMod val="50000"/>
                    <a:lumOff val="50000"/>
                  </a:schemeClr>
                </a:solidFill>
              </a:rPr>
              <a:t>Du auskulterar medan din äldre kollega gör sin egen undersökning av patienten och samtidigt som sköterskan återvänder med de första provsvaren så ropar barnsköterskan att barnet krampar. Överläkaren noterar även att patienten har ett högt PCO2, men normalt glukos och CRP. En narkosläkare som just dykt upp håller fri luftväg och börjar ge understödd ventilation och överläkaren ordinerar en dos </a:t>
            </a:r>
            <a:r>
              <a:rPr lang="sv-SE" sz="1600" dirty="0" err="1">
                <a:solidFill>
                  <a:schemeClr val="tx1">
                    <a:lumMod val="50000"/>
                    <a:lumOff val="50000"/>
                  </a:schemeClr>
                </a:solidFill>
              </a:rPr>
              <a:t>midazolam</a:t>
            </a:r>
            <a:r>
              <a:rPr lang="sv-SE" sz="1600" dirty="0">
                <a:solidFill>
                  <a:schemeClr val="tx1">
                    <a:lumMod val="50000"/>
                    <a:lumOff val="50000"/>
                  </a:schemeClr>
                </a:solidFill>
              </a:rPr>
              <a:t> intravenöst enligt gossens senaste vikt. </a:t>
            </a:r>
          </a:p>
          <a:p>
            <a:pPr marL="0" indent="0">
              <a:buNone/>
            </a:pPr>
            <a:endParaRPr lang="sv-SE" sz="1600" dirty="0"/>
          </a:p>
          <a:p>
            <a:pPr marL="0" indent="0">
              <a:buNone/>
            </a:pPr>
            <a:r>
              <a:rPr lang="sv-SE" sz="1600" dirty="0"/>
              <a:t>Krampanfallet slutar efter cirka en minut och gossen är fortsatt medvetslös i en kvart, och sedan väldigt trött under den timme som han blir kvar på akutmottagningen. CT-huvud-undersökningen påvisade inte någon blödning, skelettskada eller indirekta tecken till förhöjt tryck. Väl uppe på barnklinikens avdelning är han dock sig själv igen och leker glatt i korridoren. Vid fördjupad anamnes framkommer att Benjamin flera gånger senaste månaden har haft konstiga ryckningar och saliverat kraftigt i sömnen. Ett EEG genomfört dagen efter visar rikligt med </a:t>
            </a:r>
            <a:r>
              <a:rPr lang="sv-SE" sz="1600" dirty="0" err="1"/>
              <a:t>epileptiform</a:t>
            </a:r>
            <a:r>
              <a:rPr lang="sv-SE" sz="1600" dirty="0"/>
              <a:t> aktivitet i form av sidoskiftande </a:t>
            </a:r>
            <a:r>
              <a:rPr lang="sv-SE" sz="1600" dirty="0" err="1"/>
              <a:t>spikes</a:t>
            </a:r>
            <a:r>
              <a:rPr lang="sv-SE" sz="1600" dirty="0"/>
              <a:t> och </a:t>
            </a:r>
            <a:r>
              <a:rPr lang="sv-SE" sz="1600" dirty="0" err="1"/>
              <a:t>sharp-waves</a:t>
            </a:r>
            <a:r>
              <a:rPr lang="sv-SE" sz="1600" dirty="0"/>
              <a:t> med hög amplitud. I svaret står att bilden stämmer med benign barnepilepsi, även kallad Rolandisk. Dagen efter blir det ditt jobb att skriva ut Benjamin till hemmet. Pappan har tusen frågor. Han känner ingen som har epilepsi och undrar om du kan förklara så att man förstår vad det är. </a:t>
            </a:r>
          </a:p>
          <a:p>
            <a:pPr marL="0" indent="0">
              <a:buNone/>
            </a:pPr>
            <a:endParaRPr lang="sv-SE" sz="1600" dirty="0"/>
          </a:p>
          <a:p>
            <a:pPr marL="0" indent="0">
              <a:buNone/>
            </a:pPr>
            <a:r>
              <a:rPr lang="sv-SE" sz="1600" dirty="0"/>
              <a:t>Fråga 4:6 (2p) </a:t>
            </a:r>
          </a:p>
          <a:p>
            <a:pPr marL="0" indent="0">
              <a:buNone/>
            </a:pPr>
            <a:r>
              <a:rPr lang="sv-SE" sz="1600" dirty="0"/>
              <a:t>Hur förklarar du på ett enkelt sätt vad epilepsi är, hur den behandlas och vad man kan förvänta sig för prognos om man får diagnosen i barndomen? </a:t>
            </a:r>
          </a:p>
          <a:p>
            <a:pPr marL="0" indent="0">
              <a:buNone/>
            </a:pPr>
            <a:endParaRPr lang="sv-SE" sz="1600" dirty="0"/>
          </a:p>
          <a:p>
            <a:pPr marL="0" indent="0">
              <a:buNone/>
            </a:pPr>
            <a:endParaRPr lang="sv-SE" sz="1600" dirty="0">
              <a:solidFill>
                <a:schemeClr val="tx1">
                  <a:lumMod val="50000"/>
                  <a:lumOff val="50000"/>
                </a:schemeClr>
              </a:solidFill>
            </a:endParaRPr>
          </a:p>
          <a:p>
            <a:pPr marL="0" indent="0">
              <a:buNone/>
            </a:pPr>
            <a:endParaRPr lang="sv-SE" sz="1600" dirty="0">
              <a:solidFill>
                <a:schemeClr val="tx1">
                  <a:lumMod val="50000"/>
                  <a:lumOff val="50000"/>
                </a:schemeClr>
              </a:solidFill>
            </a:endParaRP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1750732210"/>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dirty="0"/>
              <a:t>Fall 4 - Benjamin, 3 år </a:t>
            </a:r>
          </a:p>
          <a:p>
            <a:pPr marL="0" indent="0">
              <a:buNone/>
            </a:pPr>
            <a:r>
              <a:rPr lang="sv-SE" sz="1600" dirty="0"/>
              <a:t>Fråga 4:6 (2p) </a:t>
            </a:r>
          </a:p>
          <a:p>
            <a:pPr marL="0" indent="0">
              <a:buNone/>
            </a:pPr>
            <a:r>
              <a:rPr lang="sv-SE" sz="1600" dirty="0"/>
              <a:t>Hur förklarar du på ett enkelt sätt vad epilepsi är, hur den behandlas och vad man kan förvänta sig för prognos om man får diagnosen i barndomen? </a:t>
            </a:r>
          </a:p>
          <a:p>
            <a:pPr marL="0" indent="0">
              <a:buNone/>
            </a:pPr>
            <a:r>
              <a:rPr lang="sv-SE" sz="1600" dirty="0">
                <a:solidFill>
                  <a:schemeClr val="accent4"/>
                </a:solidFill>
              </a:rPr>
              <a:t>Svarsförslag: </a:t>
            </a:r>
          </a:p>
          <a:p>
            <a:pPr marL="0" indent="0">
              <a:buNone/>
            </a:pPr>
            <a:r>
              <a:rPr lang="sv-SE" sz="1600" dirty="0">
                <a:solidFill>
                  <a:schemeClr val="accent4"/>
                </a:solidFill>
              </a:rPr>
              <a:t>1. Epilepsi är en sjukdom som yttrar sig genom att det överdrivna urladdningar i hjärnans elektriska aktivitet, </a:t>
            </a:r>
            <a:r>
              <a:rPr lang="sv-SE" sz="1600" dirty="0" err="1">
                <a:solidFill>
                  <a:schemeClr val="accent4"/>
                </a:solidFill>
              </a:rPr>
              <a:t>sk</a:t>
            </a:r>
            <a:r>
              <a:rPr lang="sv-SE" sz="1600" dirty="0">
                <a:solidFill>
                  <a:schemeClr val="accent4"/>
                </a:solidFill>
              </a:rPr>
              <a:t> epileptiska anfall. </a:t>
            </a:r>
          </a:p>
          <a:p>
            <a:pPr marL="0" indent="0">
              <a:buNone/>
            </a:pPr>
            <a:r>
              <a:rPr lang="sv-SE" sz="1600" dirty="0">
                <a:solidFill>
                  <a:schemeClr val="accent4"/>
                </a:solidFill>
              </a:rPr>
              <a:t>2. Korta anfall orsakar ingen skada på hjärnan. Långa anfall kan ställa till problem och det är viktigt med vård snabbt om inte anfallet klingar av spontant eller släpper efter att man har gett medicin. </a:t>
            </a:r>
          </a:p>
          <a:p>
            <a:pPr marL="0" indent="0">
              <a:buNone/>
            </a:pPr>
            <a:r>
              <a:rPr lang="sv-SE" sz="1600" dirty="0">
                <a:solidFill>
                  <a:schemeClr val="accent4"/>
                </a:solidFill>
              </a:rPr>
              <a:t>3. Epileptiska anfall kan bero på en mängd olika orsaker, som skador och sjukdomsorsakande gener. Ofta kan man inte hitta någon orsak. </a:t>
            </a:r>
          </a:p>
          <a:p>
            <a:pPr marL="0" indent="0">
              <a:buNone/>
            </a:pPr>
            <a:r>
              <a:rPr lang="sv-SE" sz="1600" dirty="0">
                <a:solidFill>
                  <a:schemeClr val="accent4"/>
                </a:solidFill>
              </a:rPr>
              <a:t>4. Anfallen ser olika ut beroende på var i hjärnan de startar och om de sprider sig. Om de stannar i ett begränsat område kallas de fokala, och om de sprider sig till hela hjärnan kallas de generaliserade. </a:t>
            </a:r>
          </a:p>
          <a:p>
            <a:pPr marL="0" indent="0">
              <a:buNone/>
            </a:pPr>
            <a:r>
              <a:rPr lang="sv-SE" sz="1600" dirty="0">
                <a:solidFill>
                  <a:schemeClr val="accent4"/>
                </a:solidFill>
              </a:rPr>
              <a:t>5. Diagnosen ställs efter att en patient har haft två oprovocerade anfall. </a:t>
            </a:r>
          </a:p>
          <a:p>
            <a:pPr marL="0" indent="0">
              <a:buNone/>
            </a:pPr>
            <a:r>
              <a:rPr lang="sv-SE" sz="1600" dirty="0">
                <a:solidFill>
                  <a:schemeClr val="accent4"/>
                </a:solidFill>
              </a:rPr>
              <a:t>6. I vissa fall kan utredning med magnetkamera eller EEG vara till hjälp. </a:t>
            </a:r>
          </a:p>
          <a:p>
            <a:pPr marL="0" indent="0">
              <a:buNone/>
            </a:pPr>
            <a:r>
              <a:rPr lang="sv-SE" sz="1600" dirty="0">
                <a:solidFill>
                  <a:schemeClr val="accent4"/>
                </a:solidFill>
              </a:rPr>
              <a:t>7. Behandlingen går ut på att förbygga nya anfall. Ofta behandlar man med läkemedel, men ibland, i särskilt svåra fall eller där det finns en tydlig orsak, är behandlingen kirurgi. </a:t>
            </a:r>
          </a:p>
          <a:p>
            <a:pPr marL="0" indent="0">
              <a:buNone/>
            </a:pPr>
            <a:r>
              <a:rPr lang="sv-SE" sz="1600" dirty="0">
                <a:solidFill>
                  <a:schemeClr val="accent4"/>
                </a:solidFill>
              </a:rPr>
              <a:t>8. Behandlingen är inte botande utan tar bara bort symptomen och minskar risken för nya anfall genom att dämpa hjärnans aktivitet. </a:t>
            </a:r>
          </a:p>
          <a:p>
            <a:pPr marL="0" indent="0">
              <a:buNone/>
            </a:pPr>
            <a:r>
              <a:rPr lang="sv-SE" sz="1600" dirty="0">
                <a:solidFill>
                  <a:schemeClr val="accent4"/>
                </a:solidFill>
              </a:rPr>
              <a:t>9. Vissa former av epilepsi i barndomen har god prognos och kan växa bort. Man brukar rekommendera minst två års </a:t>
            </a:r>
            <a:r>
              <a:rPr lang="sv-SE" sz="1600" dirty="0" err="1">
                <a:solidFill>
                  <a:schemeClr val="accent4"/>
                </a:solidFill>
              </a:rPr>
              <a:t>krampfrihet</a:t>
            </a:r>
            <a:r>
              <a:rPr lang="sv-SE" sz="1600" dirty="0">
                <a:solidFill>
                  <a:schemeClr val="accent4"/>
                </a:solidFill>
              </a:rPr>
              <a:t> innan man överväger att pröva att sätta ut medicin för att se om sjukdomen vuxit bort. </a:t>
            </a:r>
          </a:p>
          <a:p>
            <a:pPr marL="0" indent="0">
              <a:buNone/>
            </a:pPr>
            <a:endParaRPr lang="sv-SE" sz="1700" dirty="0"/>
          </a:p>
          <a:p>
            <a:pPr marL="0" indent="0">
              <a:buNone/>
            </a:pPr>
            <a:endParaRPr lang="sv-SE" sz="1600" dirty="0"/>
          </a:p>
          <a:p>
            <a:pPr marL="0" indent="0">
              <a:buNone/>
            </a:pPr>
            <a:endParaRPr lang="sv-SE" sz="1600" dirty="0"/>
          </a:p>
          <a:p>
            <a:pPr marL="0" indent="0">
              <a:buNone/>
            </a:pPr>
            <a:endParaRPr lang="sv-SE" sz="1600" dirty="0">
              <a:solidFill>
                <a:schemeClr val="tx1">
                  <a:lumMod val="50000"/>
                  <a:lumOff val="50000"/>
                </a:schemeClr>
              </a:solidFill>
            </a:endParaRPr>
          </a:p>
          <a:p>
            <a:pPr marL="0" indent="0">
              <a:buNone/>
            </a:pPr>
            <a:endParaRPr lang="sv-SE" sz="1600" dirty="0">
              <a:solidFill>
                <a:schemeClr val="tx1">
                  <a:lumMod val="50000"/>
                  <a:lumOff val="50000"/>
                </a:schemeClr>
              </a:solidFill>
            </a:endParaRP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584404194"/>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4 - Benjamin, 3 år </a:t>
            </a:r>
          </a:p>
          <a:p>
            <a:pPr marL="0" indent="0">
              <a:lnSpc>
                <a:spcPct val="100000"/>
              </a:lnSpc>
              <a:buNone/>
            </a:pPr>
            <a:r>
              <a:rPr lang="sv-SE" sz="1600" dirty="0"/>
              <a:t>Sju år senare är du i slutet av din specialistutbildning i barn- och ungdomsmedicin. Du har din ST-tjänst på ett universitetssjukhus och du har allmänpediatrisk mottagning en regnig tisdag. Nästa patient, en 11-årig gosse som heter Benjamin, kommer på remiss från skolhälsovården för bedömning av överviktsproblematik. Du läser i journalen att Benjamin har en välbehandlad epilepsi i botten och viktproblematiken har eskalerat sista året. Du ser på tillväxtkurvan att Benjamin ligger 4 SD plus i vikt och har ett ISO-BMI på 37. Först när du träffar Benjamins pappa i korridoren inser du att det är samma patient som inkom medvetslös till barnakuten sju år tidigare. </a:t>
            </a:r>
          </a:p>
          <a:p>
            <a:pPr marL="0" indent="0">
              <a:lnSpc>
                <a:spcPct val="100000"/>
              </a:lnSpc>
              <a:buNone/>
            </a:pPr>
            <a:endParaRPr lang="sv-SE" sz="1600" dirty="0"/>
          </a:p>
          <a:p>
            <a:pPr marL="0" indent="0">
              <a:lnSpc>
                <a:spcPct val="100000"/>
              </a:lnSpc>
              <a:buNone/>
            </a:pPr>
            <a:r>
              <a:rPr lang="sv-SE" sz="1600" dirty="0"/>
              <a:t>Fråga 4:7 (1p) </a:t>
            </a:r>
          </a:p>
          <a:p>
            <a:pPr marL="0" indent="0">
              <a:lnSpc>
                <a:spcPct val="100000"/>
              </a:lnSpc>
              <a:buNone/>
            </a:pPr>
            <a:r>
              <a:rPr lang="sv-SE" sz="1600" dirty="0"/>
              <a:t>Obesitas är ett komplext tillstånd där såväl endogena som exogena faktorer kan spela avgörande roller. Du noterar på tillväxtkurvan att längden under den period där vikten har ökat har varit opåverkad; det vill säga att han växer kanalparallellt på längden. Vilka två endokrina tillstånd bör du misstänka? </a:t>
            </a:r>
          </a:p>
          <a:p>
            <a:pPr marL="0" indent="0">
              <a:lnSpc>
                <a:spcPct val="100000"/>
              </a:lnSpc>
              <a:buNone/>
            </a:pPr>
            <a:endParaRPr lang="sv-SE" sz="1700" dirty="0"/>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solidFill>
                <a:schemeClr val="tx1">
                  <a:lumMod val="50000"/>
                  <a:lumOff val="50000"/>
                </a:schemeClr>
              </a:solidFill>
            </a:endParaRPr>
          </a:p>
          <a:p>
            <a:pPr marL="0" indent="0">
              <a:lnSpc>
                <a:spcPct val="100000"/>
              </a:lnSpc>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p:txBody>
      </p:sp>
    </p:spTree>
    <p:extLst>
      <p:ext uri="{BB962C8B-B14F-4D97-AF65-F5344CB8AC3E}">
        <p14:creationId xmlns:p14="http://schemas.microsoft.com/office/powerpoint/2010/main" val="2389160760"/>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4 - Benjamin, 3 år </a:t>
            </a:r>
          </a:p>
          <a:p>
            <a:pPr marL="0" indent="0">
              <a:lnSpc>
                <a:spcPct val="100000"/>
              </a:lnSpc>
              <a:buNone/>
            </a:pPr>
            <a:r>
              <a:rPr lang="sv-SE" sz="1600" dirty="0"/>
              <a:t>Sju år senare är du i slutet av din specialistutbildning i barn- och ungdomsmedicin. Du har din ST-tjänst på ett universitetssjukhus och du har allmänpediatrisk mottagning en regnig tisdag. Nästa patient, en 11-årig gosse som heter Benjamin, kommer på remiss från skolhälsovården för bedömning av överviktsproblematik. Du läser i journalen att Benjamin har en välbehandlad epilepsi i botten och viktproblematiken har eskalerat sista året. Du ser på tillväxtkurvan att Benjamin ligger 4 SD plus i vikt och har ett ISO-BMI på 37. Först när du träffar Benjamins pappa i korridoren inser du att det är samma patient som inkom medvetslös till barnakuten sju år tidigare. </a:t>
            </a:r>
          </a:p>
          <a:p>
            <a:pPr marL="0" indent="0">
              <a:lnSpc>
                <a:spcPct val="100000"/>
              </a:lnSpc>
              <a:buNone/>
            </a:pPr>
            <a:endParaRPr lang="sv-SE" sz="1600" dirty="0"/>
          </a:p>
          <a:p>
            <a:pPr marL="0" indent="0">
              <a:lnSpc>
                <a:spcPct val="100000"/>
              </a:lnSpc>
              <a:buNone/>
            </a:pPr>
            <a:r>
              <a:rPr lang="sv-SE" sz="1600" dirty="0"/>
              <a:t>Fråga 4:7 (1p) </a:t>
            </a:r>
          </a:p>
          <a:p>
            <a:pPr marL="0" indent="0">
              <a:lnSpc>
                <a:spcPct val="100000"/>
              </a:lnSpc>
              <a:buNone/>
            </a:pPr>
            <a:r>
              <a:rPr lang="sv-SE" sz="1600" dirty="0"/>
              <a:t>Obesitas är ett komplext tillstånd där såväl endogena som exogena faktorer kan spela avgörande roller. Du noterar på tillväxtkurvan att längden under den period där vikten har ökat har varit opåverkad; det vill säga att han växer kanalparallellt på längden. Vilka två endokrina tillstånd bör du misstänka? </a:t>
            </a:r>
          </a:p>
          <a:p>
            <a:pPr marL="0" indent="0">
              <a:lnSpc>
                <a:spcPct val="100000"/>
              </a:lnSpc>
              <a:buNone/>
            </a:pPr>
            <a:endParaRPr lang="sv-SE" sz="1600" dirty="0"/>
          </a:p>
          <a:p>
            <a:pPr marL="0" indent="0">
              <a:lnSpc>
                <a:spcPct val="100000"/>
              </a:lnSpc>
              <a:buNone/>
            </a:pPr>
            <a:r>
              <a:rPr lang="sv-SE" sz="1600" dirty="0">
                <a:solidFill>
                  <a:schemeClr val="accent4"/>
                </a:solidFill>
              </a:rPr>
              <a:t>Svarsförslag: </a:t>
            </a:r>
          </a:p>
          <a:p>
            <a:pPr>
              <a:lnSpc>
                <a:spcPct val="100000"/>
              </a:lnSpc>
            </a:pPr>
            <a:r>
              <a:rPr lang="sv-SE" sz="1600" dirty="0" err="1">
                <a:solidFill>
                  <a:schemeClr val="accent4"/>
                </a:solidFill>
              </a:rPr>
              <a:t>Hypotyreos</a:t>
            </a:r>
            <a:r>
              <a:rPr lang="sv-SE" sz="1600" dirty="0">
                <a:solidFill>
                  <a:schemeClr val="accent4"/>
                </a:solidFill>
              </a:rPr>
              <a:t> </a:t>
            </a:r>
          </a:p>
          <a:p>
            <a:pPr>
              <a:lnSpc>
                <a:spcPct val="100000"/>
              </a:lnSpc>
            </a:pPr>
            <a:r>
              <a:rPr lang="sv-SE" sz="1600" dirty="0">
                <a:solidFill>
                  <a:schemeClr val="accent4"/>
                </a:solidFill>
              </a:rPr>
              <a:t>Hyperkortisolism (</a:t>
            </a:r>
            <a:r>
              <a:rPr lang="sv-SE" sz="1600" dirty="0" err="1">
                <a:solidFill>
                  <a:schemeClr val="accent4"/>
                </a:solidFill>
              </a:rPr>
              <a:t>Cushings</a:t>
            </a:r>
            <a:r>
              <a:rPr lang="sv-SE" sz="1600" dirty="0">
                <a:solidFill>
                  <a:schemeClr val="accent4"/>
                </a:solidFill>
              </a:rPr>
              <a:t> sjukdom) </a:t>
            </a: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solidFill>
                <a:schemeClr val="tx1">
                  <a:lumMod val="50000"/>
                  <a:lumOff val="50000"/>
                </a:schemeClr>
              </a:solidFill>
            </a:endParaRPr>
          </a:p>
          <a:p>
            <a:pPr marL="0" indent="0">
              <a:lnSpc>
                <a:spcPct val="100000"/>
              </a:lnSpc>
              <a:buNone/>
            </a:pPr>
            <a:endParaRPr lang="sv-SE" sz="1600" dirty="0">
              <a:solidFill>
                <a:schemeClr val="tx1">
                  <a:lumMod val="50000"/>
                  <a:lumOff val="50000"/>
                </a:schemeClr>
              </a:solidFill>
            </a:endParaRPr>
          </a:p>
          <a:p>
            <a:pPr marL="0" indent="0">
              <a:lnSpc>
                <a:spcPct val="100000"/>
              </a:lnSpc>
              <a:buNone/>
            </a:pPr>
            <a:endParaRPr lang="sv-SE" sz="1600" dirty="0"/>
          </a:p>
          <a:p>
            <a:pPr marL="0" indent="0">
              <a:lnSpc>
                <a:spcPct val="100000"/>
              </a:lnSpc>
              <a:buNone/>
            </a:pPr>
            <a:endParaRPr lang="sv-SE" sz="1600" dirty="0"/>
          </a:p>
        </p:txBody>
      </p:sp>
    </p:spTree>
    <p:extLst>
      <p:ext uri="{BB962C8B-B14F-4D97-AF65-F5344CB8AC3E}">
        <p14:creationId xmlns:p14="http://schemas.microsoft.com/office/powerpoint/2010/main" val="42664132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rmAutofit/>
          </a:bodyPr>
          <a:lstStyle/>
          <a:p>
            <a:pPr marL="0" indent="0">
              <a:buNone/>
            </a:pPr>
            <a:r>
              <a:rPr lang="sv-SE" sz="1600" b="1" dirty="0"/>
              <a:t>Fall 2, Laila 20 år </a:t>
            </a:r>
            <a:endParaRPr lang="sv-SE" sz="1600" dirty="0"/>
          </a:p>
          <a:p>
            <a:pPr marL="0" indent="0">
              <a:buNone/>
            </a:pPr>
            <a:r>
              <a:rPr lang="sv-SE" sz="1400" i="1" dirty="0">
                <a:solidFill>
                  <a:schemeClr val="tx1">
                    <a:lumMod val="50000"/>
                    <a:lumOff val="50000"/>
                  </a:schemeClr>
                </a:solidFill>
              </a:rPr>
              <a:t>Laila opererades </a:t>
            </a:r>
            <a:r>
              <a:rPr lang="sv-SE" sz="1400" i="1" dirty="0" err="1">
                <a:solidFill>
                  <a:schemeClr val="tx1">
                    <a:lumMod val="50000"/>
                    <a:lumOff val="50000"/>
                  </a:schemeClr>
                </a:solidFill>
              </a:rPr>
              <a:t>urakut</a:t>
            </a:r>
            <a:r>
              <a:rPr lang="sv-SE" sz="1400" i="1" dirty="0">
                <a:solidFill>
                  <a:schemeClr val="tx1">
                    <a:lumMod val="50000"/>
                    <a:lumOff val="50000"/>
                  </a:schemeClr>
                </a:solidFill>
              </a:rPr>
              <a:t> med </a:t>
            </a:r>
            <a:r>
              <a:rPr lang="sv-SE" sz="1400" i="1" dirty="0" err="1">
                <a:solidFill>
                  <a:schemeClr val="tx1">
                    <a:lumMod val="50000"/>
                    <a:lumOff val="50000"/>
                  </a:schemeClr>
                </a:solidFill>
              </a:rPr>
              <a:t>laparoskopisk</a:t>
            </a:r>
            <a:r>
              <a:rPr lang="sv-SE" sz="1400" i="1" dirty="0">
                <a:solidFill>
                  <a:schemeClr val="tx1">
                    <a:lumMod val="50000"/>
                    <a:lumOff val="50000"/>
                  </a:schemeClr>
                </a:solidFill>
              </a:rPr>
              <a:t> </a:t>
            </a:r>
            <a:r>
              <a:rPr lang="sv-SE" sz="1400" i="1" dirty="0" err="1">
                <a:solidFill>
                  <a:schemeClr val="tx1">
                    <a:lumMod val="50000"/>
                    <a:lumOff val="50000"/>
                  </a:schemeClr>
                </a:solidFill>
              </a:rPr>
              <a:t>salpingektomi</a:t>
            </a:r>
            <a:r>
              <a:rPr lang="sv-SE" sz="1400" i="1" dirty="0">
                <a:solidFill>
                  <a:schemeClr val="tx1">
                    <a:lumMod val="50000"/>
                    <a:lumOff val="50000"/>
                  </a:schemeClr>
                </a:solidFill>
              </a:rPr>
              <a:t> för den högersidiga </a:t>
            </a:r>
            <a:r>
              <a:rPr lang="sv-SE" sz="1400" i="1" dirty="0" err="1">
                <a:solidFill>
                  <a:schemeClr val="tx1">
                    <a:lumMod val="50000"/>
                    <a:lumOff val="50000"/>
                  </a:schemeClr>
                </a:solidFill>
              </a:rPr>
              <a:t>rupturerade</a:t>
            </a:r>
            <a:r>
              <a:rPr lang="sv-SE" sz="1400" i="1" dirty="0">
                <a:solidFill>
                  <a:schemeClr val="tx1">
                    <a:lumMod val="50000"/>
                    <a:lumOff val="50000"/>
                  </a:schemeClr>
                </a:solidFill>
              </a:rPr>
              <a:t> </a:t>
            </a:r>
            <a:r>
              <a:rPr lang="sv-SE" sz="1400" i="1" dirty="0" err="1">
                <a:solidFill>
                  <a:schemeClr val="tx1">
                    <a:lumMod val="50000"/>
                    <a:lumOff val="50000"/>
                  </a:schemeClr>
                </a:solidFill>
              </a:rPr>
              <a:t>tubargraviditeten</a:t>
            </a:r>
            <a:r>
              <a:rPr lang="sv-SE" sz="1400" i="1" dirty="0">
                <a:solidFill>
                  <a:schemeClr val="tx1">
                    <a:lumMod val="50000"/>
                    <a:lumOff val="50000"/>
                  </a:schemeClr>
                </a:solidFill>
              </a:rPr>
              <a:t>; hon hade 2,5 liter blod i buken, fick 4 enheter MAF och återhämtade sig snabbt. </a:t>
            </a:r>
          </a:p>
          <a:p>
            <a:pPr marL="0" indent="0">
              <a:buNone/>
            </a:pPr>
            <a:r>
              <a:rPr lang="sv-SE" sz="1400" i="1" dirty="0">
                <a:solidFill>
                  <a:schemeClr val="tx1">
                    <a:lumMod val="50000"/>
                    <a:lumOff val="50000"/>
                  </a:schemeClr>
                </a:solidFill>
              </a:rPr>
              <a:t>Du träffar åter Laila 12 år senare på kvinnoklinikens mottagning där du numera jobbar som specialistläkare. Laila har försökt bli gravid under ett par års tid och då menstruationen uteblev för 6 veckor sedan kollade Laila själv ett graviditetstest som var positivt. Laila har de senaste 5 veckorna fått tilltagande illamående och kräkningar särskilt på morgonen, och söker nu för att få hjälp mot illamåendet samt för att checka att det står rätt till med graviditeten innan hon skriver in sig på mödravården. </a:t>
            </a:r>
          </a:p>
          <a:p>
            <a:pPr marL="0" indent="0">
              <a:buNone/>
            </a:pPr>
            <a:r>
              <a:rPr lang="sv-SE" sz="1400" i="1" dirty="0">
                <a:solidFill>
                  <a:schemeClr val="tx1">
                    <a:lumMod val="50000"/>
                    <a:lumOff val="50000"/>
                  </a:schemeClr>
                </a:solidFill>
              </a:rPr>
              <a:t>Du undersöker Laila och finner en uterus som är motsvarande graviditetsvecka 14-15. Vaginal ultraljudsundersökning visar en kraftigt förstorad uterus med ett innehåll med talrika blåsor. Du ser inget foster. Båda ovarierna är </a:t>
            </a:r>
            <a:r>
              <a:rPr lang="sv-SE" sz="1400" i="1" dirty="0" err="1">
                <a:solidFill>
                  <a:schemeClr val="tx1">
                    <a:lumMod val="50000"/>
                    <a:lumOff val="50000"/>
                  </a:schemeClr>
                </a:solidFill>
              </a:rPr>
              <a:t>ua</a:t>
            </a:r>
            <a:r>
              <a:rPr lang="sv-SE" sz="1400" i="1" dirty="0">
                <a:solidFill>
                  <a:schemeClr val="tx1">
                    <a:lumMod val="50000"/>
                    <a:lumOff val="50000"/>
                  </a:schemeClr>
                </a:solidFill>
              </a:rPr>
              <a:t> och det är ingen fri vätska i buken. Vid undersökningen börjar Laila blöda vaginalt varför du lägger in Laila akut på den gynekologiska avdelningen. </a:t>
            </a:r>
          </a:p>
          <a:p>
            <a:pPr marL="0" indent="0">
              <a:buNone/>
            </a:pPr>
            <a:endParaRPr lang="sv-SE" sz="1600" dirty="0"/>
          </a:p>
          <a:p>
            <a:pPr marL="0" indent="0">
              <a:buNone/>
            </a:pPr>
            <a:r>
              <a:rPr lang="sv-SE" sz="1600" b="1" dirty="0"/>
              <a:t>Fråga 2:6 (2p) </a:t>
            </a:r>
            <a:br>
              <a:rPr lang="sv-SE" sz="1600" b="1" dirty="0"/>
            </a:br>
            <a:r>
              <a:rPr lang="sv-SE" sz="1600" dirty="0"/>
              <a:t>Vilka differentialdiagnostiska övervägande gör du, och hur går du vidare med utredningen? </a:t>
            </a:r>
          </a:p>
          <a:p>
            <a:pPr marL="0" indent="0">
              <a:buNone/>
            </a:pPr>
            <a:endParaRPr lang="sv-SE" sz="1600" dirty="0"/>
          </a:p>
          <a:p>
            <a:pPr marL="0" indent="0">
              <a:buNone/>
            </a:pPr>
            <a:r>
              <a:rPr lang="sv-SE" sz="1600" dirty="0">
                <a:solidFill>
                  <a:schemeClr val="accent4"/>
                </a:solidFill>
              </a:rPr>
              <a:t>Svarsförslag:</a:t>
            </a:r>
            <a:br>
              <a:rPr lang="sv-SE" sz="1600" dirty="0">
                <a:solidFill>
                  <a:schemeClr val="accent4"/>
                </a:solidFill>
              </a:rPr>
            </a:br>
            <a:r>
              <a:rPr lang="sv-SE" sz="1600" dirty="0" err="1">
                <a:solidFill>
                  <a:schemeClr val="accent4"/>
                </a:solidFill>
              </a:rPr>
              <a:t>Gestationell</a:t>
            </a:r>
            <a:r>
              <a:rPr lang="sv-SE" sz="1600" dirty="0">
                <a:solidFill>
                  <a:schemeClr val="accent4"/>
                </a:solidFill>
              </a:rPr>
              <a:t> </a:t>
            </a:r>
            <a:r>
              <a:rPr lang="sv-SE" sz="1600" dirty="0" err="1">
                <a:solidFill>
                  <a:schemeClr val="accent4"/>
                </a:solidFill>
              </a:rPr>
              <a:t>trofoblastsjukdom</a:t>
            </a:r>
            <a:r>
              <a:rPr lang="sv-SE" sz="1600" dirty="0">
                <a:solidFill>
                  <a:schemeClr val="accent4"/>
                </a:solidFill>
              </a:rPr>
              <a:t> (mola </a:t>
            </a:r>
            <a:r>
              <a:rPr lang="sv-SE" sz="1600" dirty="0" err="1">
                <a:solidFill>
                  <a:schemeClr val="accent4"/>
                </a:solidFill>
              </a:rPr>
              <a:t>hydatidosa</a:t>
            </a:r>
            <a:r>
              <a:rPr lang="sv-SE" sz="1600" dirty="0">
                <a:solidFill>
                  <a:schemeClr val="accent4"/>
                </a:solidFill>
              </a:rPr>
              <a:t> (druvbörd) eller </a:t>
            </a:r>
            <a:r>
              <a:rPr lang="sv-SE" sz="1600" dirty="0" err="1">
                <a:solidFill>
                  <a:schemeClr val="accent4"/>
                </a:solidFill>
              </a:rPr>
              <a:t>chorioncarcinom</a:t>
            </a:r>
            <a:r>
              <a:rPr lang="sv-SE" sz="1600" dirty="0">
                <a:solidFill>
                  <a:schemeClr val="accent4"/>
                </a:solidFill>
              </a:rPr>
              <a:t>) eller endometriecancer. Ultraljudsbilden med de talrika </a:t>
            </a:r>
            <a:r>
              <a:rPr lang="sv-SE" sz="1600" dirty="0" err="1">
                <a:solidFill>
                  <a:schemeClr val="accent4"/>
                </a:solidFill>
              </a:rPr>
              <a:t>intrauterina</a:t>
            </a:r>
            <a:r>
              <a:rPr lang="sv-SE" sz="1600" dirty="0">
                <a:solidFill>
                  <a:schemeClr val="accent4"/>
                </a:solidFill>
              </a:rPr>
              <a:t> cystorna är </a:t>
            </a:r>
            <a:r>
              <a:rPr lang="sv-SE" sz="1600" dirty="0" err="1">
                <a:solidFill>
                  <a:schemeClr val="accent4"/>
                </a:solidFill>
              </a:rPr>
              <a:t>patognomon</a:t>
            </a:r>
            <a:r>
              <a:rPr lang="sv-SE" sz="1600" dirty="0">
                <a:solidFill>
                  <a:schemeClr val="accent4"/>
                </a:solidFill>
              </a:rPr>
              <a:t> för mola </a:t>
            </a:r>
            <a:r>
              <a:rPr lang="sv-SE" sz="1600" dirty="0" err="1">
                <a:solidFill>
                  <a:schemeClr val="accent4"/>
                </a:solidFill>
              </a:rPr>
              <a:t>hydatidosa</a:t>
            </a:r>
            <a:r>
              <a:rPr lang="sv-SE" sz="1600" dirty="0">
                <a:solidFill>
                  <a:schemeClr val="accent4"/>
                </a:solidFill>
              </a:rPr>
              <a:t>. </a:t>
            </a:r>
          </a:p>
          <a:p>
            <a:pPr marL="0" indent="0">
              <a:buNone/>
            </a:pPr>
            <a:r>
              <a:rPr lang="sv-SE" sz="1600" dirty="0">
                <a:solidFill>
                  <a:schemeClr val="accent4"/>
                </a:solidFill>
              </a:rPr>
              <a:t>Ta s-beta-</a:t>
            </a:r>
            <a:r>
              <a:rPr lang="sv-SE" sz="1600" dirty="0" err="1">
                <a:solidFill>
                  <a:schemeClr val="accent4"/>
                </a:solidFill>
              </a:rPr>
              <a:t>hCG</a:t>
            </a:r>
            <a:r>
              <a:rPr lang="sv-SE" sz="1600" dirty="0">
                <a:solidFill>
                  <a:schemeClr val="accent4"/>
                </a:solidFill>
              </a:rPr>
              <a:t>, blodstatus, el-status, blodgruppering och BAS test. </a:t>
            </a:r>
            <a:r>
              <a:rPr lang="sv-SE" sz="1600" dirty="0" err="1">
                <a:solidFill>
                  <a:schemeClr val="accent4"/>
                </a:solidFill>
              </a:rPr>
              <a:t>Ev</a:t>
            </a:r>
            <a:r>
              <a:rPr lang="sv-SE" sz="1600" dirty="0">
                <a:solidFill>
                  <a:schemeClr val="accent4"/>
                </a:solidFill>
              </a:rPr>
              <a:t> ge </a:t>
            </a:r>
            <a:r>
              <a:rPr lang="sv-SE" sz="1600" dirty="0" err="1">
                <a:solidFill>
                  <a:schemeClr val="accent4"/>
                </a:solidFill>
              </a:rPr>
              <a:t>tranexamsyra</a:t>
            </a:r>
            <a:r>
              <a:rPr lang="sv-SE" sz="1600" dirty="0">
                <a:solidFill>
                  <a:schemeClr val="accent4"/>
                </a:solidFill>
              </a:rPr>
              <a:t> (</a:t>
            </a:r>
            <a:r>
              <a:rPr lang="sv-SE" sz="1600" dirty="0" err="1">
                <a:solidFill>
                  <a:schemeClr val="accent4"/>
                </a:solidFill>
              </a:rPr>
              <a:t>Cyklokapron</a:t>
            </a:r>
            <a:r>
              <a:rPr lang="sv-SE" sz="1600" dirty="0">
                <a:solidFill>
                  <a:schemeClr val="accent4"/>
                </a:solidFill>
              </a:rPr>
              <a:t>) iv vid blödning. </a:t>
            </a:r>
            <a:br>
              <a:rPr lang="sv-SE" sz="1600" dirty="0">
                <a:solidFill>
                  <a:schemeClr val="accent4"/>
                </a:solidFill>
              </a:rPr>
            </a:br>
            <a:endParaRPr lang="sv-SE" sz="1600" dirty="0">
              <a:solidFill>
                <a:schemeClr val="accent4"/>
              </a:solidFill>
            </a:endParaRPr>
          </a:p>
          <a:p>
            <a:pPr marL="0" indent="0">
              <a:buNone/>
            </a:pPr>
            <a:r>
              <a:rPr lang="sv-SE" sz="1100" dirty="0">
                <a:solidFill>
                  <a:schemeClr val="tx1">
                    <a:lumMod val="50000"/>
                    <a:lumOff val="50000"/>
                  </a:schemeClr>
                </a:solidFill>
              </a:rPr>
              <a:t>Lärandemål Kunskap och förståelse. </a:t>
            </a:r>
            <a:br>
              <a:rPr lang="sv-SE" sz="1100" dirty="0">
                <a:solidFill>
                  <a:schemeClr val="tx1">
                    <a:lumMod val="50000"/>
                    <a:lumOff val="50000"/>
                  </a:schemeClr>
                </a:solidFill>
              </a:rPr>
            </a:br>
            <a:r>
              <a:rPr lang="sv-SE" sz="1100" dirty="0">
                <a:solidFill>
                  <a:schemeClr val="tx1">
                    <a:lumMod val="50000"/>
                    <a:lumOff val="50000"/>
                  </a:schemeClr>
                </a:solidFill>
              </a:rPr>
              <a:t>Nivå B: pkt 25, 26, 30, 31, 32 </a:t>
            </a:r>
            <a:br>
              <a:rPr lang="sv-SE" sz="1100" dirty="0">
                <a:solidFill>
                  <a:schemeClr val="tx1">
                    <a:lumMod val="50000"/>
                    <a:lumOff val="50000"/>
                  </a:schemeClr>
                </a:solidFill>
              </a:rPr>
            </a:br>
            <a:r>
              <a:rPr lang="sv-SE" sz="1100" dirty="0">
                <a:solidFill>
                  <a:schemeClr val="tx1">
                    <a:lumMod val="50000"/>
                    <a:lumOff val="50000"/>
                  </a:schemeClr>
                </a:solidFill>
              </a:rPr>
              <a:t>Nivå C: pkt 59 </a:t>
            </a:r>
            <a:br>
              <a:rPr lang="sv-SE" sz="1100" dirty="0">
                <a:solidFill>
                  <a:schemeClr val="tx1">
                    <a:lumMod val="50000"/>
                    <a:lumOff val="50000"/>
                  </a:schemeClr>
                </a:solidFill>
              </a:rPr>
            </a:br>
            <a:r>
              <a:rPr lang="sv-SE" sz="1100" dirty="0">
                <a:solidFill>
                  <a:schemeClr val="tx1">
                    <a:lumMod val="50000"/>
                    <a:lumOff val="50000"/>
                  </a:schemeClr>
                </a:solidFill>
              </a:rPr>
              <a:t>Lärandemål Färdighet och förmåga. </a:t>
            </a:r>
            <a:br>
              <a:rPr lang="sv-SE" sz="1100" dirty="0">
                <a:solidFill>
                  <a:schemeClr val="tx1">
                    <a:lumMod val="50000"/>
                    <a:lumOff val="50000"/>
                  </a:schemeClr>
                </a:solidFill>
              </a:rPr>
            </a:br>
            <a:r>
              <a:rPr lang="sv-SE" sz="1100" dirty="0">
                <a:solidFill>
                  <a:schemeClr val="tx1">
                    <a:lumMod val="50000"/>
                    <a:lumOff val="50000"/>
                  </a:schemeClr>
                </a:solidFill>
              </a:rPr>
              <a:t>Nivå A: pkt 83, 84 </a:t>
            </a:r>
            <a:br>
              <a:rPr lang="sv-SE" sz="1100" dirty="0">
                <a:solidFill>
                  <a:schemeClr val="tx1">
                    <a:lumMod val="50000"/>
                    <a:lumOff val="50000"/>
                  </a:schemeClr>
                </a:solidFill>
              </a:rPr>
            </a:br>
            <a:r>
              <a:rPr lang="sv-SE" sz="1100" dirty="0">
                <a:solidFill>
                  <a:schemeClr val="tx1">
                    <a:lumMod val="50000"/>
                    <a:lumOff val="50000"/>
                  </a:schemeClr>
                </a:solidFill>
              </a:rPr>
              <a:t>Nivå C: pkt 116 </a:t>
            </a: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985276524"/>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4 - Benjamin, 3 år </a:t>
            </a:r>
          </a:p>
          <a:p>
            <a:pPr marL="0" indent="0">
              <a:lnSpc>
                <a:spcPct val="100000"/>
              </a:lnSpc>
              <a:buNone/>
            </a:pPr>
            <a:r>
              <a:rPr lang="sv-SE" sz="1600" dirty="0">
                <a:solidFill>
                  <a:schemeClr val="tx1">
                    <a:lumMod val="50000"/>
                    <a:lumOff val="50000"/>
                  </a:schemeClr>
                </a:solidFill>
              </a:rPr>
              <a:t>Sju år senare är du i slutet av din specialistutbildning i barn- och ungdomsmedicin. Du har din ST-tjänst på ett universitetssjukhus och du har allmänpediatrisk mottagning en regnig tisdag. Nästa patient, en 11-årig gosse som heter Benjamin, kommer på remiss från skolhälsovården för bedömning av överviktsproblematik. Du läser i journalen att Benjamin har en välbehandlad epilepsi i botten och viktproblematiken har eskalerat sista året. Du ser på tillväxtkurvan att Benjamin ligger 4 SD plus i vikt och har ett ISO-BMI på 37. Först när du träffar Benjamins pappa i korridoren inser du att det är samma patient som inkom medvetslös till barnakuten sju år tidigare. </a:t>
            </a:r>
          </a:p>
          <a:p>
            <a:pPr marL="0" indent="0">
              <a:lnSpc>
                <a:spcPct val="100000"/>
              </a:lnSpc>
              <a:buNone/>
            </a:pPr>
            <a:r>
              <a:rPr lang="sv-SE" sz="1600" dirty="0"/>
              <a:t>Din kartläggning av Benjamins problematik och de överviktsprover som du tog vid nybesöket avslöjar ingen </a:t>
            </a:r>
            <a:r>
              <a:rPr lang="sv-SE" sz="1600" dirty="0" err="1"/>
              <a:t>hypothyreos</a:t>
            </a:r>
            <a:r>
              <a:rPr lang="sv-SE" sz="1600" dirty="0"/>
              <a:t>. </a:t>
            </a:r>
            <a:r>
              <a:rPr lang="sv-SE" sz="1600" dirty="0" err="1"/>
              <a:t>Cushings</a:t>
            </a:r>
            <a:r>
              <a:rPr lang="sv-SE" sz="1600" dirty="0"/>
              <a:t> sjukdom är en mycket svårare diagnos att utesluta men efter att ha gjort flera dygnssamlingar med urin där dygnskortisol ligget lågt och även haft Benjamin inneliggande för dygnskurva kortisol med låga värden runt midnatt, känner du dig säker att kunna utesluta denna diagnos. Benjamins prover såg inte särskilt alarmerande ut. Du misstänker en kombination av genetik – hans mor har varit överviktig hela livet och även storasyster har ett högt BMI – och att epilepsimedicinen kan ha bidragit till utvecklingen av problematiken. Vid första återbesöket återkopplar du din bedömning och dina undersökningsresultat till Benjamin och föräldrarna och förklarar att det finns skäl att starta en behandling även om proverna ser bra ut idag. Benjamins mor säger att hon vet allt om vilka risker som finns med övervikt på lång sikt (tex tidigare debut av hjärtkärlsjukdomar), men undrar om det är farligt även i barndomen. </a:t>
            </a:r>
          </a:p>
          <a:p>
            <a:pPr marL="0" indent="0">
              <a:lnSpc>
                <a:spcPct val="100000"/>
              </a:lnSpc>
              <a:buNone/>
            </a:pPr>
            <a:endParaRPr lang="sv-SE" sz="1600" dirty="0"/>
          </a:p>
          <a:p>
            <a:pPr marL="0" indent="0">
              <a:lnSpc>
                <a:spcPct val="100000"/>
              </a:lnSpc>
              <a:buNone/>
            </a:pPr>
            <a:r>
              <a:rPr lang="sv-SE" sz="1600" dirty="0"/>
              <a:t>Fråga 4:8 (2p) </a:t>
            </a:r>
          </a:p>
          <a:p>
            <a:pPr marL="0" indent="0">
              <a:lnSpc>
                <a:spcPct val="100000"/>
              </a:lnSpc>
              <a:buNone/>
            </a:pPr>
            <a:r>
              <a:rPr lang="sv-SE" sz="1600" dirty="0"/>
              <a:t>Vilken vanlig co-morbiditet finns för barn och ungdomar med obesitas redan före 18-årsdagen? Nämn minst 4 tillstånd. Förklara kort hur fetma ökar risken för dessa tillstånd. </a:t>
            </a:r>
          </a:p>
          <a:p>
            <a:pPr marL="0" indent="0">
              <a:lnSpc>
                <a:spcPct val="100000"/>
              </a:lnSpc>
              <a:buNone/>
            </a:pPr>
            <a:endParaRPr lang="sv-SE" sz="1600" dirty="0"/>
          </a:p>
        </p:txBody>
      </p:sp>
    </p:spTree>
    <p:extLst>
      <p:ext uri="{BB962C8B-B14F-4D97-AF65-F5344CB8AC3E}">
        <p14:creationId xmlns:p14="http://schemas.microsoft.com/office/powerpoint/2010/main" val="4056523354"/>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4 - Benjamin, 3 år </a:t>
            </a:r>
          </a:p>
          <a:p>
            <a:pPr marL="0" indent="0">
              <a:lnSpc>
                <a:spcPct val="100000"/>
              </a:lnSpc>
              <a:buNone/>
            </a:pPr>
            <a:r>
              <a:rPr lang="sv-SE" sz="1600" dirty="0"/>
              <a:t>Fråga 4:8 (2p) </a:t>
            </a:r>
          </a:p>
          <a:p>
            <a:pPr marL="0" indent="0">
              <a:lnSpc>
                <a:spcPct val="100000"/>
              </a:lnSpc>
              <a:buNone/>
            </a:pPr>
            <a:r>
              <a:rPr lang="sv-SE" sz="1600" dirty="0"/>
              <a:t>Vilken vanlig co-morbiditet finns för barn och ungdomar med obesitas redan före 18-årsdagen? Nämn minst 4 tillstånd. Förklara kort hur fetma ökar risken för dessa tillstånd. </a:t>
            </a:r>
          </a:p>
          <a:p>
            <a:pPr marL="0" indent="0">
              <a:lnSpc>
                <a:spcPct val="100000"/>
              </a:lnSpc>
              <a:buNone/>
            </a:pPr>
            <a:endParaRPr lang="sv-SE" sz="1600" dirty="0"/>
          </a:p>
          <a:p>
            <a:pPr marL="0" indent="0">
              <a:buNone/>
            </a:pPr>
            <a:r>
              <a:rPr lang="sv-SE" sz="1600" dirty="0">
                <a:solidFill>
                  <a:schemeClr val="accent4"/>
                </a:solidFill>
              </a:rPr>
              <a:t>Svarsförslag: </a:t>
            </a:r>
          </a:p>
          <a:p>
            <a:pPr marL="0" indent="0">
              <a:buNone/>
            </a:pPr>
            <a:r>
              <a:rPr lang="sv-SE" sz="1600" dirty="0">
                <a:solidFill>
                  <a:schemeClr val="accent4"/>
                </a:solidFill>
              </a:rPr>
              <a:t>• Hypertoni; fetma är associerad med insulin resistens och båda dessa ökar mikroinflammation i kärlen som är del av den </a:t>
            </a:r>
            <a:r>
              <a:rPr lang="sv-SE" sz="1600" dirty="0" err="1">
                <a:solidFill>
                  <a:schemeClr val="accent4"/>
                </a:solidFill>
              </a:rPr>
              <a:t>aterosklerotiska</a:t>
            </a:r>
            <a:r>
              <a:rPr lang="sv-SE" sz="1600" dirty="0">
                <a:solidFill>
                  <a:schemeClr val="accent4"/>
                </a:solidFill>
              </a:rPr>
              <a:t> processen och detta ökar blodtrycket </a:t>
            </a:r>
          </a:p>
          <a:p>
            <a:pPr marL="0" indent="0">
              <a:buNone/>
            </a:pPr>
            <a:r>
              <a:rPr lang="sv-SE" sz="1600" dirty="0">
                <a:solidFill>
                  <a:schemeClr val="accent4"/>
                </a:solidFill>
              </a:rPr>
              <a:t>• Ortopediska komplikationer (</a:t>
            </a:r>
            <a:r>
              <a:rPr lang="sv-SE" sz="1600" dirty="0" err="1">
                <a:solidFill>
                  <a:schemeClr val="accent4"/>
                </a:solidFill>
              </a:rPr>
              <a:t>Blount</a:t>
            </a:r>
            <a:r>
              <a:rPr lang="sv-SE" sz="1600" dirty="0">
                <a:solidFill>
                  <a:schemeClr val="accent4"/>
                </a:solidFill>
              </a:rPr>
              <a:t> – </a:t>
            </a:r>
            <a:r>
              <a:rPr lang="sv-SE" sz="1600" dirty="0" err="1">
                <a:solidFill>
                  <a:schemeClr val="accent4"/>
                </a:solidFill>
              </a:rPr>
              <a:t>varusfelställning</a:t>
            </a:r>
            <a:r>
              <a:rPr lang="sv-SE" sz="1600" dirty="0">
                <a:solidFill>
                  <a:schemeClr val="accent4"/>
                </a:solidFill>
              </a:rPr>
              <a:t>, </a:t>
            </a:r>
            <a:r>
              <a:rPr lang="sv-SE" sz="1600" dirty="0" err="1">
                <a:solidFill>
                  <a:schemeClr val="accent4"/>
                </a:solidFill>
              </a:rPr>
              <a:t>höftfysiolys</a:t>
            </a:r>
            <a:r>
              <a:rPr lang="sv-SE" sz="1600" dirty="0">
                <a:solidFill>
                  <a:schemeClr val="accent4"/>
                </a:solidFill>
              </a:rPr>
              <a:t>); </a:t>
            </a:r>
            <a:r>
              <a:rPr lang="sv-SE" sz="1600" dirty="0" err="1">
                <a:solidFill>
                  <a:schemeClr val="accent4"/>
                </a:solidFill>
              </a:rPr>
              <a:t>pga</a:t>
            </a:r>
            <a:r>
              <a:rPr lang="sv-SE" sz="1600" dirty="0">
                <a:solidFill>
                  <a:schemeClr val="accent4"/>
                </a:solidFill>
              </a:rPr>
              <a:t> ökad belastning </a:t>
            </a:r>
          </a:p>
          <a:p>
            <a:pPr marL="0" indent="0">
              <a:buNone/>
            </a:pPr>
            <a:r>
              <a:rPr lang="sv-SE" sz="1600" dirty="0">
                <a:solidFill>
                  <a:schemeClr val="accent4"/>
                </a:solidFill>
              </a:rPr>
              <a:t>• </a:t>
            </a:r>
            <a:r>
              <a:rPr lang="sv-SE" sz="1600" dirty="0" err="1">
                <a:solidFill>
                  <a:schemeClr val="accent4"/>
                </a:solidFill>
              </a:rPr>
              <a:t>Leversteatos</a:t>
            </a:r>
            <a:r>
              <a:rPr lang="sv-SE" sz="1600" dirty="0">
                <a:solidFill>
                  <a:schemeClr val="accent4"/>
                </a:solidFill>
              </a:rPr>
              <a:t>; </a:t>
            </a:r>
            <a:r>
              <a:rPr lang="sv-SE" sz="1600" dirty="0" err="1">
                <a:solidFill>
                  <a:schemeClr val="accent4"/>
                </a:solidFill>
              </a:rPr>
              <a:t>Inlägring</a:t>
            </a:r>
            <a:r>
              <a:rPr lang="sv-SE" sz="1600" dirty="0">
                <a:solidFill>
                  <a:schemeClr val="accent4"/>
                </a:solidFill>
              </a:rPr>
              <a:t> av fett i andra vävnader än fett är vanligt vid fetma </a:t>
            </a:r>
          </a:p>
          <a:p>
            <a:pPr marL="0" indent="0">
              <a:buNone/>
            </a:pPr>
            <a:r>
              <a:rPr lang="sv-SE" sz="1600" dirty="0">
                <a:solidFill>
                  <a:schemeClr val="accent4"/>
                </a:solidFill>
              </a:rPr>
              <a:t>• </a:t>
            </a:r>
            <a:r>
              <a:rPr lang="sv-SE" sz="1600" dirty="0" err="1">
                <a:solidFill>
                  <a:schemeClr val="accent4"/>
                </a:solidFill>
              </a:rPr>
              <a:t>Imparied</a:t>
            </a:r>
            <a:r>
              <a:rPr lang="sv-SE" sz="1600" dirty="0">
                <a:solidFill>
                  <a:schemeClr val="accent4"/>
                </a:solidFill>
              </a:rPr>
              <a:t> glukos tolerans eller Diabetes typ II; fetma är associerad med insulin resistens </a:t>
            </a:r>
            <a:r>
              <a:rPr lang="sv-SE" sz="1600" dirty="0" err="1">
                <a:solidFill>
                  <a:schemeClr val="accent4"/>
                </a:solidFill>
              </a:rPr>
              <a:t>pga</a:t>
            </a:r>
            <a:r>
              <a:rPr lang="sv-SE" sz="1600" dirty="0">
                <a:solidFill>
                  <a:schemeClr val="accent4"/>
                </a:solidFill>
              </a:rPr>
              <a:t> mikroinflammation mm </a:t>
            </a:r>
          </a:p>
          <a:p>
            <a:pPr marL="0" indent="0">
              <a:buNone/>
            </a:pPr>
            <a:r>
              <a:rPr lang="sv-SE" sz="1600" dirty="0">
                <a:solidFill>
                  <a:schemeClr val="accent4"/>
                </a:solidFill>
              </a:rPr>
              <a:t>• Tidig/försenad pubertet; då initiering av central pubertet är beroende av signaler från fettet t ex </a:t>
            </a:r>
            <a:r>
              <a:rPr lang="sv-SE" sz="1600" dirty="0" err="1">
                <a:solidFill>
                  <a:schemeClr val="accent4"/>
                </a:solidFill>
              </a:rPr>
              <a:t>leptin</a:t>
            </a:r>
            <a:r>
              <a:rPr lang="sv-SE" sz="1600" dirty="0">
                <a:solidFill>
                  <a:schemeClr val="accent4"/>
                </a:solidFill>
              </a:rPr>
              <a:t>. </a:t>
            </a:r>
            <a:r>
              <a:rPr lang="sv-SE" sz="1600" dirty="0" err="1">
                <a:solidFill>
                  <a:schemeClr val="accent4"/>
                </a:solidFill>
              </a:rPr>
              <a:t>Hyperadrogenisme</a:t>
            </a:r>
            <a:r>
              <a:rPr lang="sv-SE" sz="1600" dirty="0">
                <a:solidFill>
                  <a:schemeClr val="accent4"/>
                </a:solidFill>
              </a:rPr>
              <a:t> är associerad med fetma </a:t>
            </a:r>
            <a:r>
              <a:rPr lang="sv-SE" sz="1600" dirty="0" err="1">
                <a:solidFill>
                  <a:schemeClr val="accent4"/>
                </a:solidFill>
              </a:rPr>
              <a:t>pga</a:t>
            </a:r>
            <a:r>
              <a:rPr lang="sv-SE" sz="1600" dirty="0">
                <a:solidFill>
                  <a:schemeClr val="accent4"/>
                </a:solidFill>
              </a:rPr>
              <a:t> insulin resistens och sänkt SHBG </a:t>
            </a:r>
          </a:p>
          <a:p>
            <a:pPr marL="0" indent="0">
              <a:buNone/>
            </a:pPr>
            <a:r>
              <a:rPr lang="sv-SE" sz="1600" dirty="0">
                <a:solidFill>
                  <a:schemeClr val="accent4"/>
                </a:solidFill>
              </a:rPr>
              <a:t>• Psykiatriska sjukdomar (ångest, nedstämdhet, ätstörningar); dålig självbild mm </a:t>
            </a:r>
          </a:p>
          <a:p>
            <a:pPr marL="0" indent="0">
              <a:buNone/>
            </a:pPr>
            <a:r>
              <a:rPr lang="sv-SE" sz="1600" dirty="0">
                <a:solidFill>
                  <a:schemeClr val="accent4"/>
                </a:solidFill>
              </a:rPr>
              <a:t>• Lipidrubbningar; </a:t>
            </a:r>
            <a:r>
              <a:rPr lang="sv-SE" sz="1600" dirty="0" err="1">
                <a:solidFill>
                  <a:schemeClr val="accent4"/>
                </a:solidFill>
              </a:rPr>
              <a:t>pga</a:t>
            </a:r>
            <a:r>
              <a:rPr lang="sv-SE" sz="1600" dirty="0">
                <a:solidFill>
                  <a:schemeClr val="accent4"/>
                </a:solidFill>
              </a:rPr>
              <a:t> kost och ökade </a:t>
            </a:r>
            <a:r>
              <a:rPr lang="sv-SE" sz="1600" dirty="0" err="1">
                <a:solidFill>
                  <a:schemeClr val="accent4"/>
                </a:solidFill>
              </a:rPr>
              <a:t>lipolytisk</a:t>
            </a:r>
            <a:r>
              <a:rPr lang="sv-SE" sz="1600" dirty="0">
                <a:solidFill>
                  <a:schemeClr val="accent4"/>
                </a:solidFill>
              </a:rPr>
              <a:t> aktivitet med glycerol ökning </a:t>
            </a:r>
          </a:p>
          <a:p>
            <a:pPr marL="0" indent="0">
              <a:buNone/>
            </a:pPr>
            <a:r>
              <a:rPr lang="sv-SE" sz="1600" dirty="0">
                <a:solidFill>
                  <a:schemeClr val="accent4"/>
                </a:solidFill>
              </a:rPr>
              <a:t>• Sömnapné; fetakumulering i många strukturer </a:t>
            </a:r>
          </a:p>
          <a:p>
            <a:pPr marL="0" indent="0">
              <a:buNone/>
            </a:pPr>
            <a:r>
              <a:rPr lang="sv-SE" sz="1600" dirty="0">
                <a:solidFill>
                  <a:schemeClr val="accent4"/>
                </a:solidFill>
              </a:rPr>
              <a:t>• </a:t>
            </a:r>
            <a:r>
              <a:rPr lang="sv-SE" sz="1600" dirty="0" err="1">
                <a:solidFill>
                  <a:schemeClr val="accent4"/>
                </a:solidFill>
              </a:rPr>
              <a:t>Acantosis</a:t>
            </a:r>
            <a:r>
              <a:rPr lang="sv-SE" sz="1600" dirty="0">
                <a:solidFill>
                  <a:schemeClr val="accent4"/>
                </a:solidFill>
              </a:rPr>
              <a:t> </a:t>
            </a:r>
            <a:r>
              <a:rPr lang="sv-SE" sz="1600" dirty="0" err="1">
                <a:solidFill>
                  <a:schemeClr val="accent4"/>
                </a:solidFill>
              </a:rPr>
              <a:t>nigricans</a:t>
            </a:r>
            <a:r>
              <a:rPr lang="sv-SE" sz="1600" dirty="0">
                <a:solidFill>
                  <a:schemeClr val="accent4"/>
                </a:solidFill>
              </a:rPr>
              <a:t>; insulin resistens - mekanismen delvis okänd </a:t>
            </a:r>
          </a:p>
          <a:p>
            <a:pPr marL="0" indent="0">
              <a:lnSpc>
                <a:spcPct val="100000"/>
              </a:lnSpc>
              <a:buNone/>
            </a:pPr>
            <a:r>
              <a:rPr lang="sv-SE" sz="1600" dirty="0">
                <a:solidFill>
                  <a:schemeClr val="accent1"/>
                </a:solidFill>
              </a:rPr>
              <a:t>Slut på fall 4!</a:t>
            </a:r>
          </a:p>
          <a:p>
            <a:pPr marL="0" indent="0">
              <a:lnSpc>
                <a:spcPct val="100000"/>
              </a:lnSpc>
              <a:buNone/>
            </a:pPr>
            <a:endParaRPr lang="sv-SE" sz="1600" dirty="0"/>
          </a:p>
        </p:txBody>
      </p:sp>
    </p:spTree>
    <p:extLst>
      <p:ext uri="{BB962C8B-B14F-4D97-AF65-F5344CB8AC3E}">
        <p14:creationId xmlns:p14="http://schemas.microsoft.com/office/powerpoint/2010/main" val="2719692169"/>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7 – </a:t>
            </a:r>
            <a:r>
              <a:rPr lang="sv-SE" sz="1600" dirty="0" err="1"/>
              <a:t>Sharah</a:t>
            </a:r>
            <a:r>
              <a:rPr lang="sv-SE" sz="1600" dirty="0"/>
              <a:t>, 0 år 7 månader </a:t>
            </a:r>
          </a:p>
          <a:p>
            <a:pPr marL="0" indent="0">
              <a:lnSpc>
                <a:spcPct val="100000"/>
              </a:lnSpc>
              <a:buNone/>
            </a:pPr>
            <a:r>
              <a:rPr lang="sv-SE" sz="1600" dirty="0"/>
              <a:t>Du gör din ST i barnmedicin och träffar </a:t>
            </a:r>
            <a:r>
              <a:rPr lang="sv-SE" sz="1600" dirty="0" err="1"/>
              <a:t>Sharah</a:t>
            </a:r>
            <a:r>
              <a:rPr lang="sv-SE" sz="1600" dirty="0"/>
              <a:t> sju månader, som kommer med sin pappa till barnakuten, där du denna förmiddag jobbar som barnjour. Pappa berättar att hon verkat ha ont i magen och att hon kräkts upprepade gånger det senaste dygnet. Hon är född i vecka 36 efter en okomplicerad graviditet, hade en period med hypoglykemi och senare </a:t>
            </a:r>
            <a:r>
              <a:rPr lang="sv-SE" sz="1600" dirty="0" err="1"/>
              <a:t>ikterus</a:t>
            </a:r>
            <a:r>
              <a:rPr lang="sv-SE" sz="1600" dirty="0"/>
              <a:t> men har därefter mått bra fram till i natt. </a:t>
            </a:r>
          </a:p>
          <a:p>
            <a:pPr marL="0" indent="0">
              <a:lnSpc>
                <a:spcPct val="100000"/>
              </a:lnSpc>
              <a:buNone/>
            </a:pPr>
            <a:endParaRPr lang="sv-SE" sz="1600" dirty="0"/>
          </a:p>
          <a:p>
            <a:pPr marL="0" indent="0">
              <a:lnSpc>
                <a:spcPct val="100000"/>
              </a:lnSpc>
              <a:buNone/>
            </a:pPr>
            <a:r>
              <a:rPr lang="sv-SE" sz="1600" dirty="0"/>
              <a:t>Fråga 7:1 (2p) </a:t>
            </a:r>
            <a:br>
              <a:rPr lang="sv-SE" sz="1600" dirty="0"/>
            </a:br>
            <a:r>
              <a:rPr lang="sv-SE" sz="1600" dirty="0"/>
              <a:t>Beskriv de viktigast anamnestiska uppgifter du vill komplettera med? Motivera genom att ange trolig(a) differentialdiagnos(er). </a:t>
            </a:r>
          </a:p>
          <a:p>
            <a:pPr marL="0" indent="0">
              <a:lnSpc>
                <a:spcPct val="100000"/>
              </a:lnSpc>
              <a:buNone/>
            </a:pPr>
            <a:endParaRPr lang="sv-SE" sz="1600" dirty="0"/>
          </a:p>
        </p:txBody>
      </p:sp>
    </p:spTree>
    <p:extLst>
      <p:ext uri="{BB962C8B-B14F-4D97-AF65-F5344CB8AC3E}">
        <p14:creationId xmlns:p14="http://schemas.microsoft.com/office/powerpoint/2010/main" val="49202165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7 – </a:t>
            </a:r>
            <a:r>
              <a:rPr lang="sv-SE" sz="1600" dirty="0" err="1"/>
              <a:t>Sharah</a:t>
            </a:r>
            <a:r>
              <a:rPr lang="sv-SE" sz="1600" dirty="0"/>
              <a:t>, 0 år 7 månader </a:t>
            </a:r>
          </a:p>
          <a:p>
            <a:pPr marL="0" indent="0">
              <a:lnSpc>
                <a:spcPct val="100000"/>
              </a:lnSpc>
              <a:buNone/>
            </a:pPr>
            <a:r>
              <a:rPr lang="sv-SE" sz="1600" dirty="0"/>
              <a:t>Du gör din ST i barnmedicin och träffar </a:t>
            </a:r>
            <a:r>
              <a:rPr lang="sv-SE" sz="1600" dirty="0" err="1"/>
              <a:t>Sharah</a:t>
            </a:r>
            <a:r>
              <a:rPr lang="sv-SE" sz="1600" dirty="0"/>
              <a:t> sju månader, som kommer med sin pappa till barnakuten, där du denna förmiddag jobbar som barnjour. Pappa berättar att hon verkat ha ont i magen och att hon kräkts upprepade gånger det senaste dygnet. Hon är född i vecka 36 efter en okomplicerad graviditet, hade en period med hypoglykemi och senare </a:t>
            </a:r>
            <a:r>
              <a:rPr lang="sv-SE" sz="1600" dirty="0" err="1"/>
              <a:t>ikterus</a:t>
            </a:r>
            <a:r>
              <a:rPr lang="sv-SE" sz="1600" dirty="0"/>
              <a:t> men har därefter mått bra fram till i natt. </a:t>
            </a:r>
          </a:p>
          <a:p>
            <a:pPr marL="0" indent="0">
              <a:lnSpc>
                <a:spcPct val="100000"/>
              </a:lnSpc>
              <a:buNone/>
            </a:pPr>
            <a:endParaRPr lang="sv-SE" sz="1600" dirty="0"/>
          </a:p>
          <a:p>
            <a:pPr marL="0" indent="0">
              <a:lnSpc>
                <a:spcPct val="100000"/>
              </a:lnSpc>
              <a:buNone/>
            </a:pPr>
            <a:r>
              <a:rPr lang="sv-SE" sz="1600" dirty="0"/>
              <a:t>Fråga 7:1 (2p) </a:t>
            </a:r>
            <a:br>
              <a:rPr lang="sv-SE" sz="1600" dirty="0"/>
            </a:br>
            <a:r>
              <a:rPr lang="sv-SE" sz="1600" dirty="0"/>
              <a:t>Beskriv de viktigast anamnestiska uppgifter du vill komplettera med? Motivera genom att ange trolig(a) differentialdiagnos(er). </a:t>
            </a:r>
          </a:p>
          <a:p>
            <a:pPr marL="0" indent="0">
              <a:lnSpc>
                <a:spcPct val="100000"/>
              </a:lnSpc>
              <a:buNone/>
            </a:pPr>
            <a:endParaRPr lang="sv-SE" sz="1600" dirty="0"/>
          </a:p>
          <a:p>
            <a:pPr marL="0" indent="0">
              <a:lnSpc>
                <a:spcPct val="100000"/>
              </a:lnSpc>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Feber? GE/UVI </a:t>
            </a:r>
            <a:br>
              <a:rPr lang="sv-SE" sz="1600" dirty="0">
                <a:solidFill>
                  <a:schemeClr val="accent4"/>
                </a:solidFill>
              </a:rPr>
            </a:br>
            <a:r>
              <a:rPr lang="sv-SE" sz="1600" dirty="0">
                <a:solidFill>
                  <a:schemeClr val="accent4"/>
                </a:solidFill>
              </a:rPr>
              <a:t>Avföring – lös/hård/frekvens/blod? Gasavgång? GE/obstipation/</a:t>
            </a:r>
            <a:r>
              <a:rPr lang="sv-SE" sz="1600" dirty="0" err="1">
                <a:solidFill>
                  <a:schemeClr val="accent4"/>
                </a:solidFill>
              </a:rPr>
              <a:t>Infestation</a:t>
            </a:r>
            <a:r>
              <a:rPr lang="sv-SE" sz="1600" dirty="0">
                <a:solidFill>
                  <a:schemeClr val="accent4"/>
                </a:solidFill>
              </a:rPr>
              <a:t>(?)/</a:t>
            </a:r>
            <a:r>
              <a:rPr lang="sv-SE" sz="1600" dirty="0" err="1">
                <a:solidFill>
                  <a:schemeClr val="accent4"/>
                </a:solidFill>
              </a:rPr>
              <a:t>invagination</a:t>
            </a:r>
            <a:r>
              <a:rPr lang="sv-SE" sz="1600" dirty="0">
                <a:solidFill>
                  <a:schemeClr val="accent4"/>
                </a:solidFill>
              </a:rPr>
              <a:t> </a:t>
            </a:r>
            <a:br>
              <a:rPr lang="sv-SE" sz="1600" dirty="0">
                <a:solidFill>
                  <a:schemeClr val="accent4"/>
                </a:solidFill>
              </a:rPr>
            </a:br>
            <a:r>
              <a:rPr lang="sv-SE" sz="1600" dirty="0">
                <a:solidFill>
                  <a:schemeClr val="accent4"/>
                </a:solidFill>
              </a:rPr>
              <a:t>Karaktär på kräkningar antal/färg/blod? GE/reflux/</a:t>
            </a:r>
            <a:r>
              <a:rPr lang="sv-SE" sz="1600" dirty="0" err="1">
                <a:solidFill>
                  <a:schemeClr val="accent4"/>
                </a:solidFill>
              </a:rPr>
              <a:t>invagination</a:t>
            </a:r>
            <a:r>
              <a:rPr lang="sv-SE" sz="1600" dirty="0">
                <a:solidFill>
                  <a:schemeClr val="accent4"/>
                </a:solidFill>
              </a:rPr>
              <a:t> </a:t>
            </a:r>
            <a:br>
              <a:rPr lang="sv-SE" sz="1600" dirty="0">
                <a:solidFill>
                  <a:schemeClr val="accent4"/>
                </a:solidFill>
              </a:rPr>
            </a:br>
            <a:r>
              <a:rPr lang="sv-SE" sz="1600" dirty="0">
                <a:solidFill>
                  <a:schemeClr val="accent4"/>
                </a:solidFill>
              </a:rPr>
              <a:t>Kissat? Intag av mat/vätska? </a:t>
            </a:r>
            <a:r>
              <a:rPr lang="sv-SE" sz="1600" dirty="0" err="1">
                <a:solidFill>
                  <a:schemeClr val="accent4"/>
                </a:solidFill>
              </a:rPr>
              <a:t>Dehydrering</a:t>
            </a:r>
            <a:r>
              <a:rPr lang="sv-SE" sz="1600" dirty="0">
                <a:solidFill>
                  <a:schemeClr val="accent4"/>
                </a:solidFill>
              </a:rPr>
              <a:t>/UVI </a:t>
            </a:r>
            <a:br>
              <a:rPr lang="sv-SE" sz="1600" dirty="0">
                <a:solidFill>
                  <a:schemeClr val="accent4"/>
                </a:solidFill>
              </a:rPr>
            </a:br>
            <a:r>
              <a:rPr lang="sv-SE" sz="1600" dirty="0">
                <a:solidFill>
                  <a:schemeClr val="accent4"/>
                </a:solidFill>
              </a:rPr>
              <a:t>Någon annan i familjen sjuk? GE </a:t>
            </a: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r>
              <a:rPr lang="sv-SE" sz="1000" dirty="0">
                <a:solidFill>
                  <a:schemeClr val="tx1">
                    <a:lumMod val="50000"/>
                    <a:lumOff val="50000"/>
                  </a:schemeClr>
                </a:solidFill>
              </a:rPr>
              <a:t>A1, B23, C69, B91, C106a, B132 </a:t>
            </a:r>
          </a:p>
          <a:p>
            <a:pPr marL="0" indent="0">
              <a:lnSpc>
                <a:spcPct val="100000"/>
              </a:lnSpc>
              <a:buNone/>
            </a:pPr>
            <a:endParaRPr lang="sv-SE" sz="1600" dirty="0"/>
          </a:p>
        </p:txBody>
      </p:sp>
    </p:spTree>
    <p:extLst>
      <p:ext uri="{BB962C8B-B14F-4D97-AF65-F5344CB8AC3E}">
        <p14:creationId xmlns:p14="http://schemas.microsoft.com/office/powerpoint/2010/main" val="92491679"/>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7 – </a:t>
            </a:r>
            <a:r>
              <a:rPr lang="sv-SE" sz="1600" dirty="0" err="1"/>
              <a:t>Sharah</a:t>
            </a:r>
            <a:r>
              <a:rPr lang="sv-SE" sz="1600" dirty="0"/>
              <a:t>, 0 år 7 månader </a:t>
            </a:r>
          </a:p>
          <a:p>
            <a:pPr marL="0" indent="0">
              <a:lnSpc>
                <a:spcPct val="100000"/>
              </a:lnSpc>
              <a:buNone/>
            </a:pPr>
            <a:r>
              <a:rPr lang="sv-SE" sz="1600" dirty="0">
                <a:solidFill>
                  <a:schemeClr val="tx1">
                    <a:lumMod val="50000"/>
                    <a:lumOff val="50000"/>
                  </a:schemeClr>
                </a:solidFill>
              </a:rPr>
              <a:t>Du gör din ST i barnmedicin och träffar </a:t>
            </a:r>
            <a:r>
              <a:rPr lang="sv-SE" sz="1600" dirty="0" err="1">
                <a:solidFill>
                  <a:schemeClr val="tx1">
                    <a:lumMod val="50000"/>
                    <a:lumOff val="50000"/>
                  </a:schemeClr>
                </a:solidFill>
              </a:rPr>
              <a:t>Sharah</a:t>
            </a:r>
            <a:r>
              <a:rPr lang="sv-SE" sz="1600" dirty="0">
                <a:solidFill>
                  <a:schemeClr val="tx1">
                    <a:lumMod val="50000"/>
                    <a:lumOff val="50000"/>
                  </a:schemeClr>
                </a:solidFill>
              </a:rPr>
              <a:t> sju månader, som kommer med sin pappa till barnakuten, där du denna förmiddag jobbar som barnjour. Pappa berättar att hon verkat ha ont i magen och att hon kräkts upprepade gånger det senaste dygnet. Hon är född i vecka 36 efter en okomplicerad graviditet, hade en period med hypoglykemi och senare </a:t>
            </a:r>
            <a:r>
              <a:rPr lang="sv-SE" sz="1600" dirty="0" err="1">
                <a:solidFill>
                  <a:schemeClr val="tx1">
                    <a:lumMod val="50000"/>
                    <a:lumOff val="50000"/>
                  </a:schemeClr>
                </a:solidFill>
              </a:rPr>
              <a:t>ikterus</a:t>
            </a:r>
            <a:r>
              <a:rPr lang="sv-SE" sz="1600" dirty="0">
                <a:solidFill>
                  <a:schemeClr val="tx1">
                    <a:lumMod val="50000"/>
                    <a:lumOff val="50000"/>
                  </a:schemeClr>
                </a:solidFill>
              </a:rPr>
              <a:t> men har därefter mått bra fram till i natt. </a:t>
            </a:r>
          </a:p>
          <a:p>
            <a:pPr marL="0" indent="0">
              <a:buNone/>
            </a:pPr>
            <a:r>
              <a:rPr lang="sv-SE" sz="1600" dirty="0"/>
              <a:t>När du frågar vidare berättar pappa att </a:t>
            </a:r>
            <a:r>
              <a:rPr lang="sv-SE" sz="1600" dirty="0" err="1"/>
              <a:t>Sharah</a:t>
            </a:r>
            <a:r>
              <a:rPr lang="sv-SE" sz="1600" dirty="0"/>
              <a:t> inte fått behålla något att äta eller dricka, har haft lite feber 38,3 och ett par lösa avföringar utan tecken till blod. Kräkningarna är intensiva och vattniga, utan grönt, brunt eller blodigt inslag. Pappa vet inte när hon kissade senast. Ingen annan i familjen är sjuk men det går kräksjuka på store broderns förskola. </a:t>
            </a:r>
            <a:r>
              <a:rPr lang="sv-SE" sz="1600" dirty="0" err="1"/>
              <a:t>Sharahs</a:t>
            </a:r>
            <a:r>
              <a:rPr lang="sv-SE" sz="1600" dirty="0"/>
              <a:t> mage är sammanfallen och man hör livliga men normala tarmljud. </a:t>
            </a:r>
          </a:p>
          <a:p>
            <a:pPr marL="0" indent="0">
              <a:buNone/>
            </a:pPr>
            <a:endParaRPr lang="sv-SE" sz="1600" dirty="0"/>
          </a:p>
          <a:p>
            <a:pPr marL="0" indent="0">
              <a:buNone/>
            </a:pPr>
            <a:r>
              <a:rPr lang="sv-SE" sz="1600" dirty="0"/>
              <a:t>Fråga 7:2 (1p) </a:t>
            </a:r>
            <a:br>
              <a:rPr lang="sv-SE" sz="1600" dirty="0"/>
            </a:br>
            <a:r>
              <a:rPr lang="sv-SE" sz="1600" dirty="0"/>
              <a:t>På vad i status baserar du din bedömning av eventuell </a:t>
            </a:r>
            <a:r>
              <a:rPr lang="sv-SE" sz="1600" dirty="0" err="1"/>
              <a:t>dehydreringsgrad</a:t>
            </a:r>
            <a:r>
              <a:rPr lang="sv-SE" sz="1600" dirty="0"/>
              <a:t>? </a:t>
            </a:r>
          </a:p>
          <a:p>
            <a:pPr marL="0" indent="0">
              <a:buNone/>
            </a:pPr>
            <a:endParaRPr lang="sv-SE" sz="1600" dirty="0"/>
          </a:p>
          <a:p>
            <a:pPr marL="0" indent="0">
              <a:lnSpc>
                <a:spcPct val="100000"/>
              </a:lnSpc>
              <a:buNone/>
            </a:pPr>
            <a:endParaRPr lang="sv-SE" sz="1600" dirty="0"/>
          </a:p>
        </p:txBody>
      </p:sp>
    </p:spTree>
    <p:extLst>
      <p:ext uri="{BB962C8B-B14F-4D97-AF65-F5344CB8AC3E}">
        <p14:creationId xmlns:p14="http://schemas.microsoft.com/office/powerpoint/2010/main" val="3078669939"/>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7 – </a:t>
            </a:r>
            <a:r>
              <a:rPr lang="sv-SE" sz="1600" dirty="0" err="1"/>
              <a:t>Sharah</a:t>
            </a:r>
            <a:r>
              <a:rPr lang="sv-SE" sz="1600" dirty="0"/>
              <a:t>, 0 år 7 månader </a:t>
            </a:r>
          </a:p>
          <a:p>
            <a:pPr marL="0" indent="0">
              <a:lnSpc>
                <a:spcPct val="100000"/>
              </a:lnSpc>
              <a:buNone/>
            </a:pPr>
            <a:r>
              <a:rPr lang="sv-SE" sz="1600" dirty="0">
                <a:solidFill>
                  <a:schemeClr val="tx1">
                    <a:lumMod val="50000"/>
                    <a:lumOff val="50000"/>
                  </a:schemeClr>
                </a:solidFill>
              </a:rPr>
              <a:t>Du gör din ST i barnmedicin och träffar </a:t>
            </a:r>
            <a:r>
              <a:rPr lang="sv-SE" sz="1600" dirty="0" err="1">
                <a:solidFill>
                  <a:schemeClr val="tx1">
                    <a:lumMod val="50000"/>
                    <a:lumOff val="50000"/>
                  </a:schemeClr>
                </a:solidFill>
              </a:rPr>
              <a:t>Sharah</a:t>
            </a:r>
            <a:r>
              <a:rPr lang="sv-SE" sz="1600" dirty="0">
                <a:solidFill>
                  <a:schemeClr val="tx1">
                    <a:lumMod val="50000"/>
                    <a:lumOff val="50000"/>
                  </a:schemeClr>
                </a:solidFill>
              </a:rPr>
              <a:t> sju månader, som kommer med sin pappa till barnakuten, där du denna förmiddag jobbar som barnjour. Pappa berättar att hon verkat ha ont i magen och att hon kräkts upprepade gånger det senaste dygnet. Hon är född i vecka 36 efter en okomplicerad graviditet, hade en period med hypoglykemi och senare </a:t>
            </a:r>
            <a:r>
              <a:rPr lang="sv-SE" sz="1600" dirty="0" err="1">
                <a:solidFill>
                  <a:schemeClr val="tx1">
                    <a:lumMod val="50000"/>
                    <a:lumOff val="50000"/>
                  </a:schemeClr>
                </a:solidFill>
              </a:rPr>
              <a:t>ikterus</a:t>
            </a:r>
            <a:r>
              <a:rPr lang="sv-SE" sz="1600" dirty="0">
                <a:solidFill>
                  <a:schemeClr val="tx1">
                    <a:lumMod val="50000"/>
                    <a:lumOff val="50000"/>
                  </a:schemeClr>
                </a:solidFill>
              </a:rPr>
              <a:t> men har därefter mått bra fram till i natt. </a:t>
            </a:r>
          </a:p>
          <a:p>
            <a:pPr marL="0" indent="0">
              <a:buNone/>
            </a:pPr>
            <a:r>
              <a:rPr lang="sv-SE" sz="1600" dirty="0"/>
              <a:t>När du frågar vidare berättar pappa att </a:t>
            </a:r>
            <a:r>
              <a:rPr lang="sv-SE" sz="1600" dirty="0" err="1"/>
              <a:t>Sharah</a:t>
            </a:r>
            <a:r>
              <a:rPr lang="sv-SE" sz="1600" dirty="0"/>
              <a:t> inte fått behålla något att äta eller dricka, har haft lite feber 38,3 och ett par lösa avföringar utan tecken till blod. Kräkningarna är intensiva och vattniga, utan grönt, brunt eller blodigt inslag. Pappa vet inte när hon kissade senast. Ingen annan i familjen är sjuk men det går kräksjuka på store broderns förskola. </a:t>
            </a:r>
            <a:r>
              <a:rPr lang="sv-SE" sz="1600" dirty="0" err="1"/>
              <a:t>Sharahs</a:t>
            </a:r>
            <a:r>
              <a:rPr lang="sv-SE" sz="1600" dirty="0"/>
              <a:t> mage är sammanfallen och man hör livliga men normala tarmljud. </a:t>
            </a:r>
          </a:p>
          <a:p>
            <a:pPr marL="0" indent="0">
              <a:buNone/>
            </a:pPr>
            <a:endParaRPr lang="sv-SE" sz="1600" dirty="0"/>
          </a:p>
          <a:p>
            <a:pPr marL="0" indent="0">
              <a:buNone/>
            </a:pPr>
            <a:r>
              <a:rPr lang="sv-SE" sz="1600" dirty="0"/>
              <a:t>Fråga 7:2 (1p) </a:t>
            </a:r>
            <a:br>
              <a:rPr lang="sv-SE" sz="1600" dirty="0"/>
            </a:br>
            <a:r>
              <a:rPr lang="sv-SE" sz="1600" dirty="0"/>
              <a:t>På vad i status baserar du din bedömning av eventuell </a:t>
            </a:r>
            <a:r>
              <a:rPr lang="sv-SE" sz="1600" dirty="0" err="1"/>
              <a:t>dehydreringsgrad</a:t>
            </a:r>
            <a:r>
              <a:rPr lang="sv-SE" sz="1600" dirty="0"/>
              <a:t>?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a:solidFill>
                  <a:schemeClr val="accent4"/>
                </a:solidFill>
              </a:rPr>
              <a:t>Klinisk undersökning med värdering av </a:t>
            </a:r>
            <a:r>
              <a:rPr lang="sv-SE" sz="1600" dirty="0" err="1">
                <a:solidFill>
                  <a:schemeClr val="accent4"/>
                </a:solidFill>
              </a:rPr>
              <a:t>dehydreringstecken</a:t>
            </a:r>
            <a:r>
              <a:rPr lang="sv-SE" sz="1600" dirty="0">
                <a:solidFill>
                  <a:schemeClr val="accent4"/>
                </a:solidFill>
              </a:rPr>
              <a:t> såsom </a:t>
            </a:r>
            <a:r>
              <a:rPr lang="sv-SE" sz="1600" dirty="0" err="1">
                <a:solidFill>
                  <a:schemeClr val="accent4"/>
                </a:solidFill>
              </a:rPr>
              <a:t>halonering</a:t>
            </a:r>
            <a:r>
              <a:rPr lang="sv-SE" sz="1600" dirty="0">
                <a:solidFill>
                  <a:schemeClr val="accent4"/>
                </a:solidFill>
              </a:rPr>
              <a:t>, nedsatt </a:t>
            </a:r>
            <a:r>
              <a:rPr lang="sv-SE" sz="1600" dirty="0" err="1">
                <a:solidFill>
                  <a:schemeClr val="accent4"/>
                </a:solidFill>
              </a:rPr>
              <a:t>hudturgor</a:t>
            </a:r>
            <a:r>
              <a:rPr lang="sv-SE" sz="1600" dirty="0">
                <a:solidFill>
                  <a:schemeClr val="accent4"/>
                </a:solidFill>
              </a:rPr>
              <a:t>, torra slemhinnor, förlängd kapillär återfyllnad, allmäntillstånd samt vikt i relation till tidigare vikter på tillväxtkurvan.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r>
              <a:rPr lang="sv-SE" sz="1000" dirty="0">
                <a:solidFill>
                  <a:schemeClr val="tx1">
                    <a:lumMod val="50000"/>
                    <a:lumOff val="50000"/>
                  </a:schemeClr>
                </a:solidFill>
              </a:rPr>
              <a:t>A1, B23, C69, B91, C106a, B132 </a:t>
            </a:r>
          </a:p>
          <a:p>
            <a:pPr marL="0" indent="0">
              <a:lnSpc>
                <a:spcPct val="100000"/>
              </a:lnSpc>
              <a:buNone/>
            </a:pPr>
            <a:endParaRPr lang="sv-SE" sz="1600" dirty="0"/>
          </a:p>
        </p:txBody>
      </p:sp>
    </p:spTree>
    <p:extLst>
      <p:ext uri="{BB962C8B-B14F-4D97-AF65-F5344CB8AC3E}">
        <p14:creationId xmlns:p14="http://schemas.microsoft.com/office/powerpoint/2010/main" val="380906787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7 – </a:t>
            </a:r>
            <a:r>
              <a:rPr lang="sv-SE" sz="1600" dirty="0" err="1"/>
              <a:t>Sharah</a:t>
            </a:r>
            <a:r>
              <a:rPr lang="sv-SE" sz="1600" dirty="0"/>
              <a:t>, 0 år 7 månader </a:t>
            </a:r>
          </a:p>
          <a:p>
            <a:pPr marL="0" indent="0">
              <a:lnSpc>
                <a:spcPct val="100000"/>
              </a:lnSpc>
              <a:buNone/>
            </a:pPr>
            <a:r>
              <a:rPr lang="sv-SE" sz="1600" dirty="0">
                <a:solidFill>
                  <a:schemeClr val="tx1">
                    <a:lumMod val="50000"/>
                    <a:lumOff val="50000"/>
                  </a:schemeClr>
                </a:solidFill>
              </a:rPr>
              <a:t>Du gör din ST i barnmedicin och träffar </a:t>
            </a:r>
            <a:r>
              <a:rPr lang="sv-SE" sz="1600" dirty="0" err="1">
                <a:solidFill>
                  <a:schemeClr val="tx1">
                    <a:lumMod val="50000"/>
                    <a:lumOff val="50000"/>
                  </a:schemeClr>
                </a:solidFill>
              </a:rPr>
              <a:t>Sharah</a:t>
            </a:r>
            <a:r>
              <a:rPr lang="sv-SE" sz="1600" dirty="0">
                <a:solidFill>
                  <a:schemeClr val="tx1">
                    <a:lumMod val="50000"/>
                    <a:lumOff val="50000"/>
                  </a:schemeClr>
                </a:solidFill>
              </a:rPr>
              <a:t> sju månader, som kommer med sin pappa till barnakuten, där du denna förmiddag jobbar som barnjour. Pappa berättar att hon verkat ha ont i magen och att hon kräkts upprepade gånger det senaste dygnet. Hon är född i vecka 36 efter en okomplicerad graviditet, hade en period med hypoglykemi och senare </a:t>
            </a:r>
            <a:r>
              <a:rPr lang="sv-SE" sz="1600" dirty="0" err="1">
                <a:solidFill>
                  <a:schemeClr val="tx1">
                    <a:lumMod val="50000"/>
                    <a:lumOff val="50000"/>
                  </a:schemeClr>
                </a:solidFill>
              </a:rPr>
              <a:t>ikterus</a:t>
            </a:r>
            <a:r>
              <a:rPr lang="sv-SE" sz="1600" dirty="0">
                <a:solidFill>
                  <a:schemeClr val="tx1">
                    <a:lumMod val="50000"/>
                    <a:lumOff val="50000"/>
                  </a:schemeClr>
                </a:solidFill>
              </a:rPr>
              <a:t> men har därefter mått bra fram till i natt. </a:t>
            </a:r>
          </a:p>
          <a:p>
            <a:pPr marL="0" indent="0">
              <a:lnSpc>
                <a:spcPct val="100000"/>
              </a:lnSpc>
              <a:buNone/>
            </a:pPr>
            <a:endParaRPr lang="sv-SE" sz="1600" dirty="0"/>
          </a:p>
          <a:p>
            <a:pPr marL="0" indent="0">
              <a:buNone/>
            </a:pPr>
            <a:r>
              <a:rPr lang="sv-SE" sz="1600" dirty="0"/>
              <a:t>Fråga 7:3 (1p) </a:t>
            </a:r>
          </a:p>
          <a:p>
            <a:pPr marL="0" indent="0">
              <a:buNone/>
            </a:pPr>
            <a:r>
              <a:rPr lang="sv-SE" sz="1600" dirty="0"/>
              <a:t>Beskriv kortfattat de huvudsakliga mekanismerna kroppen har för att motverka </a:t>
            </a:r>
            <a:r>
              <a:rPr lang="sv-SE" sz="1600" dirty="0" err="1"/>
              <a:t>dehydrering</a:t>
            </a:r>
            <a:r>
              <a:rPr lang="sv-SE" sz="1600" dirty="0"/>
              <a:t>. </a:t>
            </a:r>
          </a:p>
          <a:p>
            <a:pPr marL="0" indent="0">
              <a:buNone/>
            </a:pPr>
            <a:endParaRPr lang="sv-SE" sz="1600" dirty="0"/>
          </a:p>
          <a:p>
            <a:pPr marL="0" indent="0">
              <a:lnSpc>
                <a:spcPct val="100000"/>
              </a:lnSpc>
              <a:buNone/>
            </a:pPr>
            <a:endParaRPr lang="sv-SE" sz="1600" dirty="0"/>
          </a:p>
        </p:txBody>
      </p:sp>
    </p:spTree>
    <p:extLst>
      <p:ext uri="{BB962C8B-B14F-4D97-AF65-F5344CB8AC3E}">
        <p14:creationId xmlns:p14="http://schemas.microsoft.com/office/powerpoint/2010/main" val="587894400"/>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7 – </a:t>
            </a:r>
            <a:r>
              <a:rPr lang="sv-SE" sz="1600" dirty="0" err="1"/>
              <a:t>Sharah</a:t>
            </a:r>
            <a:r>
              <a:rPr lang="sv-SE" sz="1600" dirty="0"/>
              <a:t>, 0 år 7 månader </a:t>
            </a:r>
          </a:p>
          <a:p>
            <a:pPr marL="0" indent="0">
              <a:lnSpc>
                <a:spcPct val="100000"/>
              </a:lnSpc>
              <a:buNone/>
            </a:pPr>
            <a:r>
              <a:rPr lang="sv-SE" sz="1600" dirty="0">
                <a:solidFill>
                  <a:schemeClr val="tx1">
                    <a:lumMod val="50000"/>
                    <a:lumOff val="50000"/>
                  </a:schemeClr>
                </a:solidFill>
              </a:rPr>
              <a:t>Du gör din ST i barnmedicin och träffar </a:t>
            </a:r>
            <a:r>
              <a:rPr lang="sv-SE" sz="1600" dirty="0" err="1">
                <a:solidFill>
                  <a:schemeClr val="tx1">
                    <a:lumMod val="50000"/>
                    <a:lumOff val="50000"/>
                  </a:schemeClr>
                </a:solidFill>
              </a:rPr>
              <a:t>Sharah</a:t>
            </a:r>
            <a:r>
              <a:rPr lang="sv-SE" sz="1600" dirty="0">
                <a:solidFill>
                  <a:schemeClr val="tx1">
                    <a:lumMod val="50000"/>
                    <a:lumOff val="50000"/>
                  </a:schemeClr>
                </a:solidFill>
              </a:rPr>
              <a:t> sju månader, som kommer med sin pappa till barnakuten, där du denna förmiddag jobbar som barnjour. Pappa berättar att hon verkat ha ont i magen och att hon kräkts upprepade gånger det senaste dygnet. Hon är född i vecka 36 efter en okomplicerad graviditet, hade en period med hypoglykemi och senare </a:t>
            </a:r>
            <a:r>
              <a:rPr lang="sv-SE" sz="1600" dirty="0" err="1">
                <a:solidFill>
                  <a:schemeClr val="tx1">
                    <a:lumMod val="50000"/>
                    <a:lumOff val="50000"/>
                  </a:schemeClr>
                </a:solidFill>
              </a:rPr>
              <a:t>ikterus</a:t>
            </a:r>
            <a:r>
              <a:rPr lang="sv-SE" sz="1600" dirty="0">
                <a:solidFill>
                  <a:schemeClr val="tx1">
                    <a:lumMod val="50000"/>
                    <a:lumOff val="50000"/>
                  </a:schemeClr>
                </a:solidFill>
              </a:rPr>
              <a:t> men har därefter mått bra fram till i natt. </a:t>
            </a:r>
          </a:p>
          <a:p>
            <a:pPr marL="0" indent="0">
              <a:lnSpc>
                <a:spcPct val="100000"/>
              </a:lnSpc>
              <a:buNone/>
            </a:pPr>
            <a:endParaRPr lang="sv-SE" sz="1600" dirty="0"/>
          </a:p>
          <a:p>
            <a:pPr marL="0" indent="0">
              <a:buNone/>
            </a:pPr>
            <a:r>
              <a:rPr lang="sv-SE" sz="1600" dirty="0"/>
              <a:t>Fråga 7:3 (1p) </a:t>
            </a:r>
          </a:p>
          <a:p>
            <a:pPr marL="0" indent="0">
              <a:buNone/>
            </a:pPr>
            <a:r>
              <a:rPr lang="sv-SE" sz="1600" dirty="0"/>
              <a:t>Beskriv kortfattat de huvudsakliga mekanismerna kroppen har för att motverka </a:t>
            </a:r>
            <a:r>
              <a:rPr lang="sv-SE" sz="1600" dirty="0" err="1"/>
              <a:t>dehydrering</a:t>
            </a:r>
            <a:r>
              <a:rPr lang="sv-SE" sz="1600" dirty="0"/>
              <a:t>.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a:solidFill>
                  <a:schemeClr val="accent4"/>
                </a:solidFill>
              </a:rPr>
              <a:t>Törst stimuleras av </a:t>
            </a:r>
            <a:r>
              <a:rPr lang="sv-SE" sz="1600" dirty="0" err="1">
                <a:solidFill>
                  <a:schemeClr val="accent4"/>
                </a:solidFill>
              </a:rPr>
              <a:t>baro</a:t>
            </a:r>
            <a:r>
              <a:rPr lang="sv-SE" sz="1600" dirty="0">
                <a:solidFill>
                  <a:schemeClr val="accent4"/>
                </a:solidFill>
              </a:rPr>
              <a:t>- och </a:t>
            </a:r>
            <a:r>
              <a:rPr lang="sv-SE" sz="1600" dirty="0" err="1">
                <a:solidFill>
                  <a:schemeClr val="accent4"/>
                </a:solidFill>
              </a:rPr>
              <a:t>osmoreceptorer</a:t>
            </a:r>
            <a:r>
              <a:rPr lang="sv-SE" sz="1600" dirty="0">
                <a:solidFill>
                  <a:schemeClr val="accent4"/>
                </a:solidFill>
              </a:rPr>
              <a:t> och regleras av </a:t>
            </a:r>
            <a:r>
              <a:rPr lang="sv-SE" sz="1600" dirty="0" err="1">
                <a:solidFill>
                  <a:schemeClr val="accent4"/>
                </a:solidFill>
              </a:rPr>
              <a:t>hypothalamus</a:t>
            </a:r>
            <a:r>
              <a:rPr lang="sv-SE" sz="1600" dirty="0">
                <a:solidFill>
                  <a:schemeClr val="accent4"/>
                </a:solidFill>
              </a:rPr>
              <a:t>. Samma stimuli leder också till ökad insöndring av ADH från hypofysens </a:t>
            </a:r>
            <a:r>
              <a:rPr lang="sv-SE" sz="1600" dirty="0" err="1">
                <a:solidFill>
                  <a:schemeClr val="accent4"/>
                </a:solidFill>
              </a:rPr>
              <a:t>baklopp</a:t>
            </a:r>
            <a:r>
              <a:rPr lang="sv-SE" sz="1600" dirty="0">
                <a:solidFill>
                  <a:schemeClr val="accent4"/>
                </a:solidFill>
              </a:rPr>
              <a:t> som ökar återupptagen av vatten ur primärurinen genom vattentransportörer (</a:t>
            </a:r>
            <a:r>
              <a:rPr lang="sv-SE" sz="1600" dirty="0" err="1">
                <a:solidFill>
                  <a:schemeClr val="accent4"/>
                </a:solidFill>
              </a:rPr>
              <a:t>aquaporiner</a:t>
            </a:r>
            <a:r>
              <a:rPr lang="sv-SE" sz="1600" dirty="0">
                <a:solidFill>
                  <a:schemeClr val="accent4"/>
                </a:solidFill>
              </a:rPr>
              <a:t>) och därigenom minskar förlusten av vätska i njurarna. </a:t>
            </a:r>
          </a:p>
          <a:p>
            <a:pPr marL="0" indent="0">
              <a:lnSpc>
                <a:spcPct val="100000"/>
              </a:lnSpc>
              <a:buNone/>
            </a:pPr>
            <a:endParaRPr lang="sv-SE" sz="1600" dirty="0"/>
          </a:p>
        </p:txBody>
      </p:sp>
    </p:spTree>
    <p:extLst>
      <p:ext uri="{BB962C8B-B14F-4D97-AF65-F5344CB8AC3E}">
        <p14:creationId xmlns:p14="http://schemas.microsoft.com/office/powerpoint/2010/main" val="2370791331"/>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7 – </a:t>
            </a:r>
            <a:r>
              <a:rPr lang="sv-SE" sz="1600" dirty="0" err="1"/>
              <a:t>Sharah</a:t>
            </a:r>
            <a:r>
              <a:rPr lang="sv-SE" sz="1600" dirty="0"/>
              <a:t>, 0 år 7 månader </a:t>
            </a:r>
          </a:p>
          <a:p>
            <a:pPr marL="0" indent="0">
              <a:buNone/>
            </a:pPr>
            <a:r>
              <a:rPr lang="sv-SE" sz="1600" dirty="0"/>
              <a:t>Du misstänker att hon drabbats av en </a:t>
            </a:r>
            <a:r>
              <a:rPr lang="sv-SE" sz="1600" dirty="0" err="1"/>
              <a:t>gastroenterit</a:t>
            </a:r>
            <a:r>
              <a:rPr lang="sv-SE" sz="1600" dirty="0"/>
              <a:t>. Vid undersökning finner du en fullt vaken men hängig tjej med </a:t>
            </a:r>
            <a:r>
              <a:rPr lang="sv-SE" sz="1600" dirty="0" err="1"/>
              <a:t>halonerade</a:t>
            </a:r>
            <a:r>
              <a:rPr lang="sv-SE" sz="1600" dirty="0"/>
              <a:t> ögon, torra munslemhinnor och något nedsatt </a:t>
            </a:r>
            <a:r>
              <a:rPr lang="sv-SE" sz="1600" dirty="0" err="1"/>
              <a:t>hudturgor</a:t>
            </a:r>
            <a:r>
              <a:rPr lang="sv-SE" sz="1600" dirty="0"/>
              <a:t>. Hon har normala vitalparametrar förutom temp 38.5 och en lätt takykardi. Med hjälp av tillväxtkurvan och dagens vikt uppskattar du att hon har en vikt ungefär 8% under förväntat. </a:t>
            </a:r>
          </a:p>
          <a:p>
            <a:pPr marL="0" indent="0">
              <a:buNone/>
            </a:pPr>
            <a:endParaRPr lang="sv-SE" sz="1600" dirty="0"/>
          </a:p>
          <a:p>
            <a:pPr marL="0" indent="0">
              <a:buNone/>
            </a:pPr>
            <a:r>
              <a:rPr lang="sv-SE" sz="1600" dirty="0"/>
              <a:t>Fråga 7:4 (2p) </a:t>
            </a:r>
            <a:br>
              <a:rPr lang="sv-SE" sz="1600" dirty="0"/>
            </a:br>
            <a:r>
              <a:rPr lang="sv-SE" sz="1600" dirty="0"/>
              <a:t>Vilken utredning vill du gå vidare med för att kunna planera den fortsatta handläggningen - motivera? </a:t>
            </a:r>
          </a:p>
          <a:p>
            <a:pPr marL="0" indent="0">
              <a:lnSpc>
                <a:spcPct val="100000"/>
              </a:lnSpc>
              <a:buNone/>
            </a:pPr>
            <a:endParaRPr lang="sv-SE" sz="1600" dirty="0"/>
          </a:p>
        </p:txBody>
      </p:sp>
    </p:spTree>
    <p:extLst>
      <p:ext uri="{BB962C8B-B14F-4D97-AF65-F5344CB8AC3E}">
        <p14:creationId xmlns:p14="http://schemas.microsoft.com/office/powerpoint/2010/main" val="3989017758"/>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7 – </a:t>
            </a:r>
            <a:r>
              <a:rPr lang="sv-SE" sz="1600" dirty="0" err="1"/>
              <a:t>Sharah</a:t>
            </a:r>
            <a:r>
              <a:rPr lang="sv-SE" sz="1600" dirty="0"/>
              <a:t>, 0 år 7 månader </a:t>
            </a:r>
          </a:p>
          <a:p>
            <a:pPr marL="0" indent="0">
              <a:buNone/>
            </a:pPr>
            <a:r>
              <a:rPr lang="sv-SE" sz="1600" dirty="0"/>
              <a:t>Du misstänker att hon drabbats av en </a:t>
            </a:r>
            <a:r>
              <a:rPr lang="sv-SE" sz="1600" dirty="0" err="1"/>
              <a:t>gastroenterit</a:t>
            </a:r>
            <a:r>
              <a:rPr lang="sv-SE" sz="1600" dirty="0"/>
              <a:t>. Vid undersökning finner du en fullt vaken men hängig tjej med </a:t>
            </a:r>
            <a:r>
              <a:rPr lang="sv-SE" sz="1600" dirty="0" err="1"/>
              <a:t>halonerade</a:t>
            </a:r>
            <a:r>
              <a:rPr lang="sv-SE" sz="1600" dirty="0"/>
              <a:t> ögon, torra munslemhinnor och något nedsatt </a:t>
            </a:r>
            <a:r>
              <a:rPr lang="sv-SE" sz="1600" dirty="0" err="1"/>
              <a:t>hudturgor</a:t>
            </a:r>
            <a:r>
              <a:rPr lang="sv-SE" sz="1600" dirty="0"/>
              <a:t>. Hon har normala vitalparametrar förutom temp 38.5 och en lätt takykardi. Med hjälp av tillväxtkurvan och dagens vikt uppskattar du att hon har en vikt ungefär 8% under förväntat. </a:t>
            </a:r>
          </a:p>
          <a:p>
            <a:pPr marL="0" indent="0">
              <a:buNone/>
            </a:pPr>
            <a:endParaRPr lang="sv-SE" sz="1600" dirty="0"/>
          </a:p>
          <a:p>
            <a:pPr marL="0" indent="0">
              <a:buNone/>
            </a:pPr>
            <a:r>
              <a:rPr lang="sv-SE" sz="1600" dirty="0"/>
              <a:t>Fråga 7:4 (2p) </a:t>
            </a:r>
            <a:br>
              <a:rPr lang="sv-SE" sz="1600" dirty="0"/>
            </a:br>
            <a:r>
              <a:rPr lang="sv-SE" sz="1600" dirty="0"/>
              <a:t>Vilken utredning vill du gå vidare med för att kunna planera den fortsatta handläggningen - motivera? </a:t>
            </a:r>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Provtagning inkluderande Na, K för att kunna planera vätsketerapi (</a:t>
            </a:r>
            <a:r>
              <a:rPr lang="sv-SE" sz="1600" dirty="0" err="1">
                <a:solidFill>
                  <a:schemeClr val="accent4"/>
                </a:solidFill>
              </a:rPr>
              <a:t>hyperton</a:t>
            </a:r>
            <a:r>
              <a:rPr lang="sv-SE" sz="1600" dirty="0">
                <a:solidFill>
                  <a:schemeClr val="accent4"/>
                </a:solidFill>
              </a:rPr>
              <a:t>? </a:t>
            </a:r>
            <a:r>
              <a:rPr lang="sv-SE" sz="1600" dirty="0" err="1">
                <a:solidFill>
                  <a:schemeClr val="accent4"/>
                </a:solidFill>
              </a:rPr>
              <a:t>Iv</a:t>
            </a:r>
            <a:r>
              <a:rPr lang="sv-SE" sz="1600" dirty="0">
                <a:solidFill>
                  <a:schemeClr val="accent4"/>
                </a:solidFill>
              </a:rPr>
              <a:t> eller </a:t>
            </a:r>
            <a:r>
              <a:rPr lang="sv-SE" sz="1600" dirty="0" err="1">
                <a:solidFill>
                  <a:schemeClr val="accent4"/>
                </a:solidFill>
              </a:rPr>
              <a:t>po</a:t>
            </a:r>
            <a:r>
              <a:rPr lang="sv-SE" sz="1600" dirty="0">
                <a:solidFill>
                  <a:schemeClr val="accent4"/>
                </a:solidFill>
              </a:rPr>
              <a:t>?) samt </a:t>
            </a:r>
            <a:r>
              <a:rPr lang="sv-SE" sz="1600" dirty="0" err="1">
                <a:solidFill>
                  <a:schemeClr val="accent4"/>
                </a:solidFill>
              </a:rPr>
              <a:t>ev</a:t>
            </a:r>
            <a:r>
              <a:rPr lang="sv-SE" sz="1600" dirty="0">
                <a:solidFill>
                  <a:schemeClr val="accent4"/>
                </a:solidFill>
              </a:rPr>
              <a:t> CRP för att ”utesluta” bakteriell infektion antingen i tarm, buk eller urinvägar </a:t>
            </a:r>
          </a:p>
          <a:p>
            <a:pPr marL="0" indent="0">
              <a:buNone/>
            </a:pPr>
            <a:endParaRPr lang="sv-SE" sz="1600" dirty="0">
              <a:solidFill>
                <a:schemeClr val="accent4"/>
              </a:solidFill>
            </a:endParaRPr>
          </a:p>
          <a:p>
            <a:pPr marL="0" indent="0">
              <a:buNone/>
            </a:pPr>
            <a:endParaRPr lang="sv-SE" sz="1600" dirty="0">
              <a:solidFill>
                <a:schemeClr val="accent4"/>
              </a:solidFill>
            </a:endParaRPr>
          </a:p>
          <a:p>
            <a:pPr marL="0" indent="0">
              <a:buNone/>
            </a:pPr>
            <a:endParaRPr lang="sv-SE" sz="1600" dirty="0">
              <a:solidFill>
                <a:schemeClr val="accent4"/>
              </a:solidFill>
            </a:endParaRPr>
          </a:p>
          <a:p>
            <a:pPr marL="0" indent="0">
              <a:buNone/>
            </a:pPr>
            <a:endParaRPr lang="sv-SE" sz="1600" dirty="0">
              <a:solidFill>
                <a:schemeClr val="accent4"/>
              </a:solidFill>
            </a:endParaRPr>
          </a:p>
          <a:p>
            <a:pPr marL="0" indent="0">
              <a:buNone/>
            </a:pPr>
            <a:endParaRPr lang="sv-SE" sz="1600" dirty="0">
              <a:solidFill>
                <a:schemeClr val="accent4"/>
              </a:solidFill>
            </a:endParaRPr>
          </a:p>
          <a:p>
            <a:pPr marL="0" indent="0">
              <a:buNone/>
            </a:pPr>
            <a:endParaRPr lang="sv-SE" sz="1600" dirty="0">
              <a:solidFill>
                <a:schemeClr val="accent4"/>
              </a:solidFill>
            </a:endParaRPr>
          </a:p>
          <a:p>
            <a:pPr marL="0" indent="0">
              <a:buNone/>
            </a:pPr>
            <a:endParaRPr lang="sv-SE" sz="1600" dirty="0">
              <a:solidFill>
                <a:schemeClr val="accent4"/>
              </a:solidFill>
            </a:endParaRPr>
          </a:p>
          <a:p>
            <a:pPr marL="0" indent="0">
              <a:buNone/>
            </a:pPr>
            <a:r>
              <a:rPr lang="sv-SE" sz="1000" dirty="0">
                <a:solidFill>
                  <a:schemeClr val="tx1">
                    <a:lumMod val="50000"/>
                    <a:lumOff val="50000"/>
                  </a:schemeClr>
                </a:solidFill>
              </a:rPr>
              <a:t>A1, B23, C69, B91, C106a, B132 </a:t>
            </a:r>
          </a:p>
          <a:p>
            <a:pPr marL="0" indent="0">
              <a:lnSpc>
                <a:spcPct val="100000"/>
              </a:lnSpc>
              <a:buNone/>
            </a:pPr>
            <a:endParaRPr lang="sv-SE" sz="1600" dirty="0"/>
          </a:p>
        </p:txBody>
      </p:sp>
    </p:spTree>
    <p:extLst>
      <p:ext uri="{BB962C8B-B14F-4D97-AF65-F5344CB8AC3E}">
        <p14:creationId xmlns:p14="http://schemas.microsoft.com/office/powerpoint/2010/main" val="127070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2, Laila 20 år </a:t>
            </a:r>
            <a:endParaRPr lang="sv-SE" sz="1600" dirty="0"/>
          </a:p>
          <a:p>
            <a:pPr marL="0" indent="0">
              <a:buNone/>
            </a:pPr>
            <a:r>
              <a:rPr lang="sv-SE" sz="1600" dirty="0"/>
              <a:t>Du misstänkte att det rörde sig om en druvbörd (mola </a:t>
            </a:r>
            <a:r>
              <a:rPr lang="sv-SE" sz="1600" dirty="0" err="1"/>
              <a:t>hydatidosa</a:t>
            </a:r>
            <a:r>
              <a:rPr lang="sv-SE" sz="1600" dirty="0"/>
              <a:t>) då ultraljudsbilden är </a:t>
            </a:r>
            <a:r>
              <a:rPr lang="sv-SE" sz="1600" dirty="0" err="1"/>
              <a:t>patognomon</a:t>
            </a:r>
            <a:r>
              <a:rPr lang="sv-SE" sz="1600" dirty="0"/>
              <a:t> för mola och tog bl.a. serum beta-</a:t>
            </a:r>
            <a:r>
              <a:rPr lang="sv-SE" sz="1600" dirty="0" err="1"/>
              <a:t>hCG</a:t>
            </a:r>
            <a:r>
              <a:rPr lang="sv-SE" sz="1600" dirty="0"/>
              <a:t> som var över 250000 </a:t>
            </a:r>
            <a:r>
              <a:rPr lang="sv-SE" sz="1600" dirty="0" err="1"/>
              <a:t>mIE</a:t>
            </a:r>
            <a:r>
              <a:rPr lang="sv-SE" sz="1600" dirty="0"/>
              <a:t>/ml vilket talar för en druvbörd. Du förbehandlade Laila med en </a:t>
            </a:r>
            <a:r>
              <a:rPr lang="sv-SE" sz="1600" dirty="0" err="1"/>
              <a:t>Cytotec</a:t>
            </a:r>
            <a:r>
              <a:rPr lang="sv-SE" sz="1600" dirty="0"/>
              <a:t> tablett för att mogna cervix och dagen efter genomgick Laila operation med </a:t>
            </a:r>
            <a:r>
              <a:rPr lang="sv-SE" sz="1600" dirty="0" err="1"/>
              <a:t>vacuumexeres</a:t>
            </a:r>
            <a:r>
              <a:rPr lang="sv-SE" sz="1600" dirty="0"/>
              <a:t> av uterus. Operationen var okomplicerad och Laila kunna skrivas ut dagen efter. </a:t>
            </a:r>
          </a:p>
          <a:p>
            <a:pPr marL="0" indent="0">
              <a:buNone/>
            </a:pPr>
            <a:r>
              <a:rPr lang="sv-SE" sz="1600" dirty="0"/>
              <a:t>Du får PAD svaret 10 dagar senare. PAD visar komplett mola </a:t>
            </a:r>
            <a:r>
              <a:rPr lang="sv-SE" sz="1600" dirty="0" err="1"/>
              <a:t>hydatidosa</a:t>
            </a:r>
            <a:r>
              <a:rPr lang="sv-SE" sz="1600" dirty="0"/>
              <a:t>. </a:t>
            </a:r>
            <a:br>
              <a:rPr lang="sv-SE" sz="1600" dirty="0"/>
            </a:br>
            <a:br>
              <a:rPr lang="sv-SE" sz="1600" dirty="0"/>
            </a:br>
            <a:r>
              <a:rPr lang="sv-SE" sz="1600" b="1" dirty="0"/>
              <a:t>Fråga 2:7 (3p) </a:t>
            </a:r>
            <a:br>
              <a:rPr lang="sv-SE" sz="1600" b="1" dirty="0"/>
            </a:br>
            <a:r>
              <a:rPr lang="sv-SE" sz="1600" dirty="0"/>
              <a:t>Vad är skillnaden på komplett och partiell mola morfologiskt och genetiskt?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288271783"/>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7 – </a:t>
            </a:r>
            <a:r>
              <a:rPr lang="sv-SE" sz="1600" dirty="0" err="1"/>
              <a:t>Sharah</a:t>
            </a:r>
            <a:r>
              <a:rPr lang="sv-SE" sz="1600" dirty="0"/>
              <a:t>, 0 år 7 månader </a:t>
            </a:r>
          </a:p>
          <a:p>
            <a:pPr marL="0" indent="0">
              <a:buNone/>
            </a:pPr>
            <a:r>
              <a:rPr lang="sv-SE" sz="1600" dirty="0"/>
              <a:t>Du bedömer att hon har en måttlig </a:t>
            </a:r>
            <a:r>
              <a:rPr lang="sv-SE" sz="1600" dirty="0" err="1"/>
              <a:t>dehydrering</a:t>
            </a:r>
            <a:r>
              <a:rPr lang="sv-SE" sz="1600" dirty="0"/>
              <a:t> och behöver </a:t>
            </a:r>
            <a:r>
              <a:rPr lang="sv-SE" sz="1600" dirty="0" err="1"/>
              <a:t>rehydrering</a:t>
            </a:r>
            <a:r>
              <a:rPr lang="sv-SE" sz="1600" dirty="0"/>
              <a:t>. Provtagning visar Natrium 158, Kalium 4.1, </a:t>
            </a:r>
            <a:r>
              <a:rPr lang="sv-SE" sz="1600" dirty="0" err="1"/>
              <a:t>Base</a:t>
            </a:r>
            <a:r>
              <a:rPr lang="sv-SE" sz="1600" dirty="0"/>
              <a:t>-excess -8 och B-glukos 3.8. CRP ej förhöjd. </a:t>
            </a:r>
          </a:p>
          <a:p>
            <a:pPr marL="0" indent="0">
              <a:buNone/>
            </a:pPr>
            <a:endParaRPr lang="sv-SE" sz="1600" dirty="0"/>
          </a:p>
          <a:p>
            <a:pPr marL="0" indent="0">
              <a:buNone/>
            </a:pPr>
            <a:r>
              <a:rPr lang="sv-SE" sz="1600" dirty="0"/>
              <a:t>Fråga 7:5 (2p) </a:t>
            </a:r>
          </a:p>
          <a:p>
            <a:pPr marL="0" indent="0">
              <a:buNone/>
            </a:pPr>
            <a:r>
              <a:rPr lang="sv-SE" sz="1600" dirty="0"/>
              <a:t>Hur planerar du din vätskebehandling – Beskriv principerna dvs. administrationsväg, typ av vätskor, eventuelle snabbare och långsammare faser (exakta mängder krävs inte). </a:t>
            </a:r>
          </a:p>
          <a:p>
            <a:pPr marL="0" indent="0">
              <a:lnSpc>
                <a:spcPct val="100000"/>
              </a:lnSpc>
              <a:buNone/>
            </a:pPr>
            <a:endParaRPr lang="sv-SE" sz="1600" dirty="0"/>
          </a:p>
        </p:txBody>
      </p:sp>
    </p:spTree>
    <p:extLst>
      <p:ext uri="{BB962C8B-B14F-4D97-AF65-F5344CB8AC3E}">
        <p14:creationId xmlns:p14="http://schemas.microsoft.com/office/powerpoint/2010/main" val="3268971557"/>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7 – </a:t>
            </a:r>
            <a:r>
              <a:rPr lang="sv-SE" sz="1600" dirty="0" err="1"/>
              <a:t>Sharah</a:t>
            </a:r>
            <a:r>
              <a:rPr lang="sv-SE" sz="1600" dirty="0"/>
              <a:t>, 0 år 7 månader </a:t>
            </a:r>
          </a:p>
          <a:p>
            <a:pPr marL="0" indent="0">
              <a:buNone/>
            </a:pPr>
            <a:r>
              <a:rPr lang="sv-SE" sz="1600" dirty="0"/>
              <a:t>Du bedömer att hon har en måttlig </a:t>
            </a:r>
            <a:r>
              <a:rPr lang="sv-SE" sz="1600" dirty="0" err="1"/>
              <a:t>dehydrering</a:t>
            </a:r>
            <a:r>
              <a:rPr lang="sv-SE" sz="1600" dirty="0"/>
              <a:t> och behöver </a:t>
            </a:r>
            <a:r>
              <a:rPr lang="sv-SE" sz="1600" dirty="0" err="1"/>
              <a:t>rehydrering</a:t>
            </a:r>
            <a:r>
              <a:rPr lang="sv-SE" sz="1600" dirty="0"/>
              <a:t>. Provtagning visar Natrium 158, Kalium 4.1, </a:t>
            </a:r>
            <a:r>
              <a:rPr lang="sv-SE" sz="1600" dirty="0" err="1"/>
              <a:t>Base</a:t>
            </a:r>
            <a:r>
              <a:rPr lang="sv-SE" sz="1600" dirty="0"/>
              <a:t>-excess -8 och B-glukos 3.8. CRP ej förhöjd. </a:t>
            </a:r>
          </a:p>
          <a:p>
            <a:pPr marL="0" indent="0">
              <a:buNone/>
            </a:pPr>
            <a:endParaRPr lang="sv-SE" sz="1600" dirty="0"/>
          </a:p>
          <a:p>
            <a:pPr marL="0" indent="0">
              <a:buNone/>
            </a:pPr>
            <a:r>
              <a:rPr lang="sv-SE" sz="1600" dirty="0"/>
              <a:t>Fråga 7:5 (2p) </a:t>
            </a:r>
          </a:p>
          <a:p>
            <a:pPr marL="0" indent="0">
              <a:buNone/>
            </a:pPr>
            <a:r>
              <a:rPr lang="sv-SE" sz="1600" dirty="0"/>
              <a:t>Hur planerar du din vätskebehandling – Beskriv principerna dvs. administrationsväg, typ av vätskor, eventuelle snabbare och långsammare faser (exakta mängder krävs inte).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err="1">
                <a:solidFill>
                  <a:schemeClr val="accent4"/>
                </a:solidFill>
              </a:rPr>
              <a:t>Sharah</a:t>
            </a:r>
            <a:r>
              <a:rPr lang="sv-SE" sz="1600" dirty="0">
                <a:solidFill>
                  <a:schemeClr val="accent4"/>
                </a:solidFill>
              </a:rPr>
              <a:t> har drabbats av </a:t>
            </a:r>
            <a:r>
              <a:rPr lang="sv-SE" sz="1600" dirty="0" err="1">
                <a:solidFill>
                  <a:schemeClr val="accent4"/>
                </a:solidFill>
              </a:rPr>
              <a:t>hyperton</a:t>
            </a:r>
            <a:r>
              <a:rPr lang="sv-SE" sz="1600" dirty="0">
                <a:solidFill>
                  <a:schemeClr val="accent4"/>
                </a:solidFill>
              </a:rPr>
              <a:t> </a:t>
            </a:r>
            <a:r>
              <a:rPr lang="sv-SE" sz="1600" dirty="0" err="1">
                <a:solidFill>
                  <a:schemeClr val="accent4"/>
                </a:solidFill>
              </a:rPr>
              <a:t>dehydrering</a:t>
            </a:r>
            <a:r>
              <a:rPr lang="sv-SE" sz="1600" dirty="0">
                <a:solidFill>
                  <a:schemeClr val="accent4"/>
                </a:solidFill>
              </a:rPr>
              <a:t> och behöver därför en långsam iv </a:t>
            </a:r>
            <a:r>
              <a:rPr lang="sv-SE" sz="1600" dirty="0" err="1">
                <a:solidFill>
                  <a:schemeClr val="accent4"/>
                </a:solidFill>
              </a:rPr>
              <a:t>rehydrering</a:t>
            </a:r>
            <a:r>
              <a:rPr lang="sv-SE" sz="1600" dirty="0">
                <a:solidFill>
                  <a:schemeClr val="accent4"/>
                </a:solidFill>
              </a:rPr>
              <a:t> med återställning av vätskebalansen över två dygn. Eftersom hon inte är i chock eller prechock behövs ingen bolus. Eventuellt kan snabb </a:t>
            </a:r>
            <a:r>
              <a:rPr lang="sv-SE" sz="1600" dirty="0" err="1">
                <a:solidFill>
                  <a:schemeClr val="accent4"/>
                </a:solidFill>
              </a:rPr>
              <a:t>rehydrering</a:t>
            </a:r>
            <a:r>
              <a:rPr lang="sv-SE" sz="1600" dirty="0">
                <a:solidFill>
                  <a:schemeClr val="accent4"/>
                </a:solidFill>
              </a:rPr>
              <a:t> ges initialt men sedan bör dropptakten anpassas för långsamt återställande. Du ger vätskan iv och flickan bör avhållas från att dricka initialt för att inte riskera att natrium sjunker alltför snabbt och därmed riskera hjärnödem. Etc. etc.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r>
              <a:rPr lang="sv-SE" sz="1000" dirty="0">
                <a:solidFill>
                  <a:schemeClr val="tx1">
                    <a:lumMod val="50000"/>
                    <a:lumOff val="50000"/>
                  </a:schemeClr>
                </a:solidFill>
              </a:rPr>
              <a:t>A1, C69, B191, C106a, B132 </a:t>
            </a:r>
          </a:p>
          <a:p>
            <a:pPr marL="0" indent="0">
              <a:lnSpc>
                <a:spcPct val="100000"/>
              </a:lnSpc>
              <a:buNone/>
            </a:pPr>
            <a:endParaRPr lang="sv-SE" sz="1600" dirty="0"/>
          </a:p>
        </p:txBody>
      </p:sp>
    </p:spTree>
    <p:extLst>
      <p:ext uri="{BB962C8B-B14F-4D97-AF65-F5344CB8AC3E}">
        <p14:creationId xmlns:p14="http://schemas.microsoft.com/office/powerpoint/2010/main" val="339254909"/>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7 – </a:t>
            </a:r>
            <a:r>
              <a:rPr lang="sv-SE" sz="1600" dirty="0" err="1"/>
              <a:t>Sharah</a:t>
            </a:r>
            <a:r>
              <a:rPr lang="sv-SE" sz="1600" dirty="0"/>
              <a:t>, 0 år 7 månader </a:t>
            </a:r>
          </a:p>
          <a:p>
            <a:pPr marL="0" indent="0">
              <a:buNone/>
            </a:pPr>
            <a:r>
              <a:rPr lang="sv-SE" sz="1600" dirty="0"/>
              <a:t>Då hon har en </a:t>
            </a:r>
            <a:r>
              <a:rPr lang="sv-SE" sz="1600" dirty="0" err="1"/>
              <a:t>hyperton</a:t>
            </a:r>
            <a:r>
              <a:rPr lang="sv-SE" sz="1600" dirty="0"/>
              <a:t> </a:t>
            </a:r>
            <a:r>
              <a:rPr lang="sv-SE" sz="1600" dirty="0" err="1"/>
              <a:t>dehydrering</a:t>
            </a:r>
            <a:r>
              <a:rPr lang="sv-SE" sz="1600" dirty="0"/>
              <a:t> planerar du långsam </a:t>
            </a:r>
            <a:r>
              <a:rPr lang="sv-SE" sz="1600" dirty="0" err="1"/>
              <a:t>rehydrering</a:t>
            </a:r>
            <a:r>
              <a:rPr lang="sv-SE" sz="1600" dirty="0"/>
              <a:t> för att inte riskera utveckling av hjärnödem. </a:t>
            </a:r>
          </a:p>
          <a:p>
            <a:pPr marL="0" indent="0">
              <a:buNone/>
            </a:pPr>
            <a:endParaRPr lang="sv-SE" sz="1600" dirty="0"/>
          </a:p>
          <a:p>
            <a:pPr marL="0" indent="0">
              <a:buNone/>
            </a:pPr>
            <a:r>
              <a:rPr lang="sv-SE" sz="1600" dirty="0"/>
              <a:t>Fråga 7:6 (2p) </a:t>
            </a:r>
            <a:br>
              <a:rPr lang="sv-SE" sz="1600" dirty="0"/>
            </a:br>
            <a:r>
              <a:rPr lang="sv-SE" sz="1600" dirty="0"/>
              <a:t>Beskriv mekanismen bakom risken för hjärnödem om </a:t>
            </a:r>
            <a:r>
              <a:rPr lang="sv-SE" sz="1600" dirty="0" err="1"/>
              <a:t>rehydrering</a:t>
            </a:r>
            <a:r>
              <a:rPr lang="sv-SE" sz="1600" dirty="0"/>
              <a:t> sker för snabbt vid </a:t>
            </a:r>
            <a:r>
              <a:rPr lang="sv-SE" sz="1600" dirty="0" err="1"/>
              <a:t>hyperton</a:t>
            </a:r>
            <a:r>
              <a:rPr lang="sv-SE" sz="1600" dirty="0"/>
              <a:t> </a:t>
            </a:r>
            <a:r>
              <a:rPr lang="sv-SE" sz="1600" dirty="0" err="1"/>
              <a:t>dehydrering</a:t>
            </a:r>
            <a:r>
              <a:rPr lang="sv-SE" sz="1600" dirty="0"/>
              <a:t>? </a:t>
            </a:r>
          </a:p>
          <a:p>
            <a:pPr marL="0" indent="0">
              <a:lnSpc>
                <a:spcPct val="100000"/>
              </a:lnSpc>
              <a:buNone/>
            </a:pPr>
            <a:endParaRPr lang="sv-SE" sz="1600" dirty="0"/>
          </a:p>
        </p:txBody>
      </p:sp>
    </p:spTree>
    <p:extLst>
      <p:ext uri="{BB962C8B-B14F-4D97-AF65-F5344CB8AC3E}">
        <p14:creationId xmlns:p14="http://schemas.microsoft.com/office/powerpoint/2010/main" val="147698622"/>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7 – </a:t>
            </a:r>
            <a:r>
              <a:rPr lang="sv-SE" sz="1600" dirty="0" err="1"/>
              <a:t>Sharah</a:t>
            </a:r>
            <a:r>
              <a:rPr lang="sv-SE" sz="1600" dirty="0"/>
              <a:t>, 0 år 7 månader </a:t>
            </a:r>
          </a:p>
          <a:p>
            <a:pPr marL="0" indent="0">
              <a:buNone/>
            </a:pPr>
            <a:r>
              <a:rPr lang="sv-SE" sz="1600" dirty="0"/>
              <a:t>Då hon har en </a:t>
            </a:r>
            <a:r>
              <a:rPr lang="sv-SE" sz="1600" dirty="0" err="1"/>
              <a:t>hyperton</a:t>
            </a:r>
            <a:r>
              <a:rPr lang="sv-SE" sz="1600" dirty="0"/>
              <a:t> </a:t>
            </a:r>
            <a:r>
              <a:rPr lang="sv-SE" sz="1600" dirty="0" err="1"/>
              <a:t>dehydrering</a:t>
            </a:r>
            <a:r>
              <a:rPr lang="sv-SE" sz="1600" dirty="0"/>
              <a:t> planerar du långsam </a:t>
            </a:r>
            <a:r>
              <a:rPr lang="sv-SE" sz="1600" dirty="0" err="1"/>
              <a:t>rehydrering</a:t>
            </a:r>
            <a:r>
              <a:rPr lang="sv-SE" sz="1600" dirty="0"/>
              <a:t> för att inte riskera utveckling av hjärnödem. </a:t>
            </a:r>
          </a:p>
          <a:p>
            <a:pPr marL="0" indent="0">
              <a:buNone/>
            </a:pPr>
            <a:endParaRPr lang="sv-SE" sz="1600" dirty="0"/>
          </a:p>
          <a:p>
            <a:pPr marL="0" indent="0">
              <a:buNone/>
            </a:pPr>
            <a:r>
              <a:rPr lang="sv-SE" sz="1600" dirty="0"/>
              <a:t>Fråga 7:6 (2p) </a:t>
            </a:r>
            <a:br>
              <a:rPr lang="sv-SE" sz="1600" dirty="0"/>
            </a:br>
            <a:r>
              <a:rPr lang="sv-SE" sz="1600" dirty="0"/>
              <a:t>Beskriv mekanismen bakom risken för hjärnödem om </a:t>
            </a:r>
            <a:r>
              <a:rPr lang="sv-SE" sz="1600" dirty="0" err="1"/>
              <a:t>rehydrering</a:t>
            </a:r>
            <a:r>
              <a:rPr lang="sv-SE" sz="1600" dirty="0"/>
              <a:t> sker för snabbt vid </a:t>
            </a:r>
            <a:r>
              <a:rPr lang="sv-SE" sz="1600" dirty="0" err="1"/>
              <a:t>hyperton</a:t>
            </a:r>
            <a:r>
              <a:rPr lang="sv-SE" sz="1600" dirty="0"/>
              <a:t> </a:t>
            </a:r>
            <a:r>
              <a:rPr lang="sv-SE" sz="1600" dirty="0" err="1"/>
              <a:t>dehydrering</a:t>
            </a:r>
            <a:r>
              <a:rPr lang="sv-SE" sz="1600" dirty="0"/>
              <a:t>?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a:solidFill>
                  <a:schemeClr val="accent4"/>
                </a:solidFill>
              </a:rPr>
              <a:t>När hyperosmolariteten etablerats under några dygn kommer kroppens celler att öka sin intracellulära </a:t>
            </a:r>
            <a:r>
              <a:rPr lang="sv-SE" sz="1600" dirty="0" err="1">
                <a:solidFill>
                  <a:schemeClr val="accent4"/>
                </a:solidFill>
              </a:rPr>
              <a:t>osmolalitet</a:t>
            </a:r>
            <a:r>
              <a:rPr lang="sv-SE" sz="1600" dirty="0">
                <a:solidFill>
                  <a:schemeClr val="accent4"/>
                </a:solidFill>
              </a:rPr>
              <a:t> (</a:t>
            </a:r>
            <a:r>
              <a:rPr lang="sv-SE" sz="1600" dirty="0" err="1">
                <a:solidFill>
                  <a:schemeClr val="accent4"/>
                </a:solidFill>
              </a:rPr>
              <a:t>mha</a:t>
            </a:r>
            <a:r>
              <a:rPr lang="sv-SE" sz="1600" dirty="0">
                <a:solidFill>
                  <a:schemeClr val="accent4"/>
                </a:solidFill>
              </a:rPr>
              <a:t> vilka osmotiska faktorer?) och om en snabb normalisering av serum </a:t>
            </a:r>
            <a:r>
              <a:rPr lang="sv-SE" sz="1600" dirty="0" err="1">
                <a:solidFill>
                  <a:schemeClr val="accent4"/>
                </a:solidFill>
              </a:rPr>
              <a:t>osmolaliteten</a:t>
            </a:r>
            <a:r>
              <a:rPr lang="sv-SE" sz="1600" dirty="0">
                <a:solidFill>
                  <a:schemeClr val="accent4"/>
                </a:solidFill>
              </a:rPr>
              <a:t> sker medför det ett flöde av vätska in i cellerna vilket för hjärncellernas del kommer medföra ökad </a:t>
            </a:r>
            <a:r>
              <a:rPr lang="sv-SE" sz="1600" dirty="0" err="1">
                <a:solidFill>
                  <a:schemeClr val="accent4"/>
                </a:solidFill>
              </a:rPr>
              <a:t>intrakraniellt</a:t>
            </a:r>
            <a:r>
              <a:rPr lang="sv-SE" sz="1600" dirty="0">
                <a:solidFill>
                  <a:schemeClr val="accent4"/>
                </a:solidFill>
              </a:rPr>
              <a:t> tryck och därmed risk för inklämning. </a:t>
            </a:r>
          </a:p>
          <a:p>
            <a:pPr marL="0" indent="0">
              <a:lnSpc>
                <a:spcPct val="100000"/>
              </a:lnSpc>
              <a:buNone/>
            </a:pPr>
            <a:endParaRPr lang="sv-SE" sz="1600" dirty="0"/>
          </a:p>
        </p:txBody>
      </p:sp>
    </p:spTree>
    <p:extLst>
      <p:ext uri="{BB962C8B-B14F-4D97-AF65-F5344CB8AC3E}">
        <p14:creationId xmlns:p14="http://schemas.microsoft.com/office/powerpoint/2010/main" val="3724196554"/>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7 – </a:t>
            </a:r>
            <a:r>
              <a:rPr lang="sv-SE" sz="1600" dirty="0" err="1"/>
              <a:t>Sharah</a:t>
            </a:r>
            <a:r>
              <a:rPr lang="sv-SE" sz="1600" dirty="0"/>
              <a:t>, 0 år 7 månader </a:t>
            </a:r>
          </a:p>
          <a:p>
            <a:pPr marL="0" indent="0">
              <a:buNone/>
            </a:pPr>
            <a:r>
              <a:rPr lang="sv-SE" sz="1600" dirty="0">
                <a:solidFill>
                  <a:schemeClr val="tx1">
                    <a:lumMod val="50000"/>
                    <a:lumOff val="50000"/>
                  </a:schemeClr>
                </a:solidFill>
              </a:rPr>
              <a:t>Då hon har en </a:t>
            </a:r>
            <a:r>
              <a:rPr lang="sv-SE" sz="1600" dirty="0" err="1">
                <a:solidFill>
                  <a:schemeClr val="tx1">
                    <a:lumMod val="50000"/>
                    <a:lumOff val="50000"/>
                  </a:schemeClr>
                </a:solidFill>
              </a:rPr>
              <a:t>hyperton</a:t>
            </a:r>
            <a:r>
              <a:rPr lang="sv-SE" sz="1600" dirty="0">
                <a:solidFill>
                  <a:schemeClr val="tx1">
                    <a:lumMod val="50000"/>
                    <a:lumOff val="50000"/>
                  </a:schemeClr>
                </a:solidFill>
              </a:rPr>
              <a:t> </a:t>
            </a:r>
            <a:r>
              <a:rPr lang="sv-SE" sz="1600" dirty="0" err="1">
                <a:solidFill>
                  <a:schemeClr val="tx1">
                    <a:lumMod val="50000"/>
                    <a:lumOff val="50000"/>
                  </a:schemeClr>
                </a:solidFill>
              </a:rPr>
              <a:t>dehydrering</a:t>
            </a:r>
            <a:r>
              <a:rPr lang="sv-SE" sz="1600" dirty="0">
                <a:solidFill>
                  <a:schemeClr val="tx1">
                    <a:lumMod val="50000"/>
                    <a:lumOff val="50000"/>
                  </a:schemeClr>
                </a:solidFill>
              </a:rPr>
              <a:t> planerar du långsam </a:t>
            </a:r>
            <a:r>
              <a:rPr lang="sv-SE" sz="1600" dirty="0" err="1">
                <a:solidFill>
                  <a:schemeClr val="tx1">
                    <a:lumMod val="50000"/>
                    <a:lumOff val="50000"/>
                  </a:schemeClr>
                </a:solidFill>
              </a:rPr>
              <a:t>rehydrering</a:t>
            </a:r>
            <a:r>
              <a:rPr lang="sv-SE" sz="1600" dirty="0">
                <a:solidFill>
                  <a:schemeClr val="tx1">
                    <a:lumMod val="50000"/>
                    <a:lumOff val="50000"/>
                  </a:schemeClr>
                </a:solidFill>
              </a:rPr>
              <a:t> för att inte riskera utveckling av hjärnödem. </a:t>
            </a:r>
          </a:p>
          <a:p>
            <a:pPr marL="0" indent="0">
              <a:buNone/>
            </a:pPr>
            <a:endParaRPr lang="sv-SE" sz="1600" dirty="0"/>
          </a:p>
          <a:p>
            <a:pPr marL="0" indent="0">
              <a:buNone/>
            </a:pPr>
            <a:r>
              <a:rPr lang="sv-SE" sz="1600" dirty="0"/>
              <a:t>Fråga 7:7 (1p) </a:t>
            </a:r>
          </a:p>
          <a:p>
            <a:pPr marL="0" indent="0">
              <a:buNone/>
            </a:pPr>
            <a:r>
              <a:rPr lang="sv-SE" sz="1600" dirty="0"/>
              <a:t>Vilka agens bedömer du vara mest sannolika vid GE i denna ålder? </a:t>
            </a:r>
          </a:p>
          <a:p>
            <a:pPr marL="0" indent="0">
              <a:lnSpc>
                <a:spcPct val="100000"/>
              </a:lnSpc>
              <a:buNone/>
            </a:pPr>
            <a:endParaRPr lang="sv-SE" sz="1600" dirty="0"/>
          </a:p>
        </p:txBody>
      </p:sp>
    </p:spTree>
    <p:extLst>
      <p:ext uri="{BB962C8B-B14F-4D97-AF65-F5344CB8AC3E}">
        <p14:creationId xmlns:p14="http://schemas.microsoft.com/office/powerpoint/2010/main" val="1692764072"/>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7 – </a:t>
            </a:r>
            <a:r>
              <a:rPr lang="sv-SE" sz="1600" dirty="0" err="1"/>
              <a:t>Sharah</a:t>
            </a:r>
            <a:r>
              <a:rPr lang="sv-SE" sz="1600" dirty="0"/>
              <a:t>, 0 år 7 månader </a:t>
            </a:r>
          </a:p>
          <a:p>
            <a:pPr marL="0" indent="0">
              <a:buNone/>
            </a:pPr>
            <a:r>
              <a:rPr lang="sv-SE" sz="1600" dirty="0">
                <a:solidFill>
                  <a:schemeClr val="tx1">
                    <a:lumMod val="50000"/>
                    <a:lumOff val="50000"/>
                  </a:schemeClr>
                </a:solidFill>
              </a:rPr>
              <a:t>Då hon har en </a:t>
            </a:r>
            <a:r>
              <a:rPr lang="sv-SE" sz="1600" dirty="0" err="1">
                <a:solidFill>
                  <a:schemeClr val="tx1">
                    <a:lumMod val="50000"/>
                    <a:lumOff val="50000"/>
                  </a:schemeClr>
                </a:solidFill>
              </a:rPr>
              <a:t>hyperton</a:t>
            </a:r>
            <a:r>
              <a:rPr lang="sv-SE" sz="1600" dirty="0">
                <a:solidFill>
                  <a:schemeClr val="tx1">
                    <a:lumMod val="50000"/>
                    <a:lumOff val="50000"/>
                  </a:schemeClr>
                </a:solidFill>
              </a:rPr>
              <a:t> </a:t>
            </a:r>
            <a:r>
              <a:rPr lang="sv-SE" sz="1600" dirty="0" err="1">
                <a:solidFill>
                  <a:schemeClr val="tx1">
                    <a:lumMod val="50000"/>
                    <a:lumOff val="50000"/>
                  </a:schemeClr>
                </a:solidFill>
              </a:rPr>
              <a:t>dehydrering</a:t>
            </a:r>
            <a:r>
              <a:rPr lang="sv-SE" sz="1600" dirty="0">
                <a:solidFill>
                  <a:schemeClr val="tx1">
                    <a:lumMod val="50000"/>
                    <a:lumOff val="50000"/>
                  </a:schemeClr>
                </a:solidFill>
              </a:rPr>
              <a:t> planerar du långsam </a:t>
            </a:r>
            <a:r>
              <a:rPr lang="sv-SE" sz="1600" dirty="0" err="1">
                <a:solidFill>
                  <a:schemeClr val="tx1">
                    <a:lumMod val="50000"/>
                    <a:lumOff val="50000"/>
                  </a:schemeClr>
                </a:solidFill>
              </a:rPr>
              <a:t>rehydrering</a:t>
            </a:r>
            <a:r>
              <a:rPr lang="sv-SE" sz="1600" dirty="0">
                <a:solidFill>
                  <a:schemeClr val="tx1">
                    <a:lumMod val="50000"/>
                    <a:lumOff val="50000"/>
                  </a:schemeClr>
                </a:solidFill>
              </a:rPr>
              <a:t> för att inte riskera utveckling av hjärnödem. </a:t>
            </a:r>
          </a:p>
          <a:p>
            <a:pPr marL="0" indent="0">
              <a:buNone/>
            </a:pPr>
            <a:endParaRPr lang="sv-SE" sz="1600" dirty="0"/>
          </a:p>
          <a:p>
            <a:pPr marL="0" indent="0">
              <a:buNone/>
            </a:pPr>
            <a:r>
              <a:rPr lang="sv-SE" sz="1600" dirty="0"/>
              <a:t>Fråga 7:7 (1p) </a:t>
            </a:r>
          </a:p>
          <a:p>
            <a:pPr marL="0" indent="0">
              <a:buNone/>
            </a:pPr>
            <a:r>
              <a:rPr lang="sv-SE" sz="1600" dirty="0"/>
              <a:t>Vilka agens bedömer du vara mest sannolika vid GE i denna ålder?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err="1">
                <a:solidFill>
                  <a:schemeClr val="accent4"/>
                </a:solidFill>
              </a:rPr>
              <a:t>Calici</a:t>
            </a:r>
            <a:r>
              <a:rPr lang="sv-SE" sz="1600" dirty="0">
                <a:solidFill>
                  <a:schemeClr val="accent4"/>
                </a:solidFill>
              </a:rPr>
              <a:t>-, </a:t>
            </a:r>
            <a:r>
              <a:rPr lang="sv-SE" sz="1600" dirty="0" err="1">
                <a:solidFill>
                  <a:schemeClr val="accent4"/>
                </a:solidFill>
              </a:rPr>
              <a:t>Adeno</a:t>
            </a:r>
            <a:r>
              <a:rPr lang="sv-SE" sz="1600" dirty="0">
                <a:solidFill>
                  <a:schemeClr val="accent4"/>
                </a:solidFill>
              </a:rPr>
              <a:t>-, Rota- eller Astrovirus. Bakteriell infektion mindre sannolik. </a:t>
            </a:r>
          </a:p>
          <a:p>
            <a:pPr marL="0" indent="0">
              <a:lnSpc>
                <a:spcPct val="100000"/>
              </a:lnSpc>
              <a:buNone/>
            </a:pPr>
            <a:endParaRPr lang="sv-SE" sz="1600" dirty="0"/>
          </a:p>
        </p:txBody>
      </p:sp>
    </p:spTree>
    <p:extLst>
      <p:ext uri="{BB962C8B-B14F-4D97-AF65-F5344CB8AC3E}">
        <p14:creationId xmlns:p14="http://schemas.microsoft.com/office/powerpoint/2010/main" val="3521709435"/>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7 – </a:t>
            </a:r>
            <a:r>
              <a:rPr lang="sv-SE" sz="1600" dirty="0" err="1"/>
              <a:t>Sharah</a:t>
            </a:r>
            <a:r>
              <a:rPr lang="sv-SE" sz="1600" dirty="0"/>
              <a:t>, 0 år 7 månader </a:t>
            </a:r>
          </a:p>
          <a:p>
            <a:pPr marL="0" indent="0">
              <a:buNone/>
            </a:pPr>
            <a:r>
              <a:rPr lang="sv-SE" sz="1600" dirty="0"/>
              <a:t>Fråga 7:8 (1p) </a:t>
            </a:r>
            <a:br>
              <a:rPr lang="sv-SE" sz="1600" dirty="0"/>
            </a:br>
            <a:r>
              <a:rPr lang="sv-SE" sz="1600" dirty="0"/>
              <a:t>Vad skulle få dig att misstänka bakteriell genes till en </a:t>
            </a:r>
            <a:r>
              <a:rPr lang="sv-SE" sz="1600" dirty="0" err="1"/>
              <a:t>gastroenterit</a:t>
            </a:r>
            <a:r>
              <a:rPr lang="sv-SE" sz="1600" dirty="0"/>
              <a:t>? </a:t>
            </a:r>
          </a:p>
          <a:p>
            <a:pPr marL="0" indent="0">
              <a:buNone/>
            </a:pPr>
            <a:endParaRPr lang="sv-SE" sz="1600" dirty="0"/>
          </a:p>
          <a:p>
            <a:pPr marL="0" indent="0">
              <a:lnSpc>
                <a:spcPct val="100000"/>
              </a:lnSpc>
              <a:buNone/>
            </a:pPr>
            <a:endParaRPr lang="sv-SE" sz="1600" dirty="0"/>
          </a:p>
        </p:txBody>
      </p:sp>
    </p:spTree>
    <p:extLst>
      <p:ext uri="{BB962C8B-B14F-4D97-AF65-F5344CB8AC3E}">
        <p14:creationId xmlns:p14="http://schemas.microsoft.com/office/powerpoint/2010/main" val="2851951864"/>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7 – </a:t>
            </a:r>
            <a:r>
              <a:rPr lang="sv-SE" sz="1600" dirty="0" err="1"/>
              <a:t>Sharah</a:t>
            </a:r>
            <a:r>
              <a:rPr lang="sv-SE" sz="1600" dirty="0"/>
              <a:t>, 0 år 7 månader </a:t>
            </a:r>
          </a:p>
          <a:p>
            <a:pPr marL="0" indent="0">
              <a:buNone/>
            </a:pPr>
            <a:r>
              <a:rPr lang="sv-SE" sz="1600" dirty="0"/>
              <a:t>Fråga 7:8 (1p) </a:t>
            </a:r>
            <a:br>
              <a:rPr lang="sv-SE" sz="1600" dirty="0"/>
            </a:br>
            <a:r>
              <a:rPr lang="sv-SE" sz="1600" dirty="0"/>
              <a:t>Vad skulle få dig att misstänka bakteriell genes till en </a:t>
            </a:r>
            <a:r>
              <a:rPr lang="sv-SE" sz="1600" dirty="0" err="1"/>
              <a:t>gastroenterit</a:t>
            </a:r>
            <a:r>
              <a:rPr lang="sv-SE" sz="1600" dirty="0"/>
              <a:t>? </a:t>
            </a:r>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Utlandsresa, lantbruk, fall av bakteriell GE i omgivningen etc. </a:t>
            </a:r>
          </a:p>
          <a:p>
            <a:pPr marL="0" indent="0">
              <a:lnSpc>
                <a:spcPct val="100000"/>
              </a:lnSpc>
              <a:buNone/>
            </a:pPr>
            <a:endParaRPr lang="sv-SE" sz="1600" dirty="0"/>
          </a:p>
        </p:txBody>
      </p:sp>
    </p:spTree>
    <p:extLst>
      <p:ext uri="{BB962C8B-B14F-4D97-AF65-F5344CB8AC3E}">
        <p14:creationId xmlns:p14="http://schemas.microsoft.com/office/powerpoint/2010/main" val="2949619169"/>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7 – </a:t>
            </a:r>
            <a:r>
              <a:rPr lang="sv-SE" sz="1600" dirty="0" err="1"/>
              <a:t>Sharah</a:t>
            </a:r>
            <a:r>
              <a:rPr lang="sv-SE" sz="1600" dirty="0"/>
              <a:t>, 0 år 7 månader </a:t>
            </a:r>
          </a:p>
          <a:p>
            <a:pPr marL="0" indent="0">
              <a:buNone/>
            </a:pPr>
            <a:r>
              <a:rPr lang="sv-SE" sz="1600" dirty="0" err="1"/>
              <a:t>Sharah</a:t>
            </a:r>
            <a:r>
              <a:rPr lang="sv-SE" sz="1600" dirty="0"/>
              <a:t> har sannolikt en </a:t>
            </a:r>
            <a:r>
              <a:rPr lang="sv-SE" sz="1600" dirty="0" err="1"/>
              <a:t>gastroenterit</a:t>
            </a:r>
            <a:r>
              <a:rPr lang="sv-SE" sz="1600" dirty="0"/>
              <a:t> orsakad av virus som tex. </a:t>
            </a:r>
            <a:r>
              <a:rPr lang="sv-SE" sz="1600" dirty="0" err="1"/>
              <a:t>Calici</a:t>
            </a:r>
            <a:r>
              <a:rPr lang="sv-SE" sz="1600" dirty="0"/>
              <a:t>-, </a:t>
            </a:r>
            <a:r>
              <a:rPr lang="sv-SE" sz="1600" dirty="0" err="1"/>
              <a:t>Adeno</a:t>
            </a:r>
            <a:r>
              <a:rPr lang="sv-SE" sz="1600" dirty="0"/>
              <a:t>-, Rota- eller Astrovirus. </a:t>
            </a:r>
          </a:p>
          <a:p>
            <a:pPr marL="0" indent="0">
              <a:buNone/>
            </a:pPr>
            <a:endParaRPr lang="sv-SE" sz="1600" dirty="0"/>
          </a:p>
          <a:p>
            <a:pPr marL="0" indent="0">
              <a:buNone/>
            </a:pPr>
            <a:r>
              <a:rPr lang="sv-SE" sz="1600" dirty="0"/>
              <a:t>Fråga 7:9 (2p) </a:t>
            </a:r>
            <a:br>
              <a:rPr lang="sv-SE" sz="1600" dirty="0"/>
            </a:br>
            <a:r>
              <a:rPr lang="sv-SE" sz="1600" dirty="0"/>
              <a:t>Sannolikheten att barn drabbas av allvarlig </a:t>
            </a:r>
            <a:r>
              <a:rPr lang="sv-SE" sz="1600" dirty="0" err="1"/>
              <a:t>gastroenterit</a:t>
            </a:r>
            <a:r>
              <a:rPr lang="sv-SE" sz="1600" dirty="0"/>
              <a:t> orsakad av Rotavirus har minskat påtagligt de senaste åren efter att Rotavirusvaccin införts i det allmänna barnvaccinationsprogrammet – vilka andra vacciner ingår i vaccinationsprogrammet? </a:t>
            </a:r>
          </a:p>
        </p:txBody>
      </p:sp>
    </p:spTree>
    <p:extLst>
      <p:ext uri="{BB962C8B-B14F-4D97-AF65-F5344CB8AC3E}">
        <p14:creationId xmlns:p14="http://schemas.microsoft.com/office/powerpoint/2010/main" val="1107653358"/>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lnSpc>
                <a:spcPct val="100000"/>
              </a:lnSpc>
              <a:buNone/>
            </a:pPr>
            <a:r>
              <a:rPr lang="sv-SE" sz="1600" dirty="0"/>
              <a:t>Fall 7 – </a:t>
            </a:r>
            <a:r>
              <a:rPr lang="sv-SE" sz="1600" dirty="0" err="1"/>
              <a:t>Sharah</a:t>
            </a:r>
            <a:r>
              <a:rPr lang="sv-SE" sz="1600" dirty="0"/>
              <a:t>, 0 år 7 månader </a:t>
            </a:r>
          </a:p>
          <a:p>
            <a:pPr marL="0" indent="0">
              <a:buNone/>
            </a:pPr>
            <a:r>
              <a:rPr lang="sv-SE" sz="1600" dirty="0" err="1"/>
              <a:t>Sharah</a:t>
            </a:r>
            <a:r>
              <a:rPr lang="sv-SE" sz="1600" dirty="0"/>
              <a:t> har sannolikt en </a:t>
            </a:r>
            <a:r>
              <a:rPr lang="sv-SE" sz="1600" dirty="0" err="1"/>
              <a:t>gastroenterit</a:t>
            </a:r>
            <a:r>
              <a:rPr lang="sv-SE" sz="1600" dirty="0"/>
              <a:t> orsakad av virus som tex. </a:t>
            </a:r>
            <a:r>
              <a:rPr lang="sv-SE" sz="1600" dirty="0" err="1"/>
              <a:t>Calici</a:t>
            </a:r>
            <a:r>
              <a:rPr lang="sv-SE" sz="1600" dirty="0"/>
              <a:t>-, </a:t>
            </a:r>
            <a:r>
              <a:rPr lang="sv-SE" sz="1600" dirty="0" err="1"/>
              <a:t>Adeno</a:t>
            </a:r>
            <a:r>
              <a:rPr lang="sv-SE" sz="1600" dirty="0"/>
              <a:t>-, Rota- eller Astrovirus. </a:t>
            </a:r>
          </a:p>
          <a:p>
            <a:pPr marL="0" indent="0">
              <a:buNone/>
            </a:pPr>
            <a:endParaRPr lang="sv-SE" sz="1600" dirty="0"/>
          </a:p>
          <a:p>
            <a:pPr marL="0" indent="0">
              <a:buNone/>
            </a:pPr>
            <a:r>
              <a:rPr lang="sv-SE" sz="1600" dirty="0"/>
              <a:t>Fråga 7:9 (2p) </a:t>
            </a:r>
            <a:br>
              <a:rPr lang="sv-SE" sz="1600" dirty="0"/>
            </a:br>
            <a:r>
              <a:rPr lang="sv-SE" sz="1600" dirty="0"/>
              <a:t>Sannolikheten att barn drabbas av allvarlig </a:t>
            </a:r>
            <a:r>
              <a:rPr lang="sv-SE" sz="1600" dirty="0" err="1"/>
              <a:t>gastroenterit</a:t>
            </a:r>
            <a:r>
              <a:rPr lang="sv-SE" sz="1600" dirty="0"/>
              <a:t> orsakad av Rotavirus har minskat påtagligt de senaste åren efter att Rotavirusvaccin införts i det allmänna barnvaccinationsprogrammet – vilka andra vacciner ingår i vaccinationsprogrammet? </a:t>
            </a:r>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Difteri, tetanus, </a:t>
            </a:r>
            <a:r>
              <a:rPr lang="sv-SE" sz="1600" dirty="0" err="1">
                <a:solidFill>
                  <a:schemeClr val="accent4"/>
                </a:solidFill>
              </a:rPr>
              <a:t>pertussis</a:t>
            </a:r>
            <a:r>
              <a:rPr lang="sv-SE" sz="1600" dirty="0">
                <a:solidFill>
                  <a:schemeClr val="accent4"/>
                </a:solidFill>
              </a:rPr>
              <a:t>, HiB, pneumokocker, Mässling, Röda hund, Polio, HPV </a:t>
            </a:r>
          </a:p>
          <a:p>
            <a:pPr marL="0" indent="0">
              <a:buNone/>
            </a:pPr>
            <a:endParaRPr lang="sv-SE" sz="1600" dirty="0"/>
          </a:p>
          <a:p>
            <a:pPr marL="0" indent="0">
              <a:buNone/>
            </a:pPr>
            <a:r>
              <a:rPr lang="sv-SE" sz="1600" dirty="0">
                <a:solidFill>
                  <a:schemeClr val="accent1"/>
                </a:solidFill>
              </a:rPr>
              <a:t>Slut på fall 7!</a:t>
            </a:r>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endParaRPr lang="sv-SE" sz="1600" dirty="0"/>
          </a:p>
          <a:p>
            <a:pPr marL="0" indent="0">
              <a:lnSpc>
                <a:spcPct val="100000"/>
              </a:lnSpc>
              <a:buNone/>
            </a:pPr>
            <a:r>
              <a:rPr lang="sv-SE" sz="1000" dirty="0">
                <a:solidFill>
                  <a:schemeClr val="tx1">
                    <a:lumMod val="50000"/>
                    <a:lumOff val="50000"/>
                  </a:schemeClr>
                </a:solidFill>
              </a:rPr>
              <a:t>B38 </a:t>
            </a:r>
          </a:p>
        </p:txBody>
      </p:sp>
    </p:spTree>
    <p:extLst>
      <p:ext uri="{BB962C8B-B14F-4D97-AF65-F5344CB8AC3E}">
        <p14:creationId xmlns:p14="http://schemas.microsoft.com/office/powerpoint/2010/main" val="903575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2, Laila 20 år </a:t>
            </a:r>
            <a:endParaRPr lang="sv-SE" sz="1600" dirty="0"/>
          </a:p>
          <a:p>
            <a:pPr marL="0" indent="0">
              <a:buNone/>
            </a:pPr>
            <a:r>
              <a:rPr lang="sv-SE" sz="1600" dirty="0"/>
              <a:t>Du misstänkte att det rörde sig om en druvbörd (mola </a:t>
            </a:r>
            <a:r>
              <a:rPr lang="sv-SE" sz="1600" dirty="0" err="1"/>
              <a:t>hydatidosa</a:t>
            </a:r>
            <a:r>
              <a:rPr lang="sv-SE" sz="1600" dirty="0"/>
              <a:t>) då ultraljudsbilden är </a:t>
            </a:r>
            <a:r>
              <a:rPr lang="sv-SE" sz="1600" dirty="0" err="1"/>
              <a:t>patognomon</a:t>
            </a:r>
            <a:r>
              <a:rPr lang="sv-SE" sz="1600" dirty="0"/>
              <a:t> för mola och tog bl.a. serum beta-</a:t>
            </a:r>
            <a:r>
              <a:rPr lang="sv-SE" sz="1600" dirty="0" err="1"/>
              <a:t>hCG</a:t>
            </a:r>
            <a:r>
              <a:rPr lang="sv-SE" sz="1600" dirty="0"/>
              <a:t> som var över 250000 </a:t>
            </a:r>
            <a:r>
              <a:rPr lang="sv-SE" sz="1600" dirty="0" err="1"/>
              <a:t>mIE</a:t>
            </a:r>
            <a:r>
              <a:rPr lang="sv-SE" sz="1600" dirty="0"/>
              <a:t>/ml vilket talar för en druvbörd. Du förbehandlade Laila med en </a:t>
            </a:r>
            <a:r>
              <a:rPr lang="sv-SE" sz="1600" dirty="0" err="1"/>
              <a:t>Cytotec</a:t>
            </a:r>
            <a:r>
              <a:rPr lang="sv-SE" sz="1600" dirty="0"/>
              <a:t> tablett för att mogna cervix och dagen efter genomgick Laila operation med </a:t>
            </a:r>
            <a:r>
              <a:rPr lang="sv-SE" sz="1600" dirty="0" err="1"/>
              <a:t>vacuumexeres</a:t>
            </a:r>
            <a:r>
              <a:rPr lang="sv-SE" sz="1600" dirty="0"/>
              <a:t> av uterus. Operationen var okomplicerad och Laila kunna skrivas ut dagen efter. </a:t>
            </a:r>
          </a:p>
          <a:p>
            <a:pPr marL="0" indent="0">
              <a:buNone/>
            </a:pPr>
            <a:r>
              <a:rPr lang="sv-SE" sz="1600" dirty="0"/>
              <a:t>Du får PAD svaret 10 dagar senare. PAD visar komplett mola </a:t>
            </a:r>
            <a:r>
              <a:rPr lang="sv-SE" sz="1600" dirty="0" err="1"/>
              <a:t>hydatidosa</a:t>
            </a:r>
            <a:r>
              <a:rPr lang="sv-SE" sz="1600" dirty="0"/>
              <a:t>. </a:t>
            </a:r>
            <a:br>
              <a:rPr lang="sv-SE" sz="1600" dirty="0"/>
            </a:br>
            <a:br>
              <a:rPr lang="sv-SE" sz="1600" dirty="0"/>
            </a:br>
            <a:r>
              <a:rPr lang="sv-SE" sz="1600" b="1" dirty="0"/>
              <a:t>Fråga 2:7 (3p) </a:t>
            </a:r>
            <a:br>
              <a:rPr lang="sv-SE" sz="1600" b="1" dirty="0"/>
            </a:br>
            <a:r>
              <a:rPr lang="sv-SE" sz="1600" dirty="0"/>
              <a:t>Vad är skillnaden på komplett och partiell mola morfologiskt och genetiskt?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Vid komplett mola är hela placentan omvandlad med cystiska </a:t>
            </a:r>
            <a:r>
              <a:rPr lang="sv-SE" sz="1600" dirty="0" err="1">
                <a:solidFill>
                  <a:schemeClr val="accent4"/>
                </a:solidFill>
              </a:rPr>
              <a:t>villi</a:t>
            </a:r>
            <a:r>
              <a:rPr lang="sv-SE" sz="1600" dirty="0">
                <a:solidFill>
                  <a:schemeClr val="accent4"/>
                </a:solidFill>
              </a:rPr>
              <a:t> och det finns inget foster. Vid partiell mola finns det ofta dela av normal placentavävnad och ofta början till utveckling av foster som dock inte är </a:t>
            </a:r>
            <a:r>
              <a:rPr lang="sv-SE" sz="1600" dirty="0" err="1">
                <a:solidFill>
                  <a:schemeClr val="accent4"/>
                </a:solidFill>
              </a:rPr>
              <a:t>viabelt</a:t>
            </a:r>
            <a:r>
              <a:rPr lang="sv-SE" sz="1600" dirty="0">
                <a:solidFill>
                  <a:schemeClr val="accent4"/>
                </a:solidFill>
              </a:rPr>
              <a:t>. </a:t>
            </a:r>
          </a:p>
          <a:p>
            <a:pPr marL="0" indent="0">
              <a:buNone/>
            </a:pPr>
            <a:r>
              <a:rPr lang="sv-SE" sz="1600" dirty="0">
                <a:solidFill>
                  <a:schemeClr val="accent4"/>
                </a:solidFill>
              </a:rPr>
              <a:t>Komplett mola är genetiskt diploid med förlust av de </a:t>
            </a:r>
            <a:r>
              <a:rPr lang="sv-SE" sz="1600" dirty="0" err="1">
                <a:solidFill>
                  <a:schemeClr val="accent4"/>
                </a:solidFill>
              </a:rPr>
              <a:t>maternella</a:t>
            </a:r>
            <a:r>
              <a:rPr lang="sv-SE" sz="1600" dirty="0">
                <a:solidFill>
                  <a:schemeClr val="accent4"/>
                </a:solidFill>
              </a:rPr>
              <a:t> kromosomer och antingen </a:t>
            </a:r>
            <a:r>
              <a:rPr lang="sv-SE" sz="1600" dirty="0" err="1">
                <a:solidFill>
                  <a:schemeClr val="accent4"/>
                </a:solidFill>
              </a:rPr>
              <a:t>dispermatisk</a:t>
            </a:r>
            <a:r>
              <a:rPr lang="sv-SE" sz="1600" dirty="0">
                <a:solidFill>
                  <a:schemeClr val="accent4"/>
                </a:solidFill>
              </a:rPr>
              <a:t> befruktning av ägget eller </a:t>
            </a:r>
            <a:r>
              <a:rPr lang="sv-SE" sz="1600" dirty="0" err="1">
                <a:solidFill>
                  <a:schemeClr val="accent4"/>
                </a:solidFill>
              </a:rPr>
              <a:t>duplikering</a:t>
            </a:r>
            <a:r>
              <a:rPr lang="sv-SE" sz="1600" dirty="0">
                <a:solidFill>
                  <a:schemeClr val="accent4"/>
                </a:solidFill>
              </a:rPr>
              <a:t> av </a:t>
            </a:r>
            <a:r>
              <a:rPr lang="sv-SE" sz="1600" dirty="0" err="1">
                <a:solidFill>
                  <a:schemeClr val="accent4"/>
                </a:solidFill>
              </a:rPr>
              <a:t>paternella</a:t>
            </a:r>
            <a:r>
              <a:rPr lang="sv-SE" sz="1600" dirty="0">
                <a:solidFill>
                  <a:schemeClr val="accent4"/>
                </a:solidFill>
              </a:rPr>
              <a:t> kromosomer. Partiell mola är däremot </a:t>
            </a:r>
            <a:r>
              <a:rPr lang="sv-SE" sz="1600" dirty="0" err="1">
                <a:solidFill>
                  <a:schemeClr val="accent4"/>
                </a:solidFill>
              </a:rPr>
              <a:t>dispermatisk</a:t>
            </a:r>
            <a:r>
              <a:rPr lang="sv-SE" sz="1600" dirty="0">
                <a:solidFill>
                  <a:schemeClr val="accent4"/>
                </a:solidFill>
              </a:rPr>
              <a:t> med kvarhållen </a:t>
            </a:r>
            <a:r>
              <a:rPr lang="sv-SE" sz="1600" dirty="0" err="1">
                <a:solidFill>
                  <a:schemeClr val="accent4"/>
                </a:solidFill>
              </a:rPr>
              <a:t>maternella</a:t>
            </a:r>
            <a:r>
              <a:rPr lang="sv-SE" sz="1600" dirty="0">
                <a:solidFill>
                  <a:schemeClr val="accent4"/>
                </a:solidFill>
              </a:rPr>
              <a:t> kromosomer och sålunda triploid. Immunhistologiskt uttrycks p57 (</a:t>
            </a:r>
            <a:r>
              <a:rPr lang="sv-SE" sz="1600" dirty="0" err="1">
                <a:solidFill>
                  <a:schemeClr val="accent4"/>
                </a:solidFill>
              </a:rPr>
              <a:t>maternellt</a:t>
            </a:r>
            <a:r>
              <a:rPr lang="sv-SE" sz="1600" dirty="0">
                <a:solidFill>
                  <a:schemeClr val="accent4"/>
                </a:solidFill>
              </a:rPr>
              <a:t> ursprung) enbart hos partiell. mola och kan sålunda användas för att differentiera mellan komplett och partiell. Dock finns en liten subgrupp av komplett mola där det är </a:t>
            </a:r>
            <a:r>
              <a:rPr lang="sv-SE" sz="1600" dirty="0" err="1">
                <a:solidFill>
                  <a:schemeClr val="accent4"/>
                </a:solidFill>
              </a:rPr>
              <a:t>diploiditet</a:t>
            </a:r>
            <a:r>
              <a:rPr lang="sv-SE" sz="1600" dirty="0">
                <a:solidFill>
                  <a:schemeClr val="accent4"/>
                </a:solidFill>
              </a:rPr>
              <a:t> med kvarhållen </a:t>
            </a:r>
            <a:r>
              <a:rPr lang="sv-SE" sz="1600" dirty="0" err="1">
                <a:solidFill>
                  <a:schemeClr val="accent4"/>
                </a:solidFill>
              </a:rPr>
              <a:t>maternella</a:t>
            </a:r>
            <a:r>
              <a:rPr lang="sv-SE" sz="1600" dirty="0">
                <a:solidFill>
                  <a:schemeClr val="accent4"/>
                </a:solidFill>
              </a:rPr>
              <a:t> kromosomer men det finns mutation i NLRP7 eller KHDC3L generna. </a:t>
            </a:r>
          </a:p>
          <a:p>
            <a:pPr marL="0" indent="0">
              <a:buNone/>
            </a:pPr>
            <a:endParaRPr lang="sv-SE" sz="1600" dirty="0"/>
          </a:p>
          <a:p>
            <a:pPr marL="0" indent="0">
              <a:buNone/>
            </a:pPr>
            <a:r>
              <a:rPr lang="sv-SE" sz="1000" dirty="0">
                <a:solidFill>
                  <a:schemeClr val="tx1">
                    <a:lumMod val="50000"/>
                    <a:lumOff val="50000"/>
                  </a:schemeClr>
                </a:solidFill>
              </a:rPr>
              <a:t>Lärandemål Kunskap och förståelse. </a:t>
            </a:r>
            <a:br>
              <a:rPr lang="sv-SE" sz="1000" dirty="0">
                <a:solidFill>
                  <a:schemeClr val="tx1">
                    <a:lumMod val="50000"/>
                    <a:lumOff val="50000"/>
                  </a:schemeClr>
                </a:solidFill>
              </a:rPr>
            </a:br>
            <a:r>
              <a:rPr lang="sv-SE" sz="1000" dirty="0">
                <a:solidFill>
                  <a:schemeClr val="tx1">
                    <a:lumMod val="50000"/>
                    <a:lumOff val="50000"/>
                  </a:schemeClr>
                </a:solidFill>
              </a:rPr>
              <a:t>Nivå B: pkt 25, 26, 30, 31, 32 </a:t>
            </a:r>
            <a:br>
              <a:rPr lang="sv-SE" sz="1000" dirty="0">
                <a:solidFill>
                  <a:schemeClr val="tx1">
                    <a:lumMod val="50000"/>
                    <a:lumOff val="50000"/>
                  </a:schemeClr>
                </a:solidFill>
              </a:rPr>
            </a:br>
            <a:r>
              <a:rPr lang="sv-SE" sz="1000" dirty="0">
                <a:solidFill>
                  <a:schemeClr val="tx1">
                    <a:lumMod val="50000"/>
                    <a:lumOff val="50000"/>
                  </a:schemeClr>
                </a:solidFill>
              </a:rPr>
              <a:t>Nivå C: pkt 59 </a:t>
            </a:r>
            <a:br>
              <a:rPr lang="sv-SE" sz="1000" dirty="0">
                <a:solidFill>
                  <a:schemeClr val="tx1">
                    <a:lumMod val="50000"/>
                    <a:lumOff val="50000"/>
                  </a:schemeClr>
                </a:solidFill>
              </a:rPr>
            </a:br>
            <a:r>
              <a:rPr lang="sv-SE" sz="1000" dirty="0">
                <a:solidFill>
                  <a:schemeClr val="tx1">
                    <a:lumMod val="50000"/>
                    <a:lumOff val="50000"/>
                  </a:schemeClr>
                </a:solidFill>
              </a:rPr>
              <a:t>Lärandemål Färdighet och förmåga. </a:t>
            </a:r>
            <a:br>
              <a:rPr lang="sv-SE" sz="1000" dirty="0">
                <a:solidFill>
                  <a:schemeClr val="tx1">
                    <a:lumMod val="50000"/>
                    <a:lumOff val="50000"/>
                  </a:schemeClr>
                </a:solidFill>
              </a:rPr>
            </a:br>
            <a:r>
              <a:rPr lang="sv-SE" sz="1000" dirty="0">
                <a:solidFill>
                  <a:schemeClr val="tx1">
                    <a:lumMod val="50000"/>
                    <a:lumOff val="50000"/>
                  </a:schemeClr>
                </a:solidFill>
              </a:rPr>
              <a:t>Nivå A: pkt 83, 84 </a:t>
            </a:r>
            <a:br>
              <a:rPr lang="sv-SE" sz="1000" dirty="0">
                <a:solidFill>
                  <a:schemeClr val="tx1">
                    <a:lumMod val="50000"/>
                    <a:lumOff val="50000"/>
                  </a:schemeClr>
                </a:solidFill>
              </a:rPr>
            </a:br>
            <a:r>
              <a:rPr lang="sv-SE" sz="1000" dirty="0">
                <a:solidFill>
                  <a:schemeClr val="tx1">
                    <a:lumMod val="50000"/>
                    <a:lumOff val="50000"/>
                  </a:schemeClr>
                </a:solidFill>
              </a:rPr>
              <a:t>Nivå C: pkt 116 </a:t>
            </a:r>
          </a:p>
          <a:p>
            <a:pPr marL="0" indent="0">
              <a:buNone/>
            </a:pPr>
            <a:endParaRPr lang="sv-SE" sz="1000" dirty="0">
              <a:solidFill>
                <a:schemeClr val="tx1">
                  <a:lumMod val="50000"/>
                  <a:lumOff val="50000"/>
                </a:schemeClr>
              </a:solidFill>
            </a:endParaRPr>
          </a:p>
          <a:p>
            <a:pPr marL="0" indent="0">
              <a:buNone/>
            </a:pPr>
            <a:r>
              <a:rPr lang="sv-SE" sz="1600" b="1" dirty="0">
                <a:solidFill>
                  <a:schemeClr val="accent1"/>
                </a:solidFill>
              </a:rPr>
              <a:t>Slut på fall 2!</a:t>
            </a:r>
            <a:endParaRPr lang="sv-SE" sz="1600" dirty="0">
              <a:solidFill>
                <a:schemeClr val="accent1"/>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727571880"/>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b="1" dirty="0"/>
              <a:t>Fall 3, Nyfödd flicka </a:t>
            </a:r>
            <a:endParaRPr lang="sv-SE" sz="1600" dirty="0"/>
          </a:p>
          <a:p>
            <a:pPr marL="0" indent="0">
              <a:buNone/>
            </a:pPr>
            <a:r>
              <a:rPr lang="sv-SE" sz="1600" dirty="0"/>
              <a:t>Du är underläkare på barnkliniken. En barnmorska på BB ringer en vardag förmiddag angående en flicka som nu är 2 dagar gammal. Komplikationsfri vaginal förlossning i vecka 39+3, födelsevikt 3,4 kg. den gångna natten och i morse har mamman sett att flickan har ryckningar i höger arm och höger ben som kommit i serier. </a:t>
            </a:r>
            <a:br>
              <a:rPr lang="sv-SE" sz="1600" dirty="0"/>
            </a:br>
            <a:br>
              <a:rPr lang="sv-SE" sz="1600" dirty="0"/>
            </a:br>
            <a:r>
              <a:rPr lang="sv-SE" sz="1600" b="1" dirty="0"/>
              <a:t>Fråga 3:1 (2p) </a:t>
            </a:r>
            <a:br>
              <a:rPr lang="sv-SE" sz="1600" b="1" dirty="0"/>
            </a:br>
            <a:r>
              <a:rPr lang="sv-SE" sz="1600" dirty="0"/>
              <a:t>Du säger att du kommer så fort du kan och ber henne göra några saker i väntan på att du kommer dit. Vilka? </a:t>
            </a:r>
            <a:br>
              <a:rPr lang="sv-SE" sz="1600" dirty="0"/>
            </a:br>
            <a:endParaRPr lang="sv-SE" sz="1600" dirty="0">
              <a:solidFill>
                <a:schemeClr val="accent4"/>
              </a:solidFill>
            </a:endParaRPr>
          </a:p>
        </p:txBody>
      </p:sp>
    </p:spTree>
    <p:extLst>
      <p:ext uri="{BB962C8B-B14F-4D97-AF65-F5344CB8AC3E}">
        <p14:creationId xmlns:p14="http://schemas.microsoft.com/office/powerpoint/2010/main" val="2899038991"/>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b="1" dirty="0"/>
              <a:t>Fall 3, Nyfödd flicka </a:t>
            </a:r>
            <a:endParaRPr lang="sv-SE" sz="1600" dirty="0"/>
          </a:p>
          <a:p>
            <a:pPr marL="0" indent="0">
              <a:buNone/>
            </a:pPr>
            <a:r>
              <a:rPr lang="sv-SE" sz="1600" dirty="0"/>
              <a:t>Du är underläkare på barnkliniken. En barnmorska på BB ringer en vardag förmiddag angående en flicka som nu är 2 dagar gammal. Komplikationsfri vaginal förlossning i vecka 39+3, födelsevikt 3,4 kg. den gångna natten och i morse har mamman sett att flickan har ryckningar i höger arm och höger ben som kommit i serier. </a:t>
            </a:r>
            <a:br>
              <a:rPr lang="sv-SE" sz="1600" dirty="0"/>
            </a:br>
            <a:br>
              <a:rPr lang="sv-SE" sz="1600" dirty="0"/>
            </a:br>
            <a:r>
              <a:rPr lang="sv-SE" sz="1600" b="1" dirty="0"/>
              <a:t>Fråga 3:1 (2p) </a:t>
            </a:r>
            <a:br>
              <a:rPr lang="sv-SE" sz="1600" b="1" dirty="0"/>
            </a:br>
            <a:r>
              <a:rPr lang="sv-SE" sz="1600" dirty="0"/>
              <a:t>Du säger att du kommer så fort du kan och ber henne göra några saker i väntan på att du kommer dit. Vilka?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Kolla p-glukos, CRP, SaO2, andningsfrekvens, temp </a:t>
            </a:r>
          </a:p>
        </p:txBody>
      </p:sp>
    </p:spTree>
    <p:extLst>
      <p:ext uri="{BB962C8B-B14F-4D97-AF65-F5344CB8AC3E}">
        <p14:creationId xmlns:p14="http://schemas.microsoft.com/office/powerpoint/2010/main" val="680275647"/>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b="1" dirty="0"/>
              <a:t>Fall 3, Nyfödd flicka </a:t>
            </a:r>
            <a:endParaRPr lang="sv-SE" sz="1600" dirty="0"/>
          </a:p>
          <a:p>
            <a:pPr marL="0" indent="0">
              <a:buNone/>
            </a:pPr>
            <a:r>
              <a:rPr lang="sv-SE" sz="1200" i="1" dirty="0">
                <a:solidFill>
                  <a:schemeClr val="tx1">
                    <a:lumMod val="50000"/>
                    <a:lumOff val="50000"/>
                  </a:schemeClr>
                </a:solidFill>
              </a:rPr>
              <a:t>Du är underläkare på barnkliniken. En barnmorska på BB ringer en vardag förmiddag angående en flicka som nu är 2 dagar gammal. Komplikationsfri vaginal förlossning i vecka 39+3, födelsevikt 3,4 kg. den gångna natten och i morse har mamman sett att flickan har ryckningar i höger arm och höger ben som kommit i serier. </a:t>
            </a:r>
            <a:br>
              <a:rPr lang="sv-SE" sz="1600" dirty="0"/>
            </a:br>
            <a:br>
              <a:rPr lang="sv-SE" sz="1600" dirty="0"/>
            </a:br>
            <a:r>
              <a:rPr lang="sv-SE" sz="1600" dirty="0"/>
              <a:t>Du ber barnmorskan kolla barnets andningsfrekvens, temperatur och </a:t>
            </a:r>
            <a:r>
              <a:rPr lang="sv-SE" sz="1600" dirty="0" err="1"/>
              <a:t>saturation</a:t>
            </a:r>
            <a:r>
              <a:rPr lang="sv-SE" sz="1600" dirty="0"/>
              <a:t> (i hand och fot). </a:t>
            </a:r>
            <a:br>
              <a:rPr lang="sv-SE" sz="1600" dirty="0"/>
            </a:br>
            <a:r>
              <a:rPr lang="sv-SE" sz="1600" dirty="0"/>
              <a:t>Prov för snabb-CRP och p-glukos. När du kommer dit har hon följande svar: </a:t>
            </a:r>
          </a:p>
          <a:p>
            <a:pPr marL="0" indent="0">
              <a:buNone/>
            </a:pPr>
            <a:r>
              <a:rPr lang="sv-SE" sz="1600" dirty="0"/>
              <a:t>Andningsfrekvens 45, Temp 37.2, SaO2 96% höger hand, 95% i foten </a:t>
            </a:r>
            <a:br>
              <a:rPr lang="sv-SE" sz="1600" dirty="0"/>
            </a:br>
            <a:r>
              <a:rPr lang="sv-SE" sz="1600" dirty="0"/>
              <a:t>CRP 15, p-glukos 3.5. </a:t>
            </a:r>
          </a:p>
          <a:p>
            <a:pPr marL="0" indent="0">
              <a:buNone/>
            </a:pPr>
            <a:endParaRPr lang="sv-SE" sz="1600" dirty="0"/>
          </a:p>
          <a:p>
            <a:pPr marL="0" indent="0">
              <a:buNone/>
            </a:pPr>
            <a:r>
              <a:rPr lang="sv-SE" sz="1600" b="1" dirty="0"/>
              <a:t>Fråga 3:2 (1p) </a:t>
            </a:r>
            <a:br>
              <a:rPr lang="sv-SE" sz="1600" b="1" dirty="0"/>
            </a:br>
            <a:r>
              <a:rPr lang="sv-SE" sz="1600" dirty="0"/>
              <a:t>Du undersöker flickan enligt mallen för spädbarnsundersökning och hittar inget tydligt avvikande vid undersökningen. Du funderar på om hon kan vara kvar på BB eller bör läggas in på neonatalavdelning. Motivera ditt beslut? </a:t>
            </a:r>
            <a:br>
              <a:rPr lang="sv-SE" sz="1600" dirty="0"/>
            </a:br>
            <a:br>
              <a:rPr lang="sv-SE" sz="1600" dirty="0"/>
            </a:br>
            <a:endParaRPr lang="sv-SE" sz="1600" dirty="0">
              <a:solidFill>
                <a:schemeClr val="accent4"/>
              </a:solidFill>
            </a:endParaRPr>
          </a:p>
        </p:txBody>
      </p:sp>
    </p:spTree>
    <p:extLst>
      <p:ext uri="{BB962C8B-B14F-4D97-AF65-F5344CB8AC3E}">
        <p14:creationId xmlns:p14="http://schemas.microsoft.com/office/powerpoint/2010/main" val="2330138915"/>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b="1" dirty="0"/>
              <a:t>Fall 3, Nyfödd flicka </a:t>
            </a:r>
            <a:endParaRPr lang="sv-SE" sz="1600" dirty="0"/>
          </a:p>
          <a:p>
            <a:pPr marL="0" indent="0">
              <a:buNone/>
            </a:pPr>
            <a:r>
              <a:rPr lang="sv-SE" sz="1200" i="1" dirty="0">
                <a:solidFill>
                  <a:schemeClr val="tx1">
                    <a:lumMod val="50000"/>
                    <a:lumOff val="50000"/>
                  </a:schemeClr>
                </a:solidFill>
              </a:rPr>
              <a:t>Du är underläkare på barnkliniken. En barnmorska på BB ringer en vardag förmiddag angående en flicka som nu är 2 dagar gammal. Komplikationsfri vaginal förlossning i vecka 39+3, födelsevikt 3,4 kg. den gångna natten och i morse har mamman sett att flickan har ryckningar i höger arm och höger ben som kommit i serier. </a:t>
            </a:r>
            <a:br>
              <a:rPr lang="sv-SE" sz="1600" dirty="0"/>
            </a:br>
            <a:br>
              <a:rPr lang="sv-SE" sz="1600" dirty="0"/>
            </a:br>
            <a:r>
              <a:rPr lang="sv-SE" sz="1600" dirty="0"/>
              <a:t>Du ber barnmorskan kolla barnets andningsfrekvens, temperatur och </a:t>
            </a:r>
            <a:r>
              <a:rPr lang="sv-SE" sz="1600" dirty="0" err="1"/>
              <a:t>saturation</a:t>
            </a:r>
            <a:r>
              <a:rPr lang="sv-SE" sz="1600" dirty="0"/>
              <a:t> (i hand och fot). </a:t>
            </a:r>
            <a:br>
              <a:rPr lang="sv-SE" sz="1600" dirty="0"/>
            </a:br>
            <a:r>
              <a:rPr lang="sv-SE" sz="1600" dirty="0"/>
              <a:t>Prov för snabb-CRP och p-glukos. När du kommer dit har hon följande svar: </a:t>
            </a:r>
          </a:p>
          <a:p>
            <a:pPr marL="0" indent="0">
              <a:buNone/>
            </a:pPr>
            <a:r>
              <a:rPr lang="sv-SE" sz="1600" dirty="0"/>
              <a:t>Andningsfrekvens 45, Temp 37.2, SaO2 96% höger hand, 95% i foten </a:t>
            </a:r>
            <a:br>
              <a:rPr lang="sv-SE" sz="1600" dirty="0"/>
            </a:br>
            <a:r>
              <a:rPr lang="sv-SE" sz="1600" dirty="0"/>
              <a:t>CRP 15, p-glukos 3.5. </a:t>
            </a:r>
          </a:p>
          <a:p>
            <a:pPr marL="0" indent="0">
              <a:buNone/>
            </a:pPr>
            <a:endParaRPr lang="sv-SE" sz="1600" dirty="0"/>
          </a:p>
          <a:p>
            <a:pPr marL="0" indent="0">
              <a:buNone/>
            </a:pPr>
            <a:r>
              <a:rPr lang="sv-SE" sz="1600" b="1" dirty="0"/>
              <a:t>Fråga 3:2 (1p) </a:t>
            </a:r>
            <a:br>
              <a:rPr lang="sv-SE" sz="1600" b="1" dirty="0"/>
            </a:br>
            <a:r>
              <a:rPr lang="sv-SE" sz="1600" dirty="0"/>
              <a:t>Du undersöker flickan enligt mallen för spädbarnsundersökning och hittar inget tydligt avvikande vid undersökningen. Du funderar på om hon kan vara kvar på BB eller bör läggas in på neonatalavdelning. Motivera ditt beslut? </a:t>
            </a:r>
            <a:br>
              <a:rPr lang="sv-SE" sz="1600" dirty="0"/>
            </a:br>
            <a:br>
              <a:rPr lang="sv-SE" sz="1600" dirty="0"/>
            </a:br>
            <a:r>
              <a:rPr lang="sv-SE" sz="1600" dirty="0">
                <a:solidFill>
                  <a:schemeClr val="accent4"/>
                </a:solidFill>
              </a:rPr>
              <a:t>Svarsförslag:</a:t>
            </a:r>
            <a:br>
              <a:rPr lang="sv-SE" sz="1600" dirty="0">
                <a:solidFill>
                  <a:schemeClr val="accent4"/>
                </a:solidFill>
              </a:rPr>
            </a:br>
            <a:r>
              <a:rPr lang="sv-SE" sz="1600" dirty="0">
                <a:solidFill>
                  <a:schemeClr val="accent4"/>
                </a:solidFill>
              </a:rPr>
              <a:t>Inläggning </a:t>
            </a:r>
            <a:r>
              <a:rPr lang="sv-SE" sz="1600" dirty="0" err="1">
                <a:solidFill>
                  <a:schemeClr val="accent4"/>
                </a:solidFill>
              </a:rPr>
              <a:t>neo</a:t>
            </a:r>
            <a:r>
              <a:rPr lang="sv-SE" sz="1600" dirty="0">
                <a:solidFill>
                  <a:schemeClr val="accent4"/>
                </a:solidFill>
              </a:rPr>
              <a:t> - nyfödda med misstänkta kramper ska alltid vårdas på neonatalavdelning </a:t>
            </a:r>
          </a:p>
          <a:p>
            <a:pPr marL="0" indent="0">
              <a:buNone/>
            </a:pPr>
            <a:endParaRPr lang="sv-SE" sz="1600" dirty="0">
              <a:solidFill>
                <a:schemeClr val="accent4"/>
              </a:solidFill>
            </a:endParaRPr>
          </a:p>
        </p:txBody>
      </p:sp>
    </p:spTree>
    <p:extLst>
      <p:ext uri="{BB962C8B-B14F-4D97-AF65-F5344CB8AC3E}">
        <p14:creationId xmlns:p14="http://schemas.microsoft.com/office/powerpoint/2010/main" val="1037555001"/>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b="1" dirty="0"/>
              <a:t>Fall 3, Nyfödd flicka </a:t>
            </a:r>
            <a:endParaRPr lang="sv-SE" sz="1600" dirty="0"/>
          </a:p>
          <a:p>
            <a:pPr marL="0" indent="0">
              <a:buNone/>
            </a:pPr>
            <a:r>
              <a:rPr lang="sv-SE" sz="1200" i="1" dirty="0">
                <a:solidFill>
                  <a:schemeClr val="tx1">
                    <a:lumMod val="50000"/>
                    <a:lumOff val="50000"/>
                  </a:schemeClr>
                </a:solidFill>
              </a:rPr>
              <a:t>Du är underläkare på barnkliniken. En barnmorska på BB ringer en vardag förmiddag angående en flicka som nu är 2 dagar gammal. Komplikationsfri vaginal förlossning i vecka 39+3, födelsevikt 3,4 kg. den gångna natten och i morse har mamman sett att flickan har ryckningar i höger arm och höger ben som kommit i serier. Du undersöker flickan enligt mallen för spädbarnsundersökning och hittar inget tydligt avvikande vid undersökningen.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Du lägger in flickan på neonatalavdelningen och föräldrarna att försöka filma ryckningarna om de kommer tillbaka. </a:t>
            </a:r>
            <a:br>
              <a:rPr lang="sv-SE" sz="1600" dirty="0"/>
            </a:br>
            <a:br>
              <a:rPr lang="sv-SE" sz="1600" dirty="0"/>
            </a:br>
            <a:r>
              <a:rPr lang="sv-SE" sz="1600" b="1" dirty="0"/>
              <a:t>Fråga 3:3 (1p) </a:t>
            </a:r>
            <a:br>
              <a:rPr lang="sv-SE" sz="1600" b="1" dirty="0"/>
            </a:br>
            <a:r>
              <a:rPr lang="sv-SE" sz="1600" dirty="0"/>
              <a:t>Hur vill du övervaka henne? </a:t>
            </a:r>
            <a:br>
              <a:rPr lang="sv-SE" sz="1600" dirty="0"/>
            </a:br>
            <a:br>
              <a:rPr lang="sv-SE" sz="1600" dirty="0"/>
            </a:br>
            <a:endParaRPr lang="sv-SE" sz="1600" dirty="0">
              <a:solidFill>
                <a:schemeClr val="accent4"/>
              </a:solidFill>
            </a:endParaRPr>
          </a:p>
        </p:txBody>
      </p:sp>
    </p:spTree>
    <p:extLst>
      <p:ext uri="{BB962C8B-B14F-4D97-AF65-F5344CB8AC3E}">
        <p14:creationId xmlns:p14="http://schemas.microsoft.com/office/powerpoint/2010/main" val="2952375396"/>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b="1" dirty="0"/>
              <a:t>Fall 3, Nyfödd flicka </a:t>
            </a:r>
            <a:endParaRPr lang="sv-SE" sz="1600" dirty="0"/>
          </a:p>
          <a:p>
            <a:pPr marL="0" indent="0">
              <a:buNone/>
            </a:pPr>
            <a:r>
              <a:rPr lang="sv-SE" sz="1200" i="1" dirty="0">
                <a:solidFill>
                  <a:schemeClr val="tx1">
                    <a:lumMod val="50000"/>
                    <a:lumOff val="50000"/>
                  </a:schemeClr>
                </a:solidFill>
              </a:rPr>
              <a:t>Du är underläkare på barnkliniken. En barnmorska på BB ringer en vardag förmiddag angående en flicka som nu är 2 dagar gammal. Komplikationsfri vaginal förlossning i vecka 39+3, födelsevikt 3,4 kg. den gångna natten och i morse har mamman sett att flickan har ryckningar i höger arm och höger ben som kommit i serier. Du undersöker flickan enligt mallen för spädbarnsundersökning och hittar inget tydligt avvikande vid undersökningen.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Du lägger in flickan på neonatalavdelningen och föräldrarna att försöka filma ryckningarna om de kommer tillbaka. </a:t>
            </a:r>
            <a:br>
              <a:rPr lang="sv-SE" sz="1600" dirty="0"/>
            </a:br>
            <a:br>
              <a:rPr lang="sv-SE" sz="1600" dirty="0"/>
            </a:br>
            <a:r>
              <a:rPr lang="sv-SE" sz="1600" b="1" dirty="0"/>
              <a:t>Fråga 3:3 (1p) </a:t>
            </a:r>
            <a:br>
              <a:rPr lang="sv-SE" sz="1600" b="1" dirty="0"/>
            </a:br>
            <a:r>
              <a:rPr lang="sv-SE" sz="1600" dirty="0"/>
              <a:t>Hur vill du övervaka henne?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EKG, </a:t>
            </a:r>
            <a:r>
              <a:rPr lang="sv-SE" sz="1600" dirty="0" err="1">
                <a:solidFill>
                  <a:schemeClr val="accent4"/>
                </a:solidFill>
              </a:rPr>
              <a:t>saturation</a:t>
            </a:r>
            <a:r>
              <a:rPr lang="sv-SE" sz="1600" dirty="0">
                <a:solidFill>
                  <a:schemeClr val="accent4"/>
                </a:solidFill>
              </a:rPr>
              <a:t> och </a:t>
            </a:r>
            <a:r>
              <a:rPr lang="sv-SE" sz="1600" dirty="0" err="1">
                <a:solidFill>
                  <a:schemeClr val="accent4"/>
                </a:solidFill>
              </a:rPr>
              <a:t>bedside</a:t>
            </a:r>
            <a:r>
              <a:rPr lang="sv-SE" sz="1600" dirty="0">
                <a:solidFill>
                  <a:schemeClr val="accent4"/>
                </a:solidFill>
              </a:rPr>
              <a:t> EEG </a:t>
            </a:r>
          </a:p>
          <a:p>
            <a:pPr marL="0" indent="0">
              <a:buNone/>
            </a:pPr>
            <a:endParaRPr lang="sv-SE" sz="1600" dirty="0">
              <a:solidFill>
                <a:schemeClr val="accent4"/>
              </a:solidFill>
            </a:endParaRPr>
          </a:p>
        </p:txBody>
      </p:sp>
    </p:spTree>
    <p:extLst>
      <p:ext uri="{BB962C8B-B14F-4D97-AF65-F5344CB8AC3E}">
        <p14:creationId xmlns:p14="http://schemas.microsoft.com/office/powerpoint/2010/main" val="2467689472"/>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b="1" dirty="0"/>
              <a:t>Fall 3, Nyfödd flicka </a:t>
            </a:r>
            <a:endParaRPr lang="sv-SE" sz="1600" dirty="0"/>
          </a:p>
          <a:p>
            <a:pPr marL="0" indent="0">
              <a:buNone/>
            </a:pPr>
            <a:r>
              <a:rPr lang="sv-SE" sz="1200" i="1" dirty="0">
                <a:solidFill>
                  <a:schemeClr val="tx1">
                    <a:lumMod val="50000"/>
                    <a:lumOff val="50000"/>
                  </a:schemeClr>
                </a:solidFill>
              </a:rPr>
              <a:t>Du är underläkare på barnkliniken. En barnmorska på BB ringer en vardag förmiddag angående en flicka som nu är 2 dagar gammal. Komplikationsfri vaginal förlossning i vecka 39+3, födelsevikt 3,4 kg. den gångna natten och </a:t>
            </a:r>
            <a:r>
              <a:rPr lang="sv-SE" sz="1200" i="1" dirty="0" err="1">
                <a:solidFill>
                  <a:schemeClr val="tx1">
                    <a:lumMod val="50000"/>
                    <a:lumOff val="50000"/>
                  </a:schemeClr>
                </a:solidFill>
              </a:rPr>
              <a:t>imorse</a:t>
            </a:r>
            <a:r>
              <a:rPr lang="sv-SE" sz="1200" i="1" dirty="0">
                <a:solidFill>
                  <a:schemeClr val="tx1">
                    <a:lumMod val="50000"/>
                    <a:lumOff val="50000"/>
                  </a:schemeClr>
                </a:solidFill>
              </a:rPr>
              <a:t> har mamman sett att flickan har ryckningar i höger arm och höger ben som kommit i serier. Du undersöker flickan enligt mallen för spädbarnsundersökning och hittar inget tydligt avvikande vid undersökningen. Du lägger in flickan på neonatalavdelningen och föräldrarna att försöka filma ryckningarna om de kommer tillbaka. </a:t>
            </a:r>
            <a:endParaRPr lang="sv-SE" sz="1200" dirty="0">
              <a:solidFill>
                <a:schemeClr val="tx1">
                  <a:lumMod val="50000"/>
                  <a:lumOff val="50000"/>
                </a:schemeClr>
              </a:solidFill>
            </a:endParaRPr>
          </a:p>
          <a:p>
            <a:pPr marL="0" indent="0">
              <a:buNone/>
            </a:pPr>
            <a:r>
              <a:rPr lang="sv-SE" sz="1600" dirty="0"/>
              <a:t>Du ordinerar övervakning med EKG, </a:t>
            </a:r>
            <a:r>
              <a:rPr lang="sv-SE" sz="1600" dirty="0" err="1"/>
              <a:t>saturation</a:t>
            </a:r>
            <a:r>
              <a:rPr lang="sv-SE" sz="1600" dirty="0"/>
              <a:t> och kontinuerligt </a:t>
            </a:r>
            <a:r>
              <a:rPr lang="sv-SE" sz="1600" dirty="0" err="1"/>
              <a:t>bedside</a:t>
            </a:r>
            <a:r>
              <a:rPr lang="sv-SE" sz="1600" dirty="0"/>
              <a:t>-EEG. </a:t>
            </a:r>
          </a:p>
          <a:p>
            <a:pPr marL="0" indent="0">
              <a:buNone/>
            </a:pPr>
            <a:r>
              <a:rPr lang="sv-SE" sz="1600" dirty="0"/>
              <a:t>Du ordinerar också venös infart, provtagning enligt PM för kramper hos nyfödda och planerar göra lumbalpunktion. Du funderar på vilken radiologisk undersökning av hjärnan du ska välja. </a:t>
            </a:r>
            <a:br>
              <a:rPr lang="sv-SE" sz="1600" dirty="0"/>
            </a:br>
            <a:br>
              <a:rPr lang="sv-SE" sz="1600" dirty="0"/>
            </a:br>
            <a:r>
              <a:rPr lang="sv-SE" sz="1600" b="1" dirty="0"/>
              <a:t>Fråga 3:4 (3p) </a:t>
            </a:r>
            <a:br>
              <a:rPr lang="sv-SE" sz="1600" b="1" dirty="0"/>
            </a:br>
            <a:r>
              <a:rPr lang="sv-SE" sz="1600" dirty="0"/>
              <a:t>Nämn 4 relevanta differentialdiagnoser du frågar efter i remissen? Vilka för- och nackdelar finns vid de olika alternativa radiologiska undersökningarna? </a:t>
            </a:r>
            <a:br>
              <a:rPr lang="sv-SE" sz="1600" dirty="0"/>
            </a:br>
            <a:endParaRPr lang="sv-SE" sz="1600" dirty="0"/>
          </a:p>
          <a:p>
            <a:pPr marL="0" indent="0">
              <a:buNone/>
            </a:pPr>
            <a:endParaRPr lang="sv-SE" sz="1600" dirty="0">
              <a:solidFill>
                <a:schemeClr val="accent4"/>
              </a:solidFill>
            </a:endParaRPr>
          </a:p>
        </p:txBody>
      </p:sp>
    </p:spTree>
    <p:extLst>
      <p:ext uri="{BB962C8B-B14F-4D97-AF65-F5344CB8AC3E}">
        <p14:creationId xmlns:p14="http://schemas.microsoft.com/office/powerpoint/2010/main" val="134718910"/>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b="1" dirty="0"/>
              <a:t>Fall 3, Nyfödd flicka </a:t>
            </a:r>
            <a:endParaRPr lang="sv-SE" sz="1600" dirty="0"/>
          </a:p>
          <a:p>
            <a:pPr marL="0" indent="0">
              <a:buNone/>
            </a:pPr>
            <a:r>
              <a:rPr lang="sv-SE" sz="1200" i="1" dirty="0">
                <a:solidFill>
                  <a:schemeClr val="tx1">
                    <a:lumMod val="50000"/>
                    <a:lumOff val="50000"/>
                  </a:schemeClr>
                </a:solidFill>
              </a:rPr>
              <a:t>Du är underläkare på barnkliniken. En barnmorska på BB ringer en vardag förmiddag angående en flicka som nu är 2 dagar gammal. Komplikationsfri vaginal förlossning i vecka 39+3, födelsevikt 3,4 kg. den gångna natten och </a:t>
            </a:r>
            <a:r>
              <a:rPr lang="sv-SE" sz="1200" i="1" dirty="0" err="1">
                <a:solidFill>
                  <a:schemeClr val="tx1">
                    <a:lumMod val="50000"/>
                    <a:lumOff val="50000"/>
                  </a:schemeClr>
                </a:solidFill>
              </a:rPr>
              <a:t>imorse</a:t>
            </a:r>
            <a:r>
              <a:rPr lang="sv-SE" sz="1200" i="1" dirty="0">
                <a:solidFill>
                  <a:schemeClr val="tx1">
                    <a:lumMod val="50000"/>
                    <a:lumOff val="50000"/>
                  </a:schemeClr>
                </a:solidFill>
              </a:rPr>
              <a:t> har mamman sett att flickan har ryckningar i höger arm och höger ben som kommit i serier. Du undersöker flickan enligt mallen för spädbarnsundersökning och hittar inget tydligt avvikande vid undersökningen. Du lägger in flickan på neonatalavdelningen och föräldrarna att försöka filma ryckningarna om de kommer tillbaka. </a:t>
            </a:r>
            <a:endParaRPr lang="sv-SE" sz="1200" dirty="0">
              <a:solidFill>
                <a:schemeClr val="tx1">
                  <a:lumMod val="50000"/>
                  <a:lumOff val="50000"/>
                </a:schemeClr>
              </a:solidFill>
            </a:endParaRPr>
          </a:p>
          <a:p>
            <a:pPr marL="0" indent="0">
              <a:buNone/>
            </a:pPr>
            <a:r>
              <a:rPr lang="sv-SE" sz="1600" dirty="0"/>
              <a:t>Du ordinerar övervakning med EKG, </a:t>
            </a:r>
            <a:r>
              <a:rPr lang="sv-SE" sz="1600" dirty="0" err="1"/>
              <a:t>saturation</a:t>
            </a:r>
            <a:r>
              <a:rPr lang="sv-SE" sz="1600" dirty="0"/>
              <a:t> och kontinuerligt </a:t>
            </a:r>
            <a:r>
              <a:rPr lang="sv-SE" sz="1600" dirty="0" err="1"/>
              <a:t>bedside</a:t>
            </a:r>
            <a:r>
              <a:rPr lang="sv-SE" sz="1600" dirty="0"/>
              <a:t>-EEG. </a:t>
            </a:r>
          </a:p>
          <a:p>
            <a:pPr marL="0" indent="0">
              <a:buNone/>
            </a:pPr>
            <a:r>
              <a:rPr lang="sv-SE" sz="1600" dirty="0"/>
              <a:t>Du ordinerar också venös infart, provtagning enligt PM för kramper hos nyfödda och planerar göra lumbalpunktion. Du funderar på vilken radiologisk undersökning av hjärnan du ska välja. </a:t>
            </a:r>
            <a:br>
              <a:rPr lang="sv-SE" sz="1600" dirty="0"/>
            </a:br>
            <a:br>
              <a:rPr lang="sv-SE" sz="1600" dirty="0"/>
            </a:br>
            <a:r>
              <a:rPr lang="sv-SE" sz="1600" b="1" dirty="0"/>
              <a:t>Fråga 3:4 (3p) </a:t>
            </a:r>
            <a:br>
              <a:rPr lang="sv-SE" sz="1600" b="1" dirty="0"/>
            </a:br>
            <a:r>
              <a:rPr lang="sv-SE" sz="1600" dirty="0"/>
              <a:t>Nämn 4 relevanta differentialdiagnoser du frågar efter i remissen? Vilka för- och nackdelar finns vid de olika alternativa radiologiska undersökningarna? </a:t>
            </a:r>
            <a:br>
              <a:rPr lang="sv-SE" sz="1600" dirty="0"/>
            </a:br>
            <a:endParaRPr lang="sv-SE" sz="1600" dirty="0"/>
          </a:p>
          <a:p>
            <a:pPr marL="0" indent="0">
              <a:buNone/>
            </a:pPr>
            <a:r>
              <a:rPr lang="sv-SE" sz="1600" dirty="0">
                <a:solidFill>
                  <a:schemeClr val="accent4"/>
                </a:solidFill>
              </a:rPr>
              <a:t>Svarsförslag:</a:t>
            </a:r>
            <a:br>
              <a:rPr lang="sv-SE" sz="1600" dirty="0">
                <a:solidFill>
                  <a:schemeClr val="accent4"/>
                </a:solidFill>
              </a:rPr>
            </a:br>
            <a:r>
              <a:rPr lang="sv-SE" sz="1600" dirty="0">
                <a:solidFill>
                  <a:schemeClr val="accent4"/>
                </a:solidFill>
              </a:rPr>
              <a:t>Missbildning, blödning, </a:t>
            </a:r>
            <a:r>
              <a:rPr lang="sv-SE" sz="1600" dirty="0" err="1">
                <a:solidFill>
                  <a:schemeClr val="accent4"/>
                </a:solidFill>
              </a:rPr>
              <a:t>ischemi</a:t>
            </a:r>
            <a:r>
              <a:rPr lang="sv-SE" sz="1600" dirty="0">
                <a:solidFill>
                  <a:schemeClr val="accent4"/>
                </a:solidFill>
              </a:rPr>
              <a:t>, </a:t>
            </a:r>
            <a:r>
              <a:rPr lang="sv-SE" sz="1600" dirty="0" err="1">
                <a:solidFill>
                  <a:schemeClr val="accent4"/>
                </a:solidFill>
              </a:rPr>
              <a:t>hydrocephalus</a:t>
            </a:r>
            <a:r>
              <a:rPr lang="sv-SE" sz="1600" dirty="0">
                <a:solidFill>
                  <a:schemeClr val="accent4"/>
                </a:solidFill>
              </a:rPr>
              <a:t>, tumör </a:t>
            </a:r>
          </a:p>
          <a:p>
            <a:pPr marL="0" indent="0">
              <a:buNone/>
            </a:pPr>
            <a:r>
              <a:rPr lang="sv-SE" sz="1600" dirty="0">
                <a:solidFill>
                  <a:schemeClr val="accent4"/>
                </a:solidFill>
              </a:rPr>
              <a:t>Val av radiologisk metod beror på lokala resurser på radiologen och kompetens hos </a:t>
            </a:r>
            <a:r>
              <a:rPr lang="sv-SE" sz="1600" dirty="0" err="1">
                <a:solidFill>
                  <a:schemeClr val="accent4"/>
                </a:solidFill>
              </a:rPr>
              <a:t>neonatologer</a:t>
            </a:r>
            <a:r>
              <a:rPr lang="sv-SE" sz="1600" dirty="0">
                <a:solidFill>
                  <a:schemeClr val="accent4"/>
                </a:solidFill>
              </a:rPr>
              <a:t>. </a:t>
            </a:r>
          </a:p>
          <a:p>
            <a:pPr marL="0" indent="0">
              <a:buNone/>
            </a:pPr>
            <a:r>
              <a:rPr lang="sv-SE" sz="1600" dirty="0">
                <a:solidFill>
                  <a:schemeClr val="accent4"/>
                </a:solidFill>
              </a:rPr>
              <a:t>Ultraljud hjärna – lättaste undersökningen att göra som inte ger strålning – brukar oftast vara förstahandsundersökning men är bäst på underburna </a:t>
            </a:r>
          </a:p>
          <a:p>
            <a:pPr marL="0" indent="0">
              <a:buNone/>
            </a:pPr>
            <a:r>
              <a:rPr lang="sv-SE" sz="1600" dirty="0">
                <a:solidFill>
                  <a:schemeClr val="accent4"/>
                </a:solidFill>
              </a:rPr>
              <a:t>CT- går snabbt att få och kräver ingen </a:t>
            </a:r>
            <a:r>
              <a:rPr lang="sv-SE" sz="1600" dirty="0" err="1">
                <a:solidFill>
                  <a:schemeClr val="accent4"/>
                </a:solidFill>
              </a:rPr>
              <a:t>sedering</a:t>
            </a:r>
            <a:r>
              <a:rPr lang="sv-SE" sz="1600" dirty="0">
                <a:solidFill>
                  <a:schemeClr val="accent4"/>
                </a:solidFill>
              </a:rPr>
              <a:t>, bra för att påvisa blödning </a:t>
            </a:r>
          </a:p>
          <a:p>
            <a:pPr marL="0" indent="0">
              <a:buNone/>
            </a:pPr>
            <a:r>
              <a:rPr lang="sv-SE" sz="1600" dirty="0">
                <a:solidFill>
                  <a:schemeClr val="accent4"/>
                </a:solidFill>
              </a:rPr>
              <a:t>MR hjärna – mest noggranna bildgivningen dvs bättre på </a:t>
            </a:r>
            <a:r>
              <a:rPr lang="sv-SE" sz="1600" dirty="0" err="1">
                <a:solidFill>
                  <a:schemeClr val="accent4"/>
                </a:solidFill>
              </a:rPr>
              <a:t>misbildningar,ischemi</a:t>
            </a:r>
            <a:r>
              <a:rPr lang="sv-SE" sz="1600" dirty="0">
                <a:solidFill>
                  <a:schemeClr val="accent4"/>
                </a:solidFill>
              </a:rPr>
              <a:t>, blödning - är att föredra om det går att få snabbt, MEN kräver </a:t>
            </a:r>
            <a:r>
              <a:rPr lang="sv-SE" sz="1600" dirty="0" err="1">
                <a:solidFill>
                  <a:schemeClr val="accent4"/>
                </a:solidFill>
              </a:rPr>
              <a:t>sedering</a:t>
            </a:r>
            <a:r>
              <a:rPr lang="sv-SE" sz="1600" dirty="0">
                <a:solidFill>
                  <a:schemeClr val="accent4"/>
                </a:solidFill>
              </a:rPr>
              <a:t>. </a:t>
            </a:r>
          </a:p>
          <a:p>
            <a:pPr marL="0" indent="0">
              <a:buNone/>
            </a:pPr>
            <a:endParaRPr lang="sv-SE" sz="1600" dirty="0">
              <a:solidFill>
                <a:schemeClr val="accent4"/>
              </a:solidFill>
            </a:endParaRPr>
          </a:p>
        </p:txBody>
      </p:sp>
    </p:spTree>
    <p:extLst>
      <p:ext uri="{BB962C8B-B14F-4D97-AF65-F5344CB8AC3E}">
        <p14:creationId xmlns:p14="http://schemas.microsoft.com/office/powerpoint/2010/main" val="3843025231"/>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b="1" dirty="0"/>
              <a:t>Fall 3, Nyfödd flicka </a:t>
            </a:r>
            <a:endParaRPr lang="sv-SE" sz="1600" dirty="0"/>
          </a:p>
          <a:p>
            <a:pPr marL="0" indent="0">
              <a:buNone/>
            </a:pPr>
            <a:r>
              <a:rPr lang="sv-SE" sz="1200" i="1" dirty="0">
                <a:solidFill>
                  <a:schemeClr val="tx1">
                    <a:lumMod val="50000"/>
                    <a:lumOff val="50000"/>
                  </a:schemeClr>
                </a:solidFill>
              </a:rPr>
              <a:t>Du är underläkare på barnkliniken. En barnmorska på BB ringer en vardag förmiddag angående en flicka som nu är 2 dagar gammal. Komplikationsfri vaginal förlossning i vecka 39+3, födelsevikt 3,4 kg. den gångna natten och </a:t>
            </a:r>
            <a:r>
              <a:rPr lang="sv-SE" sz="1200" i="1" dirty="0" err="1">
                <a:solidFill>
                  <a:schemeClr val="tx1">
                    <a:lumMod val="50000"/>
                    <a:lumOff val="50000"/>
                  </a:schemeClr>
                </a:solidFill>
              </a:rPr>
              <a:t>imorse</a:t>
            </a:r>
            <a:r>
              <a:rPr lang="sv-SE" sz="1200" i="1" dirty="0">
                <a:solidFill>
                  <a:schemeClr val="tx1">
                    <a:lumMod val="50000"/>
                    <a:lumOff val="50000"/>
                  </a:schemeClr>
                </a:solidFill>
              </a:rPr>
              <a:t> har mamman sett att flickan har ryckningar i höger arm och höger ben som kommit i serier. Du undersöker flickan enligt mallen för spädbarnsundersökning och hittar inget tydligt avvikande vid undersökningen. Du lägger in flickan på neonatalavdelningen och föräldrarna att försöka filma ryckningarna om de kommer tillbaka.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Du ordinerar övervakning med EKG,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och kontinuerligt </a:t>
            </a:r>
            <a:r>
              <a:rPr lang="sv-SE" sz="1200" i="1" dirty="0" err="1">
                <a:solidFill>
                  <a:schemeClr val="tx1">
                    <a:lumMod val="50000"/>
                    <a:lumOff val="50000"/>
                  </a:schemeClr>
                </a:solidFill>
              </a:rPr>
              <a:t>bedside</a:t>
            </a:r>
            <a:r>
              <a:rPr lang="sv-SE" sz="1200" i="1" dirty="0">
                <a:solidFill>
                  <a:schemeClr val="tx1">
                    <a:lumMod val="50000"/>
                    <a:lumOff val="50000"/>
                  </a:schemeClr>
                </a:solidFill>
              </a:rPr>
              <a:t>-EEG. Du ordinerar också venös infart, provtagning enligt PM för kramper hos nyfödda och planerar göra lumbalpunktion. Du funderar på vilken radiologisk undersökning av hjärnan du ska välja. </a:t>
            </a:r>
            <a:endParaRPr lang="sv-SE" sz="1200" dirty="0">
              <a:solidFill>
                <a:schemeClr val="tx1">
                  <a:lumMod val="50000"/>
                  <a:lumOff val="50000"/>
                </a:schemeClr>
              </a:solidFill>
            </a:endParaRPr>
          </a:p>
          <a:p>
            <a:pPr marL="0" indent="0">
              <a:buNone/>
            </a:pPr>
            <a:r>
              <a:rPr lang="sv-SE" sz="1600" dirty="0"/>
              <a:t>Du ringer till radiologen och de kan hjälpa till med MR hjärna redan i eftermiddag så du skriver remiss. </a:t>
            </a:r>
          </a:p>
          <a:p>
            <a:pPr marL="0" indent="0">
              <a:buNone/>
            </a:pPr>
            <a:r>
              <a:rPr lang="sv-SE" sz="1600" dirty="0"/>
              <a:t>Du har nu fått </a:t>
            </a:r>
            <a:r>
              <a:rPr lang="sv-SE" sz="1600" dirty="0" err="1"/>
              <a:t>labsvar</a:t>
            </a:r>
            <a:r>
              <a:rPr lang="sv-SE" sz="1600" dirty="0"/>
              <a:t> med blodstatus, elektrolyter, laktat, </a:t>
            </a:r>
            <a:r>
              <a:rPr lang="sv-SE" sz="1600" dirty="0" err="1"/>
              <a:t>kreatinin</a:t>
            </a:r>
            <a:r>
              <a:rPr lang="sv-SE" sz="1600" dirty="0"/>
              <a:t>, syra/bas, Il6 och venös </a:t>
            </a:r>
            <a:r>
              <a:rPr lang="sv-SE" sz="1600" dirty="0" err="1"/>
              <a:t>blodgas</a:t>
            </a:r>
            <a:r>
              <a:rPr lang="sv-SE" sz="1600" dirty="0"/>
              <a:t> - allt är normalt. Med assistans lyckas du göra LP med klar </a:t>
            </a:r>
            <a:r>
              <a:rPr lang="sv-SE" sz="1600" dirty="0" err="1"/>
              <a:t>likvor</a:t>
            </a:r>
            <a:r>
              <a:rPr lang="sv-SE" sz="1600" dirty="0"/>
              <a:t> i utbyte. Cellräkning, laktat albumin visar normala värden. </a:t>
            </a:r>
          </a:p>
          <a:p>
            <a:pPr marL="0" indent="0">
              <a:buNone/>
            </a:pPr>
            <a:r>
              <a:rPr lang="sv-SE" sz="1600" dirty="0"/>
              <a:t>MR senare samma dag visar däremot ett </a:t>
            </a:r>
            <a:r>
              <a:rPr lang="sv-SE" sz="1600" dirty="0" err="1"/>
              <a:t>ischemiskt</a:t>
            </a:r>
            <a:r>
              <a:rPr lang="sv-SE" sz="1600" dirty="0"/>
              <a:t> område </a:t>
            </a:r>
            <a:r>
              <a:rPr lang="sv-SE" sz="1600" dirty="0" err="1"/>
              <a:t>supratentoriellt</a:t>
            </a:r>
            <a:r>
              <a:rPr lang="sv-SE" sz="1600" dirty="0"/>
              <a:t> vänster sida som inte är helt färskt. Flickan har alltså haft en </a:t>
            </a:r>
            <a:r>
              <a:rPr lang="sv-SE" sz="1600" dirty="0" err="1"/>
              <a:t>intrauterin</a:t>
            </a:r>
            <a:r>
              <a:rPr lang="sv-SE" sz="1600" dirty="0"/>
              <a:t> vänstersidig cerebral infarkt som förklarar hennes högersidiga kramper. </a:t>
            </a:r>
            <a:br>
              <a:rPr lang="sv-SE" sz="1600" dirty="0"/>
            </a:br>
            <a:br>
              <a:rPr lang="sv-SE" sz="1600" dirty="0"/>
            </a:br>
            <a:r>
              <a:rPr lang="sv-SE" sz="1600" b="1" dirty="0"/>
              <a:t>Fråga 3:5 (1p) </a:t>
            </a:r>
            <a:br>
              <a:rPr lang="sv-SE" sz="1600" b="1" dirty="0"/>
            </a:br>
            <a:r>
              <a:rPr lang="sv-SE" sz="1600" dirty="0"/>
              <a:t>Vilket är förstahandsmedlet vid farmakologisk behandling av kramper hos nyfödda? </a:t>
            </a:r>
            <a:br>
              <a:rPr lang="sv-SE" sz="1600" dirty="0"/>
            </a:br>
            <a:br>
              <a:rPr lang="sv-SE" sz="1600" dirty="0"/>
            </a:br>
            <a:endParaRPr lang="sv-SE" sz="1600" dirty="0">
              <a:solidFill>
                <a:schemeClr val="accent4"/>
              </a:solidFill>
            </a:endParaRPr>
          </a:p>
        </p:txBody>
      </p:sp>
    </p:spTree>
    <p:extLst>
      <p:ext uri="{BB962C8B-B14F-4D97-AF65-F5344CB8AC3E}">
        <p14:creationId xmlns:p14="http://schemas.microsoft.com/office/powerpoint/2010/main" val="94465125"/>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b="1" dirty="0"/>
              <a:t>Fall 3, Nyfödd flicka </a:t>
            </a:r>
            <a:endParaRPr lang="sv-SE" sz="1600" dirty="0"/>
          </a:p>
          <a:p>
            <a:pPr marL="0" indent="0">
              <a:buNone/>
            </a:pPr>
            <a:r>
              <a:rPr lang="sv-SE" sz="1200" i="1" dirty="0">
                <a:solidFill>
                  <a:schemeClr val="tx1">
                    <a:lumMod val="50000"/>
                    <a:lumOff val="50000"/>
                  </a:schemeClr>
                </a:solidFill>
              </a:rPr>
              <a:t>Du är underläkare på barnkliniken. En barnmorska på BB ringer en vardag förmiddag angående en flicka som nu är 2 dagar gammal. Komplikationsfri vaginal förlossning i vecka 39+3, födelsevikt 3,4 kg. den gångna natten och </a:t>
            </a:r>
            <a:r>
              <a:rPr lang="sv-SE" sz="1200" i="1" dirty="0" err="1">
                <a:solidFill>
                  <a:schemeClr val="tx1">
                    <a:lumMod val="50000"/>
                    <a:lumOff val="50000"/>
                  </a:schemeClr>
                </a:solidFill>
              </a:rPr>
              <a:t>imorse</a:t>
            </a:r>
            <a:r>
              <a:rPr lang="sv-SE" sz="1200" i="1" dirty="0">
                <a:solidFill>
                  <a:schemeClr val="tx1">
                    <a:lumMod val="50000"/>
                    <a:lumOff val="50000"/>
                  </a:schemeClr>
                </a:solidFill>
              </a:rPr>
              <a:t> har mamman sett att flickan har ryckningar i höger arm och höger ben som kommit i serier. Du undersöker flickan enligt mallen för spädbarnsundersökning och hittar inget tydligt avvikande vid undersökningen. Du lägger in flickan på neonatalavdelningen och föräldrarna att försöka filma ryckningarna om de kommer tillbaka.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Du ordinerar övervakning med EKG,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och kontinuerligt </a:t>
            </a:r>
            <a:r>
              <a:rPr lang="sv-SE" sz="1200" i="1" dirty="0" err="1">
                <a:solidFill>
                  <a:schemeClr val="tx1">
                    <a:lumMod val="50000"/>
                    <a:lumOff val="50000"/>
                  </a:schemeClr>
                </a:solidFill>
              </a:rPr>
              <a:t>bedside</a:t>
            </a:r>
            <a:r>
              <a:rPr lang="sv-SE" sz="1200" i="1" dirty="0">
                <a:solidFill>
                  <a:schemeClr val="tx1">
                    <a:lumMod val="50000"/>
                    <a:lumOff val="50000"/>
                  </a:schemeClr>
                </a:solidFill>
              </a:rPr>
              <a:t>-EEG. Du ordinerar också venös infart, provtagning enligt PM för kramper hos nyfödda och planerar göra lumbalpunktion. Du funderar på vilken radiologisk undersökning av hjärnan du ska välja. </a:t>
            </a:r>
            <a:endParaRPr lang="sv-SE" sz="1200" dirty="0">
              <a:solidFill>
                <a:schemeClr val="tx1">
                  <a:lumMod val="50000"/>
                  <a:lumOff val="50000"/>
                </a:schemeClr>
              </a:solidFill>
            </a:endParaRPr>
          </a:p>
          <a:p>
            <a:pPr marL="0" indent="0">
              <a:buNone/>
            </a:pPr>
            <a:r>
              <a:rPr lang="sv-SE" sz="1600" dirty="0"/>
              <a:t>Du ringer till radiologen och de kan hjälpa till med MR hjärna redan i eftermiddag så du skriver remiss. </a:t>
            </a:r>
          </a:p>
          <a:p>
            <a:pPr marL="0" indent="0">
              <a:buNone/>
            </a:pPr>
            <a:r>
              <a:rPr lang="sv-SE" sz="1600" dirty="0"/>
              <a:t>Du har nu fått </a:t>
            </a:r>
            <a:r>
              <a:rPr lang="sv-SE" sz="1600" dirty="0" err="1"/>
              <a:t>labsvar</a:t>
            </a:r>
            <a:r>
              <a:rPr lang="sv-SE" sz="1600" dirty="0"/>
              <a:t> med blodstatus, elektrolyter, laktat, </a:t>
            </a:r>
            <a:r>
              <a:rPr lang="sv-SE" sz="1600" dirty="0" err="1"/>
              <a:t>kreatinin</a:t>
            </a:r>
            <a:r>
              <a:rPr lang="sv-SE" sz="1600" dirty="0"/>
              <a:t>, syra/bas, Il6 och venös </a:t>
            </a:r>
            <a:r>
              <a:rPr lang="sv-SE" sz="1600" dirty="0" err="1"/>
              <a:t>blodgas</a:t>
            </a:r>
            <a:r>
              <a:rPr lang="sv-SE" sz="1600" dirty="0"/>
              <a:t> - allt är normalt. Med assistans lyckas du göra LP med klar </a:t>
            </a:r>
            <a:r>
              <a:rPr lang="sv-SE" sz="1600" dirty="0" err="1"/>
              <a:t>likvor</a:t>
            </a:r>
            <a:r>
              <a:rPr lang="sv-SE" sz="1600" dirty="0"/>
              <a:t> i utbyte. Cellräkning, laktat albumin visar normala värden. </a:t>
            </a:r>
          </a:p>
          <a:p>
            <a:pPr marL="0" indent="0">
              <a:buNone/>
            </a:pPr>
            <a:r>
              <a:rPr lang="sv-SE" sz="1600" dirty="0"/>
              <a:t>MR senare samma dag visar däremot ett </a:t>
            </a:r>
            <a:r>
              <a:rPr lang="sv-SE" sz="1600" dirty="0" err="1"/>
              <a:t>ischemiskt</a:t>
            </a:r>
            <a:r>
              <a:rPr lang="sv-SE" sz="1600" dirty="0"/>
              <a:t> område </a:t>
            </a:r>
            <a:r>
              <a:rPr lang="sv-SE" sz="1600" dirty="0" err="1"/>
              <a:t>supratentoriellt</a:t>
            </a:r>
            <a:r>
              <a:rPr lang="sv-SE" sz="1600" dirty="0"/>
              <a:t> vänster sida som inte är helt färskt. Flickan har alltså haft en </a:t>
            </a:r>
            <a:r>
              <a:rPr lang="sv-SE" sz="1600" dirty="0" err="1"/>
              <a:t>intrauterin</a:t>
            </a:r>
            <a:r>
              <a:rPr lang="sv-SE" sz="1600" dirty="0"/>
              <a:t> vänstersidig cerebral infarkt som förklarar hennes högersidiga kramper. </a:t>
            </a:r>
            <a:br>
              <a:rPr lang="sv-SE" sz="1600" dirty="0"/>
            </a:br>
            <a:br>
              <a:rPr lang="sv-SE" sz="1600" dirty="0"/>
            </a:br>
            <a:r>
              <a:rPr lang="sv-SE" sz="1600" b="1" dirty="0"/>
              <a:t>Fråga 3:5 (1p) </a:t>
            </a:r>
            <a:br>
              <a:rPr lang="sv-SE" sz="1600" b="1" dirty="0"/>
            </a:br>
            <a:r>
              <a:rPr lang="sv-SE" sz="1600" dirty="0"/>
              <a:t>Vilket är förstahandsmedlet vid farmakologisk behandling av kramper hos nyfödda?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err="1">
                <a:solidFill>
                  <a:schemeClr val="accent4"/>
                </a:solidFill>
              </a:rPr>
              <a:t>Fenobarbital</a:t>
            </a:r>
            <a:r>
              <a:rPr lang="sv-SE" sz="1600" dirty="0">
                <a:solidFill>
                  <a:schemeClr val="accent4"/>
                </a:solidFill>
              </a:rPr>
              <a:t> </a:t>
            </a:r>
          </a:p>
          <a:p>
            <a:pPr marL="0" indent="0">
              <a:buNone/>
            </a:pPr>
            <a:endParaRPr lang="sv-SE" sz="1600" dirty="0">
              <a:solidFill>
                <a:schemeClr val="accent4"/>
              </a:solidFill>
            </a:endParaRPr>
          </a:p>
        </p:txBody>
      </p:sp>
    </p:spTree>
    <p:extLst>
      <p:ext uri="{BB962C8B-B14F-4D97-AF65-F5344CB8AC3E}">
        <p14:creationId xmlns:p14="http://schemas.microsoft.com/office/powerpoint/2010/main" val="417106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200" y="656823"/>
            <a:ext cx="10515600" cy="5520140"/>
          </a:xfrm>
        </p:spPr>
        <p:txBody>
          <a:bodyPr>
            <a:normAutofit/>
          </a:bodyPr>
          <a:lstStyle/>
          <a:p>
            <a:pPr marL="0" indent="0">
              <a:buNone/>
            </a:pPr>
            <a:r>
              <a:rPr lang="sv-SE" sz="1600" dirty="0"/>
              <a:t>Fall 1 – Annelie, 66 år </a:t>
            </a:r>
          </a:p>
          <a:p>
            <a:pPr marL="0" indent="0">
              <a:buNone/>
            </a:pPr>
            <a:r>
              <a:rPr lang="sv-SE" sz="1600" dirty="0"/>
              <a:t>Annelie upplever att hon sista halvåret har blivit svullen om magen, så mycket att kläderna inte längre passar. Hon har tänkt att det beror på att hon inte längre rör så mycket på sig sedan hon fick besvär med höfterna för 4 år sedan. De senaste månaderna har hon också noterat obehag som tyngdkänsla i underlivet samt att det är något som buktar ut ur slidan. Hon känner sig ständigt kissnödig och går oftare på toa, men upplever att blåsan inte töms ordentligt. </a:t>
            </a:r>
          </a:p>
          <a:p>
            <a:pPr marL="0" indent="0">
              <a:buNone/>
            </a:pPr>
            <a:r>
              <a:rPr lang="sv-SE" sz="1600" dirty="0"/>
              <a:t>Annelie fick i förra veckan blödning från underlivet när hon var på toan och beställde därför tid på gynmottagningen där du som läkare träffar henne. </a:t>
            </a:r>
          </a:p>
          <a:p>
            <a:pPr marL="0" indent="0">
              <a:buNone/>
            </a:pPr>
            <a:endParaRPr lang="sv-SE" sz="1600" dirty="0"/>
          </a:p>
          <a:p>
            <a:pPr marL="0" indent="0">
              <a:buNone/>
            </a:pPr>
            <a:r>
              <a:rPr lang="sv-SE" sz="1600" dirty="0"/>
              <a:t>Fråga 1:1 (2p) </a:t>
            </a:r>
          </a:p>
          <a:p>
            <a:pPr marL="0" indent="0">
              <a:buNone/>
            </a:pPr>
            <a:r>
              <a:rPr lang="sv-SE" sz="1600" dirty="0"/>
              <a:t>Vilka gynekologiska tillstånd/diagnoser tänker du omedelbart på, baserat på denna korta anamnes. Motivera kort.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a:solidFill>
                  <a:schemeClr val="accent4"/>
                </a:solidFill>
              </a:rPr>
              <a:t>Vaginal prolaps – tyngdkänsla och något buktar ur slidan. Endometriecancer – vaginal blödning hos postmenopausal kvinna. UVI – urinträngningar. </a:t>
            </a:r>
            <a:r>
              <a:rPr lang="sv-SE" sz="1600" dirty="0" err="1">
                <a:solidFill>
                  <a:schemeClr val="accent4"/>
                </a:solidFill>
              </a:rPr>
              <a:t>Ovarialtumor</a:t>
            </a:r>
            <a:r>
              <a:rPr lang="sv-SE" sz="1600" dirty="0">
                <a:solidFill>
                  <a:schemeClr val="accent4"/>
                </a:solidFill>
              </a:rPr>
              <a:t> – kort tid med anamnes på urinträngningar som ej är associerad med andra UVI symtom. </a:t>
            </a:r>
          </a:p>
          <a:p>
            <a:pPr marL="0" indent="0">
              <a:buNone/>
            </a:pPr>
            <a:endParaRPr lang="sv-SE" sz="1600" dirty="0"/>
          </a:p>
          <a:p>
            <a:endParaRPr lang="sv-SE" sz="1600" dirty="0"/>
          </a:p>
        </p:txBody>
      </p:sp>
    </p:spTree>
    <p:extLst>
      <p:ext uri="{BB962C8B-B14F-4D97-AF65-F5344CB8AC3E}">
        <p14:creationId xmlns:p14="http://schemas.microsoft.com/office/powerpoint/2010/main" val="25226991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6, Marie 29 år </a:t>
            </a:r>
            <a:endParaRPr lang="sv-SE" sz="1600" dirty="0"/>
          </a:p>
          <a:p>
            <a:pPr marL="0" indent="0">
              <a:buNone/>
            </a:pPr>
            <a:r>
              <a:rPr lang="sv-SE" sz="1600" dirty="0"/>
              <a:t>Du arbetar som förlossningsjour på ett länssjukhus. Arbetsbelastningen har varit relativt låg denna dag. Sedan du gick på ditt pass har du träffat en kvinna som sökte för minskade fosterrörelser och hjälpt en barnmorska att bedöma en grad 2-bristning. Samtidigt har en förstföderska fött en fin gosse utan att du varit direkt inblandad i förlossningen. </a:t>
            </a:r>
          </a:p>
          <a:p>
            <a:pPr marL="0" indent="0">
              <a:buNone/>
            </a:pPr>
            <a:r>
              <a:rPr lang="sv-SE" sz="1600" dirty="0"/>
              <a:t>På sal 7 finns Marie som är 29 år gammal. Hon väntar sitt andra barn i vecka 40+6 och är frisk. Första förlossningen för tre år sedan avslutades med ett okomplicerat akut kejsarsnitt på grund av värksvaghet. Hon var då fullgången. </a:t>
            </a:r>
          </a:p>
          <a:p>
            <a:pPr marL="0" indent="0">
              <a:buNone/>
            </a:pPr>
            <a:r>
              <a:rPr lang="sv-SE" sz="1600" dirty="0"/>
              <a:t>Vid inskrivningen i mödravården i aktuell graviditet hade hon BMI 34,5. Hennes blodtryck var normalt 110/70 och vid senaste kontrollen i vecka 39 var det 115/80. Hon har under graviditeten gått upp 22 kg. Glukosbelastning gjordes i vecka 28 med </a:t>
            </a:r>
            <a:r>
              <a:rPr lang="sv-SE" sz="1600" dirty="0" err="1"/>
              <a:t>fastevärde</a:t>
            </a:r>
            <a:r>
              <a:rPr lang="sv-SE" sz="1600" dirty="0"/>
              <a:t> 4,6 </a:t>
            </a:r>
            <a:r>
              <a:rPr lang="sv-SE" sz="1600" dirty="0" err="1"/>
              <a:t>mmol</a:t>
            </a:r>
            <a:r>
              <a:rPr lang="sv-SE" sz="1600" dirty="0"/>
              <a:t>/L och 2-timmarsvärde 7,4 </a:t>
            </a:r>
            <a:r>
              <a:rPr lang="sv-SE" sz="1600" dirty="0" err="1"/>
              <a:t>mmol</a:t>
            </a:r>
            <a:r>
              <a:rPr lang="sv-SE" sz="1600" dirty="0"/>
              <a:t>/L. SF-måttet har följt en normal ökning strax under + 2 SD. Hon var sjukskriven i tre veckor under första </a:t>
            </a:r>
            <a:r>
              <a:rPr lang="sv-SE" sz="1600" dirty="0" err="1"/>
              <a:t>trimestern</a:t>
            </a:r>
            <a:r>
              <a:rPr lang="sv-SE" sz="1600" dirty="0"/>
              <a:t> på grund av </a:t>
            </a:r>
            <a:r>
              <a:rPr lang="sv-SE" sz="1600" dirty="0" err="1"/>
              <a:t>hyperemesis</a:t>
            </a:r>
            <a:r>
              <a:rPr lang="sv-SE" sz="1600" dirty="0"/>
              <a:t> men har mått bra resten av graviditeten och jobbat administrativt fram till vecka 37. </a:t>
            </a:r>
          </a:p>
          <a:p>
            <a:pPr marL="0" indent="0">
              <a:buNone/>
            </a:pPr>
            <a:r>
              <a:rPr lang="sv-SE" sz="1600" dirty="0"/>
              <a:t>Marie kom in till förlossningen efter spontan vattenavgång i hemmet och vid ankomsten hade hon 2-3 värkar per 10 minuter. Vid yttre palpation noterades ett </a:t>
            </a:r>
            <a:r>
              <a:rPr lang="sv-SE" sz="1600" dirty="0" err="1"/>
              <a:t>vänstervänt</a:t>
            </a:r>
            <a:r>
              <a:rPr lang="sv-SE" sz="1600" dirty="0"/>
              <a:t> </a:t>
            </a:r>
            <a:r>
              <a:rPr lang="sv-SE" sz="1600" dirty="0" err="1"/>
              <a:t>längsläge</a:t>
            </a:r>
            <a:r>
              <a:rPr lang="sv-SE" sz="1600" dirty="0"/>
              <a:t> med fixerat huvud nedåt. Då barnmorskan gjorde inre undersökning var cervix </a:t>
            </a:r>
            <a:r>
              <a:rPr lang="sv-SE" sz="1600" dirty="0" err="1"/>
              <a:t>mediosakral</a:t>
            </a:r>
            <a:r>
              <a:rPr lang="sv-SE" sz="1600" dirty="0"/>
              <a:t>, utplånad, mjuk och öppen 4 cm. </a:t>
            </a:r>
            <a:r>
              <a:rPr lang="sv-SE" sz="1600" dirty="0" err="1"/>
              <a:t>Ffd</a:t>
            </a:r>
            <a:r>
              <a:rPr lang="sv-SE" sz="1600" dirty="0"/>
              <a:t>. huvud, i bäckeningången. Hennes blodtryck uppmättes till 120/80. </a:t>
            </a:r>
          </a:p>
          <a:p>
            <a:pPr marL="0" indent="0">
              <a:buNone/>
            </a:pPr>
            <a:r>
              <a:rPr lang="sv-SE" sz="1600" dirty="0"/>
              <a:t>Intagnings-CTG bedömdes normalt: </a:t>
            </a:r>
          </a:p>
          <a:p>
            <a:pPr marL="0" indent="0">
              <a:buNone/>
            </a:pPr>
            <a:endParaRPr lang="sv-SE" sz="1600" dirty="0"/>
          </a:p>
          <a:p>
            <a:pPr marL="0" indent="0">
              <a:buNone/>
            </a:pPr>
            <a:r>
              <a:rPr lang="sv-SE" sz="1600" b="1" dirty="0"/>
              <a:t>Fråga 6:1 (2p) </a:t>
            </a:r>
            <a:br>
              <a:rPr lang="sv-SE" sz="1600" b="1" dirty="0"/>
            </a:br>
            <a:r>
              <a:rPr lang="sv-SE" sz="1600" dirty="0"/>
              <a:t>Riskbedöm Marie inför förlossningen. </a:t>
            </a:r>
            <a:br>
              <a:rPr lang="sv-SE" sz="1600" dirty="0"/>
            </a:br>
            <a:r>
              <a:rPr lang="sv-SE" sz="1600" dirty="0"/>
              <a:t>Motivera din bedömning. </a:t>
            </a:r>
          </a:p>
          <a:p>
            <a:pPr marL="0" indent="0">
              <a:buNone/>
            </a:pPr>
            <a:endParaRPr lang="sv-SE" sz="1600" dirty="0"/>
          </a:p>
          <a:p>
            <a:pPr marL="0" indent="0">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4BE74D0C-F157-565E-7517-D3441467ACE6}"/>
              </a:ext>
            </a:extLst>
          </p:cNvPr>
          <p:cNvPicPr>
            <a:picLocks noChangeAspect="1"/>
          </p:cNvPicPr>
          <p:nvPr/>
        </p:nvPicPr>
        <p:blipFill>
          <a:blip r:embed="rId2"/>
          <a:stretch>
            <a:fillRect/>
          </a:stretch>
        </p:blipFill>
        <p:spPr>
          <a:xfrm>
            <a:off x="4736384" y="4112278"/>
            <a:ext cx="7099300" cy="2400300"/>
          </a:xfrm>
          <a:prstGeom prst="rect">
            <a:avLst/>
          </a:prstGeom>
        </p:spPr>
      </p:pic>
    </p:spTree>
    <p:extLst>
      <p:ext uri="{BB962C8B-B14F-4D97-AF65-F5344CB8AC3E}">
        <p14:creationId xmlns:p14="http://schemas.microsoft.com/office/powerpoint/2010/main" val="3031568474"/>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b="1" dirty="0"/>
              <a:t>Fall 3, Nyfödd flicka </a:t>
            </a:r>
            <a:endParaRPr lang="sv-SE" sz="1600" dirty="0"/>
          </a:p>
          <a:p>
            <a:pPr marL="0" indent="0">
              <a:buNone/>
            </a:pPr>
            <a:r>
              <a:rPr lang="sv-SE" sz="1200" i="1" dirty="0">
                <a:solidFill>
                  <a:schemeClr val="tx1">
                    <a:lumMod val="50000"/>
                    <a:lumOff val="50000"/>
                  </a:schemeClr>
                </a:solidFill>
              </a:rPr>
              <a:t>Du är underläkare på barnkliniken. En barnmorska på BB ringer en vardag förmiddag angående en flicka som nu är 2 dagar gammal. Komplikationsfri vaginal förlossning i vecka 39+3, födelsevikt 3,4 kg. den gångna natten och </a:t>
            </a:r>
            <a:r>
              <a:rPr lang="sv-SE" sz="1200" i="1" dirty="0" err="1">
                <a:solidFill>
                  <a:schemeClr val="tx1">
                    <a:lumMod val="50000"/>
                    <a:lumOff val="50000"/>
                  </a:schemeClr>
                </a:solidFill>
              </a:rPr>
              <a:t>imorse</a:t>
            </a:r>
            <a:r>
              <a:rPr lang="sv-SE" sz="1200" i="1" dirty="0">
                <a:solidFill>
                  <a:schemeClr val="tx1">
                    <a:lumMod val="50000"/>
                    <a:lumOff val="50000"/>
                  </a:schemeClr>
                </a:solidFill>
              </a:rPr>
              <a:t> har mamman sett att flickan har ryckningar i höger arm och höger ben som kommit i serier. Du undersöker flickan enligt mallen för spädbarnsundersökning och hittar inget tydligt avvikande vid undersökningen. Du lägger in flickan på neonatalavdelningen och föräldrarna att försöka filma ryckningarna om de kommer tillbaka.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Du ordinerar övervakning med EKG,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och kontinuerligt </a:t>
            </a:r>
            <a:r>
              <a:rPr lang="sv-SE" sz="1200" i="1" dirty="0" err="1">
                <a:solidFill>
                  <a:schemeClr val="tx1">
                    <a:lumMod val="50000"/>
                    <a:lumOff val="50000"/>
                  </a:schemeClr>
                </a:solidFill>
              </a:rPr>
              <a:t>bedside</a:t>
            </a:r>
            <a:r>
              <a:rPr lang="sv-SE" sz="1200" i="1" dirty="0">
                <a:solidFill>
                  <a:schemeClr val="tx1">
                    <a:lumMod val="50000"/>
                    <a:lumOff val="50000"/>
                  </a:schemeClr>
                </a:solidFill>
              </a:rPr>
              <a:t>-EEG. Du ordinerar också venös infart, provtagning enligt PM för kramper hos nyfödda och planerar göra lumbalpunktion. Du funderar på vilken radiologisk undersökning av hjärnan du ska välja. </a:t>
            </a:r>
            <a:endParaRPr lang="sv-SE" sz="1200" dirty="0">
              <a:solidFill>
                <a:schemeClr val="tx1">
                  <a:lumMod val="50000"/>
                  <a:lumOff val="50000"/>
                </a:schemeClr>
              </a:solidFill>
            </a:endParaRPr>
          </a:p>
          <a:p>
            <a:pPr marL="0" indent="0">
              <a:buNone/>
            </a:pPr>
            <a:r>
              <a:rPr lang="sv-SE" sz="1600" dirty="0"/>
              <a:t>Du ringer till radiologen och de kan hjälpa till med MR hjärna redan i eftermiddag så du skriver remiss. </a:t>
            </a:r>
          </a:p>
          <a:p>
            <a:pPr marL="0" indent="0">
              <a:buNone/>
            </a:pPr>
            <a:r>
              <a:rPr lang="sv-SE" sz="1600" dirty="0"/>
              <a:t>Du har nu fått </a:t>
            </a:r>
            <a:r>
              <a:rPr lang="sv-SE" sz="1600" dirty="0" err="1"/>
              <a:t>labsvar</a:t>
            </a:r>
            <a:r>
              <a:rPr lang="sv-SE" sz="1600" dirty="0"/>
              <a:t> med blodstatus, elektrolyter, laktat, </a:t>
            </a:r>
            <a:r>
              <a:rPr lang="sv-SE" sz="1600" dirty="0" err="1"/>
              <a:t>kreatinin</a:t>
            </a:r>
            <a:r>
              <a:rPr lang="sv-SE" sz="1600" dirty="0"/>
              <a:t>, syra/bas, Il6 och venös </a:t>
            </a:r>
            <a:r>
              <a:rPr lang="sv-SE" sz="1600" dirty="0" err="1"/>
              <a:t>blodgas</a:t>
            </a:r>
            <a:r>
              <a:rPr lang="sv-SE" sz="1600" dirty="0"/>
              <a:t> - allt är normalt. Med assistans lyckas du göra LP med klar </a:t>
            </a:r>
            <a:r>
              <a:rPr lang="sv-SE" sz="1600" dirty="0" err="1"/>
              <a:t>likvor</a:t>
            </a:r>
            <a:r>
              <a:rPr lang="sv-SE" sz="1600" dirty="0"/>
              <a:t> i utbyte. Cellräkning, laktat albumin visar normala värden. </a:t>
            </a:r>
          </a:p>
          <a:p>
            <a:pPr marL="0" indent="0">
              <a:buNone/>
            </a:pPr>
            <a:r>
              <a:rPr lang="sv-SE" sz="1600" dirty="0"/>
              <a:t>MR senare samma dag visar däremot ett </a:t>
            </a:r>
            <a:r>
              <a:rPr lang="sv-SE" sz="1600" dirty="0" err="1"/>
              <a:t>ischemiskt</a:t>
            </a:r>
            <a:r>
              <a:rPr lang="sv-SE" sz="1600" dirty="0"/>
              <a:t> område </a:t>
            </a:r>
            <a:r>
              <a:rPr lang="sv-SE" sz="1600" dirty="0" err="1"/>
              <a:t>supratentoriellt</a:t>
            </a:r>
            <a:r>
              <a:rPr lang="sv-SE" sz="1600" dirty="0"/>
              <a:t> vänster sida som inte är helt färskt. Flickan har alltså haft en </a:t>
            </a:r>
            <a:r>
              <a:rPr lang="sv-SE" sz="1600" dirty="0" err="1"/>
              <a:t>intrauterin</a:t>
            </a:r>
            <a:r>
              <a:rPr lang="sv-SE" sz="1600" dirty="0"/>
              <a:t> vänstersidig cerebral infarkt som förklarar hennes högersidiga kramper. </a:t>
            </a:r>
            <a:br>
              <a:rPr lang="sv-SE" sz="1600" dirty="0"/>
            </a:br>
            <a:br>
              <a:rPr lang="sv-SE" sz="1600" dirty="0"/>
            </a:br>
            <a:r>
              <a:rPr lang="sv-SE" sz="1600" b="1" dirty="0"/>
              <a:t>Fråga 3:6 (1p) </a:t>
            </a:r>
            <a:br>
              <a:rPr lang="sv-SE" sz="1600" b="1" dirty="0"/>
            </a:br>
            <a:r>
              <a:rPr lang="sv-SE" sz="1600" dirty="0"/>
              <a:t>Nämn 4 orsaker till kramper hos barn EFTER neonatalperioden (bortsett från prenatal hjärnskada) </a:t>
            </a:r>
            <a:br>
              <a:rPr lang="sv-SE" sz="1600" dirty="0"/>
            </a:br>
            <a:endParaRPr lang="sv-SE" sz="1600" dirty="0">
              <a:solidFill>
                <a:schemeClr val="accent4"/>
              </a:solidFill>
            </a:endParaRPr>
          </a:p>
        </p:txBody>
      </p:sp>
    </p:spTree>
    <p:extLst>
      <p:ext uri="{BB962C8B-B14F-4D97-AF65-F5344CB8AC3E}">
        <p14:creationId xmlns:p14="http://schemas.microsoft.com/office/powerpoint/2010/main" val="1960298155"/>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b="1" dirty="0"/>
              <a:t>Fall 3, Nyfödd flicka </a:t>
            </a:r>
            <a:endParaRPr lang="sv-SE" sz="1600" dirty="0"/>
          </a:p>
          <a:p>
            <a:pPr marL="0" indent="0">
              <a:buNone/>
            </a:pPr>
            <a:r>
              <a:rPr lang="sv-SE" sz="1200" i="1" dirty="0">
                <a:solidFill>
                  <a:schemeClr val="tx1">
                    <a:lumMod val="50000"/>
                    <a:lumOff val="50000"/>
                  </a:schemeClr>
                </a:solidFill>
              </a:rPr>
              <a:t>Du är underläkare på barnkliniken. En barnmorska på BB ringer en vardag förmiddag angående en flicka som nu är 2 dagar gammal. Komplikationsfri vaginal förlossning i vecka 39+3, födelsevikt 3,4 kg. den gångna natten och </a:t>
            </a:r>
            <a:r>
              <a:rPr lang="sv-SE" sz="1200" i="1" dirty="0" err="1">
                <a:solidFill>
                  <a:schemeClr val="tx1">
                    <a:lumMod val="50000"/>
                    <a:lumOff val="50000"/>
                  </a:schemeClr>
                </a:solidFill>
              </a:rPr>
              <a:t>imorse</a:t>
            </a:r>
            <a:r>
              <a:rPr lang="sv-SE" sz="1200" i="1" dirty="0">
                <a:solidFill>
                  <a:schemeClr val="tx1">
                    <a:lumMod val="50000"/>
                    <a:lumOff val="50000"/>
                  </a:schemeClr>
                </a:solidFill>
              </a:rPr>
              <a:t> har mamman sett att flickan har ryckningar i höger arm och höger ben som kommit i serier. Du undersöker flickan enligt mallen för spädbarnsundersökning och hittar inget tydligt avvikande vid undersökningen. Du lägger in flickan på neonatalavdelningen och föräldrarna att försöka filma ryckningarna om de kommer tillbaka.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Du ordinerar övervakning med EKG,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och kontinuerligt </a:t>
            </a:r>
            <a:r>
              <a:rPr lang="sv-SE" sz="1200" i="1" dirty="0" err="1">
                <a:solidFill>
                  <a:schemeClr val="tx1">
                    <a:lumMod val="50000"/>
                    <a:lumOff val="50000"/>
                  </a:schemeClr>
                </a:solidFill>
              </a:rPr>
              <a:t>bedside</a:t>
            </a:r>
            <a:r>
              <a:rPr lang="sv-SE" sz="1200" i="1" dirty="0">
                <a:solidFill>
                  <a:schemeClr val="tx1">
                    <a:lumMod val="50000"/>
                    <a:lumOff val="50000"/>
                  </a:schemeClr>
                </a:solidFill>
              </a:rPr>
              <a:t>-EEG. Du ordinerar också venös infart, provtagning enligt PM för kramper hos nyfödda och planerar göra lumbalpunktion. Du funderar på vilken radiologisk undersökning av hjärnan du ska välja. </a:t>
            </a:r>
            <a:endParaRPr lang="sv-SE" sz="1200" dirty="0">
              <a:solidFill>
                <a:schemeClr val="tx1">
                  <a:lumMod val="50000"/>
                  <a:lumOff val="50000"/>
                </a:schemeClr>
              </a:solidFill>
            </a:endParaRPr>
          </a:p>
          <a:p>
            <a:pPr marL="0" indent="0">
              <a:buNone/>
            </a:pPr>
            <a:r>
              <a:rPr lang="sv-SE" sz="1600" dirty="0"/>
              <a:t>Du ringer till radiologen och de kan hjälpa till med MR hjärna redan i eftermiddag så du skriver remiss. </a:t>
            </a:r>
          </a:p>
          <a:p>
            <a:pPr marL="0" indent="0">
              <a:buNone/>
            </a:pPr>
            <a:r>
              <a:rPr lang="sv-SE" sz="1600" dirty="0"/>
              <a:t>Du har nu fått </a:t>
            </a:r>
            <a:r>
              <a:rPr lang="sv-SE" sz="1600" dirty="0" err="1"/>
              <a:t>labsvar</a:t>
            </a:r>
            <a:r>
              <a:rPr lang="sv-SE" sz="1600" dirty="0"/>
              <a:t> med blodstatus, elektrolyter, laktat, </a:t>
            </a:r>
            <a:r>
              <a:rPr lang="sv-SE" sz="1600" dirty="0" err="1"/>
              <a:t>kreatinin</a:t>
            </a:r>
            <a:r>
              <a:rPr lang="sv-SE" sz="1600" dirty="0"/>
              <a:t>, syra/bas, Il6 och venös </a:t>
            </a:r>
            <a:r>
              <a:rPr lang="sv-SE" sz="1600" dirty="0" err="1"/>
              <a:t>blodgas</a:t>
            </a:r>
            <a:r>
              <a:rPr lang="sv-SE" sz="1600" dirty="0"/>
              <a:t> - allt är normalt. Med assistans lyckas du göra LP med klar </a:t>
            </a:r>
            <a:r>
              <a:rPr lang="sv-SE" sz="1600" dirty="0" err="1"/>
              <a:t>likvor</a:t>
            </a:r>
            <a:r>
              <a:rPr lang="sv-SE" sz="1600" dirty="0"/>
              <a:t> i utbyte. Cellräkning, laktat albumin visar normala värden. </a:t>
            </a:r>
          </a:p>
          <a:p>
            <a:pPr marL="0" indent="0">
              <a:buNone/>
            </a:pPr>
            <a:r>
              <a:rPr lang="sv-SE" sz="1600" dirty="0"/>
              <a:t>MR senare samma dag visar däremot ett </a:t>
            </a:r>
            <a:r>
              <a:rPr lang="sv-SE" sz="1600" dirty="0" err="1"/>
              <a:t>ischemiskt</a:t>
            </a:r>
            <a:r>
              <a:rPr lang="sv-SE" sz="1600" dirty="0"/>
              <a:t> område </a:t>
            </a:r>
            <a:r>
              <a:rPr lang="sv-SE" sz="1600" dirty="0" err="1"/>
              <a:t>supratentoriellt</a:t>
            </a:r>
            <a:r>
              <a:rPr lang="sv-SE" sz="1600" dirty="0"/>
              <a:t> vänster sida som inte är helt färskt. Flickan har alltså haft en </a:t>
            </a:r>
            <a:r>
              <a:rPr lang="sv-SE" sz="1600" dirty="0" err="1"/>
              <a:t>intrauterin</a:t>
            </a:r>
            <a:r>
              <a:rPr lang="sv-SE" sz="1600" dirty="0"/>
              <a:t> vänstersidig cerebral infarkt som förklarar hennes högersidiga kramper. </a:t>
            </a:r>
            <a:br>
              <a:rPr lang="sv-SE" sz="1600" dirty="0"/>
            </a:br>
            <a:br>
              <a:rPr lang="sv-SE" sz="1600" dirty="0"/>
            </a:br>
            <a:r>
              <a:rPr lang="sv-SE" sz="1600" b="1" dirty="0"/>
              <a:t>Fråga 3:6 (1p) </a:t>
            </a:r>
            <a:br>
              <a:rPr lang="sv-SE" sz="1600" b="1" dirty="0"/>
            </a:br>
            <a:r>
              <a:rPr lang="sv-SE" sz="1600" dirty="0"/>
              <a:t>Nämn 4 orsaker till kramper hos barn EFTER neonatalperioden (bortsett från prenatal hjärnskada) </a:t>
            </a:r>
            <a:br>
              <a:rPr lang="sv-SE" sz="1600" dirty="0"/>
            </a:br>
            <a:br>
              <a:rPr lang="sv-SE" sz="1600" dirty="0"/>
            </a:br>
            <a:r>
              <a:rPr lang="sv-SE" sz="1600" dirty="0">
                <a:solidFill>
                  <a:schemeClr val="accent4"/>
                </a:solidFill>
              </a:rPr>
              <a:t>Svarsförslag:</a:t>
            </a:r>
            <a:br>
              <a:rPr lang="sv-SE" sz="1600" dirty="0">
                <a:solidFill>
                  <a:schemeClr val="accent4"/>
                </a:solidFill>
              </a:rPr>
            </a:br>
            <a:r>
              <a:rPr lang="sv-SE" sz="1600" dirty="0">
                <a:solidFill>
                  <a:schemeClr val="accent4"/>
                </a:solidFill>
              </a:rPr>
              <a:t>Feberkramper, </a:t>
            </a:r>
            <a:r>
              <a:rPr lang="sv-SE" sz="1600" dirty="0" err="1">
                <a:solidFill>
                  <a:schemeClr val="accent4"/>
                </a:solidFill>
              </a:rPr>
              <a:t>asfyktisk</a:t>
            </a:r>
            <a:r>
              <a:rPr lang="sv-SE" sz="1600" dirty="0">
                <a:solidFill>
                  <a:schemeClr val="accent4"/>
                </a:solidFill>
              </a:rPr>
              <a:t> hjärnskada, idiopatisk epilepsi, epilepsisyndrom, benign barnepilepsi </a:t>
            </a:r>
          </a:p>
          <a:p>
            <a:pPr marL="0" indent="0">
              <a:buNone/>
            </a:pPr>
            <a:endParaRPr lang="sv-SE" sz="1600" dirty="0">
              <a:solidFill>
                <a:schemeClr val="accent4"/>
              </a:solidFill>
            </a:endParaRPr>
          </a:p>
        </p:txBody>
      </p:sp>
    </p:spTree>
    <p:extLst>
      <p:ext uri="{BB962C8B-B14F-4D97-AF65-F5344CB8AC3E}">
        <p14:creationId xmlns:p14="http://schemas.microsoft.com/office/powerpoint/2010/main" val="62269442"/>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Autofit/>
          </a:bodyPr>
          <a:lstStyle/>
          <a:p>
            <a:pPr marL="0" indent="0">
              <a:buNone/>
            </a:pPr>
            <a:r>
              <a:rPr lang="sv-SE" sz="1600" b="1" dirty="0"/>
              <a:t>Fall 3, Nyfödd flicka </a:t>
            </a:r>
            <a:endParaRPr lang="sv-SE" sz="1600" dirty="0"/>
          </a:p>
          <a:p>
            <a:pPr marL="0" indent="0">
              <a:buNone/>
            </a:pPr>
            <a:r>
              <a:rPr lang="sv-SE" sz="1200" i="1" dirty="0">
                <a:solidFill>
                  <a:schemeClr val="tx1">
                    <a:lumMod val="50000"/>
                    <a:lumOff val="50000"/>
                  </a:schemeClr>
                </a:solidFill>
              </a:rPr>
              <a:t>Du är underläkare på barnkliniken. En barnmorska på BB ringer en vardag förmiddag angående en flicka som nu är 2 dagar gammal. Komplikationsfri vaginal förlossning i vecka 39+3, födelsevikt 3,4 kg. den gångna natten och </a:t>
            </a:r>
            <a:r>
              <a:rPr lang="sv-SE" sz="1200" i="1" dirty="0" err="1">
                <a:solidFill>
                  <a:schemeClr val="tx1">
                    <a:lumMod val="50000"/>
                    <a:lumOff val="50000"/>
                  </a:schemeClr>
                </a:solidFill>
              </a:rPr>
              <a:t>imorse</a:t>
            </a:r>
            <a:r>
              <a:rPr lang="sv-SE" sz="1200" i="1" dirty="0">
                <a:solidFill>
                  <a:schemeClr val="tx1">
                    <a:lumMod val="50000"/>
                    <a:lumOff val="50000"/>
                  </a:schemeClr>
                </a:solidFill>
              </a:rPr>
              <a:t> har mamman sett att flickan har ryckningar i höger arm och höger ben som kommit i serier. Du undersöker flickan enligt mallen för spädbarnsundersökning och hittar inget tydligt avvikande vid undersökningen. Du lägger in flickan på neonatalavdelningen och föräldrarna att försöka filma ryckningarna om de kommer tillbaka. Du ordinerar övervakning med EKG,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och kontinuerligt </a:t>
            </a:r>
            <a:r>
              <a:rPr lang="sv-SE" sz="1200" i="1" dirty="0" err="1">
                <a:solidFill>
                  <a:schemeClr val="tx1">
                    <a:lumMod val="50000"/>
                    <a:lumOff val="50000"/>
                  </a:schemeClr>
                </a:solidFill>
              </a:rPr>
              <a:t>bedside</a:t>
            </a:r>
            <a:r>
              <a:rPr lang="sv-SE" sz="1200" i="1" dirty="0">
                <a:solidFill>
                  <a:schemeClr val="tx1">
                    <a:lumMod val="50000"/>
                    <a:lumOff val="50000"/>
                  </a:schemeClr>
                </a:solidFill>
              </a:rPr>
              <a:t>-EEG. Du ordinerar också venös infart, provtagning enligt PM för kramper hos nyfödda och planerar göra lumbalpunktion.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Du ringer till radiologen och de kan hjälpa till med MR hjärna redan i eftermiddag så du skriver remiss för detta.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MR senare samma dag visar däremot ett </a:t>
            </a:r>
            <a:r>
              <a:rPr lang="sv-SE" sz="1200" i="1" dirty="0" err="1">
                <a:solidFill>
                  <a:schemeClr val="tx1">
                    <a:lumMod val="50000"/>
                    <a:lumOff val="50000"/>
                  </a:schemeClr>
                </a:solidFill>
              </a:rPr>
              <a:t>ischemiskt</a:t>
            </a:r>
            <a:r>
              <a:rPr lang="sv-SE" sz="1200" i="1" dirty="0">
                <a:solidFill>
                  <a:schemeClr val="tx1">
                    <a:lumMod val="50000"/>
                    <a:lumOff val="50000"/>
                  </a:schemeClr>
                </a:solidFill>
              </a:rPr>
              <a:t> område </a:t>
            </a:r>
            <a:r>
              <a:rPr lang="sv-SE" sz="1200" i="1" dirty="0" err="1">
                <a:solidFill>
                  <a:schemeClr val="tx1">
                    <a:lumMod val="50000"/>
                    <a:lumOff val="50000"/>
                  </a:schemeClr>
                </a:solidFill>
              </a:rPr>
              <a:t>supratentoriellt</a:t>
            </a:r>
            <a:r>
              <a:rPr lang="sv-SE" sz="1200" i="1" dirty="0">
                <a:solidFill>
                  <a:schemeClr val="tx1">
                    <a:lumMod val="50000"/>
                    <a:lumOff val="50000"/>
                  </a:schemeClr>
                </a:solidFill>
              </a:rPr>
              <a:t> vänster sida som inte är helt färskt. Flickan har alltså haft en </a:t>
            </a:r>
            <a:r>
              <a:rPr lang="sv-SE" sz="1200" i="1" dirty="0" err="1">
                <a:solidFill>
                  <a:schemeClr val="tx1">
                    <a:lumMod val="50000"/>
                    <a:lumOff val="50000"/>
                  </a:schemeClr>
                </a:solidFill>
              </a:rPr>
              <a:t>intrauterin</a:t>
            </a:r>
            <a:r>
              <a:rPr lang="sv-SE" sz="1200" i="1" dirty="0">
                <a:solidFill>
                  <a:schemeClr val="tx1">
                    <a:lumMod val="50000"/>
                    <a:lumOff val="50000"/>
                  </a:schemeClr>
                </a:solidFill>
              </a:rPr>
              <a:t> vänstersidig cerebral infarkt som förklarar hennes högersidiga kramper. </a:t>
            </a:r>
            <a:endParaRPr lang="sv-SE" sz="1200" dirty="0">
              <a:solidFill>
                <a:schemeClr val="tx1">
                  <a:lumMod val="50000"/>
                  <a:lumOff val="50000"/>
                </a:schemeClr>
              </a:solidFill>
            </a:endParaRPr>
          </a:p>
          <a:p>
            <a:pPr marL="0" indent="0">
              <a:buNone/>
            </a:pPr>
            <a:r>
              <a:rPr lang="sv-SE" sz="1600" dirty="0"/>
              <a:t>Vid 15 månaders ålder träffar flickan en barnneurolog som ser tecken på en lindrig-måttlig högersidig spastisk CP. Vid 18-månaderbesöket i barnhälsovården kan hon resa sig upp till stående men går inte utan stöd. </a:t>
            </a:r>
            <a:br>
              <a:rPr lang="sv-SE" sz="1600" dirty="0"/>
            </a:br>
            <a:br>
              <a:rPr lang="sv-SE" sz="1600" dirty="0"/>
            </a:br>
            <a:r>
              <a:rPr lang="sv-SE" sz="1600" b="1" dirty="0"/>
              <a:t>Fråga 3:7 (1p) </a:t>
            </a:r>
            <a:endParaRPr lang="sv-SE" sz="1600" dirty="0"/>
          </a:p>
          <a:p>
            <a:pPr marL="0" indent="0">
              <a:buNone/>
            </a:pPr>
            <a:r>
              <a:rPr lang="sv-SE" sz="1600" dirty="0"/>
              <a:t>Vid vilken ålder ska ett barn kunna följa ett föremål med blicken? </a:t>
            </a:r>
            <a:br>
              <a:rPr lang="sv-SE" sz="1600" dirty="0"/>
            </a:br>
            <a:br>
              <a:rPr lang="sv-SE" sz="1600" dirty="0"/>
            </a:br>
            <a:br>
              <a:rPr lang="sv-SE" sz="1600" dirty="0"/>
            </a:br>
            <a:r>
              <a:rPr lang="sv-SE" sz="1600" b="1" dirty="0"/>
              <a:t>Fråga 3:8 (1p) </a:t>
            </a:r>
            <a:endParaRPr lang="sv-SE" sz="1600" dirty="0"/>
          </a:p>
          <a:p>
            <a:pPr marL="0" indent="0">
              <a:buNone/>
            </a:pPr>
            <a:r>
              <a:rPr lang="sv-SE" sz="1600" dirty="0"/>
              <a:t>Vid vilken ålder ska ett barn kunna gå utan stöd? </a:t>
            </a:r>
            <a:br>
              <a:rPr lang="sv-SE" sz="1600" dirty="0"/>
            </a:br>
            <a:br>
              <a:rPr lang="sv-SE" sz="1600" dirty="0"/>
            </a:br>
            <a:br>
              <a:rPr lang="sv-SE" sz="1600" dirty="0"/>
            </a:br>
            <a:r>
              <a:rPr lang="sv-SE" sz="1600" b="1" dirty="0"/>
              <a:t>Fråga 3:9 (1p) </a:t>
            </a:r>
            <a:endParaRPr lang="sv-SE" sz="1600" dirty="0"/>
          </a:p>
          <a:p>
            <a:pPr marL="0" indent="0">
              <a:buNone/>
            </a:pPr>
            <a:r>
              <a:rPr lang="sv-SE" sz="1600" dirty="0"/>
              <a:t>Vid vilken ålder ska ett barn kunna prata i 2-ordsmeningar? </a:t>
            </a:r>
            <a:br>
              <a:rPr lang="sv-SE" sz="1600" dirty="0"/>
            </a:br>
            <a:endParaRPr lang="sv-SE" sz="1600" dirty="0">
              <a:solidFill>
                <a:schemeClr val="accent4"/>
              </a:solidFill>
            </a:endParaRPr>
          </a:p>
          <a:p>
            <a:pPr marL="0" indent="0">
              <a:buNone/>
            </a:pPr>
            <a:endParaRPr lang="sv-SE" sz="1600" dirty="0">
              <a:solidFill>
                <a:schemeClr val="accent4"/>
              </a:solidFill>
            </a:endParaRPr>
          </a:p>
        </p:txBody>
      </p:sp>
    </p:spTree>
    <p:extLst>
      <p:ext uri="{BB962C8B-B14F-4D97-AF65-F5344CB8AC3E}">
        <p14:creationId xmlns:p14="http://schemas.microsoft.com/office/powerpoint/2010/main" val="267756849"/>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Autofit/>
          </a:bodyPr>
          <a:lstStyle/>
          <a:p>
            <a:pPr marL="0" indent="0">
              <a:buNone/>
            </a:pPr>
            <a:r>
              <a:rPr lang="sv-SE" sz="1600" b="1" dirty="0"/>
              <a:t>Fall 3, Nyfödd flicka </a:t>
            </a:r>
            <a:endParaRPr lang="sv-SE" sz="1600" dirty="0"/>
          </a:p>
          <a:p>
            <a:pPr marL="0" indent="0">
              <a:buNone/>
            </a:pPr>
            <a:r>
              <a:rPr lang="sv-SE" sz="1200" i="1" dirty="0">
                <a:solidFill>
                  <a:schemeClr val="tx1">
                    <a:lumMod val="50000"/>
                    <a:lumOff val="50000"/>
                  </a:schemeClr>
                </a:solidFill>
              </a:rPr>
              <a:t>Du är underläkare på barnkliniken. En barnmorska på BB ringer en vardag förmiddag angående en flicka som nu är 2 dagar gammal. Komplikationsfri vaginal förlossning i vecka 39+3, födelsevikt 3,4 kg. den gångna natten och </a:t>
            </a:r>
            <a:r>
              <a:rPr lang="sv-SE" sz="1200" i="1" dirty="0" err="1">
                <a:solidFill>
                  <a:schemeClr val="tx1">
                    <a:lumMod val="50000"/>
                    <a:lumOff val="50000"/>
                  </a:schemeClr>
                </a:solidFill>
              </a:rPr>
              <a:t>imorse</a:t>
            </a:r>
            <a:r>
              <a:rPr lang="sv-SE" sz="1200" i="1" dirty="0">
                <a:solidFill>
                  <a:schemeClr val="tx1">
                    <a:lumMod val="50000"/>
                    <a:lumOff val="50000"/>
                  </a:schemeClr>
                </a:solidFill>
              </a:rPr>
              <a:t> har mamman sett att flickan har ryckningar i höger arm och höger ben som kommit i serier. Du undersöker flickan enligt mallen för spädbarnsundersökning och hittar inget tydligt avvikande vid undersökningen. Du lägger in flickan på neonatalavdelningen och föräldrarna att försöka filma ryckningarna om de kommer tillbaka. Du ordinerar övervakning med EKG,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och kontinuerligt </a:t>
            </a:r>
            <a:r>
              <a:rPr lang="sv-SE" sz="1200" i="1" dirty="0" err="1">
                <a:solidFill>
                  <a:schemeClr val="tx1">
                    <a:lumMod val="50000"/>
                    <a:lumOff val="50000"/>
                  </a:schemeClr>
                </a:solidFill>
              </a:rPr>
              <a:t>bedside</a:t>
            </a:r>
            <a:r>
              <a:rPr lang="sv-SE" sz="1200" i="1" dirty="0">
                <a:solidFill>
                  <a:schemeClr val="tx1">
                    <a:lumMod val="50000"/>
                    <a:lumOff val="50000"/>
                  </a:schemeClr>
                </a:solidFill>
              </a:rPr>
              <a:t>-EEG. Du ordinerar också venös infart, provtagning enligt PM för kramper hos nyfödda och planerar göra lumbalpunktion.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Du ringer till radiologen och de kan hjälpa till med MR hjärna redan i eftermiddag så du skriver remiss för detta.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MR senare samma dag visar däremot ett </a:t>
            </a:r>
            <a:r>
              <a:rPr lang="sv-SE" sz="1200" i="1" dirty="0" err="1">
                <a:solidFill>
                  <a:schemeClr val="tx1">
                    <a:lumMod val="50000"/>
                    <a:lumOff val="50000"/>
                  </a:schemeClr>
                </a:solidFill>
              </a:rPr>
              <a:t>ischemiskt</a:t>
            </a:r>
            <a:r>
              <a:rPr lang="sv-SE" sz="1200" i="1" dirty="0">
                <a:solidFill>
                  <a:schemeClr val="tx1">
                    <a:lumMod val="50000"/>
                    <a:lumOff val="50000"/>
                  </a:schemeClr>
                </a:solidFill>
              </a:rPr>
              <a:t> område </a:t>
            </a:r>
            <a:r>
              <a:rPr lang="sv-SE" sz="1200" i="1" dirty="0" err="1">
                <a:solidFill>
                  <a:schemeClr val="tx1">
                    <a:lumMod val="50000"/>
                    <a:lumOff val="50000"/>
                  </a:schemeClr>
                </a:solidFill>
              </a:rPr>
              <a:t>supratentoriellt</a:t>
            </a:r>
            <a:r>
              <a:rPr lang="sv-SE" sz="1200" i="1" dirty="0">
                <a:solidFill>
                  <a:schemeClr val="tx1">
                    <a:lumMod val="50000"/>
                    <a:lumOff val="50000"/>
                  </a:schemeClr>
                </a:solidFill>
              </a:rPr>
              <a:t> vänster sida som inte är helt färskt. Flickan har alltså haft en </a:t>
            </a:r>
            <a:r>
              <a:rPr lang="sv-SE" sz="1200" i="1" dirty="0" err="1">
                <a:solidFill>
                  <a:schemeClr val="tx1">
                    <a:lumMod val="50000"/>
                    <a:lumOff val="50000"/>
                  </a:schemeClr>
                </a:solidFill>
              </a:rPr>
              <a:t>intrauterin</a:t>
            </a:r>
            <a:r>
              <a:rPr lang="sv-SE" sz="1200" i="1" dirty="0">
                <a:solidFill>
                  <a:schemeClr val="tx1">
                    <a:lumMod val="50000"/>
                    <a:lumOff val="50000"/>
                  </a:schemeClr>
                </a:solidFill>
              </a:rPr>
              <a:t> vänstersidig cerebral infarkt som förklarar hennes högersidiga kramper. </a:t>
            </a:r>
            <a:endParaRPr lang="sv-SE" sz="1200" dirty="0">
              <a:solidFill>
                <a:schemeClr val="tx1">
                  <a:lumMod val="50000"/>
                  <a:lumOff val="50000"/>
                </a:schemeClr>
              </a:solidFill>
            </a:endParaRPr>
          </a:p>
          <a:p>
            <a:pPr marL="0" indent="0">
              <a:buNone/>
            </a:pPr>
            <a:r>
              <a:rPr lang="sv-SE" sz="1600" dirty="0"/>
              <a:t>Vid 15 månaders ålder träffar flickan en barnneurolog som ser tecken på en lindrig-måttlig högersidig spastisk CP. Vid 18-månaderbesöket i barnhälsovården kan hon resa sig upp till stående men går inte utan stöd. </a:t>
            </a:r>
            <a:br>
              <a:rPr lang="sv-SE" sz="1600" dirty="0"/>
            </a:br>
            <a:br>
              <a:rPr lang="sv-SE" sz="1600" dirty="0"/>
            </a:br>
            <a:r>
              <a:rPr lang="sv-SE" sz="1600" b="1" dirty="0"/>
              <a:t>Fråga 3:7 (1p) </a:t>
            </a:r>
            <a:endParaRPr lang="sv-SE" sz="1600" dirty="0"/>
          </a:p>
          <a:p>
            <a:pPr marL="0" indent="0">
              <a:buNone/>
            </a:pPr>
            <a:r>
              <a:rPr lang="sv-SE" sz="1600" dirty="0"/>
              <a:t>Vid vilken ålder ska ett barn kunna följa ett föremål med blicken? </a:t>
            </a:r>
            <a:br>
              <a:rPr lang="sv-SE" sz="1600" dirty="0"/>
            </a:br>
            <a:r>
              <a:rPr lang="sv-SE" sz="1600" dirty="0">
                <a:solidFill>
                  <a:schemeClr val="accent4"/>
                </a:solidFill>
              </a:rPr>
              <a:t>Svarsförslag: 4 mån </a:t>
            </a:r>
            <a:br>
              <a:rPr lang="sv-SE" sz="1600" dirty="0"/>
            </a:br>
            <a:br>
              <a:rPr lang="sv-SE" sz="1600" dirty="0"/>
            </a:br>
            <a:r>
              <a:rPr lang="sv-SE" sz="1600" b="1" dirty="0"/>
              <a:t>Fråga 3:8 (1p) </a:t>
            </a:r>
            <a:endParaRPr lang="sv-SE" sz="1600" dirty="0"/>
          </a:p>
          <a:p>
            <a:pPr marL="0" indent="0">
              <a:buNone/>
            </a:pPr>
            <a:r>
              <a:rPr lang="sv-SE" sz="1600" dirty="0"/>
              <a:t>Vid vilken ålder ska ett barn kunna gå utan stöd? </a:t>
            </a:r>
            <a:br>
              <a:rPr lang="sv-SE" sz="1600" dirty="0"/>
            </a:br>
            <a:r>
              <a:rPr lang="sv-SE" sz="1600" dirty="0">
                <a:solidFill>
                  <a:schemeClr val="accent4"/>
                </a:solidFill>
              </a:rPr>
              <a:t>Svarsförslag: 18 mån </a:t>
            </a:r>
            <a:br>
              <a:rPr lang="sv-SE" sz="1600" dirty="0"/>
            </a:br>
            <a:br>
              <a:rPr lang="sv-SE" sz="1600" dirty="0"/>
            </a:br>
            <a:r>
              <a:rPr lang="sv-SE" sz="1600" b="1" dirty="0"/>
              <a:t>Fråga 3:9 (1p) </a:t>
            </a:r>
            <a:endParaRPr lang="sv-SE" sz="1600" dirty="0"/>
          </a:p>
          <a:p>
            <a:pPr marL="0" indent="0">
              <a:buNone/>
            </a:pPr>
            <a:r>
              <a:rPr lang="sv-SE" sz="1600" dirty="0"/>
              <a:t>Vid vilken ålder ska ett barn kunna prata i 2-ordsmeningar? </a:t>
            </a:r>
            <a:br>
              <a:rPr lang="sv-SE" sz="1600" dirty="0"/>
            </a:br>
            <a:r>
              <a:rPr lang="sv-SE" sz="1600" dirty="0">
                <a:solidFill>
                  <a:schemeClr val="accent4"/>
                </a:solidFill>
              </a:rPr>
              <a:t>Svarsförslag: 24 mån </a:t>
            </a:r>
          </a:p>
          <a:p>
            <a:pPr marL="0" indent="0">
              <a:buNone/>
            </a:pPr>
            <a:endParaRPr lang="sv-SE" sz="1600" dirty="0">
              <a:solidFill>
                <a:schemeClr val="accent4"/>
              </a:solidFill>
            </a:endParaRPr>
          </a:p>
        </p:txBody>
      </p:sp>
    </p:spTree>
    <p:extLst>
      <p:ext uri="{BB962C8B-B14F-4D97-AF65-F5344CB8AC3E}">
        <p14:creationId xmlns:p14="http://schemas.microsoft.com/office/powerpoint/2010/main" val="2880250020"/>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Autofit/>
          </a:bodyPr>
          <a:lstStyle/>
          <a:p>
            <a:pPr marL="0" indent="0">
              <a:buNone/>
            </a:pPr>
            <a:r>
              <a:rPr lang="sv-SE" sz="1600" b="1" dirty="0"/>
              <a:t>Fall 3, Nyfödd flicka </a:t>
            </a:r>
            <a:endParaRPr lang="sv-SE" sz="1600" dirty="0"/>
          </a:p>
          <a:p>
            <a:pPr marL="0" indent="0">
              <a:buNone/>
            </a:pPr>
            <a:r>
              <a:rPr lang="sv-SE" sz="1200" i="1" dirty="0">
                <a:solidFill>
                  <a:schemeClr val="tx1">
                    <a:lumMod val="50000"/>
                    <a:lumOff val="50000"/>
                  </a:schemeClr>
                </a:solidFill>
              </a:rPr>
              <a:t>18 månader gammal flicka med prenatal cerebral infarkt som av barnneurolog bedömts ha tecken på en lindrig-måttlig högersidig spastisk CP.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Vid 18-månadersbesöket i BHV skickade man remiss till barnmottagning </a:t>
            </a:r>
            <a:r>
              <a:rPr lang="sv-SE" sz="1600" dirty="0" err="1"/>
              <a:t>pga</a:t>
            </a:r>
            <a:r>
              <a:rPr lang="sv-SE" sz="1600" dirty="0"/>
              <a:t> bristande viktökning. Flickan kräks en del och klagar ganska ofta över ont i magen. På tillväxtkurvan har vikten planat av från +/-0 SD vid 12 månaders ålder till -1,5 SD nu men längden fortsätter fint på +/-0 SD. </a:t>
            </a:r>
            <a:br>
              <a:rPr lang="sv-SE" sz="1600" dirty="0"/>
            </a:br>
            <a:br>
              <a:rPr lang="sv-SE" sz="1600" dirty="0"/>
            </a:br>
            <a:r>
              <a:rPr lang="sv-SE" sz="1600" b="1" dirty="0"/>
              <a:t>Fråga 3:10 (3p) </a:t>
            </a:r>
            <a:br>
              <a:rPr lang="sv-SE" sz="1600" b="1" dirty="0"/>
            </a:br>
            <a:r>
              <a:rPr lang="sv-SE" sz="1600" dirty="0"/>
              <a:t>Nämn 3 rimliga differentialdiagnoser som kan förklara bristande viktutveckling hos denna flicka och beskriv kort hur du ska utreda var och en av dessa. </a:t>
            </a:r>
            <a:br>
              <a:rPr lang="sv-SE" sz="1600" dirty="0"/>
            </a:br>
            <a:br>
              <a:rPr lang="sv-SE" sz="1600" dirty="0"/>
            </a:br>
            <a:endParaRPr lang="sv-SE" sz="1600" dirty="0">
              <a:solidFill>
                <a:schemeClr val="accent4"/>
              </a:solidFill>
            </a:endParaRPr>
          </a:p>
        </p:txBody>
      </p:sp>
    </p:spTree>
    <p:extLst>
      <p:ext uri="{BB962C8B-B14F-4D97-AF65-F5344CB8AC3E}">
        <p14:creationId xmlns:p14="http://schemas.microsoft.com/office/powerpoint/2010/main" val="3925273316"/>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Autofit/>
          </a:bodyPr>
          <a:lstStyle/>
          <a:p>
            <a:pPr marL="0" indent="0">
              <a:buNone/>
            </a:pPr>
            <a:r>
              <a:rPr lang="sv-SE" sz="1600" b="1" dirty="0"/>
              <a:t>Fall 3, Nyfödd flicka </a:t>
            </a:r>
            <a:endParaRPr lang="sv-SE" sz="1600" dirty="0"/>
          </a:p>
          <a:p>
            <a:pPr marL="0" indent="0">
              <a:buNone/>
            </a:pPr>
            <a:r>
              <a:rPr lang="sv-SE" sz="1200" i="1" dirty="0">
                <a:solidFill>
                  <a:schemeClr val="tx1">
                    <a:lumMod val="50000"/>
                    <a:lumOff val="50000"/>
                  </a:schemeClr>
                </a:solidFill>
              </a:rPr>
              <a:t>18 månader gammal flicka med prenatal cerebral infarkt som av barnneurolog bedömts ha tecken på en lindrig-måttlig högersidig spastisk CP.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Vid 18-månadersbesöket i BHV skickade man remiss till barnmottagning </a:t>
            </a:r>
            <a:r>
              <a:rPr lang="sv-SE" sz="1600" dirty="0" err="1"/>
              <a:t>pga</a:t>
            </a:r>
            <a:r>
              <a:rPr lang="sv-SE" sz="1600" dirty="0"/>
              <a:t> bristande viktökning. Flickan kräks en del och klagar ganska ofta över ont i magen. På tillväxtkurvan har vikten planat av från +/-0 SD vid 12 månaders ålder till -1,5 SD nu men längden fortsätter fint på +/-0 SD. </a:t>
            </a:r>
            <a:br>
              <a:rPr lang="sv-SE" sz="1600" dirty="0"/>
            </a:br>
            <a:br>
              <a:rPr lang="sv-SE" sz="1600" dirty="0"/>
            </a:br>
            <a:r>
              <a:rPr lang="sv-SE" sz="1600" b="1" dirty="0"/>
              <a:t>Fråga 3:10 (3p) </a:t>
            </a:r>
            <a:br>
              <a:rPr lang="sv-SE" sz="1600" b="1" dirty="0"/>
            </a:br>
            <a:r>
              <a:rPr lang="sv-SE" sz="1600" dirty="0"/>
              <a:t>Nämn 3 rimliga differentialdiagnoser som kan förklara bristande viktutveckling hos denna flicka och beskriv kort hur du ska utreda var och en av dessa. </a:t>
            </a:r>
            <a:br>
              <a:rPr lang="sv-SE" sz="1600" dirty="0"/>
            </a:br>
            <a:br>
              <a:rPr lang="sv-SE" sz="1600" dirty="0"/>
            </a:br>
            <a:r>
              <a:rPr lang="sv-SE" sz="1600" dirty="0">
                <a:solidFill>
                  <a:schemeClr val="accent4"/>
                </a:solidFill>
              </a:rPr>
              <a:t>Svarsförslag:</a:t>
            </a:r>
          </a:p>
          <a:p>
            <a:r>
              <a:rPr lang="sv-SE" sz="1600" dirty="0">
                <a:solidFill>
                  <a:schemeClr val="accent4"/>
                </a:solidFill>
              </a:rPr>
              <a:t>Otillräckligt energi-intag – remiss dietist för kostregistrering </a:t>
            </a:r>
          </a:p>
          <a:p>
            <a:r>
              <a:rPr lang="sv-SE" sz="1600" dirty="0" err="1">
                <a:solidFill>
                  <a:schemeClr val="accent4"/>
                </a:solidFill>
              </a:rPr>
              <a:t>Gastro-esofageal</a:t>
            </a:r>
            <a:r>
              <a:rPr lang="sv-SE" sz="1600" dirty="0">
                <a:solidFill>
                  <a:schemeClr val="accent4"/>
                </a:solidFill>
              </a:rPr>
              <a:t> reflux relaterat till hennes neurologiska sjukdom – 24-tim pH-mätning eller prova med </a:t>
            </a:r>
            <a:r>
              <a:rPr lang="sv-SE" sz="1600" dirty="0" err="1">
                <a:solidFill>
                  <a:schemeClr val="accent4"/>
                </a:solidFill>
              </a:rPr>
              <a:t>antirefluxbehandling</a:t>
            </a:r>
            <a:r>
              <a:rPr lang="sv-SE" sz="1600" dirty="0">
                <a:solidFill>
                  <a:schemeClr val="accent4"/>
                </a:solidFill>
              </a:rPr>
              <a:t> </a:t>
            </a:r>
          </a:p>
          <a:p>
            <a:r>
              <a:rPr lang="sv-SE" sz="1600" dirty="0">
                <a:solidFill>
                  <a:schemeClr val="accent4"/>
                </a:solidFill>
              </a:rPr>
              <a:t>Mjölkintolerans – eliminera komjölksprotein, </a:t>
            </a:r>
            <a:r>
              <a:rPr lang="sv-SE" sz="1600" dirty="0" err="1">
                <a:solidFill>
                  <a:schemeClr val="accent4"/>
                </a:solidFill>
              </a:rPr>
              <a:t>ev</a:t>
            </a:r>
            <a:r>
              <a:rPr lang="sv-SE" sz="1600" dirty="0">
                <a:solidFill>
                  <a:schemeClr val="accent4"/>
                </a:solidFill>
              </a:rPr>
              <a:t> kontroll av IgE mjölk </a:t>
            </a:r>
          </a:p>
          <a:p>
            <a:r>
              <a:rPr lang="sv-SE" sz="1600" dirty="0" err="1">
                <a:solidFill>
                  <a:schemeClr val="accent4"/>
                </a:solidFill>
              </a:rPr>
              <a:t>Coeliaki</a:t>
            </a:r>
            <a:r>
              <a:rPr lang="sv-SE" sz="1600" dirty="0">
                <a:solidFill>
                  <a:schemeClr val="accent4"/>
                </a:solidFill>
              </a:rPr>
              <a:t> –</a:t>
            </a:r>
            <a:r>
              <a:rPr lang="sv-SE" sz="1600" dirty="0" err="1">
                <a:solidFill>
                  <a:schemeClr val="accent4"/>
                </a:solidFill>
              </a:rPr>
              <a:t>transglutaminas</a:t>
            </a:r>
            <a:r>
              <a:rPr lang="sv-SE" sz="1600" dirty="0">
                <a:solidFill>
                  <a:schemeClr val="accent4"/>
                </a:solidFill>
              </a:rPr>
              <a:t>-ak </a:t>
            </a:r>
          </a:p>
          <a:p>
            <a:r>
              <a:rPr lang="sv-SE" sz="1600" dirty="0" err="1">
                <a:solidFill>
                  <a:schemeClr val="accent4"/>
                </a:solidFill>
              </a:rPr>
              <a:t>Hypotyreos</a:t>
            </a:r>
            <a:r>
              <a:rPr lang="sv-SE" sz="1600" dirty="0">
                <a:solidFill>
                  <a:schemeClr val="accent4"/>
                </a:solidFill>
              </a:rPr>
              <a:t> –TSH + frittT4 </a:t>
            </a:r>
          </a:p>
          <a:p>
            <a:pPr marL="0" indent="0">
              <a:buNone/>
            </a:pPr>
            <a:endParaRPr lang="sv-SE" sz="1600" dirty="0"/>
          </a:p>
          <a:p>
            <a:pPr marL="0" indent="0">
              <a:buNone/>
            </a:pPr>
            <a:r>
              <a:rPr lang="sv-SE" sz="1600" b="1" dirty="0">
                <a:solidFill>
                  <a:schemeClr val="accent1"/>
                </a:solidFill>
              </a:rPr>
              <a:t>Slut på fall 3!</a:t>
            </a:r>
            <a:endParaRPr lang="sv-SE" sz="1600" dirty="0">
              <a:solidFill>
                <a:schemeClr val="accent1"/>
              </a:solidFill>
            </a:endParaRPr>
          </a:p>
          <a:p>
            <a:pPr marL="0" indent="0">
              <a:buNone/>
            </a:pPr>
            <a:endParaRPr lang="sv-SE" sz="1600" dirty="0">
              <a:solidFill>
                <a:schemeClr val="accent4"/>
              </a:solidFill>
            </a:endParaRPr>
          </a:p>
        </p:txBody>
      </p:sp>
    </p:spTree>
    <p:extLst>
      <p:ext uri="{BB962C8B-B14F-4D97-AF65-F5344CB8AC3E}">
        <p14:creationId xmlns:p14="http://schemas.microsoft.com/office/powerpoint/2010/main" val="4140675527"/>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Autofit/>
          </a:bodyPr>
          <a:lstStyle/>
          <a:p>
            <a:pPr marL="0" indent="0">
              <a:buNone/>
            </a:pPr>
            <a:r>
              <a:rPr lang="sv-SE" sz="1600" b="1" dirty="0"/>
              <a:t>Fall 8, Tore 7 år </a:t>
            </a:r>
            <a:endParaRPr lang="sv-SE" sz="1600" dirty="0"/>
          </a:p>
          <a:p>
            <a:pPr marL="0" indent="0">
              <a:buNone/>
            </a:pPr>
            <a:r>
              <a:rPr lang="sv-SE" sz="1600" dirty="0"/>
              <a:t>Tore är andra barnet i en hel familj, och föddes efter normal graviditet och förlossning i fullgången tid, Födelsevikt 2855g, längd 47cm i v 40+1. </a:t>
            </a:r>
            <a:r>
              <a:rPr lang="sv-SE" sz="1600" dirty="0" err="1"/>
              <a:t>Apgar</a:t>
            </a:r>
            <a:r>
              <a:rPr lang="sv-SE" sz="1600" dirty="0"/>
              <a:t> 9-10-10. POX var </a:t>
            </a:r>
            <a:r>
              <a:rPr lang="sv-SE" sz="1600" dirty="0" err="1"/>
              <a:t>ua</a:t>
            </a:r>
            <a:r>
              <a:rPr lang="sv-SE" sz="1600" dirty="0"/>
              <a:t> och inför hemgång gjordes det obligatoriska PKU provet. </a:t>
            </a:r>
            <a:br>
              <a:rPr lang="sv-SE" sz="1600" dirty="0"/>
            </a:br>
            <a:br>
              <a:rPr lang="sv-SE" sz="1600" dirty="0"/>
            </a:br>
            <a:r>
              <a:rPr lang="sv-SE" sz="1600" b="1" dirty="0"/>
              <a:t>Fråga 8:1 (1p) </a:t>
            </a:r>
            <a:br>
              <a:rPr lang="sv-SE" sz="1600" b="1" dirty="0"/>
            </a:br>
            <a:r>
              <a:rPr lang="sv-SE" sz="1600" dirty="0"/>
              <a:t>Vad innebär POX </a:t>
            </a:r>
            <a:r>
              <a:rPr lang="sv-SE" sz="1600" dirty="0" err="1"/>
              <a:t>ua</a:t>
            </a:r>
            <a:r>
              <a:rPr lang="sv-SE" sz="1600" dirty="0"/>
              <a:t>? Hur mäts POX på BB? </a:t>
            </a:r>
            <a:br>
              <a:rPr lang="sv-SE" sz="1600" dirty="0"/>
            </a:br>
            <a:br>
              <a:rPr lang="sv-SE" sz="1600" dirty="0"/>
            </a:br>
            <a:endParaRPr lang="sv-SE" sz="1600" dirty="0">
              <a:solidFill>
                <a:schemeClr val="accent4"/>
              </a:solidFill>
            </a:endParaRPr>
          </a:p>
        </p:txBody>
      </p:sp>
    </p:spTree>
    <p:extLst>
      <p:ext uri="{BB962C8B-B14F-4D97-AF65-F5344CB8AC3E}">
        <p14:creationId xmlns:p14="http://schemas.microsoft.com/office/powerpoint/2010/main" val="1809372188"/>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Autofit/>
          </a:bodyPr>
          <a:lstStyle/>
          <a:p>
            <a:pPr marL="0" indent="0">
              <a:buNone/>
            </a:pPr>
            <a:r>
              <a:rPr lang="sv-SE" sz="1600" b="1" dirty="0"/>
              <a:t>Fall 8, Tore 7 år </a:t>
            </a:r>
            <a:endParaRPr lang="sv-SE" sz="1600" dirty="0"/>
          </a:p>
          <a:p>
            <a:pPr marL="0" indent="0">
              <a:buNone/>
            </a:pPr>
            <a:r>
              <a:rPr lang="sv-SE" sz="1600" dirty="0"/>
              <a:t>Tore är andra barnet i en hel familj, och föddes efter normal graviditet och förlossning i fullgången tid, Födelsevikt 2855g, längd 47cm i v 40+1. </a:t>
            </a:r>
            <a:r>
              <a:rPr lang="sv-SE" sz="1600" dirty="0" err="1"/>
              <a:t>Apgar</a:t>
            </a:r>
            <a:r>
              <a:rPr lang="sv-SE" sz="1600" dirty="0"/>
              <a:t> 9-10-10. POX var </a:t>
            </a:r>
            <a:r>
              <a:rPr lang="sv-SE" sz="1600" dirty="0" err="1"/>
              <a:t>ua</a:t>
            </a:r>
            <a:r>
              <a:rPr lang="sv-SE" sz="1600" dirty="0"/>
              <a:t> och inför hemgång gjordes det obligatoriska PKU provet. </a:t>
            </a:r>
            <a:br>
              <a:rPr lang="sv-SE" sz="1600" dirty="0"/>
            </a:br>
            <a:br>
              <a:rPr lang="sv-SE" sz="1600" dirty="0"/>
            </a:br>
            <a:r>
              <a:rPr lang="sv-SE" sz="1600" b="1" dirty="0"/>
              <a:t>Fråga 8:1 (1p) </a:t>
            </a:r>
            <a:br>
              <a:rPr lang="sv-SE" sz="1600" b="1" dirty="0"/>
            </a:br>
            <a:r>
              <a:rPr lang="sv-SE" sz="1600" dirty="0"/>
              <a:t>Vad innebär POX </a:t>
            </a:r>
            <a:r>
              <a:rPr lang="sv-SE" sz="1600" dirty="0" err="1"/>
              <a:t>ua</a:t>
            </a:r>
            <a:r>
              <a:rPr lang="sv-SE" sz="1600" dirty="0"/>
              <a:t>? Hur mäts POX på BB? </a:t>
            </a:r>
            <a:br>
              <a:rPr lang="sv-SE" sz="1600" dirty="0"/>
            </a:br>
            <a:br>
              <a:rPr lang="sv-SE" sz="1600" dirty="0"/>
            </a:br>
            <a:r>
              <a:rPr lang="sv-SE" sz="1600" dirty="0">
                <a:solidFill>
                  <a:schemeClr val="accent4"/>
                </a:solidFill>
              </a:rPr>
              <a:t>Svarsförslag:</a:t>
            </a:r>
            <a:br>
              <a:rPr lang="sv-SE" sz="1600" dirty="0">
                <a:solidFill>
                  <a:schemeClr val="accent4"/>
                </a:solidFill>
              </a:rPr>
            </a:br>
            <a:r>
              <a:rPr lang="sv-SE" sz="1600" dirty="0">
                <a:solidFill>
                  <a:schemeClr val="accent4"/>
                </a:solidFill>
              </a:rPr>
              <a:t>POX </a:t>
            </a:r>
            <a:r>
              <a:rPr lang="sv-SE" sz="1600" dirty="0" err="1">
                <a:solidFill>
                  <a:schemeClr val="accent4"/>
                </a:solidFill>
              </a:rPr>
              <a:t>ua</a:t>
            </a:r>
            <a:r>
              <a:rPr lang="sv-SE" sz="1600" dirty="0">
                <a:solidFill>
                  <a:schemeClr val="accent4"/>
                </a:solidFill>
              </a:rPr>
              <a:t> innebär att Saturationen är &gt;95% i hand o fot eller mindre än 4% skillnad hand –fot. Avvikande värde är </a:t>
            </a:r>
            <a:r>
              <a:rPr lang="sv-SE" sz="1600" dirty="0" err="1">
                <a:solidFill>
                  <a:schemeClr val="accent4"/>
                </a:solidFill>
              </a:rPr>
              <a:t>saturation</a:t>
            </a:r>
            <a:r>
              <a:rPr lang="sv-SE" sz="1600" dirty="0">
                <a:solidFill>
                  <a:schemeClr val="accent4"/>
                </a:solidFill>
              </a:rPr>
              <a:t> &lt;95% i hand och fot eller skillnad &gt;4%-enheter mellan hand och fot. Syremättnaden i blodet mäts i hand och fot dvs pre- respektive </a:t>
            </a:r>
            <a:r>
              <a:rPr lang="sv-SE" sz="1600" dirty="0" err="1">
                <a:solidFill>
                  <a:schemeClr val="accent4"/>
                </a:solidFill>
              </a:rPr>
              <a:t>postductalt</a:t>
            </a:r>
            <a:r>
              <a:rPr lang="sv-SE" sz="1600" dirty="0">
                <a:solidFill>
                  <a:schemeClr val="accent4"/>
                </a:solidFill>
              </a:rPr>
              <a:t>. </a:t>
            </a:r>
          </a:p>
          <a:p>
            <a:pPr marL="0" indent="0">
              <a:buNone/>
            </a:pPr>
            <a:endParaRPr lang="sv-SE" sz="1600" dirty="0">
              <a:solidFill>
                <a:schemeClr val="accent4"/>
              </a:solidFill>
            </a:endParaRPr>
          </a:p>
        </p:txBody>
      </p:sp>
    </p:spTree>
    <p:extLst>
      <p:ext uri="{BB962C8B-B14F-4D97-AF65-F5344CB8AC3E}">
        <p14:creationId xmlns:p14="http://schemas.microsoft.com/office/powerpoint/2010/main" val="875911225"/>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Autofit/>
          </a:bodyPr>
          <a:lstStyle/>
          <a:p>
            <a:pPr marL="0" indent="0">
              <a:buNone/>
            </a:pPr>
            <a:r>
              <a:rPr lang="sv-SE" sz="1600" b="1" dirty="0"/>
              <a:t>Fall 8, Tore 7 år </a:t>
            </a:r>
            <a:endParaRPr lang="sv-SE" sz="1600" dirty="0"/>
          </a:p>
          <a:p>
            <a:pPr marL="0" indent="0">
              <a:buNone/>
            </a:pPr>
            <a:r>
              <a:rPr lang="sv-SE" sz="1600" dirty="0"/>
              <a:t>Tore är andra barnet i en hel familj, och föddes efter normal graviditet och förlossning i fullgången tid, Födelsevikt 2855g, längd 47cm i v 40+1. </a:t>
            </a:r>
            <a:r>
              <a:rPr lang="sv-SE" sz="1600" dirty="0" err="1"/>
              <a:t>Apgar</a:t>
            </a:r>
            <a:r>
              <a:rPr lang="sv-SE" sz="1600" dirty="0"/>
              <a:t> 9-10-10. POX var </a:t>
            </a:r>
            <a:r>
              <a:rPr lang="sv-SE" sz="1600" dirty="0" err="1"/>
              <a:t>ua</a:t>
            </a:r>
            <a:r>
              <a:rPr lang="sv-SE" sz="1600" dirty="0"/>
              <a:t> och inför hemgång gjordes det obligatoriska PKU provet. </a:t>
            </a:r>
            <a:br>
              <a:rPr lang="sv-SE" sz="1600" dirty="0"/>
            </a:br>
            <a:br>
              <a:rPr lang="sv-SE" sz="1600" dirty="0"/>
            </a:br>
            <a:r>
              <a:rPr lang="sv-SE" sz="1600" b="1" dirty="0"/>
              <a:t>Fråga 8:2 (1p) </a:t>
            </a:r>
            <a:br>
              <a:rPr lang="sv-SE" sz="1600" b="1" dirty="0"/>
            </a:br>
            <a:r>
              <a:rPr lang="sv-SE" sz="1600" dirty="0"/>
              <a:t>Vad är PKU-prov och varför tas PKU-prov? </a:t>
            </a:r>
          </a:p>
          <a:p>
            <a:pPr marL="0" indent="0">
              <a:buNone/>
            </a:pPr>
            <a:endParaRPr lang="sv-SE" sz="1600" dirty="0">
              <a:solidFill>
                <a:schemeClr val="accent4"/>
              </a:solidFill>
            </a:endParaRPr>
          </a:p>
        </p:txBody>
      </p:sp>
    </p:spTree>
    <p:extLst>
      <p:ext uri="{BB962C8B-B14F-4D97-AF65-F5344CB8AC3E}">
        <p14:creationId xmlns:p14="http://schemas.microsoft.com/office/powerpoint/2010/main" val="142958495"/>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Autofit/>
          </a:bodyPr>
          <a:lstStyle/>
          <a:p>
            <a:pPr marL="0" indent="0">
              <a:buNone/>
            </a:pPr>
            <a:r>
              <a:rPr lang="sv-SE" sz="1600" b="1" dirty="0"/>
              <a:t>Fall 8, Tore 7 år </a:t>
            </a:r>
            <a:endParaRPr lang="sv-SE" sz="1600" dirty="0"/>
          </a:p>
          <a:p>
            <a:pPr marL="0" indent="0">
              <a:buNone/>
            </a:pPr>
            <a:r>
              <a:rPr lang="sv-SE" sz="1600" dirty="0"/>
              <a:t>Tore är andra barnet i en hel familj, och föddes efter normal graviditet och förlossning i fullgången tid, Födelsevikt 2855g, längd 47cm i v 40+1. </a:t>
            </a:r>
            <a:r>
              <a:rPr lang="sv-SE" sz="1600" dirty="0" err="1"/>
              <a:t>Apgar</a:t>
            </a:r>
            <a:r>
              <a:rPr lang="sv-SE" sz="1600" dirty="0"/>
              <a:t> 9-10-10. POX var </a:t>
            </a:r>
            <a:r>
              <a:rPr lang="sv-SE" sz="1600" dirty="0" err="1"/>
              <a:t>ua</a:t>
            </a:r>
            <a:r>
              <a:rPr lang="sv-SE" sz="1600" dirty="0"/>
              <a:t> och inför hemgång gjordes det obligatoriska PKU provet. </a:t>
            </a:r>
            <a:br>
              <a:rPr lang="sv-SE" sz="1600" dirty="0"/>
            </a:br>
            <a:br>
              <a:rPr lang="sv-SE" sz="1600" dirty="0"/>
            </a:br>
            <a:r>
              <a:rPr lang="sv-SE" sz="1600" b="1" dirty="0"/>
              <a:t>Fråga 8:2 (1p) </a:t>
            </a:r>
            <a:br>
              <a:rPr lang="sv-SE" sz="1600" b="1" dirty="0"/>
            </a:br>
            <a:r>
              <a:rPr lang="sv-SE" sz="1600" dirty="0"/>
              <a:t>Vad är PKU-prov och varför tas PKU-prov? </a:t>
            </a:r>
            <a:br>
              <a:rPr lang="sv-SE" sz="1600" dirty="0"/>
            </a:br>
            <a:br>
              <a:rPr lang="sv-SE" sz="1600" dirty="0"/>
            </a:br>
            <a:r>
              <a:rPr lang="sv-SE" sz="1600" dirty="0">
                <a:solidFill>
                  <a:schemeClr val="accent4"/>
                </a:solidFill>
              </a:rPr>
              <a:t>Svarsförslag:</a:t>
            </a:r>
            <a:br>
              <a:rPr lang="sv-SE" sz="1600" dirty="0">
                <a:solidFill>
                  <a:schemeClr val="accent4"/>
                </a:solidFill>
              </a:rPr>
            </a:br>
            <a:r>
              <a:rPr lang="sv-SE" sz="1600" dirty="0">
                <a:solidFill>
                  <a:schemeClr val="accent4"/>
                </a:solidFill>
              </a:rPr>
              <a:t>PKU-prov tas på alla nyfödda i Sverige och när barnet är 48 timmars ålder. Syftet är att hitta barn med ovanliga men allvarliga medfödda sjukdomar som går att behandla, och där en tidig diagnos är viktig för prognosen. Från början testades bara för </a:t>
            </a:r>
            <a:r>
              <a:rPr lang="sv-SE" sz="1600" dirty="0" err="1">
                <a:solidFill>
                  <a:schemeClr val="accent4"/>
                </a:solidFill>
              </a:rPr>
              <a:t>fenylketonuri</a:t>
            </a:r>
            <a:r>
              <a:rPr lang="sv-SE" sz="1600" dirty="0">
                <a:solidFill>
                  <a:schemeClr val="accent4"/>
                </a:solidFill>
              </a:rPr>
              <a:t>, men nu innefattas en lång lista av </a:t>
            </a:r>
            <a:r>
              <a:rPr lang="sv-SE" sz="1600" dirty="0" err="1">
                <a:solidFill>
                  <a:schemeClr val="accent4"/>
                </a:solidFill>
              </a:rPr>
              <a:t>ffa</a:t>
            </a:r>
            <a:r>
              <a:rPr lang="sv-SE" sz="1600" dirty="0">
                <a:solidFill>
                  <a:schemeClr val="accent4"/>
                </a:solidFill>
              </a:rPr>
              <a:t> metabola sjukdomar, men också medfödd </a:t>
            </a:r>
            <a:r>
              <a:rPr lang="sv-SE" sz="1600" dirty="0" err="1">
                <a:solidFill>
                  <a:schemeClr val="accent4"/>
                </a:solidFill>
              </a:rPr>
              <a:t>hypothyreos</a:t>
            </a:r>
            <a:r>
              <a:rPr lang="sv-SE" sz="1600" dirty="0">
                <a:solidFill>
                  <a:schemeClr val="accent4"/>
                </a:solidFill>
              </a:rPr>
              <a:t> och medfödd </a:t>
            </a:r>
            <a:r>
              <a:rPr lang="sv-SE" sz="1600" dirty="0" err="1">
                <a:solidFill>
                  <a:schemeClr val="accent4"/>
                </a:solidFill>
              </a:rPr>
              <a:t>adrenal</a:t>
            </a:r>
            <a:r>
              <a:rPr lang="sv-SE" sz="1600" dirty="0">
                <a:solidFill>
                  <a:schemeClr val="accent4"/>
                </a:solidFill>
              </a:rPr>
              <a:t> hyperplasi (CAH). </a:t>
            </a:r>
            <a:br>
              <a:rPr lang="sv-SE" sz="1600" dirty="0">
                <a:solidFill>
                  <a:schemeClr val="accent4"/>
                </a:solidFill>
              </a:rPr>
            </a:br>
            <a:br>
              <a:rPr lang="sv-SE" sz="1600" dirty="0">
                <a:solidFill>
                  <a:schemeClr val="accent4"/>
                </a:solidFill>
              </a:rPr>
            </a:br>
            <a:r>
              <a:rPr lang="sv-SE" sz="1600" dirty="0">
                <a:solidFill>
                  <a:schemeClr val="accent4"/>
                </a:solidFill>
              </a:rPr>
              <a:t>2021 screenas för 25 olika medfödda sjukdomar i PKU provet. Blodprovet tas som ”</a:t>
            </a:r>
            <a:r>
              <a:rPr lang="sv-SE" sz="1600" dirty="0" err="1">
                <a:solidFill>
                  <a:schemeClr val="accent4"/>
                </a:solidFill>
              </a:rPr>
              <a:t>blood</a:t>
            </a:r>
            <a:r>
              <a:rPr lang="sv-SE" sz="1600" dirty="0">
                <a:solidFill>
                  <a:schemeClr val="accent4"/>
                </a:solidFill>
              </a:rPr>
              <a:t> </a:t>
            </a:r>
            <a:r>
              <a:rPr lang="sv-SE" sz="1600" dirty="0" err="1">
                <a:solidFill>
                  <a:schemeClr val="accent4"/>
                </a:solidFill>
              </a:rPr>
              <a:t>spots</a:t>
            </a:r>
            <a:r>
              <a:rPr lang="sv-SE" sz="1600" dirty="0">
                <a:solidFill>
                  <a:schemeClr val="accent4"/>
                </a:solidFill>
              </a:rPr>
              <a:t>” dvs blodet droppas på filterpapper i 4 </a:t>
            </a:r>
            <a:r>
              <a:rPr lang="sv-SE" sz="1600" dirty="0" err="1">
                <a:solidFill>
                  <a:schemeClr val="accent4"/>
                </a:solidFill>
              </a:rPr>
              <a:t>st</a:t>
            </a:r>
            <a:r>
              <a:rPr lang="sv-SE" sz="1600" dirty="0">
                <a:solidFill>
                  <a:schemeClr val="accent4"/>
                </a:solidFill>
              </a:rPr>
              <a:t> ringar som skall fyllas helt för tillräcklig mängd, blodprovet skickas till PKU-laboratoriet, sparas vid PKU-biobanken, Centrum för medfödda metabola sjukdomar (CMMS) Karolinska sjukhuset i Stockholm. </a:t>
            </a:r>
          </a:p>
          <a:p>
            <a:pPr marL="0" indent="0">
              <a:buNone/>
            </a:pPr>
            <a:endParaRPr lang="sv-SE" sz="1600" dirty="0">
              <a:solidFill>
                <a:schemeClr val="accent4"/>
              </a:solidFill>
            </a:endParaRPr>
          </a:p>
        </p:txBody>
      </p:sp>
    </p:spTree>
    <p:extLst>
      <p:ext uri="{BB962C8B-B14F-4D97-AF65-F5344CB8AC3E}">
        <p14:creationId xmlns:p14="http://schemas.microsoft.com/office/powerpoint/2010/main" val="9493144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6, Marie 29 år </a:t>
            </a:r>
            <a:endParaRPr lang="sv-SE" sz="1600" dirty="0"/>
          </a:p>
          <a:p>
            <a:pPr marL="0" indent="0">
              <a:buNone/>
            </a:pPr>
            <a:r>
              <a:rPr lang="sv-SE" sz="1600" dirty="0"/>
              <a:t>Du arbetar som förlossningsjour på ett länssjukhus. Arbetsbelastningen har varit relativt låg denna dag. Sedan du gick på ditt pass har du träffat en kvinna som sökte för minskade fosterrörelser och hjälpt en barnmorska att bedöma en grad 2-bristning. Samtidigt har en förstföderska fött en fin gosse utan att du varit direkt inblandad i förlossningen. </a:t>
            </a:r>
          </a:p>
          <a:p>
            <a:pPr marL="0" indent="0">
              <a:buNone/>
            </a:pPr>
            <a:r>
              <a:rPr lang="sv-SE" sz="1600" dirty="0"/>
              <a:t>På sal 7 finns Marie som är 29 år gammal. Hon väntar sitt andra barn i vecka 40+6 och är frisk. Första förlossningen för tre år sedan avslutades med ett okomplicerat akut kejsarsnitt på grund av värksvaghet. Hon var då fullgången. </a:t>
            </a:r>
          </a:p>
          <a:p>
            <a:pPr marL="0" indent="0">
              <a:buNone/>
            </a:pPr>
            <a:r>
              <a:rPr lang="sv-SE" sz="1600" dirty="0"/>
              <a:t>Vid inskrivningen i mödravården i aktuell graviditet hade hon BMI 34,5. Hennes blodtryck var normalt 110/70 och vid senaste kontrollen i vecka 39 var det 115/80. Hon har under graviditeten gått upp 22 kg. Glukosbelastning gjordes i vecka 28 med </a:t>
            </a:r>
            <a:r>
              <a:rPr lang="sv-SE" sz="1600" dirty="0" err="1"/>
              <a:t>fastevärde</a:t>
            </a:r>
            <a:r>
              <a:rPr lang="sv-SE" sz="1600" dirty="0"/>
              <a:t> 4,6 </a:t>
            </a:r>
            <a:r>
              <a:rPr lang="sv-SE" sz="1600" dirty="0" err="1"/>
              <a:t>mmol</a:t>
            </a:r>
            <a:r>
              <a:rPr lang="sv-SE" sz="1600" dirty="0"/>
              <a:t>/L och 2-timmarsvärde 7,4 </a:t>
            </a:r>
            <a:r>
              <a:rPr lang="sv-SE" sz="1600" dirty="0" err="1"/>
              <a:t>mmol</a:t>
            </a:r>
            <a:r>
              <a:rPr lang="sv-SE" sz="1600" dirty="0"/>
              <a:t>/L. SF-måttet har följt en normal ökning strax under + 2 SD. Hon var sjukskriven i tre veckor under första </a:t>
            </a:r>
            <a:r>
              <a:rPr lang="sv-SE" sz="1600" dirty="0" err="1"/>
              <a:t>trimestern</a:t>
            </a:r>
            <a:r>
              <a:rPr lang="sv-SE" sz="1600" dirty="0"/>
              <a:t> på grund av </a:t>
            </a:r>
            <a:r>
              <a:rPr lang="sv-SE" sz="1600" dirty="0" err="1"/>
              <a:t>hyperemesis</a:t>
            </a:r>
            <a:r>
              <a:rPr lang="sv-SE" sz="1600" dirty="0"/>
              <a:t> men har mått bra resten av graviditeten och jobbat administrativt fram till vecka 37. </a:t>
            </a:r>
          </a:p>
          <a:p>
            <a:pPr marL="0" indent="0">
              <a:buNone/>
            </a:pPr>
            <a:r>
              <a:rPr lang="sv-SE" sz="1600" dirty="0"/>
              <a:t>Marie kom in till förlossningen efter spontan vattenavgång i hemmet och vid ankomsten hade hon 2-3 värkar per 10 minuter. Vid yttre palpation noterades ett </a:t>
            </a:r>
            <a:r>
              <a:rPr lang="sv-SE" sz="1600" dirty="0" err="1"/>
              <a:t>vänstervänt</a:t>
            </a:r>
            <a:r>
              <a:rPr lang="sv-SE" sz="1600" dirty="0"/>
              <a:t> </a:t>
            </a:r>
            <a:r>
              <a:rPr lang="sv-SE" sz="1600" dirty="0" err="1"/>
              <a:t>längsläge</a:t>
            </a:r>
            <a:r>
              <a:rPr lang="sv-SE" sz="1600" dirty="0"/>
              <a:t> med fixerat huvud nedåt. Då barnmorskan gjorde inre undersökning var cervix </a:t>
            </a:r>
            <a:r>
              <a:rPr lang="sv-SE" sz="1600" dirty="0" err="1"/>
              <a:t>mediosakral</a:t>
            </a:r>
            <a:r>
              <a:rPr lang="sv-SE" sz="1600" dirty="0"/>
              <a:t>, utplånad, mjuk och öppen 4 cm. </a:t>
            </a:r>
            <a:r>
              <a:rPr lang="sv-SE" sz="1600" dirty="0" err="1"/>
              <a:t>Ffd</a:t>
            </a:r>
            <a:r>
              <a:rPr lang="sv-SE" sz="1600" dirty="0"/>
              <a:t>. huvud, i bäckeningången. Hennes blodtryck uppmättes till 120/80. </a:t>
            </a:r>
          </a:p>
          <a:p>
            <a:pPr marL="0" indent="0">
              <a:buNone/>
            </a:pPr>
            <a:r>
              <a:rPr lang="sv-SE" sz="1600" dirty="0"/>
              <a:t>Intagnings-CTG bedömdes normalt: </a:t>
            </a:r>
          </a:p>
          <a:p>
            <a:pPr marL="0" indent="0">
              <a:buNone/>
            </a:pPr>
            <a:endParaRPr lang="sv-SE" sz="1600" dirty="0"/>
          </a:p>
          <a:p>
            <a:pPr marL="0" indent="0">
              <a:buNone/>
            </a:pPr>
            <a:r>
              <a:rPr lang="sv-SE" sz="1600" b="1" dirty="0"/>
              <a:t>Fråga 6:1 (2p) </a:t>
            </a:r>
            <a:br>
              <a:rPr lang="sv-SE" sz="1600" b="1" dirty="0"/>
            </a:br>
            <a:r>
              <a:rPr lang="sv-SE" sz="1600" dirty="0"/>
              <a:t>Riskbedöm Marie inför förlossningen. </a:t>
            </a:r>
            <a:br>
              <a:rPr lang="sv-SE" sz="1600" dirty="0"/>
            </a:br>
            <a:r>
              <a:rPr lang="sv-SE" sz="1600" dirty="0"/>
              <a:t>Motivera din bedömning. </a:t>
            </a:r>
          </a:p>
          <a:p>
            <a:pPr marL="0" indent="0">
              <a:buNone/>
            </a:pPr>
            <a:r>
              <a:rPr lang="sv-SE" sz="1600" dirty="0" err="1">
                <a:solidFill>
                  <a:schemeClr val="accent4"/>
                </a:solidFill>
              </a:rPr>
              <a:t>Svarförslag</a:t>
            </a:r>
            <a:r>
              <a:rPr lang="sv-SE" sz="1600" dirty="0">
                <a:solidFill>
                  <a:schemeClr val="accent4"/>
                </a:solidFill>
              </a:rPr>
              <a:t>: </a:t>
            </a:r>
            <a:br>
              <a:rPr lang="sv-SE" sz="1600" dirty="0">
                <a:solidFill>
                  <a:schemeClr val="accent4"/>
                </a:solidFill>
              </a:rPr>
            </a:br>
            <a:r>
              <a:rPr lang="sv-SE" sz="1600" dirty="0">
                <a:solidFill>
                  <a:schemeClr val="accent4"/>
                </a:solidFill>
              </a:rPr>
              <a:t>Svaret ska motsvara begreppet ”medelrisk”. </a:t>
            </a:r>
            <a:br>
              <a:rPr lang="sv-SE" sz="1600" dirty="0">
                <a:solidFill>
                  <a:schemeClr val="accent4"/>
                </a:solidFill>
              </a:rPr>
            </a:br>
            <a:r>
              <a:rPr lang="sv-SE" sz="1600" dirty="0">
                <a:solidFill>
                  <a:schemeClr val="accent4"/>
                </a:solidFill>
              </a:rPr>
              <a:t>Dessutom ska riskfaktorerna kejsarsnitt, BMI </a:t>
            </a:r>
            <a:br>
              <a:rPr lang="sv-SE" sz="1600" dirty="0">
                <a:solidFill>
                  <a:schemeClr val="accent4"/>
                </a:solidFill>
              </a:rPr>
            </a:br>
            <a:r>
              <a:rPr lang="sv-SE" sz="1600" dirty="0">
                <a:solidFill>
                  <a:schemeClr val="accent4"/>
                </a:solidFill>
              </a:rPr>
              <a:t>och viktuppgång nämnas </a:t>
            </a: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4BE74D0C-F157-565E-7517-D3441467ACE6}"/>
              </a:ext>
            </a:extLst>
          </p:cNvPr>
          <p:cNvPicPr>
            <a:picLocks noChangeAspect="1"/>
          </p:cNvPicPr>
          <p:nvPr/>
        </p:nvPicPr>
        <p:blipFill>
          <a:blip r:embed="rId2"/>
          <a:stretch>
            <a:fillRect/>
          </a:stretch>
        </p:blipFill>
        <p:spPr>
          <a:xfrm>
            <a:off x="4736384" y="4112278"/>
            <a:ext cx="7099300" cy="2400300"/>
          </a:xfrm>
          <a:prstGeom prst="rect">
            <a:avLst/>
          </a:prstGeom>
        </p:spPr>
      </p:pic>
    </p:spTree>
    <p:extLst>
      <p:ext uri="{BB962C8B-B14F-4D97-AF65-F5344CB8AC3E}">
        <p14:creationId xmlns:p14="http://schemas.microsoft.com/office/powerpoint/2010/main" val="1273767724"/>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Autofit/>
          </a:bodyPr>
          <a:lstStyle/>
          <a:p>
            <a:pPr marL="0" indent="0">
              <a:buNone/>
            </a:pPr>
            <a:r>
              <a:rPr lang="sv-SE" sz="1600" b="1" dirty="0"/>
              <a:t>Fall 8, Tore 7 år </a:t>
            </a:r>
            <a:endParaRPr lang="sv-SE" sz="1600" dirty="0"/>
          </a:p>
          <a:p>
            <a:pPr marL="0" indent="0">
              <a:buNone/>
            </a:pPr>
            <a:r>
              <a:rPr lang="sv-SE" sz="1200" i="1" dirty="0">
                <a:solidFill>
                  <a:schemeClr val="tx1">
                    <a:lumMod val="50000"/>
                    <a:lumOff val="50000"/>
                  </a:schemeClr>
                </a:solidFill>
              </a:rPr>
              <a:t>Tore är andra barnet i en hel familj, och föddes efter normal graviditet och förlossning i fullgången tid, Födelsevikt 2855g, längd 47cm. </a:t>
            </a:r>
            <a:r>
              <a:rPr lang="sv-SE" sz="1200" i="1" dirty="0" err="1">
                <a:solidFill>
                  <a:schemeClr val="tx1">
                    <a:lumMod val="50000"/>
                    <a:lumOff val="50000"/>
                  </a:schemeClr>
                </a:solidFill>
              </a:rPr>
              <a:t>Apgar</a:t>
            </a:r>
            <a:r>
              <a:rPr lang="sv-SE" sz="1200" i="1" dirty="0">
                <a:solidFill>
                  <a:schemeClr val="tx1">
                    <a:lumMod val="50000"/>
                    <a:lumOff val="50000"/>
                  </a:schemeClr>
                </a:solidFill>
              </a:rPr>
              <a:t> 9-10-10. POX var </a:t>
            </a:r>
            <a:r>
              <a:rPr lang="sv-SE" sz="1200" i="1" dirty="0" err="1">
                <a:solidFill>
                  <a:schemeClr val="tx1">
                    <a:lumMod val="50000"/>
                    <a:lumOff val="50000"/>
                  </a:schemeClr>
                </a:solidFill>
              </a:rPr>
              <a:t>ua</a:t>
            </a:r>
            <a:r>
              <a:rPr lang="sv-SE" sz="1200" i="1" dirty="0">
                <a:solidFill>
                  <a:schemeClr val="tx1">
                    <a:lumMod val="50000"/>
                    <a:lumOff val="50000"/>
                  </a:schemeClr>
                </a:solidFill>
              </a:rPr>
              <a:t> och inför hemgång gjordes det obligatoriska PKU provet.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400" dirty="0"/>
              <a:t>PKU-provet, som tas på alla nyfödda i Sverige när barnet är runt 48 timmar gammal och testar för allvarliga medfödda sjukdomar, utföll normalt. </a:t>
            </a:r>
          </a:p>
          <a:p>
            <a:pPr marL="0" indent="0">
              <a:buNone/>
            </a:pPr>
            <a:r>
              <a:rPr lang="sv-SE" sz="1400" dirty="0"/>
              <a:t>Tore är nu 7 år och har följts via BVC på grund av kortvuxenhet. Han är något sen i sin utveckling. </a:t>
            </a:r>
            <a:br>
              <a:rPr lang="sv-SE" sz="1400" dirty="0"/>
            </a:br>
            <a:r>
              <a:rPr lang="sv-SE" sz="1400" dirty="0"/>
              <a:t>Det har alltid varit svårt att få mat i Tore. BVC remitterar </a:t>
            </a:r>
            <a:br>
              <a:rPr lang="sv-SE" sz="1400" dirty="0"/>
            </a:br>
            <a:r>
              <a:rPr lang="sv-SE" sz="1400" dirty="0"/>
              <a:t>till barnmottagningen </a:t>
            </a:r>
            <a:r>
              <a:rPr lang="sv-SE" sz="1400" dirty="0" err="1"/>
              <a:t>pga</a:t>
            </a:r>
            <a:r>
              <a:rPr lang="sv-SE" sz="1400" dirty="0"/>
              <a:t> </a:t>
            </a:r>
            <a:r>
              <a:rPr lang="sv-SE" sz="1400" dirty="0" err="1"/>
              <a:t>avflackande</a:t>
            </a:r>
            <a:r>
              <a:rPr lang="sv-SE" sz="1400" dirty="0"/>
              <a:t> tillväxtkurva: </a:t>
            </a:r>
          </a:p>
          <a:p>
            <a:pPr marL="0" indent="0">
              <a:buNone/>
            </a:pPr>
            <a:r>
              <a:rPr lang="sv-SE" sz="1400" b="1" dirty="0"/>
              <a:t>Fråga 8:3 (2p) </a:t>
            </a:r>
            <a:br>
              <a:rPr lang="sv-SE" sz="1400" b="1" dirty="0"/>
            </a:br>
            <a:r>
              <a:rPr lang="sv-SE" sz="1400" dirty="0"/>
              <a:t>Beskriv tillväxtkurvans förlopp i detalj. </a:t>
            </a:r>
            <a:br>
              <a:rPr lang="sv-SE" sz="1400" dirty="0"/>
            </a:br>
            <a:r>
              <a:rPr lang="sv-SE" sz="1400" dirty="0"/>
              <a:t>Ta ställning till om något är avvikande och ange i så fall </a:t>
            </a:r>
            <a:br>
              <a:rPr lang="sv-SE" sz="1400" dirty="0"/>
            </a:br>
            <a:r>
              <a:rPr lang="sv-SE" sz="1400" dirty="0"/>
              <a:t>varför du bedömer den avvikande. </a:t>
            </a:r>
            <a:br>
              <a:rPr lang="sv-SE" sz="1400" dirty="0"/>
            </a:br>
            <a:r>
              <a:rPr lang="sv-SE" sz="1400" dirty="0"/>
              <a:t>Behövs ytterligare utredning? </a:t>
            </a:r>
          </a:p>
          <a:p>
            <a:pPr marL="0" indent="0">
              <a:buNone/>
            </a:pPr>
            <a:endParaRPr lang="sv-SE" sz="1400" dirty="0"/>
          </a:p>
          <a:p>
            <a:pPr marL="0" indent="0">
              <a:buNone/>
            </a:pPr>
            <a:endParaRPr lang="sv-SE" sz="1400" dirty="0"/>
          </a:p>
          <a:p>
            <a:pPr marL="0" indent="0">
              <a:buNone/>
            </a:pPr>
            <a:endParaRPr lang="sv-SE" sz="1600" dirty="0">
              <a:solidFill>
                <a:schemeClr val="accent4"/>
              </a:solidFill>
            </a:endParaRPr>
          </a:p>
        </p:txBody>
      </p:sp>
      <p:pic>
        <p:nvPicPr>
          <p:cNvPr id="2" name="Bildobjekt 1">
            <a:extLst>
              <a:ext uri="{FF2B5EF4-FFF2-40B4-BE49-F238E27FC236}">
                <a16:creationId xmlns:a16="http://schemas.microsoft.com/office/drawing/2014/main" id="{8AC087CF-F35D-F207-652A-144C6B1DCD4F}"/>
              </a:ext>
            </a:extLst>
          </p:cNvPr>
          <p:cNvPicPr>
            <a:picLocks noChangeAspect="1"/>
          </p:cNvPicPr>
          <p:nvPr/>
        </p:nvPicPr>
        <p:blipFill>
          <a:blip r:embed="rId2"/>
          <a:stretch>
            <a:fillRect/>
          </a:stretch>
        </p:blipFill>
        <p:spPr>
          <a:xfrm>
            <a:off x="5022376" y="1796041"/>
            <a:ext cx="6954976" cy="4772183"/>
          </a:xfrm>
          <a:prstGeom prst="rect">
            <a:avLst/>
          </a:prstGeom>
        </p:spPr>
      </p:pic>
    </p:spTree>
    <p:extLst>
      <p:ext uri="{BB962C8B-B14F-4D97-AF65-F5344CB8AC3E}">
        <p14:creationId xmlns:p14="http://schemas.microsoft.com/office/powerpoint/2010/main" val="2597625269"/>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Autofit/>
          </a:bodyPr>
          <a:lstStyle/>
          <a:p>
            <a:pPr marL="0" indent="0">
              <a:buNone/>
            </a:pPr>
            <a:r>
              <a:rPr lang="sv-SE" sz="1600" b="1" dirty="0"/>
              <a:t>Fall 8, Tore 7 år </a:t>
            </a:r>
            <a:endParaRPr lang="sv-SE" sz="1600" dirty="0"/>
          </a:p>
          <a:p>
            <a:pPr marL="0" indent="0">
              <a:buNone/>
            </a:pPr>
            <a:r>
              <a:rPr lang="sv-SE" sz="1200" i="1" dirty="0">
                <a:solidFill>
                  <a:schemeClr val="tx1">
                    <a:lumMod val="50000"/>
                    <a:lumOff val="50000"/>
                  </a:schemeClr>
                </a:solidFill>
              </a:rPr>
              <a:t>Tore är andra barnet i en hel familj, och föddes efter normal graviditet och förlossning i fullgången tid, Födelsevikt 2855g, längd 47cm. </a:t>
            </a:r>
            <a:r>
              <a:rPr lang="sv-SE" sz="1200" i="1" dirty="0" err="1">
                <a:solidFill>
                  <a:schemeClr val="tx1">
                    <a:lumMod val="50000"/>
                    <a:lumOff val="50000"/>
                  </a:schemeClr>
                </a:solidFill>
              </a:rPr>
              <a:t>Apgar</a:t>
            </a:r>
            <a:r>
              <a:rPr lang="sv-SE" sz="1200" i="1" dirty="0">
                <a:solidFill>
                  <a:schemeClr val="tx1">
                    <a:lumMod val="50000"/>
                    <a:lumOff val="50000"/>
                  </a:schemeClr>
                </a:solidFill>
              </a:rPr>
              <a:t> 9-10-10. POX var </a:t>
            </a:r>
            <a:r>
              <a:rPr lang="sv-SE" sz="1200" i="1" dirty="0" err="1">
                <a:solidFill>
                  <a:schemeClr val="tx1">
                    <a:lumMod val="50000"/>
                    <a:lumOff val="50000"/>
                  </a:schemeClr>
                </a:solidFill>
              </a:rPr>
              <a:t>ua</a:t>
            </a:r>
            <a:r>
              <a:rPr lang="sv-SE" sz="1200" i="1" dirty="0">
                <a:solidFill>
                  <a:schemeClr val="tx1">
                    <a:lumMod val="50000"/>
                    <a:lumOff val="50000"/>
                  </a:schemeClr>
                </a:solidFill>
              </a:rPr>
              <a:t> och inför hemgång gjordes det obligatoriska PKU provet.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400" dirty="0"/>
              <a:t>PKU-provet, som tas på alla nyfödda i Sverige när barnet är runt 48 timmar gammal och testar för allvarliga medfödda sjukdomar, utföll normalt. </a:t>
            </a:r>
          </a:p>
          <a:p>
            <a:pPr marL="0" indent="0">
              <a:buNone/>
            </a:pPr>
            <a:r>
              <a:rPr lang="sv-SE" sz="1400" dirty="0"/>
              <a:t>Tore är nu 7 år och har följts via BVC på grund av kortvuxenhet. Han är något sen i sin utveckling. </a:t>
            </a:r>
            <a:br>
              <a:rPr lang="sv-SE" sz="1400" dirty="0"/>
            </a:br>
            <a:r>
              <a:rPr lang="sv-SE" sz="1400" dirty="0"/>
              <a:t>Det har alltid varit svårt att få mat i Tore. BVC remitterar </a:t>
            </a:r>
            <a:br>
              <a:rPr lang="sv-SE" sz="1400" dirty="0"/>
            </a:br>
            <a:r>
              <a:rPr lang="sv-SE" sz="1400" dirty="0"/>
              <a:t>till barnmottagningen </a:t>
            </a:r>
            <a:r>
              <a:rPr lang="sv-SE" sz="1400" dirty="0" err="1"/>
              <a:t>pga</a:t>
            </a:r>
            <a:r>
              <a:rPr lang="sv-SE" sz="1400" dirty="0"/>
              <a:t> </a:t>
            </a:r>
            <a:r>
              <a:rPr lang="sv-SE" sz="1400" dirty="0" err="1"/>
              <a:t>avflackande</a:t>
            </a:r>
            <a:r>
              <a:rPr lang="sv-SE" sz="1400" dirty="0"/>
              <a:t> tillväxtkurva: </a:t>
            </a:r>
          </a:p>
          <a:p>
            <a:pPr marL="0" indent="0">
              <a:buNone/>
            </a:pPr>
            <a:r>
              <a:rPr lang="sv-SE" sz="1400" b="1" dirty="0"/>
              <a:t>Fråga 8:3 (2p) </a:t>
            </a:r>
            <a:br>
              <a:rPr lang="sv-SE" sz="1400" b="1" dirty="0"/>
            </a:br>
            <a:r>
              <a:rPr lang="sv-SE" sz="1400" dirty="0"/>
              <a:t>Beskriv tillväxtkurvans förlopp i detalj. </a:t>
            </a:r>
            <a:br>
              <a:rPr lang="sv-SE" sz="1400" dirty="0"/>
            </a:br>
            <a:r>
              <a:rPr lang="sv-SE" sz="1400" dirty="0"/>
              <a:t>Ta ställning till om något är avvikande och ange i så fall </a:t>
            </a:r>
            <a:br>
              <a:rPr lang="sv-SE" sz="1400" dirty="0"/>
            </a:br>
            <a:r>
              <a:rPr lang="sv-SE" sz="1400" dirty="0"/>
              <a:t>varför du bedömer den avvikande. </a:t>
            </a:r>
            <a:br>
              <a:rPr lang="sv-SE" sz="1400" dirty="0"/>
            </a:br>
            <a:r>
              <a:rPr lang="sv-SE" sz="1400" dirty="0"/>
              <a:t>Behövs ytterligare utredning? </a:t>
            </a:r>
          </a:p>
          <a:p>
            <a:pPr marL="0" indent="0">
              <a:buNone/>
            </a:pPr>
            <a:r>
              <a:rPr lang="sv-SE" sz="1400" dirty="0">
                <a:solidFill>
                  <a:schemeClr val="accent4"/>
                </a:solidFill>
              </a:rPr>
              <a:t>Svarsförslag:</a:t>
            </a:r>
            <a:br>
              <a:rPr lang="sv-SE" sz="1400" dirty="0">
                <a:solidFill>
                  <a:schemeClr val="accent4"/>
                </a:solidFill>
              </a:rPr>
            </a:br>
            <a:r>
              <a:rPr lang="sv-SE" sz="1400" dirty="0">
                <a:solidFill>
                  <a:schemeClr val="accent4"/>
                </a:solidFill>
              </a:rPr>
              <a:t>Tore föddes ca -2 SDS på vikt och längd =&gt; diagnos SGA för </a:t>
            </a:r>
            <a:br>
              <a:rPr lang="sv-SE" sz="1400" dirty="0">
                <a:solidFill>
                  <a:schemeClr val="accent4"/>
                </a:solidFill>
              </a:rPr>
            </a:br>
            <a:r>
              <a:rPr lang="sv-SE" sz="1400" dirty="0">
                <a:solidFill>
                  <a:schemeClr val="accent4"/>
                </a:solidFill>
              </a:rPr>
              <a:t>vikt och längd. Huvudomfånget är mindre påverkad. </a:t>
            </a:r>
            <a:br>
              <a:rPr lang="sv-SE" sz="1400" dirty="0">
                <a:solidFill>
                  <a:schemeClr val="accent4"/>
                </a:solidFill>
              </a:rPr>
            </a:br>
            <a:r>
              <a:rPr lang="sv-SE" sz="1400" dirty="0">
                <a:solidFill>
                  <a:schemeClr val="accent4"/>
                </a:solidFill>
              </a:rPr>
              <a:t>På vikten följer han först -2SDS och uppvisar ingen </a:t>
            </a:r>
            <a:br>
              <a:rPr lang="sv-SE" sz="1400" dirty="0">
                <a:solidFill>
                  <a:schemeClr val="accent4"/>
                </a:solidFill>
              </a:rPr>
            </a:br>
            <a:r>
              <a:rPr lang="sv-SE" sz="1400" dirty="0">
                <a:solidFill>
                  <a:schemeClr val="accent4"/>
                </a:solidFill>
              </a:rPr>
              <a:t>amningspuckel vilket är anmärkningsvärd =&gt; ingen diagnos. </a:t>
            </a:r>
          </a:p>
          <a:p>
            <a:pPr marL="0" indent="0">
              <a:buNone/>
            </a:pPr>
            <a:r>
              <a:rPr lang="sv-SE" sz="1400" dirty="0">
                <a:solidFill>
                  <a:schemeClr val="accent4"/>
                </a:solidFill>
              </a:rPr>
              <a:t>Vid året ökar vikten och han följer sedan – 1 SDS fram till </a:t>
            </a:r>
            <a:br>
              <a:rPr lang="sv-SE" sz="1400" dirty="0">
                <a:solidFill>
                  <a:schemeClr val="accent4"/>
                </a:solidFill>
              </a:rPr>
            </a:br>
            <a:r>
              <a:rPr lang="sv-SE" sz="1400" dirty="0">
                <a:solidFill>
                  <a:schemeClr val="accent4"/>
                </a:solidFill>
              </a:rPr>
              <a:t>4.5 </a:t>
            </a:r>
            <a:r>
              <a:rPr lang="sv-SE" sz="1400" dirty="0" err="1">
                <a:solidFill>
                  <a:schemeClr val="accent4"/>
                </a:solidFill>
              </a:rPr>
              <a:t>åå</a:t>
            </a:r>
            <a:r>
              <a:rPr lang="sv-SE" sz="1400" dirty="0">
                <a:solidFill>
                  <a:schemeClr val="accent4"/>
                </a:solidFill>
              </a:rPr>
              <a:t> där han tappar en SD och ligger vid besöket precis </a:t>
            </a:r>
            <a:br>
              <a:rPr lang="sv-SE" sz="1400" dirty="0">
                <a:solidFill>
                  <a:schemeClr val="accent4"/>
                </a:solidFill>
              </a:rPr>
            </a:br>
            <a:r>
              <a:rPr lang="sv-SE" sz="1400" dirty="0">
                <a:solidFill>
                  <a:schemeClr val="accent4"/>
                </a:solidFill>
              </a:rPr>
              <a:t>nedan för -2 SDS. På längden är han i princip kanalföljare på </a:t>
            </a:r>
            <a:br>
              <a:rPr lang="sv-SE" sz="1400" dirty="0">
                <a:solidFill>
                  <a:schemeClr val="accent4"/>
                </a:solidFill>
              </a:rPr>
            </a:br>
            <a:r>
              <a:rPr lang="sv-SE" sz="1400" dirty="0">
                <a:solidFill>
                  <a:schemeClr val="accent4"/>
                </a:solidFill>
              </a:rPr>
              <a:t>– 2 SDS fram till 4.5 </a:t>
            </a:r>
            <a:r>
              <a:rPr lang="sv-SE" sz="1400" dirty="0" err="1">
                <a:solidFill>
                  <a:schemeClr val="accent4"/>
                </a:solidFill>
              </a:rPr>
              <a:t>åå</a:t>
            </a:r>
            <a:r>
              <a:rPr lang="sv-SE" sz="1400" dirty="0">
                <a:solidFill>
                  <a:schemeClr val="accent4"/>
                </a:solidFill>
              </a:rPr>
              <a:t> där han tappar 2 kanel på 2 år fram till</a:t>
            </a:r>
            <a:br>
              <a:rPr lang="sv-SE" sz="1400" dirty="0">
                <a:solidFill>
                  <a:schemeClr val="accent4"/>
                </a:solidFill>
              </a:rPr>
            </a:br>
            <a:r>
              <a:rPr lang="sv-SE" sz="1400" dirty="0">
                <a:solidFill>
                  <a:schemeClr val="accent4"/>
                </a:solidFill>
              </a:rPr>
              <a:t>7 </a:t>
            </a:r>
            <a:r>
              <a:rPr lang="sv-SE" sz="1400" dirty="0" err="1">
                <a:solidFill>
                  <a:schemeClr val="accent4"/>
                </a:solidFill>
              </a:rPr>
              <a:t>åå</a:t>
            </a:r>
            <a:r>
              <a:rPr lang="sv-SE" sz="1400" dirty="0">
                <a:solidFill>
                  <a:schemeClr val="accent4"/>
                </a:solidFill>
              </a:rPr>
              <a:t>. </a:t>
            </a:r>
          </a:p>
          <a:p>
            <a:pPr marL="0" indent="0">
              <a:buNone/>
            </a:pPr>
            <a:r>
              <a:rPr lang="sv-SE" sz="1400" dirty="0">
                <a:solidFill>
                  <a:schemeClr val="accent4"/>
                </a:solidFill>
              </a:rPr>
              <a:t>Detta är starkt patologisk=&gt; kortvuxenhet. Eftersom vikten </a:t>
            </a:r>
            <a:br>
              <a:rPr lang="sv-SE" sz="1400" dirty="0">
                <a:solidFill>
                  <a:schemeClr val="accent4"/>
                </a:solidFill>
              </a:rPr>
            </a:br>
            <a:r>
              <a:rPr lang="sv-SE" sz="1400" dirty="0">
                <a:solidFill>
                  <a:schemeClr val="accent4"/>
                </a:solidFill>
              </a:rPr>
              <a:t>ligget på samma nivå eller över längdkurvan är det osannolikt</a:t>
            </a:r>
            <a:br>
              <a:rPr lang="sv-SE" sz="1400" dirty="0">
                <a:solidFill>
                  <a:schemeClr val="accent4"/>
                </a:solidFill>
              </a:rPr>
            </a:br>
            <a:r>
              <a:rPr lang="sv-SE" sz="1400" dirty="0">
                <a:solidFill>
                  <a:schemeClr val="accent4"/>
                </a:solidFill>
              </a:rPr>
              <a:t>att dålig nutrition eller malabsorption är en trolig förklaring </a:t>
            </a:r>
            <a:br>
              <a:rPr lang="sv-SE" sz="1400" dirty="0">
                <a:solidFill>
                  <a:schemeClr val="accent4"/>
                </a:solidFill>
              </a:rPr>
            </a:br>
            <a:r>
              <a:rPr lang="sv-SE" sz="1400" dirty="0">
                <a:solidFill>
                  <a:schemeClr val="accent4"/>
                </a:solidFill>
              </a:rPr>
              <a:t>(etiologi) för den dåliga längdutvecklingen. </a:t>
            </a:r>
          </a:p>
          <a:p>
            <a:pPr marL="0" indent="0">
              <a:buNone/>
            </a:pPr>
            <a:r>
              <a:rPr lang="sv-SE" sz="1400" dirty="0">
                <a:solidFill>
                  <a:schemeClr val="accent4"/>
                </a:solidFill>
              </a:rPr>
              <a:t>Vidare utredning behövs. </a:t>
            </a:r>
          </a:p>
          <a:p>
            <a:pPr marL="0" indent="0">
              <a:buNone/>
            </a:pPr>
            <a:endParaRPr lang="sv-SE" sz="1400" dirty="0"/>
          </a:p>
          <a:p>
            <a:pPr marL="0" indent="0">
              <a:buNone/>
            </a:pPr>
            <a:endParaRPr lang="sv-SE" sz="1400" dirty="0"/>
          </a:p>
          <a:p>
            <a:pPr marL="0" indent="0">
              <a:buNone/>
            </a:pPr>
            <a:endParaRPr lang="sv-SE" sz="1600" dirty="0">
              <a:solidFill>
                <a:schemeClr val="accent4"/>
              </a:solidFill>
            </a:endParaRPr>
          </a:p>
        </p:txBody>
      </p:sp>
      <p:pic>
        <p:nvPicPr>
          <p:cNvPr id="2" name="Bildobjekt 1">
            <a:extLst>
              <a:ext uri="{FF2B5EF4-FFF2-40B4-BE49-F238E27FC236}">
                <a16:creationId xmlns:a16="http://schemas.microsoft.com/office/drawing/2014/main" id="{8AC087CF-F35D-F207-652A-144C6B1DCD4F}"/>
              </a:ext>
            </a:extLst>
          </p:cNvPr>
          <p:cNvPicPr>
            <a:picLocks noChangeAspect="1"/>
          </p:cNvPicPr>
          <p:nvPr/>
        </p:nvPicPr>
        <p:blipFill>
          <a:blip r:embed="rId2"/>
          <a:stretch>
            <a:fillRect/>
          </a:stretch>
        </p:blipFill>
        <p:spPr>
          <a:xfrm>
            <a:off x="5022376" y="1840397"/>
            <a:ext cx="6954976" cy="4772183"/>
          </a:xfrm>
          <a:prstGeom prst="rect">
            <a:avLst/>
          </a:prstGeom>
        </p:spPr>
      </p:pic>
    </p:spTree>
    <p:extLst>
      <p:ext uri="{BB962C8B-B14F-4D97-AF65-F5344CB8AC3E}">
        <p14:creationId xmlns:p14="http://schemas.microsoft.com/office/powerpoint/2010/main" val="3250445157"/>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259306"/>
            <a:ext cx="11513713" cy="6598693"/>
          </a:xfrm>
        </p:spPr>
        <p:txBody>
          <a:bodyPr>
            <a:noAutofit/>
          </a:bodyPr>
          <a:lstStyle/>
          <a:p>
            <a:pPr marL="0" indent="0">
              <a:buNone/>
            </a:pPr>
            <a:r>
              <a:rPr lang="sv-SE" sz="1600" b="1" dirty="0"/>
              <a:t>Fall 8, Tore 7 år </a:t>
            </a:r>
            <a:endParaRPr lang="sv-SE" sz="1600" dirty="0"/>
          </a:p>
          <a:p>
            <a:pPr marL="0" indent="0">
              <a:buNone/>
            </a:pPr>
            <a:r>
              <a:rPr lang="sv-SE" sz="1600" dirty="0"/>
              <a:t>Du bedömer remissen från BVC till barnmottagningen i Linköping som randande ST-läkare i allmänmedicin. På tillväxtkurvan ser du att Tore är född på gränsen till SGA på längd och vikt. På vikten har han följt -1 SDS och sedan från 4 års ålder -2 SDS och på längden har han följd -2 SDS utan </a:t>
            </a:r>
            <a:r>
              <a:rPr lang="sv-SE" sz="1600" dirty="0" err="1"/>
              <a:t>catch-up</a:t>
            </a:r>
            <a:r>
              <a:rPr lang="sv-SE" sz="1600" dirty="0"/>
              <a:t>, och från 4 års ålder tappat 2 SD på fram till 7 års ålder vilket innebär kortvuxenhet och är starkt patologisk. Av remissen framgår vidare: </a:t>
            </a:r>
          </a:p>
          <a:p>
            <a:pPr marL="0" indent="0">
              <a:buNone/>
            </a:pPr>
            <a:r>
              <a:rPr lang="sv-SE" sz="1600" dirty="0"/>
              <a:t>Vid senaste BVC kontroll (där remissen skrevs) hördes ett blåsljud vid hjärtauskultation. Familjen flyttade nyligen till Linköping. Tore går i första klass, orkar bra i skolgymnastiken och spelar fotboll på fritiden utan besvär, men får lätt stora blåmärken. Ingen aktuell medicinering. Vid mottagningsbesöket är endast mor närvarande </a:t>
            </a:r>
            <a:r>
              <a:rPr lang="sv-SE" sz="1600" dirty="0" err="1"/>
              <a:t>pga</a:t>
            </a:r>
            <a:r>
              <a:rPr lang="sv-SE" sz="1600" dirty="0"/>
              <a:t> pandemiregler. </a:t>
            </a:r>
            <a:br>
              <a:rPr lang="sv-SE" sz="1600" dirty="0"/>
            </a:br>
            <a:br>
              <a:rPr lang="sv-SE" sz="1600" dirty="0"/>
            </a:br>
            <a:r>
              <a:rPr lang="sv-SE" sz="1600" b="1" dirty="0"/>
              <a:t>Fråga 8:4 (3p) </a:t>
            </a:r>
            <a:br>
              <a:rPr lang="sv-SE" sz="1600" b="1" dirty="0"/>
            </a:br>
            <a:r>
              <a:rPr lang="sv-SE" sz="1600" dirty="0"/>
              <a:t>När du bedömer remissen ser du 3 huvudproblem. Ge 3 sannolika differentialdiagnoser för dessa problem? Vilka anamnestiska uppgifter vill du få svar på? - ange två förslag för varje differentialdiagnos och motivera ditt svar. </a:t>
            </a:r>
          </a:p>
          <a:p>
            <a:pPr marL="0" indent="0">
              <a:buNone/>
            </a:pPr>
            <a:endParaRPr lang="sv-SE" sz="1400" dirty="0"/>
          </a:p>
          <a:p>
            <a:pPr marL="0" indent="0">
              <a:buNone/>
            </a:pPr>
            <a:endParaRPr lang="sv-SE" sz="1600" dirty="0"/>
          </a:p>
          <a:p>
            <a:pPr marL="0" indent="0">
              <a:buNone/>
            </a:pPr>
            <a:endParaRPr lang="sv-SE" sz="1600" dirty="0"/>
          </a:p>
          <a:p>
            <a:pPr marL="0" indent="0">
              <a:buNone/>
            </a:pPr>
            <a:endParaRPr lang="sv-SE" sz="1600" dirty="0">
              <a:solidFill>
                <a:schemeClr val="accent4"/>
              </a:solidFill>
            </a:endParaRPr>
          </a:p>
        </p:txBody>
      </p:sp>
    </p:spTree>
    <p:extLst>
      <p:ext uri="{BB962C8B-B14F-4D97-AF65-F5344CB8AC3E}">
        <p14:creationId xmlns:p14="http://schemas.microsoft.com/office/powerpoint/2010/main" val="3626610834"/>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259306"/>
            <a:ext cx="11513713" cy="6598693"/>
          </a:xfrm>
        </p:spPr>
        <p:txBody>
          <a:bodyPr>
            <a:noAutofit/>
          </a:bodyPr>
          <a:lstStyle/>
          <a:p>
            <a:pPr marL="0" indent="0">
              <a:buNone/>
            </a:pPr>
            <a:r>
              <a:rPr lang="sv-SE" sz="1600" b="1" dirty="0"/>
              <a:t>Fall 8, Tore 7 år </a:t>
            </a:r>
            <a:endParaRPr lang="sv-SE" sz="1600" dirty="0"/>
          </a:p>
          <a:p>
            <a:pPr marL="0" indent="0">
              <a:buNone/>
            </a:pPr>
            <a:r>
              <a:rPr lang="sv-SE" sz="1200" dirty="0"/>
              <a:t>Du bedömer remissen från BVC till barnmottagningen i Linköping som randande ST-läkare i allmänmedicin. På tillväxtkurvan ser du att Tore är född på gränsen till SGA på längd och vikt. På vikten har han följt -1 SDS och sedan från 4 års ålder -2 SDS och på längden har han följd -2 SDS utan </a:t>
            </a:r>
            <a:r>
              <a:rPr lang="sv-SE" sz="1200" dirty="0" err="1"/>
              <a:t>catch-up</a:t>
            </a:r>
            <a:r>
              <a:rPr lang="sv-SE" sz="1200" dirty="0"/>
              <a:t>, och från 4 års ålder tappat 2 SD på fram till 7 års ålder vilket innebär kortvuxenhet och är starkt patologisk. Av remissen framgår vidare: </a:t>
            </a:r>
          </a:p>
          <a:p>
            <a:pPr marL="0" indent="0">
              <a:buNone/>
            </a:pPr>
            <a:r>
              <a:rPr lang="sv-SE" sz="1200" dirty="0"/>
              <a:t>Vid senaste BVC kontroll (där remissen skrevs) hördes ett blåsljud vid hjärtauskultation. Familjen flyttade nyligen till Linköping. Tore går i första klass, orkar bra i skolgymnastiken och spelar fotboll på fritiden utan besvär, men får lätt stora blåmärken. Ingen aktuell medicinering. Vid mottagningsbesöket är endast mor närvarande </a:t>
            </a:r>
            <a:r>
              <a:rPr lang="sv-SE" sz="1200" dirty="0" err="1"/>
              <a:t>pga</a:t>
            </a:r>
            <a:r>
              <a:rPr lang="sv-SE" sz="1200" dirty="0"/>
              <a:t> pandemiregler. </a:t>
            </a:r>
          </a:p>
          <a:p>
            <a:pPr marL="0" indent="0">
              <a:buNone/>
            </a:pPr>
            <a:r>
              <a:rPr lang="sv-SE" sz="1400" b="1" dirty="0"/>
              <a:t>Fråga 8:4 (3p) </a:t>
            </a:r>
            <a:br>
              <a:rPr lang="sv-SE" sz="1400" b="1" dirty="0"/>
            </a:br>
            <a:r>
              <a:rPr lang="sv-SE" sz="1400" dirty="0"/>
              <a:t>När du bedömer remissen ser du 3 huvudproblem. Ge 3 sannolika differentialdiagnoser för dessa problem? Vilka anamnestiska uppgifter vill du få svar på? - ange två förslag för varje differentialdiagnos och motivera ditt svar. </a:t>
            </a:r>
          </a:p>
          <a:p>
            <a:pPr marL="0" indent="0">
              <a:buNone/>
            </a:pPr>
            <a:r>
              <a:rPr lang="sv-SE" sz="1300" dirty="0">
                <a:solidFill>
                  <a:schemeClr val="accent4"/>
                </a:solidFill>
              </a:rPr>
              <a:t>Svarsförslag:</a:t>
            </a:r>
            <a:br>
              <a:rPr lang="sv-SE" sz="1300" dirty="0">
                <a:solidFill>
                  <a:schemeClr val="accent4"/>
                </a:solidFill>
              </a:rPr>
            </a:br>
            <a:r>
              <a:rPr lang="sv-SE" sz="1300" dirty="0">
                <a:solidFill>
                  <a:schemeClr val="accent4"/>
                </a:solidFill>
              </a:rPr>
              <a:t>Kortvuxenhet, hjärtsjukdom och blödningssjukdomar är breda differentialdiagnoser som beskriver tre huvudproblem. Mer specifika etiologiska differentialdiagnoser kan vara SGA utan </a:t>
            </a:r>
            <a:r>
              <a:rPr lang="sv-SE" sz="1300" dirty="0" err="1">
                <a:solidFill>
                  <a:schemeClr val="accent4"/>
                </a:solidFill>
              </a:rPr>
              <a:t>catch-up</a:t>
            </a:r>
            <a:r>
              <a:rPr lang="sv-SE" sz="1300" dirty="0">
                <a:solidFill>
                  <a:schemeClr val="accent4"/>
                </a:solidFill>
              </a:rPr>
              <a:t> eller syndrom med kortvuxenhet, medfött hjärtfel och </a:t>
            </a:r>
            <a:r>
              <a:rPr lang="sv-SE" sz="1300" dirty="0" err="1">
                <a:solidFill>
                  <a:schemeClr val="accent4"/>
                </a:solidFill>
              </a:rPr>
              <a:t>malignitet</a:t>
            </a:r>
            <a:r>
              <a:rPr lang="sv-SE" sz="1300" dirty="0">
                <a:solidFill>
                  <a:schemeClr val="accent4"/>
                </a:solidFill>
              </a:rPr>
              <a:t> som leukemi (med blödningsanamnes) eller barnmisshandel. </a:t>
            </a:r>
          </a:p>
          <a:p>
            <a:pPr marL="0" indent="0">
              <a:buNone/>
            </a:pPr>
            <a:r>
              <a:rPr lang="sv-SE" sz="1300" dirty="0">
                <a:solidFill>
                  <a:schemeClr val="accent4"/>
                </a:solidFill>
              </a:rPr>
              <a:t>Hereditet för specifika sjukdomar (som du namnger så familjen förstår vad du efterfrågor) är viktigt för att bedöma samtliga tillstånd </a:t>
            </a:r>
          </a:p>
          <a:p>
            <a:pPr marL="0" indent="0">
              <a:buNone/>
            </a:pPr>
            <a:r>
              <a:rPr lang="sv-SE" sz="1300" dirty="0">
                <a:solidFill>
                  <a:schemeClr val="accent4"/>
                </a:solidFill>
              </a:rPr>
              <a:t>Kortvuxenhet: Snabb avvikande längd med mindre viktpåverkan kan tala för </a:t>
            </a:r>
            <a:r>
              <a:rPr lang="sv-SE" sz="1300" dirty="0" err="1">
                <a:solidFill>
                  <a:schemeClr val="accent4"/>
                </a:solidFill>
              </a:rPr>
              <a:t>hypothyreos</a:t>
            </a:r>
            <a:r>
              <a:rPr lang="sv-SE" sz="1300" dirty="0">
                <a:solidFill>
                  <a:schemeClr val="accent4"/>
                </a:solidFill>
              </a:rPr>
              <a:t> – anamnestiska frågor är </a:t>
            </a:r>
            <a:br>
              <a:rPr lang="sv-SE" sz="1300" dirty="0">
                <a:solidFill>
                  <a:schemeClr val="accent4"/>
                </a:solidFill>
              </a:rPr>
            </a:br>
            <a:r>
              <a:rPr lang="sv-SE" sz="1300" dirty="0">
                <a:solidFill>
                  <a:schemeClr val="accent4"/>
                </a:solidFill>
              </a:rPr>
              <a:t>obstipation, frusen, torr hud? </a:t>
            </a:r>
            <a:br>
              <a:rPr lang="sv-SE" sz="1300" dirty="0">
                <a:solidFill>
                  <a:schemeClr val="accent4"/>
                </a:solidFill>
              </a:rPr>
            </a:br>
            <a:r>
              <a:rPr lang="sv-SE" sz="1300" dirty="0">
                <a:solidFill>
                  <a:schemeClr val="accent4"/>
                </a:solidFill>
              </a:rPr>
              <a:t>Svår sjukdom i samband med födelsen/infektion/svält? </a:t>
            </a:r>
            <a:br>
              <a:rPr lang="sv-SE" sz="1300" dirty="0">
                <a:solidFill>
                  <a:schemeClr val="accent4"/>
                </a:solidFill>
              </a:rPr>
            </a:br>
            <a:r>
              <a:rPr lang="sv-SE" sz="1300" dirty="0">
                <a:solidFill>
                  <a:schemeClr val="accent4"/>
                </a:solidFill>
              </a:rPr>
              <a:t>Malabsorption eller dåligt matintag/svält är inte sannolik med tanke på att längden avviker mer. </a:t>
            </a:r>
            <a:br>
              <a:rPr lang="sv-SE" sz="1300" dirty="0">
                <a:solidFill>
                  <a:schemeClr val="accent4"/>
                </a:solidFill>
              </a:rPr>
            </a:br>
            <a:r>
              <a:rPr lang="sv-SE" sz="1300" dirty="0">
                <a:solidFill>
                  <a:schemeClr val="accent4"/>
                </a:solidFill>
              </a:rPr>
              <a:t>Sen motorisk eller språk/kontakt – kan vara försenad vid syndrom </a:t>
            </a:r>
            <a:br>
              <a:rPr lang="sv-SE" sz="1300" dirty="0">
                <a:solidFill>
                  <a:schemeClr val="accent4"/>
                </a:solidFill>
              </a:rPr>
            </a:br>
            <a:r>
              <a:rPr lang="sv-SE" sz="1300" dirty="0">
                <a:solidFill>
                  <a:schemeClr val="accent4"/>
                </a:solidFill>
              </a:rPr>
              <a:t>Är föräldrar släkt? Kan öka risken för recessiva tillstånd med kortvuxenhet </a:t>
            </a:r>
          </a:p>
          <a:p>
            <a:pPr marL="0" indent="0">
              <a:buNone/>
            </a:pPr>
            <a:r>
              <a:rPr lang="sv-SE" sz="1300" dirty="0">
                <a:solidFill>
                  <a:schemeClr val="accent4"/>
                </a:solidFill>
              </a:rPr>
              <a:t>Hjärtsjukdom </a:t>
            </a:r>
            <a:br>
              <a:rPr lang="sv-SE" sz="1300" dirty="0">
                <a:solidFill>
                  <a:schemeClr val="accent4"/>
                </a:solidFill>
              </a:rPr>
            </a:br>
            <a:r>
              <a:rPr lang="sv-SE" sz="1300" dirty="0">
                <a:solidFill>
                  <a:schemeClr val="accent4"/>
                </a:solidFill>
              </a:rPr>
              <a:t>Blåsljud/Hjärtfel (kan förekomma som del av syndrom m kortvuxenhet)? </a:t>
            </a:r>
            <a:br>
              <a:rPr lang="sv-SE" sz="1300" dirty="0">
                <a:solidFill>
                  <a:schemeClr val="accent4"/>
                </a:solidFill>
              </a:rPr>
            </a:br>
            <a:r>
              <a:rPr lang="sv-SE" sz="1300" dirty="0" err="1">
                <a:solidFill>
                  <a:schemeClr val="accent4"/>
                </a:solidFill>
              </a:rPr>
              <a:t>Syncope</a:t>
            </a:r>
            <a:r>
              <a:rPr lang="sv-SE" sz="1300" dirty="0">
                <a:solidFill>
                  <a:schemeClr val="accent4"/>
                </a:solidFill>
              </a:rPr>
              <a:t>? Cyanos? Symptom vid hjärtfel </a:t>
            </a:r>
            <a:br>
              <a:rPr lang="sv-SE" sz="1300" dirty="0">
                <a:solidFill>
                  <a:schemeClr val="accent4"/>
                </a:solidFill>
              </a:rPr>
            </a:br>
            <a:r>
              <a:rPr lang="sv-SE" sz="1300" dirty="0">
                <a:solidFill>
                  <a:schemeClr val="accent4"/>
                </a:solidFill>
              </a:rPr>
              <a:t>Trötthet, dålig ork som resultat av dålig syresättning </a:t>
            </a:r>
            <a:br>
              <a:rPr lang="sv-SE" sz="1300" dirty="0">
                <a:solidFill>
                  <a:schemeClr val="accent4"/>
                </a:solidFill>
              </a:rPr>
            </a:br>
            <a:r>
              <a:rPr lang="sv-SE" sz="1300" dirty="0">
                <a:solidFill>
                  <a:schemeClr val="accent4"/>
                </a:solidFill>
              </a:rPr>
              <a:t>Sen motorisk eller språk/kontakt – kan </a:t>
            </a:r>
            <a:r>
              <a:rPr lang="sv-SE" sz="1300" dirty="0" err="1">
                <a:solidFill>
                  <a:schemeClr val="accent4"/>
                </a:solidFill>
              </a:rPr>
              <a:t>pga</a:t>
            </a:r>
            <a:r>
              <a:rPr lang="sv-SE" sz="1300" dirty="0">
                <a:solidFill>
                  <a:schemeClr val="accent4"/>
                </a:solidFill>
              </a:rPr>
              <a:t> </a:t>
            </a:r>
            <a:r>
              <a:rPr lang="sv-SE" sz="1300" dirty="0" err="1">
                <a:solidFill>
                  <a:schemeClr val="accent4"/>
                </a:solidFill>
              </a:rPr>
              <a:t>hypoxi</a:t>
            </a:r>
            <a:r>
              <a:rPr lang="sv-SE" sz="1300" dirty="0">
                <a:solidFill>
                  <a:schemeClr val="accent4"/>
                </a:solidFill>
              </a:rPr>
              <a:t> vara sen vid syndrom med </a:t>
            </a:r>
            <a:r>
              <a:rPr lang="sv-SE" sz="1300" dirty="0" err="1">
                <a:solidFill>
                  <a:schemeClr val="accent4"/>
                </a:solidFill>
              </a:rPr>
              <a:t>hjärtvitium</a:t>
            </a:r>
            <a:r>
              <a:rPr lang="sv-SE" sz="1300" dirty="0">
                <a:solidFill>
                  <a:schemeClr val="accent4"/>
                </a:solidFill>
              </a:rPr>
              <a:t> </a:t>
            </a:r>
          </a:p>
          <a:p>
            <a:pPr marL="0" indent="0">
              <a:buNone/>
            </a:pPr>
            <a:br>
              <a:rPr lang="sv-SE" sz="1300" dirty="0">
                <a:solidFill>
                  <a:schemeClr val="accent4"/>
                </a:solidFill>
              </a:rPr>
            </a:br>
            <a:r>
              <a:rPr lang="sv-SE" sz="1300" dirty="0">
                <a:solidFill>
                  <a:schemeClr val="accent4"/>
                </a:solidFill>
              </a:rPr>
              <a:t>Blödningssjukdomar (kan vara del av syndrom m kortvuxenhet) </a:t>
            </a:r>
            <a:br>
              <a:rPr lang="sv-SE" sz="1300" dirty="0">
                <a:solidFill>
                  <a:schemeClr val="accent4"/>
                </a:solidFill>
              </a:rPr>
            </a:br>
            <a:r>
              <a:rPr lang="sv-SE" sz="1300" dirty="0">
                <a:solidFill>
                  <a:schemeClr val="accent4"/>
                </a:solidFill>
              </a:rPr>
              <a:t>Blåmärken talar för denna </a:t>
            </a:r>
            <a:r>
              <a:rPr lang="sv-SE" sz="1300" dirty="0" err="1">
                <a:solidFill>
                  <a:schemeClr val="accent4"/>
                </a:solidFill>
              </a:rPr>
              <a:t>diff</a:t>
            </a:r>
            <a:r>
              <a:rPr lang="sv-SE" sz="1300" dirty="0">
                <a:solidFill>
                  <a:schemeClr val="accent4"/>
                </a:solidFill>
              </a:rPr>
              <a:t> </a:t>
            </a:r>
            <a:r>
              <a:rPr lang="sv-SE" sz="1300" dirty="0" err="1">
                <a:solidFill>
                  <a:schemeClr val="accent4"/>
                </a:solidFill>
              </a:rPr>
              <a:t>diag</a:t>
            </a:r>
            <a:r>
              <a:rPr lang="sv-SE" sz="1300" dirty="0">
                <a:solidFill>
                  <a:schemeClr val="accent4"/>
                </a:solidFill>
              </a:rPr>
              <a:t> </a:t>
            </a:r>
            <a:br>
              <a:rPr lang="sv-SE" sz="1300" dirty="0">
                <a:solidFill>
                  <a:schemeClr val="accent4"/>
                </a:solidFill>
              </a:rPr>
            </a:br>
            <a:r>
              <a:rPr lang="sv-SE" sz="1300" dirty="0">
                <a:solidFill>
                  <a:schemeClr val="accent4"/>
                </a:solidFill>
              </a:rPr>
              <a:t>Hereditet speciell för medfödd blödningssjukdom då en kan vara ärftlig och syndrom associerad med </a:t>
            </a:r>
            <a:r>
              <a:rPr lang="sv-SE" sz="1300" dirty="0" err="1">
                <a:solidFill>
                  <a:schemeClr val="accent4"/>
                </a:solidFill>
              </a:rPr>
              <a:t>blödningssjd</a:t>
            </a:r>
            <a:r>
              <a:rPr lang="sv-SE" sz="1300" dirty="0">
                <a:solidFill>
                  <a:schemeClr val="accent4"/>
                </a:solidFill>
              </a:rPr>
              <a:t> och kortvuxenhet (t ex </a:t>
            </a:r>
            <a:r>
              <a:rPr lang="sv-SE" sz="1300" dirty="0" err="1">
                <a:solidFill>
                  <a:schemeClr val="accent4"/>
                </a:solidFill>
              </a:rPr>
              <a:t>Noonan</a:t>
            </a:r>
            <a:r>
              <a:rPr lang="sv-SE" sz="1300" dirty="0">
                <a:solidFill>
                  <a:schemeClr val="accent4"/>
                </a:solidFill>
              </a:rPr>
              <a:t>) </a:t>
            </a:r>
            <a:br>
              <a:rPr lang="sv-SE" sz="1300" dirty="0">
                <a:solidFill>
                  <a:schemeClr val="accent4"/>
                </a:solidFill>
              </a:rPr>
            </a:br>
            <a:r>
              <a:rPr lang="sv-SE" sz="1300" dirty="0">
                <a:solidFill>
                  <a:schemeClr val="accent4"/>
                </a:solidFill>
              </a:rPr>
              <a:t>Blödningsanamnes </a:t>
            </a:r>
            <a:r>
              <a:rPr lang="sv-SE" sz="1300" dirty="0" err="1">
                <a:solidFill>
                  <a:schemeClr val="accent4"/>
                </a:solidFill>
              </a:rPr>
              <a:t>inkl</a:t>
            </a:r>
            <a:r>
              <a:rPr lang="sv-SE" sz="1300" dirty="0">
                <a:solidFill>
                  <a:schemeClr val="accent4"/>
                </a:solidFill>
              </a:rPr>
              <a:t> ledbesvär </a:t>
            </a:r>
            <a:br>
              <a:rPr lang="sv-SE" sz="1300" dirty="0">
                <a:solidFill>
                  <a:schemeClr val="accent4"/>
                </a:solidFill>
              </a:rPr>
            </a:br>
            <a:r>
              <a:rPr lang="sv-SE" sz="1300" dirty="0" err="1">
                <a:solidFill>
                  <a:schemeClr val="accent4"/>
                </a:solidFill>
              </a:rPr>
              <a:t>Slemhinnablödning</a:t>
            </a:r>
            <a:r>
              <a:rPr lang="sv-SE" sz="1300" dirty="0">
                <a:solidFill>
                  <a:schemeClr val="accent4"/>
                </a:solidFill>
              </a:rPr>
              <a:t>? </a:t>
            </a:r>
            <a:br>
              <a:rPr lang="sv-SE" sz="1300" dirty="0">
                <a:solidFill>
                  <a:schemeClr val="accent4"/>
                </a:solidFill>
              </a:rPr>
            </a:br>
            <a:r>
              <a:rPr lang="sv-SE" sz="1300" dirty="0">
                <a:solidFill>
                  <a:schemeClr val="accent4"/>
                </a:solidFill>
              </a:rPr>
              <a:t>Sociala and hemförhållande som kan öka misstanke om barnmisshandel </a:t>
            </a:r>
          </a:p>
          <a:p>
            <a:pPr marL="0" indent="0">
              <a:buNone/>
            </a:pPr>
            <a:endParaRPr lang="sv-SE" sz="1400" dirty="0"/>
          </a:p>
          <a:p>
            <a:pPr marL="0" indent="0">
              <a:buNone/>
            </a:pPr>
            <a:endParaRPr lang="sv-SE" sz="1600" dirty="0"/>
          </a:p>
          <a:p>
            <a:pPr marL="0" indent="0">
              <a:buNone/>
            </a:pPr>
            <a:endParaRPr lang="sv-SE" sz="1600" dirty="0"/>
          </a:p>
          <a:p>
            <a:pPr marL="0" indent="0">
              <a:buNone/>
            </a:pPr>
            <a:endParaRPr lang="sv-SE" sz="1600" dirty="0">
              <a:solidFill>
                <a:schemeClr val="accent4"/>
              </a:solidFill>
            </a:endParaRPr>
          </a:p>
        </p:txBody>
      </p:sp>
    </p:spTree>
    <p:extLst>
      <p:ext uri="{BB962C8B-B14F-4D97-AF65-F5344CB8AC3E}">
        <p14:creationId xmlns:p14="http://schemas.microsoft.com/office/powerpoint/2010/main" val="1729151733"/>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259306"/>
            <a:ext cx="11513713" cy="6598693"/>
          </a:xfrm>
        </p:spPr>
        <p:txBody>
          <a:bodyPr>
            <a:noAutofit/>
          </a:bodyPr>
          <a:lstStyle/>
          <a:p>
            <a:pPr marL="0" indent="0">
              <a:buNone/>
            </a:pPr>
            <a:r>
              <a:rPr lang="sv-SE" sz="1600" b="1" dirty="0"/>
              <a:t>Fall 8, Tore 7 år </a:t>
            </a:r>
            <a:endParaRPr lang="sv-SE" sz="1600" dirty="0"/>
          </a:p>
          <a:p>
            <a:pPr marL="0" indent="0">
              <a:buNone/>
            </a:pPr>
            <a:r>
              <a:rPr lang="sv-SE" sz="1200" i="1" dirty="0">
                <a:solidFill>
                  <a:schemeClr val="tx1">
                    <a:lumMod val="50000"/>
                    <a:lumOff val="50000"/>
                  </a:schemeClr>
                </a:solidFill>
              </a:rPr>
              <a:t>Tore är andra barnet i en hel familj, och föddes efter normal graviditet och förlossning i fullgången tid, Födelsevikt 2855g, längd 47cm. </a:t>
            </a:r>
            <a:r>
              <a:rPr lang="sv-SE" sz="1200" i="1" dirty="0" err="1">
                <a:solidFill>
                  <a:schemeClr val="tx1">
                    <a:lumMod val="50000"/>
                    <a:lumOff val="50000"/>
                  </a:schemeClr>
                </a:solidFill>
              </a:rPr>
              <a:t>Apgar</a:t>
            </a:r>
            <a:r>
              <a:rPr lang="sv-SE" sz="1200" i="1" dirty="0">
                <a:solidFill>
                  <a:schemeClr val="tx1">
                    <a:lumMod val="50000"/>
                    <a:lumOff val="50000"/>
                  </a:schemeClr>
                </a:solidFill>
              </a:rPr>
              <a:t> 9-10-10. POX var </a:t>
            </a:r>
            <a:r>
              <a:rPr lang="sv-SE" sz="1200" i="1" dirty="0" err="1">
                <a:solidFill>
                  <a:schemeClr val="tx1">
                    <a:lumMod val="50000"/>
                    <a:lumOff val="50000"/>
                  </a:schemeClr>
                </a:solidFill>
              </a:rPr>
              <a:t>ua</a:t>
            </a:r>
            <a:r>
              <a:rPr lang="sv-SE" sz="1200" i="1" dirty="0">
                <a:solidFill>
                  <a:schemeClr val="tx1">
                    <a:lumMod val="50000"/>
                    <a:lumOff val="50000"/>
                  </a:schemeClr>
                </a:solidFill>
              </a:rPr>
              <a:t> och inför hemgång gjordes det obligatoriska PKU provet vilket också utföll normalt.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Tore är nu 7 år och har följts via BVC på grund av kortvuxenhet. Han är något sen i sin utveckling. Det har alltid varit svårt att få mat i Tore. Du bedömer remissen från BVC till barnmottagningen i Linköping som randande ST-läkare i allmänmedicin. På tillväxtkurvan ser du att Tore är född på gränsen till SGA på längd och vikt. På vikten har han följt -1 SDS och sedan från 4 års ålder -2 SDS och på längden har han följd -2 SDS utan </a:t>
            </a:r>
            <a:r>
              <a:rPr lang="sv-SE" sz="1200" i="1" dirty="0" err="1">
                <a:solidFill>
                  <a:schemeClr val="tx1">
                    <a:lumMod val="50000"/>
                    <a:lumOff val="50000"/>
                  </a:schemeClr>
                </a:solidFill>
              </a:rPr>
              <a:t>catch-up</a:t>
            </a:r>
            <a:r>
              <a:rPr lang="sv-SE" sz="1200" i="1" dirty="0">
                <a:solidFill>
                  <a:schemeClr val="tx1">
                    <a:lumMod val="50000"/>
                    <a:lumOff val="50000"/>
                  </a:schemeClr>
                </a:solidFill>
              </a:rPr>
              <a:t>, och från 4 års ålder tappat 2 SD på fram till 7 års ålder vilket innebär kortvuxenhet och är starkt patologisk. Av remissen framgår vidare: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Vid senaste BVC kontroll (där remissen skrevs) hördes ett blåsljud vid hjärtauskultation. Familjen flyttade nyligen till Linköping. Tore går i första klass, orkar bra i skolgymnastiken och spelar fotboll på fritiden utan besvär, men får lätt stora blåmärken. Ingen aktuell medicinering. Vid mottagningsbesöket är endast mor närvarande </a:t>
            </a:r>
            <a:r>
              <a:rPr lang="sv-SE" sz="1200" i="1" dirty="0" err="1">
                <a:solidFill>
                  <a:schemeClr val="tx1">
                    <a:lumMod val="50000"/>
                    <a:lumOff val="50000"/>
                  </a:schemeClr>
                </a:solidFill>
              </a:rPr>
              <a:t>pga</a:t>
            </a:r>
            <a:r>
              <a:rPr lang="sv-SE" sz="1200" i="1" dirty="0">
                <a:solidFill>
                  <a:schemeClr val="tx1">
                    <a:lumMod val="50000"/>
                    <a:lumOff val="50000"/>
                  </a:schemeClr>
                </a:solidFill>
              </a:rPr>
              <a:t> pandemiregler.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Kortvuxenheten, hjärtsjukdom och blödningssjukdom är breda differentialdiagnoser du fokuserar på och ställer anamnestiska frågor om. Det framkommer att både far och bror är kortvuxna, och far kontrolleras för blåsljud. Kan vara en del av ett medfött syndrom och blåsljudet kan vara medfödd. </a:t>
            </a:r>
            <a:r>
              <a:rPr lang="sv-SE" sz="1600" dirty="0" err="1"/>
              <a:t>Tyreoideasjukdom</a:t>
            </a:r>
            <a:r>
              <a:rPr lang="sv-SE" sz="1600" dirty="0"/>
              <a:t> kan vara orsak till kortvuxenhet. Blödningssjukdom kan förekomma i kombination med tillväxthämning vid flera syndrom. Andra orsaker till blödning kan vara </a:t>
            </a:r>
            <a:r>
              <a:rPr lang="sv-SE" sz="1600" dirty="0" err="1"/>
              <a:t>malignitet</a:t>
            </a:r>
            <a:r>
              <a:rPr lang="sv-SE" sz="1600" dirty="0"/>
              <a:t> inkl. leukemi samt barnmisshandel. Du känner dig inte så orolig för </a:t>
            </a:r>
            <a:r>
              <a:rPr lang="sv-SE" sz="1600" dirty="0" err="1"/>
              <a:t>malignitet</a:t>
            </a:r>
            <a:r>
              <a:rPr lang="sv-SE" sz="1600" dirty="0"/>
              <a:t>; inför besöket har du tagit blodstatus som var normalt. </a:t>
            </a:r>
            <a:br>
              <a:rPr lang="sv-SE" sz="1600" dirty="0"/>
            </a:br>
            <a:br>
              <a:rPr lang="sv-SE" sz="1600" dirty="0"/>
            </a:br>
            <a:r>
              <a:rPr lang="sv-SE" sz="1600" b="1" dirty="0"/>
              <a:t>Fråga 8:5 (3p) </a:t>
            </a:r>
            <a:br>
              <a:rPr lang="sv-SE" sz="1600" b="1" dirty="0"/>
            </a:br>
            <a:r>
              <a:rPr lang="sv-SE" sz="1600" dirty="0"/>
              <a:t>Vilka statusfynd vill du framför allt ta reda på (utöver de som redan framgått)? Ange två statusfynd/huvudsymtom som kan vara viktigt för att bättre kartlägga differentialdiagnoserna kortvuxenhet, hjärtsjukdom och blödningssjukdom. Motivera dina svar.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accent4"/>
              </a:solidFill>
            </a:endParaRPr>
          </a:p>
        </p:txBody>
      </p:sp>
    </p:spTree>
    <p:extLst>
      <p:ext uri="{BB962C8B-B14F-4D97-AF65-F5344CB8AC3E}">
        <p14:creationId xmlns:p14="http://schemas.microsoft.com/office/powerpoint/2010/main" val="112468576"/>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259306"/>
            <a:ext cx="11513713" cy="6598693"/>
          </a:xfrm>
        </p:spPr>
        <p:txBody>
          <a:bodyPr>
            <a:noAutofit/>
          </a:bodyPr>
          <a:lstStyle/>
          <a:p>
            <a:pPr marL="0" indent="0">
              <a:buNone/>
            </a:pPr>
            <a:r>
              <a:rPr lang="sv-SE" sz="1600" b="1" dirty="0"/>
              <a:t>Fall 8, Tore 7 år </a:t>
            </a:r>
            <a:br>
              <a:rPr lang="sv-SE" sz="1200" i="1" dirty="0">
                <a:solidFill>
                  <a:schemeClr val="tx1">
                    <a:lumMod val="50000"/>
                    <a:lumOff val="50000"/>
                  </a:schemeClr>
                </a:solidFill>
              </a:rPr>
            </a:br>
            <a:r>
              <a:rPr lang="sv-SE" sz="1600" dirty="0"/>
              <a:t>Kortvuxenheten, hjärtsjukdom och blödningssjukdom är breda differentialdiagnoser du fokuserar på och ställer anamnestiska frågor om. Det framkommer att både far och bror är kortvuxna, och far kontrolleras för blåsljud. Kan vara en del av ett medfött syndrom och blåsljudet kan vara medfödd. </a:t>
            </a:r>
            <a:r>
              <a:rPr lang="sv-SE" sz="1600" dirty="0" err="1"/>
              <a:t>Tyreoideasjukdom</a:t>
            </a:r>
            <a:r>
              <a:rPr lang="sv-SE" sz="1600" dirty="0"/>
              <a:t> kan vara orsak till kortvuxenhet. Blödningssjukdom kan förekomma i kombination med tillväxthämning vid flera syndrom. Andra orsaker till blödning kan vara </a:t>
            </a:r>
            <a:r>
              <a:rPr lang="sv-SE" sz="1600" dirty="0" err="1"/>
              <a:t>malignitet</a:t>
            </a:r>
            <a:r>
              <a:rPr lang="sv-SE" sz="1600" dirty="0"/>
              <a:t> inkl. leukemi samt barnmisshandel. Du känner dig inte så orolig för </a:t>
            </a:r>
            <a:r>
              <a:rPr lang="sv-SE" sz="1600" dirty="0" err="1"/>
              <a:t>malignitet</a:t>
            </a:r>
            <a:r>
              <a:rPr lang="sv-SE" sz="1600" dirty="0"/>
              <a:t>; inför besöket har du tagit blodstatus som var normalt. </a:t>
            </a:r>
            <a:br>
              <a:rPr lang="sv-SE" sz="1600" dirty="0"/>
            </a:br>
            <a:br>
              <a:rPr lang="sv-SE" sz="1600" dirty="0"/>
            </a:br>
            <a:r>
              <a:rPr lang="sv-SE" sz="1600" b="1" dirty="0"/>
              <a:t>Fråga 8:5 (3p) </a:t>
            </a:r>
            <a:br>
              <a:rPr lang="sv-SE" sz="1600" b="1" dirty="0"/>
            </a:br>
            <a:r>
              <a:rPr lang="sv-SE" sz="1600" dirty="0"/>
              <a:t>Vilka statusfynd vill du framför allt ta reda på (utöver de som redan framgått)? Ange två statusfynd/huvudsymtom som kan vara viktigt för att bättre kartlägga differentialdiagnoserna kortvuxenhet, hjärtsjukdom och blödningssjukdom. Motivera dina svar. </a:t>
            </a:r>
          </a:p>
          <a:p>
            <a:pPr marL="0" indent="0">
              <a:buNone/>
            </a:pPr>
            <a:r>
              <a:rPr lang="sv-SE" sz="1600" dirty="0">
                <a:solidFill>
                  <a:schemeClr val="accent4"/>
                </a:solidFill>
              </a:rPr>
              <a:t>Svarsförslag:</a:t>
            </a:r>
            <a:br>
              <a:rPr lang="sv-SE" sz="1600" b="1" dirty="0">
                <a:solidFill>
                  <a:schemeClr val="accent4"/>
                </a:solidFill>
              </a:rPr>
            </a:br>
            <a:r>
              <a:rPr lang="sv-SE" sz="1600" b="1" dirty="0">
                <a:solidFill>
                  <a:schemeClr val="accent4"/>
                </a:solidFill>
              </a:rPr>
              <a:t>Fysiologiskt status </a:t>
            </a:r>
            <a:br>
              <a:rPr lang="sv-SE" sz="1600" b="1" dirty="0">
                <a:solidFill>
                  <a:schemeClr val="accent4"/>
                </a:solidFill>
              </a:rPr>
            </a:br>
            <a:r>
              <a:rPr lang="sv-SE" sz="1600" dirty="0">
                <a:solidFill>
                  <a:schemeClr val="accent4"/>
                </a:solidFill>
              </a:rPr>
              <a:t>Allmäntillstånd, finns speciell fenotyp -</a:t>
            </a:r>
            <a:r>
              <a:rPr lang="sv-SE" sz="1600" dirty="0" err="1">
                <a:solidFill>
                  <a:schemeClr val="accent4"/>
                </a:solidFill>
              </a:rPr>
              <a:t>dysmorfa</a:t>
            </a:r>
            <a:r>
              <a:rPr lang="sv-SE" sz="1600" dirty="0">
                <a:solidFill>
                  <a:schemeClr val="accent4"/>
                </a:solidFill>
              </a:rPr>
              <a:t> drag (som vid syndrom) </a:t>
            </a:r>
            <a:br>
              <a:rPr lang="sv-SE" sz="1600" dirty="0">
                <a:solidFill>
                  <a:schemeClr val="accent4"/>
                </a:solidFill>
              </a:rPr>
            </a:br>
            <a:br>
              <a:rPr lang="sv-SE" sz="1600" dirty="0">
                <a:solidFill>
                  <a:schemeClr val="accent4"/>
                </a:solidFill>
              </a:rPr>
            </a:br>
            <a:r>
              <a:rPr lang="sv-SE" sz="1600" dirty="0">
                <a:solidFill>
                  <a:schemeClr val="accent4"/>
                </a:solidFill>
              </a:rPr>
              <a:t>Kortvuxenhet </a:t>
            </a:r>
            <a:br>
              <a:rPr lang="sv-SE" sz="1600" dirty="0">
                <a:solidFill>
                  <a:schemeClr val="accent4"/>
                </a:solidFill>
              </a:rPr>
            </a:br>
            <a:r>
              <a:rPr lang="sv-SE" sz="1600" dirty="0">
                <a:solidFill>
                  <a:schemeClr val="accent4"/>
                </a:solidFill>
              </a:rPr>
              <a:t>Bedömning av kroppsproportioner, symmetriskt kortvuxen? (vissa tillstånd ger </a:t>
            </a:r>
            <a:r>
              <a:rPr lang="sv-SE" sz="1600" dirty="0" err="1">
                <a:solidFill>
                  <a:schemeClr val="accent4"/>
                </a:solidFill>
              </a:rPr>
              <a:t>assymetrisk</a:t>
            </a:r>
            <a:r>
              <a:rPr lang="sv-SE" sz="1600" dirty="0">
                <a:solidFill>
                  <a:schemeClr val="accent4"/>
                </a:solidFill>
              </a:rPr>
              <a:t> tillväxt) </a:t>
            </a:r>
            <a:br>
              <a:rPr lang="sv-SE" sz="1600" dirty="0">
                <a:solidFill>
                  <a:schemeClr val="accent4"/>
                </a:solidFill>
              </a:rPr>
            </a:br>
            <a:r>
              <a:rPr lang="sv-SE" sz="1600" dirty="0">
                <a:solidFill>
                  <a:schemeClr val="accent4"/>
                </a:solidFill>
              </a:rPr>
              <a:t>Hud – Hår –Nagel kvalitet (torr hud? Torrt krulligt hår?) </a:t>
            </a:r>
            <a:br>
              <a:rPr lang="sv-SE" sz="1600" dirty="0">
                <a:solidFill>
                  <a:schemeClr val="accent4"/>
                </a:solidFill>
              </a:rPr>
            </a:br>
            <a:r>
              <a:rPr lang="sv-SE" sz="1600" dirty="0">
                <a:solidFill>
                  <a:schemeClr val="accent4"/>
                </a:solidFill>
              </a:rPr>
              <a:t>Palp </a:t>
            </a:r>
            <a:r>
              <a:rPr lang="sv-SE" sz="1600" dirty="0" err="1">
                <a:solidFill>
                  <a:schemeClr val="accent4"/>
                </a:solidFill>
              </a:rPr>
              <a:t>thyroidea</a:t>
            </a:r>
            <a:r>
              <a:rPr lang="sv-SE" sz="1600" dirty="0">
                <a:solidFill>
                  <a:schemeClr val="accent4"/>
                </a:solidFill>
              </a:rPr>
              <a:t>. </a:t>
            </a:r>
            <a:br>
              <a:rPr lang="sv-SE" sz="1600" dirty="0">
                <a:solidFill>
                  <a:schemeClr val="accent4"/>
                </a:solidFill>
              </a:rPr>
            </a:br>
            <a:r>
              <a:rPr lang="sv-SE" sz="1600" dirty="0">
                <a:solidFill>
                  <a:schemeClr val="accent4"/>
                </a:solidFill>
              </a:rPr>
              <a:t>Sänkt hjärtfrekvens, lågt blodtryck </a:t>
            </a:r>
            <a:br>
              <a:rPr lang="sv-SE" sz="1600" dirty="0">
                <a:solidFill>
                  <a:schemeClr val="accent4"/>
                </a:solidFill>
              </a:rPr>
            </a:br>
            <a:br>
              <a:rPr lang="sv-SE" sz="1600" dirty="0">
                <a:solidFill>
                  <a:schemeClr val="accent4"/>
                </a:solidFill>
              </a:rPr>
            </a:br>
            <a:r>
              <a:rPr lang="sv-SE" sz="1600" dirty="0">
                <a:solidFill>
                  <a:schemeClr val="accent4"/>
                </a:solidFill>
              </a:rPr>
              <a:t>Hjärtsjukdom </a:t>
            </a:r>
            <a:br>
              <a:rPr lang="sv-SE" sz="1600" dirty="0">
                <a:solidFill>
                  <a:schemeClr val="accent4"/>
                </a:solidFill>
              </a:rPr>
            </a:br>
            <a:r>
              <a:rPr lang="sv-SE" sz="1600" dirty="0" err="1">
                <a:solidFill>
                  <a:schemeClr val="accent4"/>
                </a:solidFill>
              </a:rPr>
              <a:t>Kardiellt</a:t>
            </a:r>
            <a:r>
              <a:rPr lang="sv-SE" sz="1600" dirty="0">
                <a:solidFill>
                  <a:schemeClr val="accent4"/>
                </a:solidFill>
              </a:rPr>
              <a:t> status </a:t>
            </a:r>
            <a:br>
              <a:rPr lang="sv-SE" sz="1600" dirty="0">
                <a:solidFill>
                  <a:schemeClr val="accent4"/>
                </a:solidFill>
              </a:rPr>
            </a:br>
            <a:r>
              <a:rPr lang="sv-SE" sz="1600" dirty="0" err="1">
                <a:solidFill>
                  <a:schemeClr val="accent4"/>
                </a:solidFill>
              </a:rPr>
              <a:t>Cor</a:t>
            </a:r>
            <a:r>
              <a:rPr lang="sv-SE" sz="1600" dirty="0">
                <a:solidFill>
                  <a:schemeClr val="accent4"/>
                </a:solidFill>
              </a:rPr>
              <a:t> auskultation, rytm (regelbunden-oregelbunden), normal hjärtfrekvens?, </a:t>
            </a:r>
            <a:r>
              <a:rPr lang="sv-SE" sz="1600" dirty="0" err="1">
                <a:solidFill>
                  <a:schemeClr val="accent4"/>
                </a:solidFill>
              </a:rPr>
              <a:t>punktum</a:t>
            </a:r>
            <a:r>
              <a:rPr lang="sv-SE" sz="1600" dirty="0">
                <a:solidFill>
                  <a:schemeClr val="accent4"/>
                </a:solidFill>
              </a:rPr>
              <a:t> maximum för blåsljudet, gradering I-VI/VI, utstrålning, toner </a:t>
            </a:r>
            <a:br>
              <a:rPr lang="sv-SE" sz="1600" dirty="0">
                <a:solidFill>
                  <a:schemeClr val="accent4"/>
                </a:solidFill>
              </a:rPr>
            </a:br>
            <a:r>
              <a:rPr lang="sv-SE" sz="1600" dirty="0" err="1">
                <a:solidFill>
                  <a:schemeClr val="accent4"/>
                </a:solidFill>
              </a:rPr>
              <a:t>cirkulatorisk</a:t>
            </a:r>
            <a:r>
              <a:rPr lang="sv-SE" sz="1600" dirty="0">
                <a:solidFill>
                  <a:schemeClr val="accent4"/>
                </a:solidFill>
              </a:rPr>
              <a:t> status, perifer cirkulation </a:t>
            </a:r>
            <a:br>
              <a:rPr lang="sv-SE" sz="1600" dirty="0">
                <a:solidFill>
                  <a:schemeClr val="accent4"/>
                </a:solidFill>
              </a:rPr>
            </a:br>
            <a:br>
              <a:rPr lang="sv-SE" sz="1600" dirty="0">
                <a:solidFill>
                  <a:schemeClr val="accent4"/>
                </a:solidFill>
              </a:rPr>
            </a:br>
            <a:r>
              <a:rPr lang="sv-SE" sz="1600" dirty="0">
                <a:solidFill>
                  <a:schemeClr val="accent4"/>
                </a:solidFill>
              </a:rPr>
              <a:t>Blödningssjukdom </a:t>
            </a:r>
            <a:br>
              <a:rPr lang="sv-SE" sz="1600" dirty="0">
                <a:solidFill>
                  <a:schemeClr val="accent4"/>
                </a:solidFill>
              </a:rPr>
            </a:br>
            <a:r>
              <a:rPr lang="sv-SE" sz="1600" dirty="0">
                <a:solidFill>
                  <a:schemeClr val="accent4"/>
                </a:solidFill>
              </a:rPr>
              <a:t>Lokalisation av blåmärken-anges? Ledblödning? Slemhinneblödning? </a:t>
            </a:r>
            <a:r>
              <a:rPr lang="sv-SE" sz="1600" dirty="0" err="1">
                <a:solidFill>
                  <a:schemeClr val="accent4"/>
                </a:solidFill>
              </a:rPr>
              <a:t>Bukpalp</a:t>
            </a:r>
            <a:r>
              <a:rPr lang="sv-SE" sz="1600" dirty="0">
                <a:solidFill>
                  <a:schemeClr val="accent4"/>
                </a:solidFill>
              </a:rPr>
              <a:t> - organförstoring </a:t>
            </a:r>
            <a:br>
              <a:rPr lang="sv-SE" sz="1600" dirty="0">
                <a:solidFill>
                  <a:schemeClr val="accent4"/>
                </a:solidFill>
              </a:rPr>
            </a:br>
            <a:r>
              <a:rPr lang="sv-SE" sz="1600" dirty="0">
                <a:solidFill>
                  <a:schemeClr val="accent4"/>
                </a:solidFill>
              </a:rPr>
              <a:t>Tecken på barnmisshandel? </a:t>
            </a:r>
            <a:r>
              <a:rPr lang="sv-SE" sz="1600" dirty="0" err="1">
                <a:solidFill>
                  <a:schemeClr val="accent4"/>
                </a:solidFill>
              </a:rPr>
              <a:t>Callus</a:t>
            </a:r>
            <a:r>
              <a:rPr lang="sv-SE" sz="1600" dirty="0">
                <a:solidFill>
                  <a:schemeClr val="accent4"/>
                </a:solidFill>
              </a:rPr>
              <a:t>-knölar, dvs läkta benbrott? Sårskador? Ärr?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accent4"/>
              </a:solidFill>
            </a:endParaRPr>
          </a:p>
        </p:txBody>
      </p:sp>
    </p:spTree>
    <p:extLst>
      <p:ext uri="{BB962C8B-B14F-4D97-AF65-F5344CB8AC3E}">
        <p14:creationId xmlns:p14="http://schemas.microsoft.com/office/powerpoint/2010/main" val="641701212"/>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259306"/>
            <a:ext cx="11513713" cy="6598693"/>
          </a:xfrm>
        </p:spPr>
        <p:txBody>
          <a:bodyPr>
            <a:noAutofit/>
          </a:bodyPr>
          <a:lstStyle/>
          <a:p>
            <a:pPr marL="0" indent="0">
              <a:buNone/>
            </a:pPr>
            <a:r>
              <a:rPr lang="sv-SE" sz="1400" b="1" dirty="0"/>
              <a:t>Fall 8, Tore 7 år </a:t>
            </a:r>
            <a:br>
              <a:rPr lang="sv-SE" sz="1400" i="1" dirty="0">
                <a:solidFill>
                  <a:schemeClr val="tx1">
                    <a:lumMod val="50000"/>
                    <a:lumOff val="50000"/>
                  </a:schemeClr>
                </a:solidFill>
              </a:rPr>
            </a:br>
            <a:r>
              <a:rPr lang="sv-SE" sz="1200" i="1" dirty="0">
                <a:solidFill>
                  <a:schemeClr val="tx1">
                    <a:lumMod val="50000"/>
                    <a:lumOff val="50000"/>
                  </a:schemeClr>
                </a:solidFill>
              </a:rPr>
              <a:t>Tore är andra barnet i en hel familj, och föddes efter normal graviditet och förlossning i fullgången tid, Födelsevikt 2855g, längd 47cm. </a:t>
            </a:r>
            <a:r>
              <a:rPr lang="sv-SE" sz="1200" i="1" dirty="0" err="1">
                <a:solidFill>
                  <a:schemeClr val="tx1">
                    <a:lumMod val="50000"/>
                    <a:lumOff val="50000"/>
                  </a:schemeClr>
                </a:solidFill>
              </a:rPr>
              <a:t>Apgar</a:t>
            </a:r>
            <a:r>
              <a:rPr lang="sv-SE" sz="1200" i="1" dirty="0">
                <a:solidFill>
                  <a:schemeClr val="tx1">
                    <a:lumMod val="50000"/>
                    <a:lumOff val="50000"/>
                  </a:schemeClr>
                </a:solidFill>
              </a:rPr>
              <a:t> 9-10-10. POX var </a:t>
            </a:r>
            <a:r>
              <a:rPr lang="sv-SE" sz="1200" i="1" dirty="0" err="1">
                <a:solidFill>
                  <a:schemeClr val="tx1">
                    <a:lumMod val="50000"/>
                    <a:lumOff val="50000"/>
                  </a:schemeClr>
                </a:solidFill>
              </a:rPr>
              <a:t>ua</a:t>
            </a:r>
            <a:r>
              <a:rPr lang="sv-SE" sz="1200" i="1" dirty="0">
                <a:solidFill>
                  <a:schemeClr val="tx1">
                    <a:lumMod val="50000"/>
                    <a:lumOff val="50000"/>
                  </a:schemeClr>
                </a:solidFill>
              </a:rPr>
              <a:t> och inför hemgång gjordes det obligatoriska PKU provet vilket också utföll normalt.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Tore är nu 7 år och har följts via BVC på grund av kortvuxenhet. Han är något sen i sin utveckling. Det har alltid varit svårt att få mat i Tore. Du bedömer remissen från BVC till barnmottagningen i Linköping som randande ST-läkare i allmänmedicin. På tillväxtkurvan ser du att Tore är född på gränsen till SGA på längd och vikt. På vikten har han följt -1 SDS och sedan från 4 års ålder -2 SDS och på längden har han följd -2 SDS utan </a:t>
            </a:r>
            <a:r>
              <a:rPr lang="sv-SE" sz="1200" i="1" dirty="0" err="1">
                <a:solidFill>
                  <a:schemeClr val="tx1">
                    <a:lumMod val="50000"/>
                    <a:lumOff val="50000"/>
                  </a:schemeClr>
                </a:solidFill>
              </a:rPr>
              <a:t>catch-up</a:t>
            </a:r>
            <a:r>
              <a:rPr lang="sv-SE" sz="1200" i="1" dirty="0">
                <a:solidFill>
                  <a:schemeClr val="tx1">
                    <a:lumMod val="50000"/>
                    <a:lumOff val="50000"/>
                  </a:schemeClr>
                </a:solidFill>
              </a:rPr>
              <a:t>, och från 4 års ålder tappat 2 SD på fram till 7 års ålder vilket innebär kortvuxenhet och är starkt patologisk. Av remissen framgår vidare: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Vid senaste BVC kontroll (där remissen skrevs) hördes ett blåsljud vid hjärtauskultation. Familjen flyttade nyligen till Linköping. Tore går i första klass, orkar bra i skolgymnastiken och spelar fotboll på fritiden utan besvär, men får lätt stora blåmärken. Ingen aktuell medicinering. Vid mottagningsbesöket är endast mor närvarande </a:t>
            </a:r>
            <a:r>
              <a:rPr lang="sv-SE" sz="1200" i="1" dirty="0" err="1">
                <a:solidFill>
                  <a:schemeClr val="tx1">
                    <a:lumMod val="50000"/>
                    <a:lumOff val="50000"/>
                  </a:schemeClr>
                </a:solidFill>
              </a:rPr>
              <a:t>pga</a:t>
            </a:r>
            <a:r>
              <a:rPr lang="sv-SE" sz="1200" i="1" dirty="0">
                <a:solidFill>
                  <a:schemeClr val="tx1">
                    <a:lumMod val="50000"/>
                    <a:lumOff val="50000"/>
                  </a:schemeClr>
                </a:solidFill>
              </a:rPr>
              <a:t> pandemiregler.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Kortvuxenheten, hjärtsjukdom och blödningssjukdom är breda differentialdiagnoser du fokuserar på och ställer anamnestiska frågor om. Det framkommer att både far och bror är kortvuxna, och far kontrolleras för blåsljud. Kan vara en del av ett medfött syndrom och blåsljudet kan vara medfödd. </a:t>
            </a:r>
            <a:r>
              <a:rPr lang="sv-SE" sz="1200" i="1" dirty="0" err="1">
                <a:solidFill>
                  <a:schemeClr val="tx1">
                    <a:lumMod val="50000"/>
                    <a:lumOff val="50000"/>
                  </a:schemeClr>
                </a:solidFill>
              </a:rPr>
              <a:t>Tyreoideasjukdom</a:t>
            </a:r>
            <a:r>
              <a:rPr lang="sv-SE" sz="1200" i="1" dirty="0">
                <a:solidFill>
                  <a:schemeClr val="tx1">
                    <a:lumMod val="50000"/>
                    <a:lumOff val="50000"/>
                  </a:schemeClr>
                </a:solidFill>
              </a:rPr>
              <a:t> kan vara orsak till kortvuxenhet. Blödningssjukdom kan förekomma i kombination med tillväxthämning vid flera syndrom. Andra orsaker till blödning kan vara </a:t>
            </a:r>
            <a:r>
              <a:rPr lang="sv-SE" sz="1200" i="1" dirty="0" err="1">
                <a:solidFill>
                  <a:schemeClr val="tx1">
                    <a:lumMod val="50000"/>
                    <a:lumOff val="50000"/>
                  </a:schemeClr>
                </a:solidFill>
              </a:rPr>
              <a:t>malignitet</a:t>
            </a:r>
            <a:r>
              <a:rPr lang="sv-SE" sz="1200" i="1" dirty="0">
                <a:solidFill>
                  <a:schemeClr val="tx1">
                    <a:lumMod val="50000"/>
                    <a:lumOff val="50000"/>
                  </a:schemeClr>
                </a:solidFill>
              </a:rPr>
              <a:t> inkl. leukemi samt barnmisshandel. Du känner dig inte så orolig för </a:t>
            </a:r>
            <a:r>
              <a:rPr lang="sv-SE" sz="1200" i="1" dirty="0" err="1">
                <a:solidFill>
                  <a:schemeClr val="tx1">
                    <a:lumMod val="50000"/>
                    <a:lumOff val="50000"/>
                  </a:schemeClr>
                </a:solidFill>
              </a:rPr>
              <a:t>malignitet</a:t>
            </a:r>
            <a:r>
              <a:rPr lang="sv-SE" sz="1200" i="1" dirty="0">
                <a:solidFill>
                  <a:schemeClr val="tx1">
                    <a:lumMod val="50000"/>
                    <a:lumOff val="50000"/>
                  </a:schemeClr>
                </a:solidFill>
              </a:rPr>
              <a:t>; inför besöket har du tagit blodstatus som var normalt. </a:t>
            </a:r>
            <a:endParaRPr lang="sv-SE" sz="1200" dirty="0">
              <a:solidFill>
                <a:schemeClr val="tx1">
                  <a:lumMod val="50000"/>
                  <a:lumOff val="50000"/>
                </a:schemeClr>
              </a:solidFill>
            </a:endParaRPr>
          </a:p>
          <a:p>
            <a:pPr marL="0" indent="0">
              <a:buNone/>
            </a:pPr>
            <a:r>
              <a:rPr lang="sv-SE" sz="1400" dirty="0"/>
              <a:t>Far går på hjärtkontroller för en förträngd hjärtklaff. Far har också lätt att få stora blåmärken, men är inte utredd för det. Uppfödningssvårigheter har alltid funnits men Tore har legat bättre gällande vikt än längd. Gällande blåsljudet – Tore har god energi, ingen trötthet, orkar bra, inga allvarliga symtom. Tore har nästan alltid blåmärken på underbenen, nästan aldrig på övriga kroppen. Aldrig allvarlig blödning. </a:t>
            </a:r>
          </a:p>
          <a:p>
            <a:pPr marL="0" indent="0">
              <a:buNone/>
            </a:pPr>
            <a:r>
              <a:rPr lang="sv-SE" sz="1400" b="1" dirty="0"/>
              <a:t>STATUS </a:t>
            </a:r>
            <a:br>
              <a:rPr lang="sv-SE" sz="1400" b="1" dirty="0"/>
            </a:br>
            <a:r>
              <a:rPr lang="sv-SE" sz="1400" dirty="0"/>
              <a:t>AT – Gott, opåverkad. Lite speciellt utseende, men liknar fadern (mors uppgift). Smal, men inte mager. Bred näsrot, med något glest sittande ögon. Lågt sittande öron. Bred nacke. Hög panna med högt hårfäste. Tämligen symmetriskt kortväxt. </a:t>
            </a:r>
            <a:br>
              <a:rPr lang="sv-SE" sz="1400" dirty="0"/>
            </a:br>
            <a:r>
              <a:rPr lang="sv-SE" sz="1400" dirty="0"/>
              <a:t>Torr hud utan eksem. Krulligt, torrt hår. </a:t>
            </a:r>
            <a:br>
              <a:rPr lang="sv-SE" sz="1400" dirty="0"/>
            </a:br>
            <a:r>
              <a:rPr lang="sv-SE" sz="1400" dirty="0"/>
              <a:t>Hjärta – Regelbunden rytm 119 slag/min, tydligt, grovt systoliskt blåsljud, </a:t>
            </a:r>
            <a:r>
              <a:rPr lang="sv-SE" sz="1400" dirty="0" err="1"/>
              <a:t>pm</a:t>
            </a:r>
            <a:r>
              <a:rPr lang="sv-SE" sz="1400" dirty="0"/>
              <a:t> I2-I3 sinister, normal andraton. Kapillär återfyllnad normal. </a:t>
            </a:r>
            <a:br>
              <a:rPr lang="sv-SE" sz="1400" dirty="0"/>
            </a:br>
            <a:r>
              <a:rPr lang="sv-SE" sz="1400" dirty="0"/>
              <a:t>Lungor – Auskulteras </a:t>
            </a:r>
            <a:r>
              <a:rPr lang="sv-SE" sz="1400" dirty="0" err="1"/>
              <a:t>ua</a:t>
            </a:r>
            <a:r>
              <a:rPr lang="sv-SE" sz="1400" dirty="0"/>
              <a:t>, normalt andningsmönster och andningsfrekvens </a:t>
            </a:r>
            <a:br>
              <a:rPr lang="sv-SE" sz="1400" dirty="0"/>
            </a:br>
            <a:r>
              <a:rPr lang="sv-SE" sz="1400" dirty="0"/>
              <a:t>Syremättnad – 94% </a:t>
            </a:r>
            <a:br>
              <a:rPr lang="sv-SE" sz="1400" dirty="0"/>
            </a:br>
            <a:r>
              <a:rPr lang="sv-SE" sz="1400" dirty="0"/>
              <a:t>Buk – mjuk och oöm, inga resistenser </a:t>
            </a:r>
            <a:br>
              <a:rPr lang="sv-SE" sz="1400" dirty="0"/>
            </a:br>
            <a:r>
              <a:rPr lang="sv-SE" sz="1400" dirty="0"/>
              <a:t>Lokalstatus blåmärken: Spridda mindre blåmärken på underbenen, max 3cm stora märken, inga blåmärken på låren, armar-bål/rygg. Leder undersöks </a:t>
            </a:r>
            <a:r>
              <a:rPr lang="sv-SE" sz="1400" dirty="0" err="1"/>
              <a:t>ua</a:t>
            </a:r>
            <a:r>
              <a:rPr lang="sv-SE" sz="1400" dirty="0"/>
              <a:t>. Inga slemhinneblödningar. </a:t>
            </a:r>
            <a:br>
              <a:rPr lang="sv-SE" sz="1400" dirty="0"/>
            </a:br>
            <a:r>
              <a:rPr lang="sv-SE" sz="1400" dirty="0"/>
              <a:t>Vikt 17,8 kg, Längd 103,6 cm </a:t>
            </a:r>
            <a:br>
              <a:rPr lang="sv-SE" sz="1400" dirty="0"/>
            </a:br>
            <a:br>
              <a:rPr lang="sv-SE" sz="1400" dirty="0"/>
            </a:br>
            <a:r>
              <a:rPr lang="sv-SE" sz="1400" b="1" dirty="0"/>
              <a:t>Fråga 8:6 (2p) </a:t>
            </a:r>
            <a:br>
              <a:rPr lang="sv-SE" sz="1400" b="1" dirty="0"/>
            </a:br>
            <a:r>
              <a:rPr lang="sv-SE" sz="1400" dirty="0"/>
              <a:t>Vilka vanliga medfödda hjärtfel kan generellt ge upphov till ett systoliskt blåsljud hos barn (Ge minst 3 diagnoser eller förslag) </a:t>
            </a:r>
          </a:p>
          <a:p>
            <a:pPr marL="0" indent="0">
              <a:buNone/>
            </a:pPr>
            <a:r>
              <a:rPr lang="sv-SE" sz="1400" dirty="0"/>
              <a:t> </a:t>
            </a:r>
          </a:p>
          <a:p>
            <a:pPr marL="0" indent="0">
              <a:buNone/>
            </a:pPr>
            <a:endParaRPr lang="sv-SE" sz="1400" dirty="0"/>
          </a:p>
          <a:p>
            <a:pPr marL="0" indent="0">
              <a:buNone/>
            </a:pPr>
            <a:endParaRPr lang="sv-SE" sz="1400" dirty="0"/>
          </a:p>
          <a:p>
            <a:pPr marL="0" indent="0">
              <a:buNone/>
            </a:pPr>
            <a:endParaRPr lang="sv-SE" sz="1400" dirty="0"/>
          </a:p>
          <a:p>
            <a:pPr marL="0" indent="0">
              <a:buNone/>
            </a:pPr>
            <a:endParaRPr lang="sv-SE" sz="1400" dirty="0"/>
          </a:p>
          <a:p>
            <a:pPr marL="0" indent="0">
              <a:buNone/>
            </a:pPr>
            <a:endParaRPr lang="sv-SE" sz="1400" dirty="0">
              <a:solidFill>
                <a:schemeClr val="accent4"/>
              </a:solidFill>
            </a:endParaRPr>
          </a:p>
        </p:txBody>
      </p:sp>
    </p:spTree>
    <p:extLst>
      <p:ext uri="{BB962C8B-B14F-4D97-AF65-F5344CB8AC3E}">
        <p14:creationId xmlns:p14="http://schemas.microsoft.com/office/powerpoint/2010/main" val="578702562"/>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259306"/>
            <a:ext cx="11513713" cy="6598693"/>
          </a:xfrm>
        </p:spPr>
        <p:txBody>
          <a:bodyPr>
            <a:noAutofit/>
          </a:bodyPr>
          <a:lstStyle/>
          <a:p>
            <a:pPr marL="0" indent="0">
              <a:buNone/>
            </a:pPr>
            <a:r>
              <a:rPr lang="sv-SE" sz="1400" b="1" dirty="0"/>
              <a:t>Fall 8, Tore 7 år </a:t>
            </a:r>
            <a:br>
              <a:rPr lang="sv-SE" sz="1400" i="1" dirty="0">
                <a:solidFill>
                  <a:schemeClr val="tx1">
                    <a:lumMod val="50000"/>
                    <a:lumOff val="50000"/>
                  </a:schemeClr>
                </a:solidFill>
              </a:rPr>
            </a:br>
            <a:r>
              <a:rPr lang="sv-SE" sz="1200" i="1" dirty="0">
                <a:solidFill>
                  <a:schemeClr val="tx1">
                    <a:lumMod val="50000"/>
                    <a:lumOff val="50000"/>
                  </a:schemeClr>
                </a:solidFill>
              </a:rPr>
              <a:t>Tore är andra barnet i en hel familj, och föddes efter normal graviditet och förlossning i fullgången tid, Födelsevikt 2855g, längd 47cm. </a:t>
            </a:r>
            <a:r>
              <a:rPr lang="sv-SE" sz="1200" i="1" dirty="0" err="1">
                <a:solidFill>
                  <a:schemeClr val="tx1">
                    <a:lumMod val="50000"/>
                    <a:lumOff val="50000"/>
                  </a:schemeClr>
                </a:solidFill>
              </a:rPr>
              <a:t>Apgar</a:t>
            </a:r>
            <a:r>
              <a:rPr lang="sv-SE" sz="1200" i="1" dirty="0">
                <a:solidFill>
                  <a:schemeClr val="tx1">
                    <a:lumMod val="50000"/>
                    <a:lumOff val="50000"/>
                  </a:schemeClr>
                </a:solidFill>
              </a:rPr>
              <a:t> 9-10-10. POX var </a:t>
            </a:r>
            <a:r>
              <a:rPr lang="sv-SE" sz="1200" i="1" dirty="0" err="1">
                <a:solidFill>
                  <a:schemeClr val="tx1">
                    <a:lumMod val="50000"/>
                    <a:lumOff val="50000"/>
                  </a:schemeClr>
                </a:solidFill>
              </a:rPr>
              <a:t>ua</a:t>
            </a:r>
            <a:r>
              <a:rPr lang="sv-SE" sz="1200" i="1" dirty="0">
                <a:solidFill>
                  <a:schemeClr val="tx1">
                    <a:lumMod val="50000"/>
                    <a:lumOff val="50000"/>
                  </a:schemeClr>
                </a:solidFill>
              </a:rPr>
              <a:t> och inför hemgång gjordes det obligatoriska PKU provet vilket också utföll normalt.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Tore är nu 7 år och har följts via BVC på grund av kortvuxenhet. Han är något sen i sin utveckling. Det har alltid varit svårt att få mat i Tore. Du bedömer remissen från BVC till barnmottagningen i Linköping som randande ST-läkare i allmänmedicin. På tillväxtkurvan ser du att Tore är född på gränsen till SGA på längd och vikt. På vikten har han följt -1 SDS och sedan från 4 års ålder -2 SDS och på längden har han följd -2 SDS utan </a:t>
            </a:r>
            <a:r>
              <a:rPr lang="sv-SE" sz="1200" i="1" dirty="0" err="1">
                <a:solidFill>
                  <a:schemeClr val="tx1">
                    <a:lumMod val="50000"/>
                    <a:lumOff val="50000"/>
                  </a:schemeClr>
                </a:solidFill>
              </a:rPr>
              <a:t>catch-up</a:t>
            </a:r>
            <a:r>
              <a:rPr lang="sv-SE" sz="1200" i="1" dirty="0">
                <a:solidFill>
                  <a:schemeClr val="tx1">
                    <a:lumMod val="50000"/>
                    <a:lumOff val="50000"/>
                  </a:schemeClr>
                </a:solidFill>
              </a:rPr>
              <a:t>, och från 4 års ålder tappat 2 SD på fram till 7 års ålder vilket innebär kortvuxenhet och är starkt patologisk. Av remissen framgår vidare: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Vid senaste BVC kontroll (där remissen skrevs) hördes ett blåsljud vid hjärtauskultation. Familjen flyttade nyligen till Linköping. Tore går i första klass, orkar bra i skolgymnastiken och spelar fotboll på fritiden utan besvär, men får lätt stora blåmärken. Ingen aktuell medicinering. Vid mottagningsbesöket är endast mor närvarande </a:t>
            </a:r>
            <a:r>
              <a:rPr lang="sv-SE" sz="1200" i="1" dirty="0" err="1">
                <a:solidFill>
                  <a:schemeClr val="tx1">
                    <a:lumMod val="50000"/>
                    <a:lumOff val="50000"/>
                  </a:schemeClr>
                </a:solidFill>
              </a:rPr>
              <a:t>pga</a:t>
            </a:r>
            <a:r>
              <a:rPr lang="sv-SE" sz="1200" i="1" dirty="0">
                <a:solidFill>
                  <a:schemeClr val="tx1">
                    <a:lumMod val="50000"/>
                    <a:lumOff val="50000"/>
                  </a:schemeClr>
                </a:solidFill>
              </a:rPr>
              <a:t> pandemiregler.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Kortvuxenheten, hjärtsjukdom och blödningssjukdom är breda differentialdiagnoser du fokuserar på och ställer anamnestiska frågor om. Det framkommer att både far och bror är kortvuxna, och far kontrolleras för blåsljud. Kan vara en del av ett medfött syndrom och blåsljudet kan vara medfödd. </a:t>
            </a:r>
            <a:r>
              <a:rPr lang="sv-SE" sz="1200" i="1" dirty="0" err="1">
                <a:solidFill>
                  <a:schemeClr val="tx1">
                    <a:lumMod val="50000"/>
                    <a:lumOff val="50000"/>
                  </a:schemeClr>
                </a:solidFill>
              </a:rPr>
              <a:t>Tyreoideasjukdom</a:t>
            </a:r>
            <a:r>
              <a:rPr lang="sv-SE" sz="1200" i="1" dirty="0">
                <a:solidFill>
                  <a:schemeClr val="tx1">
                    <a:lumMod val="50000"/>
                    <a:lumOff val="50000"/>
                  </a:schemeClr>
                </a:solidFill>
              </a:rPr>
              <a:t> kan vara orsak till kortvuxenhet. Blödningssjukdom kan förekomma i kombination med tillväxthämning vid flera syndrom. Andra orsaker till blödning kan vara </a:t>
            </a:r>
            <a:r>
              <a:rPr lang="sv-SE" sz="1200" i="1" dirty="0" err="1">
                <a:solidFill>
                  <a:schemeClr val="tx1">
                    <a:lumMod val="50000"/>
                    <a:lumOff val="50000"/>
                  </a:schemeClr>
                </a:solidFill>
              </a:rPr>
              <a:t>malignitet</a:t>
            </a:r>
            <a:r>
              <a:rPr lang="sv-SE" sz="1200" i="1" dirty="0">
                <a:solidFill>
                  <a:schemeClr val="tx1">
                    <a:lumMod val="50000"/>
                    <a:lumOff val="50000"/>
                  </a:schemeClr>
                </a:solidFill>
              </a:rPr>
              <a:t> inkl. leukemi samt barnmisshandel. Du känner dig inte så orolig för </a:t>
            </a:r>
            <a:r>
              <a:rPr lang="sv-SE" sz="1200" i="1" dirty="0" err="1">
                <a:solidFill>
                  <a:schemeClr val="tx1">
                    <a:lumMod val="50000"/>
                    <a:lumOff val="50000"/>
                  </a:schemeClr>
                </a:solidFill>
              </a:rPr>
              <a:t>malignitet</a:t>
            </a:r>
            <a:r>
              <a:rPr lang="sv-SE" sz="1200" i="1" dirty="0">
                <a:solidFill>
                  <a:schemeClr val="tx1">
                    <a:lumMod val="50000"/>
                    <a:lumOff val="50000"/>
                  </a:schemeClr>
                </a:solidFill>
              </a:rPr>
              <a:t>; inför besöket har du tagit blodstatus som var normalt. </a:t>
            </a:r>
            <a:endParaRPr lang="sv-SE" sz="1200" dirty="0">
              <a:solidFill>
                <a:schemeClr val="tx1">
                  <a:lumMod val="50000"/>
                  <a:lumOff val="50000"/>
                </a:schemeClr>
              </a:solidFill>
            </a:endParaRPr>
          </a:p>
          <a:p>
            <a:pPr marL="0" indent="0">
              <a:buNone/>
            </a:pPr>
            <a:r>
              <a:rPr lang="sv-SE" sz="1400" dirty="0"/>
              <a:t>Far går på hjärtkontroller för en förträngd hjärtklaff. Far har också lätt att få stora blåmärken, men är inte utredd för det. Uppfödningssvårigheter har alltid funnits men Tore har legat bättre gällande vikt än längd. Gällande blåsljudet – Tore har god energi, ingen trötthet, orkar bra, inga allvarliga symtom. Tore har nästan alltid blåmärken på underbenen, nästan aldrig på övriga kroppen. Aldrig allvarlig blödning. </a:t>
            </a:r>
          </a:p>
          <a:p>
            <a:pPr marL="0" indent="0">
              <a:buNone/>
            </a:pPr>
            <a:r>
              <a:rPr lang="sv-SE" sz="1400" b="1" dirty="0"/>
              <a:t>STATUS </a:t>
            </a:r>
            <a:br>
              <a:rPr lang="sv-SE" sz="1400" b="1" dirty="0"/>
            </a:br>
            <a:r>
              <a:rPr lang="sv-SE" sz="1400" dirty="0"/>
              <a:t>AT – Gott, opåverkad. Lite speciellt utseende, men liknar fadern (mors uppgift). Smal, men inte mager. Bred näsrot, med något glest sittande ögon. Lågt sittande öron. Bred nacke. Hög panna med högt hårfäste. Tämligen symmetriskt kortväxt. </a:t>
            </a:r>
            <a:br>
              <a:rPr lang="sv-SE" sz="1400" dirty="0"/>
            </a:br>
            <a:r>
              <a:rPr lang="sv-SE" sz="1400" dirty="0"/>
              <a:t>Torr hud utan eksem. Krulligt, torrt hår. </a:t>
            </a:r>
            <a:br>
              <a:rPr lang="sv-SE" sz="1400" dirty="0"/>
            </a:br>
            <a:r>
              <a:rPr lang="sv-SE" sz="1400" dirty="0"/>
              <a:t>Hjärta – Regelbunden rytm 119 slag/min, tydligt, grovt systoliskt blåsljud, </a:t>
            </a:r>
            <a:r>
              <a:rPr lang="sv-SE" sz="1400" dirty="0" err="1"/>
              <a:t>pm</a:t>
            </a:r>
            <a:r>
              <a:rPr lang="sv-SE" sz="1400" dirty="0"/>
              <a:t> I2-I3 sinister, normal andraton. Kapillär återfyllnad normal. </a:t>
            </a:r>
            <a:br>
              <a:rPr lang="sv-SE" sz="1400" dirty="0"/>
            </a:br>
            <a:r>
              <a:rPr lang="sv-SE" sz="1400" dirty="0"/>
              <a:t>Lungor – Auskulteras </a:t>
            </a:r>
            <a:r>
              <a:rPr lang="sv-SE" sz="1400" dirty="0" err="1"/>
              <a:t>ua</a:t>
            </a:r>
            <a:r>
              <a:rPr lang="sv-SE" sz="1400" dirty="0"/>
              <a:t>, normalt andningsmönster och andningsfrekvens </a:t>
            </a:r>
            <a:br>
              <a:rPr lang="sv-SE" sz="1400" dirty="0"/>
            </a:br>
            <a:r>
              <a:rPr lang="sv-SE" sz="1400" dirty="0"/>
              <a:t>Syremättnad – 94% </a:t>
            </a:r>
            <a:br>
              <a:rPr lang="sv-SE" sz="1400" dirty="0"/>
            </a:br>
            <a:r>
              <a:rPr lang="sv-SE" sz="1400" dirty="0"/>
              <a:t>Buk – mjuk och oöm, inga resistenser </a:t>
            </a:r>
            <a:br>
              <a:rPr lang="sv-SE" sz="1400" dirty="0"/>
            </a:br>
            <a:r>
              <a:rPr lang="sv-SE" sz="1400" dirty="0"/>
              <a:t>Lokalstatus blåmärken: Spridda mindre blåmärken på underbenen, max 3cm stora märken, inga blåmärken på låren, armar-bål/rygg. Leder undersöks </a:t>
            </a:r>
            <a:r>
              <a:rPr lang="sv-SE" sz="1400" dirty="0" err="1"/>
              <a:t>ua</a:t>
            </a:r>
            <a:r>
              <a:rPr lang="sv-SE" sz="1400" dirty="0"/>
              <a:t>. Inga slemhinneblödningar. </a:t>
            </a:r>
            <a:br>
              <a:rPr lang="sv-SE" sz="1400" dirty="0"/>
            </a:br>
            <a:r>
              <a:rPr lang="sv-SE" sz="1400" dirty="0"/>
              <a:t>Vikt 17,8 kg, Längd 103,6 cm </a:t>
            </a:r>
            <a:br>
              <a:rPr lang="sv-SE" sz="1400" dirty="0"/>
            </a:br>
            <a:br>
              <a:rPr lang="sv-SE" sz="1400" dirty="0"/>
            </a:br>
            <a:r>
              <a:rPr lang="sv-SE" sz="1400" b="1" dirty="0"/>
              <a:t>Fråga 8:6 (2p) </a:t>
            </a:r>
            <a:br>
              <a:rPr lang="sv-SE" sz="1400" b="1" dirty="0"/>
            </a:br>
            <a:r>
              <a:rPr lang="sv-SE" sz="1400" dirty="0"/>
              <a:t>Vilka vanliga medfödda hjärtfel kan generellt ge upphov till ett systoliskt blåsljud hos barn (Ge minst 3 diagnoser eller förslag) </a:t>
            </a:r>
          </a:p>
          <a:p>
            <a:pPr marL="0" indent="0">
              <a:buNone/>
            </a:pPr>
            <a:r>
              <a:rPr lang="sv-SE" sz="1400" dirty="0">
                <a:solidFill>
                  <a:schemeClr val="accent4"/>
                </a:solidFill>
              </a:rPr>
              <a:t>Svarsförslag: </a:t>
            </a:r>
            <a:r>
              <a:rPr lang="sv-SE" sz="1400" dirty="0" err="1">
                <a:solidFill>
                  <a:schemeClr val="accent4"/>
                </a:solidFill>
              </a:rPr>
              <a:t>Pulmonalisstenos</a:t>
            </a:r>
            <a:r>
              <a:rPr lang="sv-SE" sz="1400" dirty="0">
                <a:solidFill>
                  <a:schemeClr val="accent4"/>
                </a:solidFill>
              </a:rPr>
              <a:t>, aortastenos, VSD, komplicerat hjärtfel, </a:t>
            </a:r>
            <a:r>
              <a:rPr lang="sv-SE" sz="1400" dirty="0" err="1">
                <a:solidFill>
                  <a:schemeClr val="accent4"/>
                </a:solidFill>
              </a:rPr>
              <a:t>hypertrof</a:t>
            </a:r>
            <a:r>
              <a:rPr lang="sv-SE" sz="1400" dirty="0">
                <a:solidFill>
                  <a:schemeClr val="accent4"/>
                </a:solidFill>
              </a:rPr>
              <a:t> </a:t>
            </a:r>
            <a:r>
              <a:rPr lang="sv-SE" sz="1400" dirty="0" err="1">
                <a:solidFill>
                  <a:schemeClr val="accent4"/>
                </a:solidFill>
              </a:rPr>
              <a:t>kardiomyopati</a:t>
            </a:r>
            <a:endParaRPr lang="sv-SE" sz="1400" dirty="0">
              <a:solidFill>
                <a:schemeClr val="accent4"/>
              </a:solidFill>
            </a:endParaRPr>
          </a:p>
          <a:p>
            <a:pPr marL="0" indent="0">
              <a:buNone/>
            </a:pPr>
            <a:r>
              <a:rPr lang="sv-SE" sz="1400" dirty="0"/>
              <a:t> </a:t>
            </a:r>
          </a:p>
          <a:p>
            <a:pPr marL="0" indent="0">
              <a:buNone/>
            </a:pPr>
            <a:endParaRPr lang="sv-SE" sz="1400" dirty="0"/>
          </a:p>
          <a:p>
            <a:pPr marL="0" indent="0">
              <a:buNone/>
            </a:pPr>
            <a:endParaRPr lang="sv-SE" sz="1400" dirty="0"/>
          </a:p>
          <a:p>
            <a:pPr marL="0" indent="0">
              <a:buNone/>
            </a:pPr>
            <a:endParaRPr lang="sv-SE" sz="1400" dirty="0"/>
          </a:p>
          <a:p>
            <a:pPr marL="0" indent="0">
              <a:buNone/>
            </a:pPr>
            <a:endParaRPr lang="sv-SE" sz="1400" dirty="0"/>
          </a:p>
          <a:p>
            <a:pPr marL="0" indent="0">
              <a:buNone/>
            </a:pPr>
            <a:endParaRPr lang="sv-SE" sz="1400" dirty="0">
              <a:solidFill>
                <a:schemeClr val="accent4"/>
              </a:solidFill>
            </a:endParaRPr>
          </a:p>
        </p:txBody>
      </p:sp>
    </p:spTree>
    <p:extLst>
      <p:ext uri="{BB962C8B-B14F-4D97-AF65-F5344CB8AC3E}">
        <p14:creationId xmlns:p14="http://schemas.microsoft.com/office/powerpoint/2010/main" val="3002456519"/>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259306"/>
            <a:ext cx="11513713" cy="6598693"/>
          </a:xfrm>
        </p:spPr>
        <p:txBody>
          <a:bodyPr>
            <a:noAutofit/>
          </a:bodyPr>
          <a:lstStyle/>
          <a:p>
            <a:pPr marL="0" indent="0">
              <a:buNone/>
            </a:pPr>
            <a:r>
              <a:rPr lang="sv-SE" sz="1400" b="1" dirty="0"/>
              <a:t>Fall 8, Tore 7 år </a:t>
            </a:r>
            <a:br>
              <a:rPr lang="sv-SE" sz="1400" i="1" dirty="0">
                <a:solidFill>
                  <a:schemeClr val="tx1">
                    <a:lumMod val="50000"/>
                    <a:lumOff val="50000"/>
                  </a:schemeClr>
                </a:solidFill>
              </a:rPr>
            </a:br>
            <a:r>
              <a:rPr lang="sv-SE" sz="1200" i="1" dirty="0">
                <a:solidFill>
                  <a:schemeClr val="tx1">
                    <a:lumMod val="50000"/>
                    <a:lumOff val="50000"/>
                  </a:schemeClr>
                </a:solidFill>
              </a:rPr>
              <a:t>Tore är andra barnet i en hel familj, och föddes efter normal graviditet och förlossning i fullgången tid, Födelsevikt 2855g, längd 47cm. </a:t>
            </a:r>
            <a:r>
              <a:rPr lang="sv-SE" sz="1200" i="1" dirty="0" err="1">
                <a:solidFill>
                  <a:schemeClr val="tx1">
                    <a:lumMod val="50000"/>
                    <a:lumOff val="50000"/>
                  </a:schemeClr>
                </a:solidFill>
              </a:rPr>
              <a:t>Apgar</a:t>
            </a:r>
            <a:r>
              <a:rPr lang="sv-SE" sz="1200" i="1" dirty="0">
                <a:solidFill>
                  <a:schemeClr val="tx1">
                    <a:lumMod val="50000"/>
                    <a:lumOff val="50000"/>
                  </a:schemeClr>
                </a:solidFill>
              </a:rPr>
              <a:t> 9-10-10. POX var </a:t>
            </a:r>
            <a:r>
              <a:rPr lang="sv-SE" sz="1200" i="1" dirty="0" err="1">
                <a:solidFill>
                  <a:schemeClr val="tx1">
                    <a:lumMod val="50000"/>
                    <a:lumOff val="50000"/>
                  </a:schemeClr>
                </a:solidFill>
              </a:rPr>
              <a:t>ua</a:t>
            </a:r>
            <a:r>
              <a:rPr lang="sv-SE" sz="1200" i="1" dirty="0">
                <a:solidFill>
                  <a:schemeClr val="tx1">
                    <a:lumMod val="50000"/>
                    <a:lumOff val="50000"/>
                  </a:schemeClr>
                </a:solidFill>
              </a:rPr>
              <a:t> och inför hemgång gjordes det obligatoriska PKU provet vilket också utföll normalt.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Tore är nu 7 år och har följts via BVC på grund av kortvuxenhet. Han är något sen i sin utveckling. Det har alltid varit svårt att få mat i Tore. Du bedömer remissen från BVC till barnmottagningen i Linköping som randande ST-läkare i allmänmedicin. På tillväxtkurvan ser du att Tore är född på gränsen till SGA på längd och vikt. På vikten har han följt -1 SDS och sedan från 4 års ålder -2 SDS och på längden har han följd -2 SDS utan </a:t>
            </a:r>
            <a:r>
              <a:rPr lang="sv-SE" sz="1200" i="1" dirty="0" err="1">
                <a:solidFill>
                  <a:schemeClr val="tx1">
                    <a:lumMod val="50000"/>
                    <a:lumOff val="50000"/>
                  </a:schemeClr>
                </a:solidFill>
              </a:rPr>
              <a:t>catch-up</a:t>
            </a:r>
            <a:r>
              <a:rPr lang="sv-SE" sz="1200" i="1" dirty="0">
                <a:solidFill>
                  <a:schemeClr val="tx1">
                    <a:lumMod val="50000"/>
                    <a:lumOff val="50000"/>
                  </a:schemeClr>
                </a:solidFill>
              </a:rPr>
              <a:t>, och från 4 års ålder tappat 2 SD på fram till 7 års ålder vilket innebär kortvuxenhet och är starkt patologisk. Av remissen framgår vidare: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Vid senaste BVC kontroll (där remissen skrevs) hördes ett blåsljud vid hjärtauskultation. Familjen flyttade nyligen till Linköping. Tore går i första klass, orkar bra i skolgymnastiken och spelar fotboll på fritiden utan besvär, men får lätt stora blåmärken. Ingen aktuell medicinering. Vid mottagningsbesöket är endast mor närvarande </a:t>
            </a:r>
            <a:r>
              <a:rPr lang="sv-SE" sz="1200" i="1" dirty="0" err="1">
                <a:solidFill>
                  <a:schemeClr val="tx1">
                    <a:lumMod val="50000"/>
                    <a:lumOff val="50000"/>
                  </a:schemeClr>
                </a:solidFill>
              </a:rPr>
              <a:t>pga</a:t>
            </a:r>
            <a:r>
              <a:rPr lang="sv-SE" sz="1200" i="1" dirty="0">
                <a:solidFill>
                  <a:schemeClr val="tx1">
                    <a:lumMod val="50000"/>
                    <a:lumOff val="50000"/>
                  </a:schemeClr>
                </a:solidFill>
              </a:rPr>
              <a:t> pandemiregler.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Kortvuxenheten, hjärtsjukdom och blödningssjukdom är breda differentialdiagnoser du fokuserar på och ställer anamnestiska frågor om. Det framkommer att både far och bror är kortvuxna, och far kontrolleras för blåsljud. Kan vara en del av ett medfött syndrom och blåsljudet kan vara medfödd. </a:t>
            </a:r>
            <a:r>
              <a:rPr lang="sv-SE" sz="1200" i="1" dirty="0" err="1">
                <a:solidFill>
                  <a:schemeClr val="tx1">
                    <a:lumMod val="50000"/>
                    <a:lumOff val="50000"/>
                  </a:schemeClr>
                </a:solidFill>
              </a:rPr>
              <a:t>Tyreoideasjukdom</a:t>
            </a:r>
            <a:r>
              <a:rPr lang="sv-SE" sz="1200" i="1" dirty="0">
                <a:solidFill>
                  <a:schemeClr val="tx1">
                    <a:lumMod val="50000"/>
                    <a:lumOff val="50000"/>
                  </a:schemeClr>
                </a:solidFill>
              </a:rPr>
              <a:t> kan vara orsak till kortvuxenhet. Blödningssjukdom kan förekomma i kombination med tillväxthämning vid flera syndrom. Andra orsaker till blödning kan vara </a:t>
            </a:r>
            <a:r>
              <a:rPr lang="sv-SE" sz="1200" i="1" dirty="0" err="1">
                <a:solidFill>
                  <a:schemeClr val="tx1">
                    <a:lumMod val="50000"/>
                    <a:lumOff val="50000"/>
                  </a:schemeClr>
                </a:solidFill>
              </a:rPr>
              <a:t>malignitet</a:t>
            </a:r>
            <a:r>
              <a:rPr lang="sv-SE" sz="1200" i="1" dirty="0">
                <a:solidFill>
                  <a:schemeClr val="tx1">
                    <a:lumMod val="50000"/>
                    <a:lumOff val="50000"/>
                  </a:schemeClr>
                </a:solidFill>
              </a:rPr>
              <a:t> inkl. leukemi samt barnmisshandel. Du känner dig inte så orolig för </a:t>
            </a:r>
            <a:r>
              <a:rPr lang="sv-SE" sz="1200" i="1" dirty="0" err="1">
                <a:solidFill>
                  <a:schemeClr val="tx1">
                    <a:lumMod val="50000"/>
                    <a:lumOff val="50000"/>
                  </a:schemeClr>
                </a:solidFill>
              </a:rPr>
              <a:t>malignitet</a:t>
            </a:r>
            <a:r>
              <a:rPr lang="sv-SE" sz="1200" i="1" dirty="0">
                <a:solidFill>
                  <a:schemeClr val="tx1">
                    <a:lumMod val="50000"/>
                    <a:lumOff val="50000"/>
                  </a:schemeClr>
                </a:solidFill>
              </a:rPr>
              <a:t>; inför besöket har du tagit blodstatus som var normalt. </a:t>
            </a:r>
            <a:endParaRPr lang="sv-SE" sz="1200" dirty="0">
              <a:solidFill>
                <a:schemeClr val="tx1">
                  <a:lumMod val="50000"/>
                  <a:lumOff val="50000"/>
                </a:schemeClr>
              </a:solidFill>
            </a:endParaRPr>
          </a:p>
          <a:p>
            <a:pPr marL="0" indent="0">
              <a:buNone/>
            </a:pPr>
            <a:r>
              <a:rPr lang="sv-SE" sz="1400" dirty="0"/>
              <a:t>Far går på hjärtkontroller för en förträngd hjärtklaff. Far har också lätt att få stora blåmärken, men är inte utredd för det. Uppfödningssvårigheter har alltid funnits men Tore har legat bättre gällande vikt än längd. Gällande blåsljudet – Tore har god energi, ingen trötthet, orkar bra, inga allvarliga symtom. Tore har nästan alltid blåmärken på underbenen, nästan aldrig på övriga kroppen. Aldrig allvarlig blödning. </a:t>
            </a:r>
          </a:p>
          <a:p>
            <a:pPr marL="0" indent="0">
              <a:buNone/>
            </a:pPr>
            <a:r>
              <a:rPr lang="sv-SE" sz="1400" b="1" dirty="0"/>
              <a:t>STATUS </a:t>
            </a:r>
            <a:br>
              <a:rPr lang="sv-SE" sz="1400" b="1" dirty="0"/>
            </a:br>
            <a:r>
              <a:rPr lang="sv-SE" sz="1400" dirty="0"/>
              <a:t>AT – Gott, opåverkad. Lite speciellt utseende, men liknar fadern (mors uppgift). Smal, men inte mager. Bred näsrot, med något glest sittande ögon. Lågt sittande öron. Bred nacke. Hög panna med högt hårfäste. Tämligen symmetriskt kortväxt. </a:t>
            </a:r>
            <a:br>
              <a:rPr lang="sv-SE" sz="1400" dirty="0"/>
            </a:br>
            <a:r>
              <a:rPr lang="sv-SE" sz="1400" dirty="0"/>
              <a:t>Torr hud utan eksem. Krulligt, torrt hår. </a:t>
            </a:r>
            <a:br>
              <a:rPr lang="sv-SE" sz="1400" dirty="0"/>
            </a:br>
            <a:r>
              <a:rPr lang="sv-SE" sz="1400" dirty="0"/>
              <a:t>Hjärta – Regelbunden rytm 119 slag/min, tydligt, grovt systoliskt blåsljud, </a:t>
            </a:r>
            <a:r>
              <a:rPr lang="sv-SE" sz="1400" dirty="0" err="1"/>
              <a:t>pm</a:t>
            </a:r>
            <a:r>
              <a:rPr lang="sv-SE" sz="1400" dirty="0"/>
              <a:t> I2-I3 sinister, normal andraton. Kapillär återfyllnad normal. </a:t>
            </a:r>
            <a:br>
              <a:rPr lang="sv-SE" sz="1400" dirty="0"/>
            </a:br>
            <a:r>
              <a:rPr lang="sv-SE" sz="1400" dirty="0"/>
              <a:t>Lungor – Auskulteras </a:t>
            </a:r>
            <a:r>
              <a:rPr lang="sv-SE" sz="1400" dirty="0" err="1"/>
              <a:t>ua</a:t>
            </a:r>
            <a:r>
              <a:rPr lang="sv-SE" sz="1400" dirty="0"/>
              <a:t>, normalt andningsmönster och andningsfrekvens </a:t>
            </a:r>
            <a:br>
              <a:rPr lang="sv-SE" sz="1400" dirty="0"/>
            </a:br>
            <a:r>
              <a:rPr lang="sv-SE" sz="1400" dirty="0"/>
              <a:t>Syremättnad – 94% </a:t>
            </a:r>
            <a:br>
              <a:rPr lang="sv-SE" sz="1400" dirty="0"/>
            </a:br>
            <a:r>
              <a:rPr lang="sv-SE" sz="1400" dirty="0"/>
              <a:t>Buk – mjuk och oöm, inga resistenser </a:t>
            </a:r>
            <a:br>
              <a:rPr lang="sv-SE" sz="1400" dirty="0"/>
            </a:br>
            <a:r>
              <a:rPr lang="sv-SE" sz="1400" dirty="0"/>
              <a:t>Lokalstatus blåmärken: Spridda mindre blåmärken på underbenen, max 3cm stora märken, inga blåmärken på låren, armar-bål/rygg. Leder undersöks </a:t>
            </a:r>
            <a:r>
              <a:rPr lang="sv-SE" sz="1400" dirty="0" err="1"/>
              <a:t>ua</a:t>
            </a:r>
            <a:r>
              <a:rPr lang="sv-SE" sz="1400" dirty="0"/>
              <a:t>. Inga slemhinneblödningar. </a:t>
            </a:r>
            <a:br>
              <a:rPr lang="sv-SE" sz="1400" dirty="0"/>
            </a:br>
            <a:r>
              <a:rPr lang="sv-SE" sz="1400" dirty="0"/>
              <a:t>Vikt 17,8 kg, Längd 103,6 cm </a:t>
            </a:r>
            <a:br>
              <a:rPr lang="sv-SE" sz="1400" dirty="0"/>
            </a:br>
            <a:br>
              <a:rPr lang="sv-SE" sz="1400" dirty="0"/>
            </a:br>
            <a:r>
              <a:rPr lang="sv-SE" sz="1400" b="1" dirty="0"/>
              <a:t>Fråga 8:7 (1p) </a:t>
            </a:r>
            <a:r>
              <a:rPr lang="sv-SE" sz="1400" dirty="0"/>
              <a:t>Vilken är den första nästa undersökning som du beställer på Tore med tanke på blåsljudet? </a:t>
            </a:r>
            <a:br>
              <a:rPr lang="sv-SE" sz="1400" dirty="0"/>
            </a:br>
            <a:br>
              <a:rPr lang="sv-SE" sz="1400" dirty="0"/>
            </a:br>
            <a:r>
              <a:rPr lang="sv-SE" sz="1400" dirty="0"/>
              <a:t> </a:t>
            </a:r>
          </a:p>
          <a:p>
            <a:pPr marL="0" indent="0">
              <a:buNone/>
            </a:pPr>
            <a:endParaRPr lang="sv-SE" sz="1400" dirty="0"/>
          </a:p>
          <a:p>
            <a:pPr marL="0" indent="0">
              <a:buNone/>
            </a:pPr>
            <a:endParaRPr lang="sv-SE" sz="1400" dirty="0"/>
          </a:p>
          <a:p>
            <a:pPr marL="0" indent="0">
              <a:buNone/>
            </a:pPr>
            <a:endParaRPr lang="sv-SE" sz="1400" dirty="0"/>
          </a:p>
          <a:p>
            <a:pPr marL="0" indent="0">
              <a:buNone/>
            </a:pPr>
            <a:endParaRPr lang="sv-SE" sz="1400" dirty="0"/>
          </a:p>
          <a:p>
            <a:pPr marL="0" indent="0">
              <a:buNone/>
            </a:pPr>
            <a:endParaRPr lang="sv-SE" sz="1400" dirty="0">
              <a:solidFill>
                <a:schemeClr val="accent4"/>
              </a:solidFill>
            </a:endParaRPr>
          </a:p>
        </p:txBody>
      </p:sp>
    </p:spTree>
    <p:extLst>
      <p:ext uri="{BB962C8B-B14F-4D97-AF65-F5344CB8AC3E}">
        <p14:creationId xmlns:p14="http://schemas.microsoft.com/office/powerpoint/2010/main" val="2430607536"/>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259306"/>
            <a:ext cx="11513713" cy="6598693"/>
          </a:xfrm>
        </p:spPr>
        <p:txBody>
          <a:bodyPr>
            <a:noAutofit/>
          </a:bodyPr>
          <a:lstStyle/>
          <a:p>
            <a:pPr marL="0" indent="0">
              <a:buNone/>
            </a:pPr>
            <a:r>
              <a:rPr lang="sv-SE" sz="1400" b="1" dirty="0"/>
              <a:t>Fall 8, Tore 7 år </a:t>
            </a:r>
            <a:br>
              <a:rPr lang="sv-SE" sz="1400" i="1" dirty="0">
                <a:solidFill>
                  <a:schemeClr val="tx1">
                    <a:lumMod val="50000"/>
                    <a:lumOff val="50000"/>
                  </a:schemeClr>
                </a:solidFill>
              </a:rPr>
            </a:br>
            <a:r>
              <a:rPr lang="sv-SE" sz="1200" i="1" dirty="0">
                <a:solidFill>
                  <a:schemeClr val="tx1">
                    <a:lumMod val="50000"/>
                    <a:lumOff val="50000"/>
                  </a:schemeClr>
                </a:solidFill>
              </a:rPr>
              <a:t>Tore är andra barnet i en hel familj, och föddes efter normal graviditet och förlossning i fullgången tid, Födelsevikt 2855g, längd 47cm. </a:t>
            </a:r>
            <a:r>
              <a:rPr lang="sv-SE" sz="1200" i="1" dirty="0" err="1">
                <a:solidFill>
                  <a:schemeClr val="tx1">
                    <a:lumMod val="50000"/>
                    <a:lumOff val="50000"/>
                  </a:schemeClr>
                </a:solidFill>
              </a:rPr>
              <a:t>Apgar</a:t>
            </a:r>
            <a:r>
              <a:rPr lang="sv-SE" sz="1200" i="1" dirty="0">
                <a:solidFill>
                  <a:schemeClr val="tx1">
                    <a:lumMod val="50000"/>
                    <a:lumOff val="50000"/>
                  </a:schemeClr>
                </a:solidFill>
              </a:rPr>
              <a:t> 9-10-10. POX var </a:t>
            </a:r>
            <a:r>
              <a:rPr lang="sv-SE" sz="1200" i="1" dirty="0" err="1">
                <a:solidFill>
                  <a:schemeClr val="tx1">
                    <a:lumMod val="50000"/>
                    <a:lumOff val="50000"/>
                  </a:schemeClr>
                </a:solidFill>
              </a:rPr>
              <a:t>ua</a:t>
            </a:r>
            <a:r>
              <a:rPr lang="sv-SE" sz="1200" i="1" dirty="0">
                <a:solidFill>
                  <a:schemeClr val="tx1">
                    <a:lumMod val="50000"/>
                    <a:lumOff val="50000"/>
                  </a:schemeClr>
                </a:solidFill>
              </a:rPr>
              <a:t> och inför hemgång gjordes det obligatoriska PKU provet vilket också utföll normalt.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Tore är nu 7 år och har följts via BVC på grund av kortvuxenhet. Han är något sen i sin utveckling. Det har alltid varit svårt att få mat i Tore. Du bedömer remissen från BVC till barnmottagningen i Linköping som randande ST-läkare i allmänmedicin. På tillväxtkurvan ser du att Tore är född på gränsen till SGA på längd och vikt. På vikten har han följt -1 SDS och sedan från 4 års ålder -2 SDS och på längden har han följd -2 SDS utan </a:t>
            </a:r>
            <a:r>
              <a:rPr lang="sv-SE" sz="1200" i="1" dirty="0" err="1">
                <a:solidFill>
                  <a:schemeClr val="tx1">
                    <a:lumMod val="50000"/>
                    <a:lumOff val="50000"/>
                  </a:schemeClr>
                </a:solidFill>
              </a:rPr>
              <a:t>catch-up</a:t>
            </a:r>
            <a:r>
              <a:rPr lang="sv-SE" sz="1200" i="1" dirty="0">
                <a:solidFill>
                  <a:schemeClr val="tx1">
                    <a:lumMod val="50000"/>
                    <a:lumOff val="50000"/>
                  </a:schemeClr>
                </a:solidFill>
              </a:rPr>
              <a:t>, och från 4 års ålder tappat 2 SD på fram till 7 års ålder vilket innebär kortvuxenhet och är starkt patologisk. Av remissen framgår vidare: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Vid senaste BVC kontroll (där remissen skrevs) hördes ett blåsljud vid hjärtauskultation. Familjen flyttade nyligen till Linköping. Tore går i första klass, orkar bra i skolgymnastiken och spelar fotboll på fritiden utan besvär, men får lätt stora blåmärken. Ingen aktuell medicinering. Vid mottagningsbesöket är endast mor närvarande </a:t>
            </a:r>
            <a:r>
              <a:rPr lang="sv-SE" sz="1200" i="1" dirty="0" err="1">
                <a:solidFill>
                  <a:schemeClr val="tx1">
                    <a:lumMod val="50000"/>
                    <a:lumOff val="50000"/>
                  </a:schemeClr>
                </a:solidFill>
              </a:rPr>
              <a:t>pga</a:t>
            </a:r>
            <a:r>
              <a:rPr lang="sv-SE" sz="1200" i="1" dirty="0">
                <a:solidFill>
                  <a:schemeClr val="tx1">
                    <a:lumMod val="50000"/>
                    <a:lumOff val="50000"/>
                  </a:schemeClr>
                </a:solidFill>
              </a:rPr>
              <a:t> pandemiregler.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Kortvuxenheten, hjärtsjukdom och blödningssjukdom är breda differentialdiagnoser du fokuserar på och ställer anamnestiska frågor om. Det framkommer att både far och bror är kortvuxna, och far kontrolleras för blåsljud. Kan vara en del av ett medfött syndrom och blåsljudet kan vara medfödd. </a:t>
            </a:r>
            <a:r>
              <a:rPr lang="sv-SE" sz="1200" i="1" dirty="0" err="1">
                <a:solidFill>
                  <a:schemeClr val="tx1">
                    <a:lumMod val="50000"/>
                    <a:lumOff val="50000"/>
                  </a:schemeClr>
                </a:solidFill>
              </a:rPr>
              <a:t>Tyreoideasjukdom</a:t>
            </a:r>
            <a:r>
              <a:rPr lang="sv-SE" sz="1200" i="1" dirty="0">
                <a:solidFill>
                  <a:schemeClr val="tx1">
                    <a:lumMod val="50000"/>
                    <a:lumOff val="50000"/>
                  </a:schemeClr>
                </a:solidFill>
              </a:rPr>
              <a:t> kan vara orsak till kortvuxenhet. Blödningssjukdom kan förekomma i kombination med tillväxthämning vid flera syndrom. Andra orsaker till blödning kan vara </a:t>
            </a:r>
            <a:r>
              <a:rPr lang="sv-SE" sz="1200" i="1" dirty="0" err="1">
                <a:solidFill>
                  <a:schemeClr val="tx1">
                    <a:lumMod val="50000"/>
                    <a:lumOff val="50000"/>
                  </a:schemeClr>
                </a:solidFill>
              </a:rPr>
              <a:t>malignitet</a:t>
            </a:r>
            <a:r>
              <a:rPr lang="sv-SE" sz="1200" i="1" dirty="0">
                <a:solidFill>
                  <a:schemeClr val="tx1">
                    <a:lumMod val="50000"/>
                    <a:lumOff val="50000"/>
                  </a:schemeClr>
                </a:solidFill>
              </a:rPr>
              <a:t> inkl. leukemi samt barnmisshandel. Du känner dig inte så orolig för </a:t>
            </a:r>
            <a:r>
              <a:rPr lang="sv-SE" sz="1200" i="1" dirty="0" err="1">
                <a:solidFill>
                  <a:schemeClr val="tx1">
                    <a:lumMod val="50000"/>
                    <a:lumOff val="50000"/>
                  </a:schemeClr>
                </a:solidFill>
              </a:rPr>
              <a:t>malignitet</a:t>
            </a:r>
            <a:r>
              <a:rPr lang="sv-SE" sz="1200" i="1" dirty="0">
                <a:solidFill>
                  <a:schemeClr val="tx1">
                    <a:lumMod val="50000"/>
                    <a:lumOff val="50000"/>
                  </a:schemeClr>
                </a:solidFill>
              </a:rPr>
              <a:t>; inför besöket har du tagit blodstatus som var normalt. </a:t>
            </a:r>
            <a:endParaRPr lang="sv-SE" sz="1200" dirty="0">
              <a:solidFill>
                <a:schemeClr val="tx1">
                  <a:lumMod val="50000"/>
                  <a:lumOff val="50000"/>
                </a:schemeClr>
              </a:solidFill>
            </a:endParaRPr>
          </a:p>
          <a:p>
            <a:pPr marL="0" indent="0">
              <a:buNone/>
            </a:pPr>
            <a:r>
              <a:rPr lang="sv-SE" sz="1400" dirty="0"/>
              <a:t>Far går på hjärtkontroller för en förträngd hjärtklaff. Far har också lätt att få stora blåmärken, men är inte utredd för det. Uppfödningssvårigheter har alltid funnits men Tore har legat bättre gällande vikt än längd. Gällande blåsljudet – Tore har god energi, ingen trötthet, orkar bra, inga allvarliga symtom. Tore har nästan alltid blåmärken på underbenen, nästan aldrig på övriga kroppen. Aldrig allvarlig blödning. </a:t>
            </a:r>
          </a:p>
          <a:p>
            <a:pPr marL="0" indent="0">
              <a:buNone/>
            </a:pPr>
            <a:r>
              <a:rPr lang="sv-SE" sz="1400" b="1" dirty="0"/>
              <a:t>STATUS </a:t>
            </a:r>
            <a:br>
              <a:rPr lang="sv-SE" sz="1400" b="1" dirty="0"/>
            </a:br>
            <a:r>
              <a:rPr lang="sv-SE" sz="1400" dirty="0"/>
              <a:t>AT – Gott, opåverkad. Lite speciellt utseende, men liknar fadern (mors uppgift). Smal, men inte mager. Bred näsrot, med något glest sittande ögon. Lågt sittande öron. Bred nacke. Hög panna med högt hårfäste. Tämligen symmetriskt kortväxt. </a:t>
            </a:r>
            <a:br>
              <a:rPr lang="sv-SE" sz="1400" dirty="0"/>
            </a:br>
            <a:r>
              <a:rPr lang="sv-SE" sz="1400" dirty="0"/>
              <a:t>Torr hud utan eksem. Krulligt, torrt hår. </a:t>
            </a:r>
            <a:br>
              <a:rPr lang="sv-SE" sz="1400" dirty="0"/>
            </a:br>
            <a:r>
              <a:rPr lang="sv-SE" sz="1400" dirty="0"/>
              <a:t>Hjärta – Regelbunden rytm 119 slag/min, tydligt, grovt systoliskt blåsljud, </a:t>
            </a:r>
            <a:r>
              <a:rPr lang="sv-SE" sz="1400" dirty="0" err="1"/>
              <a:t>pm</a:t>
            </a:r>
            <a:r>
              <a:rPr lang="sv-SE" sz="1400" dirty="0"/>
              <a:t> I2-I3 sinister, normal andraton. Kapillär återfyllnad normal. </a:t>
            </a:r>
            <a:br>
              <a:rPr lang="sv-SE" sz="1400" dirty="0"/>
            </a:br>
            <a:r>
              <a:rPr lang="sv-SE" sz="1400" dirty="0"/>
              <a:t>Lungor – Auskulteras </a:t>
            </a:r>
            <a:r>
              <a:rPr lang="sv-SE" sz="1400" dirty="0" err="1"/>
              <a:t>ua</a:t>
            </a:r>
            <a:r>
              <a:rPr lang="sv-SE" sz="1400" dirty="0"/>
              <a:t>, normalt andningsmönster och andningsfrekvens </a:t>
            </a:r>
            <a:br>
              <a:rPr lang="sv-SE" sz="1400" dirty="0"/>
            </a:br>
            <a:r>
              <a:rPr lang="sv-SE" sz="1400" dirty="0"/>
              <a:t>Syremättnad – 94% </a:t>
            </a:r>
            <a:br>
              <a:rPr lang="sv-SE" sz="1400" dirty="0"/>
            </a:br>
            <a:r>
              <a:rPr lang="sv-SE" sz="1400" dirty="0"/>
              <a:t>Buk – mjuk och oöm, inga resistenser </a:t>
            </a:r>
            <a:br>
              <a:rPr lang="sv-SE" sz="1400" dirty="0"/>
            </a:br>
            <a:r>
              <a:rPr lang="sv-SE" sz="1400" dirty="0"/>
              <a:t>Lokalstatus blåmärken: Spridda mindre blåmärken på underbenen, max 3cm stora märken, inga blåmärken på låren, armar-bål/rygg. Leder undersöks </a:t>
            </a:r>
            <a:r>
              <a:rPr lang="sv-SE" sz="1400" dirty="0" err="1"/>
              <a:t>ua</a:t>
            </a:r>
            <a:r>
              <a:rPr lang="sv-SE" sz="1400" dirty="0"/>
              <a:t>. Inga slemhinneblödningar. </a:t>
            </a:r>
            <a:br>
              <a:rPr lang="sv-SE" sz="1400" dirty="0"/>
            </a:br>
            <a:r>
              <a:rPr lang="sv-SE" sz="1400" dirty="0"/>
              <a:t>Vikt 17,8 kg, Längd 103,6 cm </a:t>
            </a:r>
            <a:br>
              <a:rPr lang="sv-SE" sz="1400" dirty="0"/>
            </a:br>
            <a:br>
              <a:rPr lang="sv-SE" sz="1400" dirty="0"/>
            </a:br>
            <a:r>
              <a:rPr lang="sv-SE" sz="1400" b="1" dirty="0"/>
              <a:t>Fråga 8:7 (1p) </a:t>
            </a:r>
            <a:r>
              <a:rPr lang="sv-SE" sz="1400" dirty="0"/>
              <a:t>Vilken är den första nästa undersökning som du beställer på Tore med tanke på blåsljudet? </a:t>
            </a:r>
            <a:br>
              <a:rPr lang="sv-SE" sz="1400" dirty="0"/>
            </a:br>
            <a:br>
              <a:rPr lang="sv-SE" sz="1400" dirty="0"/>
            </a:br>
            <a:r>
              <a:rPr lang="sv-SE" sz="1400" dirty="0">
                <a:solidFill>
                  <a:schemeClr val="accent4"/>
                </a:solidFill>
              </a:rPr>
              <a:t>Svarsförslag: EKG </a:t>
            </a:r>
          </a:p>
          <a:p>
            <a:pPr marL="0" indent="0">
              <a:buNone/>
            </a:pPr>
            <a:r>
              <a:rPr lang="sv-SE" sz="1400" dirty="0"/>
              <a:t> </a:t>
            </a:r>
          </a:p>
          <a:p>
            <a:pPr marL="0" indent="0">
              <a:buNone/>
            </a:pPr>
            <a:endParaRPr lang="sv-SE" sz="1400" dirty="0"/>
          </a:p>
          <a:p>
            <a:pPr marL="0" indent="0">
              <a:buNone/>
            </a:pPr>
            <a:endParaRPr lang="sv-SE" sz="1400" dirty="0"/>
          </a:p>
          <a:p>
            <a:pPr marL="0" indent="0">
              <a:buNone/>
            </a:pPr>
            <a:endParaRPr lang="sv-SE" sz="1400" dirty="0"/>
          </a:p>
          <a:p>
            <a:pPr marL="0" indent="0">
              <a:buNone/>
            </a:pPr>
            <a:endParaRPr lang="sv-SE" sz="1400" dirty="0"/>
          </a:p>
          <a:p>
            <a:pPr marL="0" indent="0">
              <a:buNone/>
            </a:pPr>
            <a:endParaRPr lang="sv-SE" sz="1400" dirty="0">
              <a:solidFill>
                <a:schemeClr val="accent4"/>
              </a:solidFill>
            </a:endParaRPr>
          </a:p>
        </p:txBody>
      </p:sp>
    </p:spTree>
    <p:extLst>
      <p:ext uri="{BB962C8B-B14F-4D97-AF65-F5344CB8AC3E}">
        <p14:creationId xmlns:p14="http://schemas.microsoft.com/office/powerpoint/2010/main" val="41850115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6, Marie 29 år </a:t>
            </a:r>
            <a:endParaRPr lang="sv-SE" sz="1600" dirty="0"/>
          </a:p>
          <a:p>
            <a:pPr marL="0" indent="0">
              <a:buNone/>
            </a:pPr>
            <a:r>
              <a:rPr lang="sv-SE" sz="1200" i="1" dirty="0">
                <a:solidFill>
                  <a:schemeClr val="tx1">
                    <a:lumMod val="50000"/>
                    <a:lumOff val="50000"/>
                  </a:schemeClr>
                </a:solidFill>
              </a:rPr>
              <a:t>Du arbetar som förlossningsjour på ett länssjukhus. </a:t>
            </a:r>
            <a:br>
              <a:rPr lang="sv-SE" sz="1200" dirty="0">
                <a:solidFill>
                  <a:schemeClr val="tx1">
                    <a:lumMod val="50000"/>
                    <a:lumOff val="50000"/>
                  </a:schemeClr>
                </a:solidFill>
              </a:rPr>
            </a:br>
            <a:r>
              <a:rPr lang="sv-SE" sz="1200" i="1" dirty="0">
                <a:solidFill>
                  <a:schemeClr val="tx1">
                    <a:lumMod val="50000"/>
                    <a:lumOff val="50000"/>
                  </a:schemeClr>
                </a:solidFill>
              </a:rPr>
              <a:t>På sal 7 finns Marie som är 29 år gammal. Hon väntar sitt andra barn i vecka 40+6 och är frisk. Första förlossningen för tre år sedan avslutades med ett okomplicerat akut kejsarsnitt på grund av värksvaghet. Hon var då fullgången.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Vid inskrivningen i mödravården i aktuell graviditet hade hon BMI 34,5. Hennes blodtryck var normalt 110/70 och vid senaste kontrollen i vecka 39 var det 115/80. Hon har under graviditeten gått upp 22 kg. Glukosbelastning gjordes i vecka 28 med </a:t>
            </a:r>
            <a:r>
              <a:rPr lang="sv-SE" sz="1200" i="1" dirty="0" err="1">
                <a:solidFill>
                  <a:schemeClr val="tx1">
                    <a:lumMod val="50000"/>
                    <a:lumOff val="50000"/>
                  </a:schemeClr>
                </a:solidFill>
              </a:rPr>
              <a:t>fastevärde</a:t>
            </a:r>
            <a:r>
              <a:rPr lang="sv-SE" sz="1200" i="1" dirty="0">
                <a:solidFill>
                  <a:schemeClr val="tx1">
                    <a:lumMod val="50000"/>
                    <a:lumOff val="50000"/>
                  </a:schemeClr>
                </a:solidFill>
              </a:rPr>
              <a:t> 4,6 </a:t>
            </a:r>
            <a:r>
              <a:rPr lang="sv-SE" sz="1200" i="1" dirty="0" err="1">
                <a:solidFill>
                  <a:schemeClr val="tx1">
                    <a:lumMod val="50000"/>
                    <a:lumOff val="50000"/>
                  </a:schemeClr>
                </a:solidFill>
              </a:rPr>
              <a:t>mmol</a:t>
            </a:r>
            <a:r>
              <a:rPr lang="sv-SE" sz="1200" i="1" dirty="0">
                <a:solidFill>
                  <a:schemeClr val="tx1">
                    <a:lumMod val="50000"/>
                    <a:lumOff val="50000"/>
                  </a:schemeClr>
                </a:solidFill>
              </a:rPr>
              <a:t>/L och 2-timmarsvärde 7,4 </a:t>
            </a:r>
            <a:r>
              <a:rPr lang="sv-SE" sz="1200" i="1" dirty="0" err="1">
                <a:solidFill>
                  <a:schemeClr val="tx1">
                    <a:lumMod val="50000"/>
                    <a:lumOff val="50000"/>
                  </a:schemeClr>
                </a:solidFill>
              </a:rPr>
              <a:t>mmol</a:t>
            </a:r>
            <a:r>
              <a:rPr lang="sv-SE" sz="1200" i="1" dirty="0">
                <a:solidFill>
                  <a:schemeClr val="tx1">
                    <a:lumMod val="50000"/>
                    <a:lumOff val="50000"/>
                  </a:schemeClr>
                </a:solidFill>
              </a:rPr>
              <a:t>/L. SF-måttet har följt en normal ökning strax under + 2 SD. Hon var sjukskriven i tre veckor under första </a:t>
            </a:r>
            <a:r>
              <a:rPr lang="sv-SE" sz="1200" i="1" dirty="0" err="1">
                <a:solidFill>
                  <a:schemeClr val="tx1">
                    <a:lumMod val="50000"/>
                    <a:lumOff val="50000"/>
                  </a:schemeClr>
                </a:solidFill>
              </a:rPr>
              <a:t>trimestern</a:t>
            </a:r>
            <a:r>
              <a:rPr lang="sv-SE" sz="1200" i="1" dirty="0">
                <a:solidFill>
                  <a:schemeClr val="tx1">
                    <a:lumMod val="50000"/>
                    <a:lumOff val="50000"/>
                  </a:schemeClr>
                </a:solidFill>
              </a:rPr>
              <a:t> på grund av </a:t>
            </a:r>
            <a:r>
              <a:rPr lang="sv-SE" sz="1200" i="1" dirty="0" err="1">
                <a:solidFill>
                  <a:schemeClr val="tx1">
                    <a:lumMod val="50000"/>
                    <a:lumOff val="50000"/>
                  </a:schemeClr>
                </a:solidFill>
              </a:rPr>
              <a:t>hyperemesis</a:t>
            </a:r>
            <a:r>
              <a:rPr lang="sv-SE" sz="1200" i="1" dirty="0">
                <a:solidFill>
                  <a:schemeClr val="tx1">
                    <a:lumMod val="50000"/>
                    <a:lumOff val="50000"/>
                  </a:schemeClr>
                </a:solidFill>
              </a:rPr>
              <a:t> men har mått bra resten av graviditeten och jobbat administrativt fram till v. 37.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Marie kom in till förlossningen efter spontan vattenavgång i hemmet och vid ankomsten hade hon 2-3 värkar per 10 minuter. Vid yttre palpation noterades ett </a:t>
            </a:r>
            <a:r>
              <a:rPr lang="sv-SE" sz="1200" i="1" dirty="0" err="1">
                <a:solidFill>
                  <a:schemeClr val="tx1">
                    <a:lumMod val="50000"/>
                    <a:lumOff val="50000"/>
                  </a:schemeClr>
                </a:solidFill>
              </a:rPr>
              <a:t>vänstervänt</a:t>
            </a:r>
            <a:r>
              <a:rPr lang="sv-SE" sz="1200" i="1" dirty="0">
                <a:solidFill>
                  <a:schemeClr val="tx1">
                    <a:lumMod val="50000"/>
                    <a:lumOff val="50000"/>
                  </a:schemeClr>
                </a:solidFill>
              </a:rPr>
              <a:t> </a:t>
            </a:r>
            <a:r>
              <a:rPr lang="sv-SE" sz="1200" i="1" dirty="0" err="1">
                <a:solidFill>
                  <a:schemeClr val="tx1">
                    <a:lumMod val="50000"/>
                    <a:lumOff val="50000"/>
                  </a:schemeClr>
                </a:solidFill>
              </a:rPr>
              <a:t>längsläge</a:t>
            </a:r>
            <a:r>
              <a:rPr lang="sv-SE" sz="1200" i="1" dirty="0">
                <a:solidFill>
                  <a:schemeClr val="tx1">
                    <a:lumMod val="50000"/>
                    <a:lumOff val="50000"/>
                  </a:schemeClr>
                </a:solidFill>
              </a:rPr>
              <a:t> med fixerat huvud nedåt. Då barnmorskan gjorde inre undersökning var cervix </a:t>
            </a:r>
            <a:r>
              <a:rPr lang="sv-SE" sz="1200" i="1" dirty="0" err="1">
                <a:solidFill>
                  <a:schemeClr val="tx1">
                    <a:lumMod val="50000"/>
                    <a:lumOff val="50000"/>
                  </a:schemeClr>
                </a:solidFill>
              </a:rPr>
              <a:t>mediosakral</a:t>
            </a:r>
            <a:r>
              <a:rPr lang="sv-SE" sz="1200" i="1" dirty="0">
                <a:solidFill>
                  <a:schemeClr val="tx1">
                    <a:lumMod val="50000"/>
                    <a:lumOff val="50000"/>
                  </a:schemeClr>
                </a:solidFill>
              </a:rPr>
              <a:t>, utplånad, mjuk och öppen 4 cm. </a:t>
            </a:r>
            <a:r>
              <a:rPr lang="sv-SE" sz="1200" i="1" dirty="0" err="1">
                <a:solidFill>
                  <a:schemeClr val="tx1">
                    <a:lumMod val="50000"/>
                    <a:lumOff val="50000"/>
                  </a:schemeClr>
                </a:solidFill>
              </a:rPr>
              <a:t>Ffd</a:t>
            </a:r>
            <a:r>
              <a:rPr lang="sv-SE" sz="1200" i="1" dirty="0">
                <a:solidFill>
                  <a:schemeClr val="tx1">
                    <a:lumMod val="50000"/>
                    <a:lumOff val="50000"/>
                  </a:schemeClr>
                </a:solidFill>
              </a:rPr>
              <a:t>. huvud, i bäckeningången. Hennes blodtryck uppmättes till 120/80. </a:t>
            </a:r>
            <a:endParaRPr lang="sv-SE" sz="1200" dirty="0">
              <a:solidFill>
                <a:schemeClr val="tx1">
                  <a:lumMod val="50000"/>
                  <a:lumOff val="50000"/>
                </a:schemeClr>
              </a:solidFill>
            </a:endParaRPr>
          </a:p>
          <a:p>
            <a:pPr marL="0" indent="0">
              <a:buNone/>
            </a:pPr>
            <a:r>
              <a:rPr lang="sv-SE" sz="1600" dirty="0"/>
              <a:t>Intagnings-CTG bedömdes normalt. </a:t>
            </a:r>
          </a:p>
          <a:p>
            <a:pPr marL="0" indent="0">
              <a:buNone/>
            </a:pPr>
            <a:r>
              <a:rPr lang="sv-SE" sz="1600" dirty="0"/>
              <a:t>Du bedömer att Marie har medelhög risk inför förlossningen, mot bakgrund av hennes BMI, stora viktuppgång under graviditeten och tidigare kejsarsnitt. I övrigt bedömer du att graviditeten varit normal. </a:t>
            </a:r>
          </a:p>
          <a:p>
            <a:pPr marL="0" indent="0">
              <a:buNone/>
            </a:pPr>
            <a:r>
              <a:rPr lang="sv-SE" sz="1600" dirty="0"/>
              <a:t>Marie upplever efter hand smärtan allt svårare att hantera och hon får en epiduralbedövning. Vid vaginal undersökning är cervix öppen 5 cm och huvudet står ovan </a:t>
            </a:r>
            <a:r>
              <a:rPr lang="sv-SE" sz="1600" dirty="0" err="1"/>
              <a:t>spinae</a:t>
            </a:r>
            <a:r>
              <a:rPr lang="sv-SE" sz="1600" dirty="0"/>
              <a:t>. Det rinner klart fostervatten. </a:t>
            </a:r>
            <a:br>
              <a:rPr lang="sv-SE" sz="1600" dirty="0"/>
            </a:br>
            <a:br>
              <a:rPr lang="sv-SE" sz="1600" dirty="0"/>
            </a:br>
            <a:r>
              <a:rPr lang="sv-SE" sz="1600" b="1" dirty="0"/>
              <a:t>Fråga 6:2 (1p). </a:t>
            </a:r>
            <a:r>
              <a:rPr lang="sv-SE" sz="1600" dirty="0"/>
              <a:t>Tolka CTG (Bortse från blodtrycksregistreringen) </a:t>
            </a:r>
          </a:p>
          <a:p>
            <a:pPr marL="0" indent="0">
              <a:buNone/>
            </a:pPr>
            <a:br>
              <a:rPr lang="sv-SE" sz="1600" dirty="0">
                <a:solidFill>
                  <a:schemeClr val="accent4"/>
                </a:solidFill>
              </a:rPr>
            </a:br>
            <a:endParaRPr lang="sv-SE" sz="1600" dirty="0">
              <a:solidFill>
                <a:schemeClr val="accent4"/>
              </a:solidFill>
            </a:endParaRPr>
          </a:p>
          <a:p>
            <a:pPr marL="0" indent="0">
              <a:buNone/>
            </a:pPr>
            <a:endParaRPr lang="sv-SE" sz="1600" dirty="0"/>
          </a:p>
          <a:p>
            <a:pPr marL="0" indent="0">
              <a:buNone/>
            </a:pPr>
            <a:endParaRPr lang="sv-SE" sz="1600" dirty="0"/>
          </a:p>
        </p:txBody>
      </p:sp>
      <p:pic>
        <p:nvPicPr>
          <p:cNvPr id="6" name="Bildobjekt 5">
            <a:extLst>
              <a:ext uri="{FF2B5EF4-FFF2-40B4-BE49-F238E27FC236}">
                <a16:creationId xmlns:a16="http://schemas.microsoft.com/office/drawing/2014/main" id="{4CE73195-A60B-A8B8-9F5C-7727AA6E41AB}"/>
              </a:ext>
            </a:extLst>
          </p:cNvPr>
          <p:cNvPicPr>
            <a:picLocks noChangeAspect="1"/>
          </p:cNvPicPr>
          <p:nvPr/>
        </p:nvPicPr>
        <p:blipFill>
          <a:blip r:embed="rId2"/>
          <a:stretch>
            <a:fillRect/>
          </a:stretch>
        </p:blipFill>
        <p:spPr>
          <a:xfrm>
            <a:off x="4575770" y="4456001"/>
            <a:ext cx="7314506" cy="2258698"/>
          </a:xfrm>
          <a:prstGeom prst="rect">
            <a:avLst/>
          </a:prstGeom>
        </p:spPr>
      </p:pic>
    </p:spTree>
    <p:extLst>
      <p:ext uri="{BB962C8B-B14F-4D97-AF65-F5344CB8AC3E}">
        <p14:creationId xmlns:p14="http://schemas.microsoft.com/office/powerpoint/2010/main" val="2029702618"/>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259306"/>
            <a:ext cx="11513713" cy="6598693"/>
          </a:xfrm>
        </p:spPr>
        <p:txBody>
          <a:bodyPr>
            <a:noAutofit/>
          </a:bodyPr>
          <a:lstStyle/>
          <a:p>
            <a:pPr marL="0" indent="0">
              <a:buNone/>
            </a:pPr>
            <a:r>
              <a:rPr lang="sv-SE" sz="1600" b="1" dirty="0"/>
              <a:t>Fall 8, Tore 7 år </a:t>
            </a:r>
            <a:br>
              <a:rPr lang="sv-SE" sz="1600" i="1" dirty="0">
                <a:solidFill>
                  <a:schemeClr val="tx1">
                    <a:lumMod val="50000"/>
                    <a:lumOff val="50000"/>
                  </a:schemeClr>
                </a:solidFill>
              </a:rPr>
            </a:br>
            <a:r>
              <a:rPr lang="sv-SE" sz="1600" dirty="0"/>
              <a:t>Vid mottagningsbesöket bestämmer du att kontrollera ett EKG: </a:t>
            </a:r>
            <a:br>
              <a:rPr lang="sv-SE" sz="1600" dirty="0"/>
            </a:br>
            <a:br>
              <a:rPr lang="sv-SE" sz="1600" dirty="0"/>
            </a:br>
            <a:r>
              <a:rPr lang="sv-SE" sz="1600" b="1" dirty="0"/>
              <a:t>Fråga 8:8 (2p) </a:t>
            </a:r>
            <a:br>
              <a:rPr lang="sv-SE" sz="1600" b="1" dirty="0"/>
            </a:br>
            <a:r>
              <a:rPr lang="sv-SE" sz="1600" dirty="0"/>
              <a:t>Beskriv detta EKG, och vad du ser som avvikande på EKG. </a:t>
            </a:r>
            <a:br>
              <a:rPr lang="sv-SE" sz="1600" dirty="0"/>
            </a:br>
            <a:r>
              <a:rPr lang="sv-SE" sz="1600" dirty="0"/>
              <a:t>Behövs ytterligare utredning, och i så fall vad? </a:t>
            </a:r>
            <a:br>
              <a:rPr lang="sv-SE" sz="1600" dirty="0"/>
            </a:br>
            <a:r>
              <a:rPr lang="sv-SE" sz="1600" dirty="0"/>
              <a:t>Ge förslag på nästa undersökning.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accent4"/>
              </a:solidFill>
            </a:endParaRPr>
          </a:p>
        </p:txBody>
      </p:sp>
      <p:pic>
        <p:nvPicPr>
          <p:cNvPr id="2" name="Bildobjekt 1">
            <a:extLst>
              <a:ext uri="{FF2B5EF4-FFF2-40B4-BE49-F238E27FC236}">
                <a16:creationId xmlns:a16="http://schemas.microsoft.com/office/drawing/2014/main" id="{D2BA8B81-255D-A8B1-7DB5-9AD14EEB3460}"/>
              </a:ext>
            </a:extLst>
          </p:cNvPr>
          <p:cNvPicPr>
            <a:picLocks noChangeAspect="1"/>
          </p:cNvPicPr>
          <p:nvPr/>
        </p:nvPicPr>
        <p:blipFill>
          <a:blip r:embed="rId2"/>
          <a:stretch>
            <a:fillRect/>
          </a:stretch>
        </p:blipFill>
        <p:spPr>
          <a:xfrm>
            <a:off x="6096000" y="560605"/>
            <a:ext cx="5840863" cy="5102552"/>
          </a:xfrm>
          <a:prstGeom prst="rect">
            <a:avLst/>
          </a:prstGeom>
        </p:spPr>
      </p:pic>
    </p:spTree>
    <p:extLst>
      <p:ext uri="{BB962C8B-B14F-4D97-AF65-F5344CB8AC3E}">
        <p14:creationId xmlns:p14="http://schemas.microsoft.com/office/powerpoint/2010/main" val="3150550857"/>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259306"/>
            <a:ext cx="11513713" cy="6598693"/>
          </a:xfrm>
        </p:spPr>
        <p:txBody>
          <a:bodyPr>
            <a:noAutofit/>
          </a:bodyPr>
          <a:lstStyle/>
          <a:p>
            <a:pPr marL="0" indent="0">
              <a:buNone/>
            </a:pPr>
            <a:r>
              <a:rPr lang="sv-SE" sz="1600" b="1" dirty="0"/>
              <a:t>Fall 8, Tore 7 år </a:t>
            </a:r>
            <a:br>
              <a:rPr lang="sv-SE" sz="1600" i="1" dirty="0">
                <a:solidFill>
                  <a:schemeClr val="tx1">
                    <a:lumMod val="50000"/>
                    <a:lumOff val="50000"/>
                  </a:schemeClr>
                </a:solidFill>
              </a:rPr>
            </a:br>
            <a:r>
              <a:rPr lang="sv-SE" sz="1600" dirty="0"/>
              <a:t>Vid mottagningsbesöket bestämmer du att kontrollera ett EKG: </a:t>
            </a:r>
            <a:br>
              <a:rPr lang="sv-SE" sz="1600" dirty="0"/>
            </a:br>
            <a:br>
              <a:rPr lang="sv-SE" sz="1600" dirty="0"/>
            </a:br>
            <a:r>
              <a:rPr lang="sv-SE" sz="1600" b="1" dirty="0"/>
              <a:t>Fråga 8:8 (2p) </a:t>
            </a:r>
            <a:br>
              <a:rPr lang="sv-SE" sz="1600" b="1" dirty="0"/>
            </a:br>
            <a:r>
              <a:rPr lang="sv-SE" sz="1600" dirty="0"/>
              <a:t>Beskriv detta EKG, och vad du ser som avvikande på EKG. </a:t>
            </a:r>
            <a:br>
              <a:rPr lang="sv-SE" sz="1600" dirty="0"/>
            </a:br>
            <a:r>
              <a:rPr lang="sv-SE" sz="1600" dirty="0"/>
              <a:t>Behövs ytterligare utredning, och i så fall vad? </a:t>
            </a:r>
            <a:br>
              <a:rPr lang="sv-SE" sz="1600" dirty="0"/>
            </a:br>
            <a:r>
              <a:rPr lang="sv-SE" sz="1600" dirty="0"/>
              <a:t>Ge förslag på nästa undersökning. </a:t>
            </a:r>
            <a:br>
              <a:rPr lang="sv-SE" sz="1600" dirty="0"/>
            </a:br>
            <a:br>
              <a:rPr lang="sv-SE" sz="1600" dirty="0"/>
            </a:br>
            <a:r>
              <a:rPr lang="sv-SE" sz="1600" dirty="0">
                <a:solidFill>
                  <a:schemeClr val="accent4"/>
                </a:solidFill>
              </a:rPr>
              <a:t>Svarsförslag:</a:t>
            </a:r>
            <a:br>
              <a:rPr lang="sv-SE" sz="1600" dirty="0">
                <a:solidFill>
                  <a:schemeClr val="accent4"/>
                </a:solidFill>
              </a:rPr>
            </a:br>
            <a:r>
              <a:rPr lang="sv-SE" sz="1600" dirty="0">
                <a:solidFill>
                  <a:schemeClr val="accent4"/>
                </a:solidFill>
              </a:rPr>
              <a:t>EKG-tolkning= Sinusrytm, svårdefinierad el-axel, högerhypertrofi, </a:t>
            </a:r>
            <a:br>
              <a:rPr lang="sv-SE" sz="1600" dirty="0">
                <a:solidFill>
                  <a:schemeClr val="accent4"/>
                </a:solidFill>
              </a:rPr>
            </a:br>
            <a:r>
              <a:rPr lang="sv-SE" sz="1600" dirty="0">
                <a:solidFill>
                  <a:schemeClr val="accent4"/>
                </a:solidFill>
              </a:rPr>
              <a:t>höga P-vågor samt generellt höga amplituder inger misstanke om </a:t>
            </a:r>
            <a:br>
              <a:rPr lang="sv-SE" sz="1600" dirty="0">
                <a:solidFill>
                  <a:schemeClr val="accent4"/>
                </a:solidFill>
              </a:rPr>
            </a:br>
            <a:r>
              <a:rPr lang="sv-SE" sz="1600" dirty="0">
                <a:solidFill>
                  <a:schemeClr val="accent4"/>
                </a:solidFill>
              </a:rPr>
              <a:t>även vänsterkammarhypertrofi, </a:t>
            </a:r>
            <a:r>
              <a:rPr lang="sv-SE" sz="1600" dirty="0" err="1">
                <a:solidFill>
                  <a:schemeClr val="accent4"/>
                </a:solidFill>
              </a:rPr>
              <a:t>septal</a:t>
            </a:r>
            <a:r>
              <a:rPr lang="sv-SE" sz="1600" dirty="0">
                <a:solidFill>
                  <a:schemeClr val="accent4"/>
                </a:solidFill>
              </a:rPr>
              <a:t> hypertrofi. </a:t>
            </a:r>
          </a:p>
          <a:p>
            <a:pPr marL="0" indent="0">
              <a:buNone/>
            </a:pPr>
            <a:r>
              <a:rPr lang="sv-SE" sz="1600" dirty="0">
                <a:solidFill>
                  <a:schemeClr val="accent4"/>
                </a:solidFill>
              </a:rPr>
              <a:t>OBS positiva T-vågor i högersidiga avledningar !!! </a:t>
            </a:r>
            <a:br>
              <a:rPr lang="sv-SE" sz="1600" dirty="0">
                <a:solidFill>
                  <a:schemeClr val="accent4"/>
                </a:solidFill>
              </a:rPr>
            </a:br>
            <a:r>
              <a:rPr lang="sv-SE" sz="1600" dirty="0">
                <a:solidFill>
                  <a:schemeClr val="accent4"/>
                </a:solidFill>
              </a:rPr>
              <a:t>Diskreta ST-höjningar </a:t>
            </a:r>
            <a:r>
              <a:rPr lang="sv-SE" sz="1600" dirty="0" err="1">
                <a:solidFill>
                  <a:schemeClr val="accent4"/>
                </a:solidFill>
              </a:rPr>
              <a:t>septalt</a:t>
            </a:r>
            <a:r>
              <a:rPr lang="sv-SE" sz="1600" dirty="0">
                <a:solidFill>
                  <a:schemeClr val="accent4"/>
                </a:solidFill>
              </a:rPr>
              <a:t>. </a:t>
            </a:r>
          </a:p>
          <a:p>
            <a:pPr marL="0" indent="0">
              <a:buNone/>
            </a:pPr>
            <a:r>
              <a:rPr lang="sv-SE" sz="1600" dirty="0">
                <a:solidFill>
                  <a:schemeClr val="accent4"/>
                </a:solidFill>
              </a:rPr>
              <a:t>Högerhypertrofi, </a:t>
            </a:r>
            <a:r>
              <a:rPr lang="sv-SE" sz="1600" dirty="0" err="1">
                <a:solidFill>
                  <a:schemeClr val="accent4"/>
                </a:solidFill>
              </a:rPr>
              <a:t>Pulmonell</a:t>
            </a:r>
            <a:r>
              <a:rPr lang="sv-SE" sz="1600" dirty="0">
                <a:solidFill>
                  <a:schemeClr val="accent4"/>
                </a:solidFill>
              </a:rPr>
              <a:t> hypertension eller </a:t>
            </a:r>
            <a:r>
              <a:rPr lang="sv-SE" sz="1600" dirty="0" err="1">
                <a:solidFill>
                  <a:schemeClr val="accent4"/>
                </a:solidFill>
              </a:rPr>
              <a:t>pulmonalstenos</a:t>
            </a:r>
            <a:r>
              <a:rPr lang="sv-SE" sz="1600" dirty="0">
                <a:solidFill>
                  <a:schemeClr val="accent4"/>
                </a:solidFill>
              </a:rPr>
              <a:t> </a:t>
            </a:r>
            <a:br>
              <a:rPr lang="sv-SE" sz="1600" dirty="0">
                <a:solidFill>
                  <a:schemeClr val="accent4"/>
                </a:solidFill>
              </a:rPr>
            </a:br>
            <a:r>
              <a:rPr lang="sv-SE" sz="1600" dirty="0">
                <a:solidFill>
                  <a:schemeClr val="accent4"/>
                </a:solidFill>
              </a:rPr>
              <a:t>får misstänkas utifrån EKG. </a:t>
            </a:r>
          </a:p>
          <a:p>
            <a:pPr marL="0" indent="0">
              <a:buNone/>
            </a:pPr>
            <a:r>
              <a:rPr lang="sv-SE" sz="1600" dirty="0">
                <a:solidFill>
                  <a:schemeClr val="accent4"/>
                </a:solidFill>
              </a:rPr>
              <a:t>Ja, man behöver gå vidare med EKO kardiografi (ultraljud av hjärta).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accent4"/>
              </a:solidFill>
            </a:endParaRPr>
          </a:p>
        </p:txBody>
      </p:sp>
      <p:pic>
        <p:nvPicPr>
          <p:cNvPr id="2" name="Bildobjekt 1">
            <a:extLst>
              <a:ext uri="{FF2B5EF4-FFF2-40B4-BE49-F238E27FC236}">
                <a16:creationId xmlns:a16="http://schemas.microsoft.com/office/drawing/2014/main" id="{D2BA8B81-255D-A8B1-7DB5-9AD14EEB3460}"/>
              </a:ext>
            </a:extLst>
          </p:cNvPr>
          <p:cNvPicPr>
            <a:picLocks noChangeAspect="1"/>
          </p:cNvPicPr>
          <p:nvPr/>
        </p:nvPicPr>
        <p:blipFill>
          <a:blip r:embed="rId2"/>
          <a:stretch>
            <a:fillRect/>
          </a:stretch>
        </p:blipFill>
        <p:spPr>
          <a:xfrm>
            <a:off x="6096000" y="560605"/>
            <a:ext cx="5840863" cy="5102552"/>
          </a:xfrm>
          <a:prstGeom prst="rect">
            <a:avLst/>
          </a:prstGeom>
        </p:spPr>
      </p:pic>
    </p:spTree>
    <p:extLst>
      <p:ext uri="{BB962C8B-B14F-4D97-AF65-F5344CB8AC3E}">
        <p14:creationId xmlns:p14="http://schemas.microsoft.com/office/powerpoint/2010/main" val="2530553328"/>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259306"/>
            <a:ext cx="11513713" cy="6598693"/>
          </a:xfrm>
        </p:spPr>
        <p:txBody>
          <a:bodyPr>
            <a:noAutofit/>
          </a:bodyPr>
          <a:lstStyle/>
          <a:p>
            <a:pPr marL="0" indent="0">
              <a:buNone/>
            </a:pPr>
            <a:r>
              <a:rPr lang="sv-SE" sz="1600" b="1" dirty="0"/>
              <a:t>Fall 8, Tore 7 år </a:t>
            </a:r>
            <a:br>
              <a:rPr lang="sv-SE" sz="1600" i="1" dirty="0">
                <a:solidFill>
                  <a:schemeClr val="tx1">
                    <a:lumMod val="50000"/>
                    <a:lumOff val="50000"/>
                  </a:schemeClr>
                </a:solidFill>
              </a:rPr>
            </a:br>
            <a:endParaRPr lang="sv-SE" sz="1600" i="1" dirty="0">
              <a:solidFill>
                <a:schemeClr val="tx1">
                  <a:lumMod val="50000"/>
                  <a:lumOff val="50000"/>
                </a:schemeClr>
              </a:solidFill>
            </a:endParaRPr>
          </a:p>
          <a:p>
            <a:pPr marL="0" indent="0">
              <a:buNone/>
            </a:pPr>
            <a:r>
              <a:rPr lang="sv-SE" sz="1600" b="1" dirty="0">
                <a:solidFill>
                  <a:schemeClr val="accent3"/>
                </a:solidFill>
              </a:rPr>
              <a:t>Återkoppling </a:t>
            </a:r>
            <a:endParaRPr lang="sv-SE" sz="1600" dirty="0">
              <a:solidFill>
                <a:schemeClr val="accent3"/>
              </a:solidFill>
            </a:endParaRPr>
          </a:p>
          <a:p>
            <a:pPr marL="0" indent="0">
              <a:buNone/>
            </a:pPr>
            <a:r>
              <a:rPr lang="sv-SE" sz="1600" dirty="0">
                <a:solidFill>
                  <a:schemeClr val="accent3"/>
                </a:solidFill>
              </a:rPr>
              <a:t>Du bedömer att EKG är patologiskt. </a:t>
            </a:r>
          </a:p>
          <a:p>
            <a:pPr marL="0" indent="0">
              <a:buNone/>
            </a:pPr>
            <a:r>
              <a:rPr lang="sv-SE" sz="1600" dirty="0">
                <a:solidFill>
                  <a:schemeClr val="accent3"/>
                </a:solidFill>
              </a:rPr>
              <a:t>Du beställer ett ultraljud av hjärtat (ekokardiografi) som visar en minst måttlig </a:t>
            </a:r>
            <a:r>
              <a:rPr lang="sv-SE" sz="1600" dirty="0" err="1">
                <a:solidFill>
                  <a:schemeClr val="accent3"/>
                </a:solidFill>
              </a:rPr>
              <a:t>pulmonalstenos</a:t>
            </a:r>
            <a:r>
              <a:rPr lang="sv-SE" sz="1600" dirty="0">
                <a:solidFill>
                  <a:schemeClr val="accent3"/>
                </a:solidFill>
              </a:rPr>
              <a:t> och en </a:t>
            </a:r>
            <a:r>
              <a:rPr lang="sv-SE" sz="1600" dirty="0" err="1">
                <a:solidFill>
                  <a:schemeClr val="accent3"/>
                </a:solidFill>
              </a:rPr>
              <a:t>hypertrof</a:t>
            </a:r>
            <a:r>
              <a:rPr lang="sv-SE" sz="1600" dirty="0">
                <a:solidFill>
                  <a:schemeClr val="accent3"/>
                </a:solidFill>
              </a:rPr>
              <a:t> </a:t>
            </a:r>
            <a:r>
              <a:rPr lang="sv-SE" sz="1600" dirty="0" err="1">
                <a:solidFill>
                  <a:schemeClr val="accent3"/>
                </a:solidFill>
              </a:rPr>
              <a:t>kardiomyopati</a:t>
            </a:r>
            <a:r>
              <a:rPr lang="sv-SE" sz="1600" dirty="0">
                <a:solidFill>
                  <a:schemeClr val="accent3"/>
                </a:solidFill>
              </a:rPr>
              <a:t>. </a:t>
            </a:r>
          </a:p>
          <a:p>
            <a:pPr marL="0" indent="0">
              <a:buNone/>
            </a:pPr>
            <a:r>
              <a:rPr lang="sv-SE" sz="1600" dirty="0">
                <a:solidFill>
                  <a:schemeClr val="accent3"/>
                </a:solidFill>
              </a:rPr>
              <a:t>Det stod senare klart att Tore har diagnosen </a:t>
            </a:r>
            <a:r>
              <a:rPr lang="sv-SE" sz="1600" dirty="0" err="1">
                <a:solidFill>
                  <a:schemeClr val="accent3"/>
                </a:solidFill>
              </a:rPr>
              <a:t>Noonan</a:t>
            </a:r>
            <a:r>
              <a:rPr lang="sv-SE" sz="1600" dirty="0">
                <a:solidFill>
                  <a:schemeClr val="accent3"/>
                </a:solidFill>
              </a:rPr>
              <a:t> syndrom, diagnosen misstänktes i fortsatt utredning, genetiskt prov togs och visade en genetisk avvikelse som är vanlig vid </a:t>
            </a:r>
            <a:r>
              <a:rPr lang="sv-SE" sz="1600" dirty="0" err="1">
                <a:solidFill>
                  <a:schemeClr val="accent3"/>
                </a:solidFill>
              </a:rPr>
              <a:t>Noonan</a:t>
            </a:r>
            <a:r>
              <a:rPr lang="sv-SE" sz="1600" dirty="0">
                <a:solidFill>
                  <a:schemeClr val="accent3"/>
                </a:solidFill>
              </a:rPr>
              <a:t> syndrom, vilket gav förklaring till hela patientens symtombild. Familjeutredning gjordes och storebror liksom far har också detta syndrom. </a:t>
            </a:r>
          </a:p>
          <a:p>
            <a:pPr marL="0" indent="0">
              <a:buNone/>
            </a:pPr>
            <a:endParaRPr lang="sv-SE" sz="1600" dirty="0"/>
          </a:p>
          <a:p>
            <a:pPr marL="0" indent="0">
              <a:buNone/>
            </a:pPr>
            <a:r>
              <a:rPr lang="sv-SE" sz="1600" b="1" dirty="0">
                <a:solidFill>
                  <a:schemeClr val="accent1"/>
                </a:solidFill>
              </a:rPr>
              <a:t>Slut på fall 8!</a:t>
            </a:r>
          </a:p>
          <a:p>
            <a:pPr marL="0" indent="0">
              <a:buNone/>
            </a:pPr>
            <a:endParaRPr lang="sv-SE" sz="1600" dirty="0"/>
          </a:p>
          <a:p>
            <a:pPr marL="0" indent="0">
              <a:buNone/>
            </a:pPr>
            <a:endParaRPr lang="sv-SE" sz="1600" dirty="0"/>
          </a:p>
          <a:p>
            <a:pPr marL="0" indent="0">
              <a:buNone/>
            </a:pPr>
            <a:endParaRPr lang="sv-SE" sz="1600" dirty="0">
              <a:solidFill>
                <a:schemeClr val="accent4"/>
              </a:solidFill>
            </a:endParaRPr>
          </a:p>
        </p:txBody>
      </p:sp>
      <p:pic>
        <p:nvPicPr>
          <p:cNvPr id="4" name="Bildobjekt 3">
            <a:extLst>
              <a:ext uri="{FF2B5EF4-FFF2-40B4-BE49-F238E27FC236}">
                <a16:creationId xmlns:a16="http://schemas.microsoft.com/office/drawing/2014/main" id="{442561E9-94D8-319D-B073-40EC4550ED9A}"/>
              </a:ext>
            </a:extLst>
          </p:cNvPr>
          <p:cNvPicPr>
            <a:picLocks noChangeAspect="1"/>
          </p:cNvPicPr>
          <p:nvPr/>
        </p:nvPicPr>
        <p:blipFill>
          <a:blip r:embed="rId2"/>
          <a:stretch>
            <a:fillRect/>
          </a:stretch>
        </p:blipFill>
        <p:spPr>
          <a:xfrm>
            <a:off x="8256896" y="2715668"/>
            <a:ext cx="3024685" cy="3128984"/>
          </a:xfrm>
          <a:prstGeom prst="rect">
            <a:avLst/>
          </a:prstGeom>
        </p:spPr>
      </p:pic>
    </p:spTree>
    <p:extLst>
      <p:ext uri="{BB962C8B-B14F-4D97-AF65-F5344CB8AC3E}">
        <p14:creationId xmlns:p14="http://schemas.microsoft.com/office/powerpoint/2010/main" val="458011020"/>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259306"/>
            <a:ext cx="11513713" cy="6598693"/>
          </a:xfrm>
        </p:spPr>
        <p:txBody>
          <a:bodyPr>
            <a:noAutofit/>
          </a:bodyPr>
          <a:lstStyle/>
          <a:p>
            <a:pPr marL="0" indent="0">
              <a:buNone/>
            </a:pPr>
            <a:r>
              <a:rPr lang="sv-SE" sz="1600" b="1" dirty="0"/>
              <a:t>Fall 1, Charlotta 15 år </a:t>
            </a:r>
            <a:endParaRPr lang="sv-SE" sz="1600" dirty="0"/>
          </a:p>
          <a:p>
            <a:pPr marL="0" indent="0">
              <a:buNone/>
            </a:pPr>
            <a:r>
              <a:rPr lang="sv-SE" sz="1600" dirty="0"/>
              <a:t>Du jobbar som underläkare på ett litet sjukhus i södra Sverige. På den allmänpediatriska mottagningen träffar du på ett nybesök Charlotta 15 år tillsammans med sin mamma. Charlotta söker på grund av trötthet och hjärtklappning. Hon berättar att hon även blir lättare andfådd när hon anstränger sig, ex när hon rider, att hon tycker hon blir svettig ofta och att hon får gå på toa och bajsa oftare än hon brukar. Mamma berättar att hon inte riktigt känner igen sin dotter, hon tycker Charlotta verkar nervös och ångestladdad, sover sämre och har gått ner i vikt 3kg. Hon är mkt orolig och har bett om att få prata med Charlottas mentor i skolan. </a:t>
            </a:r>
            <a:br>
              <a:rPr lang="sv-SE" sz="1600" dirty="0"/>
            </a:br>
            <a:br>
              <a:rPr lang="sv-SE" sz="1600" dirty="0"/>
            </a:br>
            <a:r>
              <a:rPr lang="sv-SE" sz="1600" b="1" dirty="0"/>
              <a:t>Fråga 1:1 (3p) </a:t>
            </a:r>
            <a:br>
              <a:rPr lang="sv-SE" sz="1600" b="1" dirty="0"/>
            </a:br>
            <a:r>
              <a:rPr lang="sv-SE" sz="1600" dirty="0"/>
              <a:t>Nämn 3 differentialdiagnoser. Motivera genom att ange vilken anamnestisk information som talar för eller emot. </a:t>
            </a:r>
            <a:br>
              <a:rPr lang="sv-SE" sz="1600" dirty="0"/>
            </a:br>
            <a:br>
              <a:rPr lang="sv-SE" sz="1600" dirty="0"/>
            </a:br>
            <a:endParaRPr lang="sv-SE" sz="1600" dirty="0"/>
          </a:p>
          <a:p>
            <a:pPr marL="0" indent="0">
              <a:buNone/>
            </a:pPr>
            <a:endParaRPr lang="sv-SE" sz="1600" dirty="0"/>
          </a:p>
          <a:p>
            <a:pPr marL="0" indent="0">
              <a:buNone/>
            </a:pPr>
            <a:endParaRPr lang="sv-SE" sz="1600" dirty="0">
              <a:solidFill>
                <a:schemeClr val="accent4"/>
              </a:solidFill>
            </a:endParaRPr>
          </a:p>
        </p:txBody>
      </p:sp>
    </p:spTree>
    <p:extLst>
      <p:ext uri="{BB962C8B-B14F-4D97-AF65-F5344CB8AC3E}">
        <p14:creationId xmlns:p14="http://schemas.microsoft.com/office/powerpoint/2010/main" val="1431463100"/>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259306"/>
            <a:ext cx="11513713" cy="6598693"/>
          </a:xfrm>
        </p:spPr>
        <p:txBody>
          <a:bodyPr>
            <a:noAutofit/>
          </a:bodyPr>
          <a:lstStyle/>
          <a:p>
            <a:pPr marL="0" indent="0">
              <a:buNone/>
            </a:pPr>
            <a:r>
              <a:rPr lang="sv-SE" sz="1600" b="1" dirty="0"/>
              <a:t>Fall 1, Charlotta 15 år </a:t>
            </a:r>
            <a:endParaRPr lang="sv-SE" sz="1600" dirty="0"/>
          </a:p>
          <a:p>
            <a:pPr marL="0" indent="0">
              <a:buNone/>
            </a:pPr>
            <a:r>
              <a:rPr lang="sv-SE" sz="1600" dirty="0"/>
              <a:t>Du jobbar som underläkare på ett litet sjukhus i södra Sverige. På den allmänpediatriska mottagningen träffar du på ett nybesök Charlotta 15 år tillsammans med sin mamma. Charlotta söker på grund av trötthet och hjärtklappning. Hon berättar att hon även blir lättare andfådd när hon anstränger sig, ex när hon rider, att hon tycker hon blir svettig ofta och att hon får gå på toa och bajsa oftare än hon brukar. Mamma berättar att hon inte riktigt känner igen sin dotter, hon tycker Charlotta verkar nervös och ångestladdad, sover sämre och har gått ner i vikt 3kg. Hon är mkt orolig och har bett om att få prata med Charlottas mentor i skolan. </a:t>
            </a:r>
            <a:br>
              <a:rPr lang="sv-SE" sz="1600" dirty="0"/>
            </a:br>
            <a:br>
              <a:rPr lang="sv-SE" sz="1600" dirty="0"/>
            </a:br>
            <a:r>
              <a:rPr lang="sv-SE" sz="1600" b="1" dirty="0"/>
              <a:t>Fråga 1:1 (3p) </a:t>
            </a:r>
            <a:br>
              <a:rPr lang="sv-SE" sz="1600" b="1" dirty="0"/>
            </a:br>
            <a:r>
              <a:rPr lang="sv-SE" sz="1600" dirty="0"/>
              <a:t>Nämn 3 differentialdiagnoser. Motivera genom att ange vilken anamnestisk information som talar för eller emot.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b="1" dirty="0" err="1">
                <a:solidFill>
                  <a:schemeClr val="accent4"/>
                </a:solidFill>
              </a:rPr>
              <a:t>hypertyreos</a:t>
            </a:r>
            <a:r>
              <a:rPr lang="sv-SE" sz="1600" b="1" dirty="0">
                <a:solidFill>
                  <a:schemeClr val="accent4"/>
                </a:solidFill>
              </a:rPr>
              <a:t> </a:t>
            </a:r>
            <a:r>
              <a:rPr lang="sv-SE" sz="1600" dirty="0">
                <a:solidFill>
                  <a:schemeClr val="accent4"/>
                </a:solidFill>
              </a:rPr>
              <a:t>(svettning, lös avföring, viktnedgång, oro, hjärtklappning, sover sämre och trötthet talar för) </a:t>
            </a:r>
          </a:p>
          <a:p>
            <a:pPr marL="0" indent="0">
              <a:buNone/>
            </a:pPr>
            <a:r>
              <a:rPr lang="sv-SE" sz="1600" b="1" dirty="0">
                <a:solidFill>
                  <a:schemeClr val="accent4"/>
                </a:solidFill>
              </a:rPr>
              <a:t>hjärtsjukdom </a:t>
            </a:r>
            <a:r>
              <a:rPr lang="sv-SE" sz="1600" dirty="0">
                <a:solidFill>
                  <a:schemeClr val="accent4"/>
                </a:solidFill>
              </a:rPr>
              <a:t>((hjärtsvikt, arytmi) hjärtklappning, viktnedgång, andfåddhet, svettningar, trötthet talar för) </a:t>
            </a:r>
          </a:p>
          <a:p>
            <a:pPr marL="0" indent="0">
              <a:buNone/>
            </a:pPr>
            <a:r>
              <a:rPr lang="sv-SE" sz="1600" b="1" dirty="0">
                <a:solidFill>
                  <a:schemeClr val="accent4"/>
                </a:solidFill>
              </a:rPr>
              <a:t>psykiatrisk diagnos </a:t>
            </a:r>
            <a:r>
              <a:rPr lang="sv-SE" sz="1600" dirty="0">
                <a:solidFill>
                  <a:schemeClr val="accent4"/>
                </a:solidFill>
              </a:rPr>
              <a:t>((depression, oro, ätstörning, ADHD) viktnedgång, oro, sömnstörning, trötthet talar för) </a:t>
            </a:r>
          </a:p>
          <a:p>
            <a:pPr marL="0" indent="0">
              <a:buNone/>
            </a:pPr>
            <a:r>
              <a:rPr lang="sv-SE" sz="1600" b="1" dirty="0">
                <a:solidFill>
                  <a:schemeClr val="accent4"/>
                </a:solidFill>
              </a:rPr>
              <a:t>diabetes </a:t>
            </a:r>
            <a:r>
              <a:rPr lang="sv-SE" sz="1600" b="1" dirty="0" err="1">
                <a:solidFill>
                  <a:schemeClr val="accent4"/>
                </a:solidFill>
              </a:rPr>
              <a:t>mellitus</a:t>
            </a:r>
            <a:r>
              <a:rPr lang="sv-SE" sz="1600" b="1" dirty="0">
                <a:solidFill>
                  <a:schemeClr val="accent4"/>
                </a:solidFill>
              </a:rPr>
              <a:t> </a:t>
            </a:r>
            <a:r>
              <a:rPr lang="sv-SE" sz="1600" dirty="0">
                <a:solidFill>
                  <a:schemeClr val="accent4"/>
                </a:solidFill>
              </a:rPr>
              <a:t>(viktnedgång, andfåddhet, trötthet, sömnstörning/oro/ångest talar för) </a:t>
            </a:r>
          </a:p>
          <a:p>
            <a:pPr marL="0" indent="0">
              <a:buNone/>
            </a:pPr>
            <a:r>
              <a:rPr lang="sv-SE" sz="1600" b="1" dirty="0">
                <a:solidFill>
                  <a:schemeClr val="accent4"/>
                </a:solidFill>
              </a:rPr>
              <a:t>IBD/</a:t>
            </a:r>
            <a:r>
              <a:rPr lang="sv-SE" sz="1600" b="1" dirty="0" err="1">
                <a:solidFill>
                  <a:schemeClr val="accent4"/>
                </a:solidFill>
              </a:rPr>
              <a:t>gastroenterit</a:t>
            </a:r>
            <a:r>
              <a:rPr lang="sv-SE" sz="1600" b="1" dirty="0">
                <a:solidFill>
                  <a:schemeClr val="accent4"/>
                </a:solidFill>
              </a:rPr>
              <a:t>/</a:t>
            </a:r>
            <a:r>
              <a:rPr lang="sv-SE" sz="1600" dirty="0">
                <a:solidFill>
                  <a:schemeClr val="accent4"/>
                </a:solidFill>
              </a:rPr>
              <a:t>malnutrition (viktnedgång, lös avföring, trötthet talar för) </a:t>
            </a:r>
          </a:p>
        </p:txBody>
      </p:sp>
    </p:spTree>
    <p:extLst>
      <p:ext uri="{BB962C8B-B14F-4D97-AF65-F5344CB8AC3E}">
        <p14:creationId xmlns:p14="http://schemas.microsoft.com/office/powerpoint/2010/main" val="4260578620"/>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1, Charlotta 15 år </a:t>
            </a:r>
            <a:endParaRPr lang="sv-SE" sz="1600" dirty="0"/>
          </a:p>
          <a:p>
            <a:pPr marL="0" indent="0">
              <a:buNone/>
            </a:pPr>
            <a:r>
              <a:rPr lang="sv-SE" sz="1200" i="1" dirty="0">
                <a:solidFill>
                  <a:schemeClr val="tx1">
                    <a:lumMod val="50000"/>
                    <a:lumOff val="50000"/>
                  </a:schemeClr>
                </a:solidFill>
              </a:rPr>
              <a:t>Du jobbar som underläkare på ett litet sjukhus i södra Sverige. På den allmänpediatriska mottagningen träffar du på ett nybesök Charlotta 15 år tillsammans med sin mamma. Charlotta söker på grund av trötthet och hjärtklappning. Hon berättar att hon även blir lättare andfådd när hon anstränger sig, ex när hon rider, att hon tycker hon blir svettig ofta och att hon får gå på toa och bajsa oftare än hon brukar. Mamma berättar att hon inte riktigt känner igen sin dotter, hon tycker Charlotta verkar nervös och ångestladdad, sover sämre och har gått ner i vikt 3kg. Hon är mkt orolig och har bett om att få prata med Charlottas mentor i skolan. </a:t>
            </a:r>
            <a:br>
              <a:rPr lang="sv-SE" sz="1600" dirty="0"/>
            </a:br>
            <a:br>
              <a:rPr lang="sv-SE" sz="1600" dirty="0"/>
            </a:br>
            <a:r>
              <a:rPr lang="sv-SE" sz="1600" b="1" dirty="0"/>
              <a:t>Fråga 1:2 (2p) </a:t>
            </a:r>
            <a:r>
              <a:rPr lang="sv-SE" sz="1600" dirty="0"/>
              <a:t>För var av dina 3 differentialdiagnoser, vilken ytterligare anamnestisk information är viktig för din bedömning?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solidFill>
                <a:schemeClr val="accent4"/>
              </a:solidFill>
            </a:endParaRPr>
          </a:p>
        </p:txBody>
      </p:sp>
    </p:spTree>
    <p:extLst>
      <p:ext uri="{BB962C8B-B14F-4D97-AF65-F5344CB8AC3E}">
        <p14:creationId xmlns:p14="http://schemas.microsoft.com/office/powerpoint/2010/main" val="2229699165"/>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1, Charlotta 15 år </a:t>
            </a:r>
            <a:endParaRPr lang="sv-SE" sz="1600" dirty="0"/>
          </a:p>
          <a:p>
            <a:pPr marL="0" indent="0">
              <a:buNone/>
            </a:pPr>
            <a:r>
              <a:rPr lang="sv-SE" sz="1200" i="1" dirty="0">
                <a:solidFill>
                  <a:schemeClr val="tx1">
                    <a:lumMod val="50000"/>
                    <a:lumOff val="50000"/>
                  </a:schemeClr>
                </a:solidFill>
              </a:rPr>
              <a:t>Du jobbar som underläkare på ett litet sjukhus i södra Sverige. På den allmänpediatriska mottagningen träffar du på ett nybesök Charlotta 15 år tillsammans med sin mamma. Charlotta söker på grund av trötthet och hjärtklappning. Hon berättar att hon även blir lättare andfådd när hon anstränger sig, ex när hon rider, att hon tycker hon blir svettig ofta och att hon får gå på toa och bajsa oftare än hon brukar. Mamma berättar att hon inte riktigt känner igen sin dotter, hon tycker Charlotta verkar nervös och ångestladdad, sover sämre och har gått ner i vikt 3kg. Hon är mkt orolig och har bett om att få prata med Charlottas mentor i skolan. </a:t>
            </a:r>
            <a:br>
              <a:rPr lang="sv-SE" sz="1600" dirty="0"/>
            </a:br>
            <a:br>
              <a:rPr lang="sv-SE" sz="1600" dirty="0"/>
            </a:br>
            <a:r>
              <a:rPr lang="sv-SE" sz="1600" b="1" dirty="0"/>
              <a:t>Fråga 1:2 (2p) </a:t>
            </a:r>
            <a:r>
              <a:rPr lang="sv-SE" sz="1600" dirty="0"/>
              <a:t>För var av dina 3 differentialdiagnoser, vilken ytterligare anamnestisk information är viktig för din bedömning?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b="1" dirty="0" err="1">
                <a:solidFill>
                  <a:schemeClr val="accent4"/>
                </a:solidFill>
              </a:rPr>
              <a:t>Hypertyreos</a:t>
            </a:r>
            <a:r>
              <a:rPr lang="sv-SE" sz="1600" b="1" dirty="0">
                <a:solidFill>
                  <a:schemeClr val="accent4"/>
                </a:solidFill>
              </a:rPr>
              <a:t>; </a:t>
            </a:r>
            <a:r>
              <a:rPr lang="sv-SE" sz="1600" dirty="0">
                <a:solidFill>
                  <a:schemeClr val="accent4"/>
                </a:solidFill>
              </a:rPr>
              <a:t>ärftlighet för autoimmun </a:t>
            </a:r>
            <a:r>
              <a:rPr lang="sv-SE" sz="1600" dirty="0" err="1">
                <a:solidFill>
                  <a:schemeClr val="accent4"/>
                </a:solidFill>
              </a:rPr>
              <a:t>sjd</a:t>
            </a:r>
            <a:r>
              <a:rPr lang="sv-SE" sz="1600" dirty="0">
                <a:solidFill>
                  <a:schemeClr val="accent4"/>
                </a:solidFill>
              </a:rPr>
              <a:t>, duration av symptom, svullnad hals, synpåverkan </a:t>
            </a:r>
          </a:p>
          <a:p>
            <a:pPr marL="0" indent="0">
              <a:buNone/>
            </a:pPr>
            <a:r>
              <a:rPr lang="sv-SE" sz="1600" b="1" dirty="0">
                <a:solidFill>
                  <a:schemeClr val="accent4"/>
                </a:solidFill>
              </a:rPr>
              <a:t>Hjärtsjukdom; </a:t>
            </a:r>
            <a:r>
              <a:rPr lang="sv-SE" sz="1600" dirty="0">
                <a:solidFill>
                  <a:schemeClr val="accent4"/>
                </a:solidFill>
              </a:rPr>
              <a:t>ärftlighet för hjärtsjukdom/arytmi/plötslig död, symptom på cirkulationspåverkan (försämrad kondition/ansträngningsrelaterade symptom, bröstsmärta, </a:t>
            </a:r>
            <a:r>
              <a:rPr lang="sv-SE" sz="1600" dirty="0" err="1">
                <a:solidFill>
                  <a:schemeClr val="accent4"/>
                </a:solidFill>
              </a:rPr>
              <a:t>dyspnoé</a:t>
            </a:r>
            <a:r>
              <a:rPr lang="sv-SE" sz="1600" dirty="0">
                <a:solidFill>
                  <a:schemeClr val="accent4"/>
                </a:solidFill>
              </a:rPr>
              <a:t>)?, ödem/perifer inkompensation?, duration av symptom) </a:t>
            </a:r>
          </a:p>
          <a:p>
            <a:pPr marL="0" indent="0">
              <a:buNone/>
            </a:pPr>
            <a:r>
              <a:rPr lang="sv-SE" sz="1600" b="1" dirty="0">
                <a:solidFill>
                  <a:schemeClr val="accent4"/>
                </a:solidFill>
              </a:rPr>
              <a:t>psykiatrisk diagnos; </a:t>
            </a:r>
            <a:r>
              <a:rPr lang="sv-SE" sz="1600" dirty="0">
                <a:solidFill>
                  <a:schemeClr val="accent4"/>
                </a:solidFill>
              </a:rPr>
              <a:t>psykosociala </a:t>
            </a:r>
            <a:r>
              <a:rPr lang="sv-SE" sz="1600" dirty="0" err="1">
                <a:solidFill>
                  <a:schemeClr val="accent4"/>
                </a:solidFill>
              </a:rPr>
              <a:t>stressorer</a:t>
            </a:r>
            <a:r>
              <a:rPr lang="sv-SE" sz="1600" dirty="0">
                <a:solidFill>
                  <a:schemeClr val="accent4"/>
                </a:solidFill>
              </a:rPr>
              <a:t>/miljö, ärftlighet för psykiatrisk </a:t>
            </a:r>
            <a:r>
              <a:rPr lang="sv-SE" sz="1600" dirty="0" err="1">
                <a:solidFill>
                  <a:schemeClr val="accent4"/>
                </a:solidFill>
              </a:rPr>
              <a:t>sjd</a:t>
            </a:r>
            <a:r>
              <a:rPr lang="sv-SE" sz="1600" dirty="0">
                <a:solidFill>
                  <a:schemeClr val="accent4"/>
                </a:solidFill>
              </a:rPr>
              <a:t>, basal </a:t>
            </a:r>
            <a:r>
              <a:rPr lang="sv-SE" sz="1600" dirty="0" err="1">
                <a:solidFill>
                  <a:schemeClr val="accent4"/>
                </a:solidFill>
              </a:rPr>
              <a:t>neuropedriatisk</a:t>
            </a:r>
            <a:r>
              <a:rPr lang="sv-SE" sz="1600" dirty="0">
                <a:solidFill>
                  <a:schemeClr val="accent4"/>
                </a:solidFill>
              </a:rPr>
              <a:t> anamnes (avvikande graviditet/förlossning? avvikande kognitiv/motorisk utveckling? skolprestationer/minne/kognitiv förmåga, koncentrationssvårigheter, motorisk oro, hyperaktivitet, beteende/social förmåga/autismspektrum-drag) </a:t>
            </a:r>
          </a:p>
          <a:p>
            <a:pPr marL="0" indent="0">
              <a:buNone/>
            </a:pPr>
            <a:r>
              <a:rPr lang="sv-SE" sz="1600" b="1" dirty="0">
                <a:solidFill>
                  <a:schemeClr val="accent4"/>
                </a:solidFill>
              </a:rPr>
              <a:t>diabetes </a:t>
            </a:r>
            <a:r>
              <a:rPr lang="sv-SE" sz="1600" b="1" dirty="0" err="1">
                <a:solidFill>
                  <a:schemeClr val="accent4"/>
                </a:solidFill>
              </a:rPr>
              <a:t>mellitus</a:t>
            </a:r>
            <a:r>
              <a:rPr lang="sv-SE" sz="1600" dirty="0">
                <a:solidFill>
                  <a:schemeClr val="accent4"/>
                </a:solidFill>
              </a:rPr>
              <a:t>; duration av symptom, </a:t>
            </a:r>
            <a:r>
              <a:rPr lang="sv-SE" sz="1600" dirty="0" err="1">
                <a:solidFill>
                  <a:schemeClr val="accent4"/>
                </a:solidFill>
              </a:rPr>
              <a:t>polyuri</a:t>
            </a:r>
            <a:r>
              <a:rPr lang="sv-SE" sz="1600" dirty="0">
                <a:solidFill>
                  <a:schemeClr val="accent4"/>
                </a:solidFill>
              </a:rPr>
              <a:t> - kissar nattetid?, </a:t>
            </a:r>
            <a:r>
              <a:rPr lang="sv-SE" sz="1600" dirty="0" err="1">
                <a:solidFill>
                  <a:schemeClr val="accent4"/>
                </a:solidFill>
              </a:rPr>
              <a:t>polydipsi</a:t>
            </a:r>
            <a:r>
              <a:rPr lang="sv-SE" sz="1600" dirty="0">
                <a:solidFill>
                  <a:schemeClr val="accent4"/>
                </a:solidFill>
              </a:rPr>
              <a:t>, hunger, luktar aceton ur munnen? </a:t>
            </a:r>
          </a:p>
          <a:p>
            <a:pPr marL="0" indent="0">
              <a:buNone/>
            </a:pPr>
            <a:r>
              <a:rPr lang="sv-SE" sz="1600" b="1" dirty="0">
                <a:solidFill>
                  <a:schemeClr val="accent4"/>
                </a:solidFill>
              </a:rPr>
              <a:t>IBD/</a:t>
            </a:r>
            <a:r>
              <a:rPr lang="sv-SE" sz="1600" b="1" dirty="0" err="1">
                <a:solidFill>
                  <a:schemeClr val="accent4"/>
                </a:solidFill>
              </a:rPr>
              <a:t>gastroenterit</a:t>
            </a:r>
            <a:r>
              <a:rPr lang="sv-SE" sz="1600" b="1" dirty="0">
                <a:solidFill>
                  <a:schemeClr val="accent4"/>
                </a:solidFill>
              </a:rPr>
              <a:t>/</a:t>
            </a:r>
            <a:r>
              <a:rPr lang="sv-SE" sz="1600" dirty="0">
                <a:solidFill>
                  <a:schemeClr val="accent4"/>
                </a:solidFill>
              </a:rPr>
              <a:t>malnutrition; matsituation, basal ”matdagbok”, förändring i ätandet? beteende som tyder på ätstörning, kräkningar/</a:t>
            </a:r>
            <a:r>
              <a:rPr lang="sv-SE" sz="1600" dirty="0" err="1">
                <a:solidFill>
                  <a:schemeClr val="accent4"/>
                </a:solidFill>
              </a:rPr>
              <a:t>diareer</a:t>
            </a:r>
            <a:r>
              <a:rPr lang="sv-SE" sz="1600" dirty="0">
                <a:solidFill>
                  <a:schemeClr val="accent4"/>
                </a:solidFill>
              </a:rPr>
              <a:t>/blod/slem i avföringen-symptomduration? Utomlandsvistelse (bakteriell </a:t>
            </a:r>
            <a:r>
              <a:rPr lang="sv-SE" sz="1600" dirty="0" err="1">
                <a:solidFill>
                  <a:schemeClr val="accent4"/>
                </a:solidFill>
              </a:rPr>
              <a:t>gastroenterit</a:t>
            </a:r>
            <a:r>
              <a:rPr lang="sv-SE" sz="1600" dirty="0">
                <a:solidFill>
                  <a:schemeClr val="accent4"/>
                </a:solidFill>
              </a:rPr>
              <a:t>/parasitinfektion)?. Epidemiologi – ngn annan med liknande symptom i omgivningen? </a:t>
            </a:r>
            <a:endParaRPr lang="sv-SE" sz="1600" dirty="0"/>
          </a:p>
          <a:p>
            <a:pPr marL="0" indent="0">
              <a:buNone/>
            </a:pPr>
            <a:endParaRPr lang="sv-SE" sz="1600" dirty="0">
              <a:solidFill>
                <a:schemeClr val="accent4"/>
              </a:solidFill>
            </a:endParaRPr>
          </a:p>
        </p:txBody>
      </p:sp>
    </p:spTree>
    <p:extLst>
      <p:ext uri="{BB962C8B-B14F-4D97-AF65-F5344CB8AC3E}">
        <p14:creationId xmlns:p14="http://schemas.microsoft.com/office/powerpoint/2010/main" val="2249476760"/>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1, Charlotta 15 år </a:t>
            </a:r>
            <a:endParaRPr lang="sv-SE" sz="1600" dirty="0"/>
          </a:p>
          <a:p>
            <a:pPr marL="0" indent="0">
              <a:buNone/>
            </a:pPr>
            <a:r>
              <a:rPr lang="sv-SE" sz="1200" i="1" dirty="0">
                <a:solidFill>
                  <a:schemeClr val="tx1">
                    <a:lumMod val="50000"/>
                    <a:lumOff val="50000"/>
                  </a:schemeClr>
                </a:solidFill>
              </a:rPr>
              <a:t>Du jobbar som underläkare på ett litet sjukhus i södra Sverige. På den allmänpediatriska mottagningen träffar du på ett nybesök Charlotta 15 år tillsammans med sin mamma. Charlotta söker på grund av trötthet och hjärtklappning. Hon berättar att hon även blir lättare andfådd när hon anstränger sig, ex när hon rider, att hon tycker hon blir svettig ofta och att hon får gå på toa och bajsa oftare än hon brukar. Mamma berättar att hon inte riktigt känner igen sin dotter, hon tycker Charlotta verkar nervös och ångestladdad, sover sämre och har gått ner i vikt 3kg. Hon är mkt orolig och har bett om att få prata med Charlottas mentor i skolan. </a:t>
            </a:r>
            <a:br>
              <a:rPr lang="sv-SE" sz="1600" dirty="0"/>
            </a:br>
            <a:br>
              <a:rPr lang="sv-SE" sz="1600" dirty="0"/>
            </a:br>
            <a:r>
              <a:rPr lang="sv-SE" sz="1400" dirty="0"/>
              <a:t>Du har nu tänkt ut 3 differentialdiagnoser som är sannolika och har ställt dina anamnestiska frågor till Charlotta och mamma och noterar följande i status: </a:t>
            </a:r>
          </a:p>
          <a:p>
            <a:pPr marL="0" indent="0">
              <a:buNone/>
            </a:pPr>
            <a:r>
              <a:rPr lang="sv-SE" sz="1400" dirty="0"/>
              <a:t>AT: Lite trött. Perifert kompenserad. Verkar lite nervös/motoriskt orolig och skakar/darrar lite när du ber henne klä av sig. I övrigt väsentligen opåverkad. </a:t>
            </a:r>
          </a:p>
          <a:p>
            <a:pPr marL="0" indent="0">
              <a:buNone/>
            </a:pPr>
            <a:r>
              <a:rPr lang="sv-SE" sz="1400" dirty="0"/>
              <a:t>Blodtryck: 138/68 </a:t>
            </a:r>
            <a:r>
              <a:rPr lang="sv-SE" sz="1400" dirty="0" err="1"/>
              <a:t>mmHg</a:t>
            </a:r>
            <a:r>
              <a:rPr lang="sv-SE" sz="1400" dirty="0"/>
              <a:t> ok </a:t>
            </a:r>
          </a:p>
          <a:p>
            <a:pPr marL="0" indent="0">
              <a:buNone/>
            </a:pPr>
            <a:r>
              <a:rPr lang="sv-SE" sz="1400" dirty="0"/>
              <a:t>Hjärta: Regelbunden rytm, frekvens 120 slag/min, inga blås/biljud. </a:t>
            </a:r>
          </a:p>
          <a:p>
            <a:pPr marL="0" indent="0">
              <a:buNone/>
            </a:pPr>
            <a:r>
              <a:rPr lang="sv-SE" sz="1400" dirty="0"/>
              <a:t>Lungor: Rena andningsljud bilateralt. </a:t>
            </a:r>
          </a:p>
          <a:p>
            <a:pPr marL="0" indent="0">
              <a:buNone/>
            </a:pPr>
            <a:r>
              <a:rPr lang="sv-SE" sz="1400" dirty="0"/>
              <a:t>Saturation: 98% </a:t>
            </a:r>
          </a:p>
          <a:p>
            <a:pPr marL="0" indent="0">
              <a:buNone/>
            </a:pPr>
            <a:r>
              <a:rPr lang="sv-SE" sz="1400" dirty="0"/>
              <a:t>Temp: 37,8 grader </a:t>
            </a:r>
          </a:p>
          <a:p>
            <a:pPr marL="0" indent="0">
              <a:buNone/>
            </a:pPr>
            <a:r>
              <a:rPr lang="sv-SE" sz="1400" dirty="0"/>
              <a:t>Buk: mjuk, oöm, livliga tarmljud. Inga patologiska resistenser. </a:t>
            </a:r>
            <a:r>
              <a:rPr lang="sv-SE" sz="1400" dirty="0" err="1"/>
              <a:t>Femoralispulsar</a:t>
            </a:r>
            <a:r>
              <a:rPr lang="sv-SE" sz="1400" dirty="0"/>
              <a:t> liksidiga och normala. </a:t>
            </a:r>
          </a:p>
          <a:p>
            <a:pPr marL="0" indent="0">
              <a:buNone/>
            </a:pPr>
            <a:r>
              <a:rPr lang="sv-SE" sz="1400" dirty="0"/>
              <a:t>Hud: lite svettig i handflatorna. Inga eksem/manifestationer. Kapillär återfyllnad 1-2 sekunder. </a:t>
            </a:r>
          </a:p>
          <a:p>
            <a:pPr marL="0" indent="0">
              <a:buNone/>
            </a:pPr>
            <a:r>
              <a:rPr lang="sv-SE" sz="1400" dirty="0"/>
              <a:t>Vikt: 51kg, längd: 168cm. </a:t>
            </a:r>
          </a:p>
          <a:p>
            <a:pPr marL="0" indent="0">
              <a:buNone/>
            </a:pPr>
            <a:r>
              <a:rPr lang="sv-SE" sz="1400" dirty="0"/>
              <a:t>Med dessa statusfynd känner anser du att en differentialdiagnos är mest sannolik. </a:t>
            </a:r>
            <a:br>
              <a:rPr lang="sv-SE" sz="1400" dirty="0"/>
            </a:br>
            <a:br>
              <a:rPr lang="sv-SE" sz="1400" dirty="0"/>
            </a:br>
            <a:r>
              <a:rPr lang="sv-SE" sz="1600" b="1" dirty="0"/>
              <a:t>Fråga 1:3 (1p) </a:t>
            </a:r>
            <a:r>
              <a:rPr lang="sv-SE" sz="1600" dirty="0"/>
              <a:t>Finns det flera statusfynd som är viktiga? </a:t>
            </a:r>
            <a:br>
              <a:rPr lang="sv-SE" sz="1600" dirty="0"/>
            </a:br>
            <a:br>
              <a:rPr lang="sv-SE" sz="1600" dirty="0"/>
            </a:br>
            <a:endParaRPr lang="sv-SE" sz="1600" dirty="0">
              <a:solidFill>
                <a:schemeClr val="accent4"/>
              </a:solidFill>
            </a:endParaRPr>
          </a:p>
        </p:txBody>
      </p:sp>
    </p:spTree>
    <p:extLst>
      <p:ext uri="{BB962C8B-B14F-4D97-AF65-F5344CB8AC3E}">
        <p14:creationId xmlns:p14="http://schemas.microsoft.com/office/powerpoint/2010/main" val="3587991523"/>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1, Charlotta 15 år </a:t>
            </a:r>
            <a:endParaRPr lang="sv-SE" sz="1600" dirty="0"/>
          </a:p>
          <a:p>
            <a:pPr marL="0" indent="0">
              <a:buNone/>
            </a:pPr>
            <a:r>
              <a:rPr lang="sv-SE" sz="1200" i="1" dirty="0">
                <a:solidFill>
                  <a:schemeClr val="tx1">
                    <a:lumMod val="50000"/>
                    <a:lumOff val="50000"/>
                  </a:schemeClr>
                </a:solidFill>
              </a:rPr>
              <a:t>Du jobbar som underläkare på ett litet sjukhus i södra Sverige. På den allmänpediatriska mottagningen träffar du på ett nybesök Charlotta 15 år tillsammans med sin mamma. Charlotta söker på grund av trötthet och hjärtklappning. Hon berättar att hon även blir lättare andfådd när hon anstränger sig, ex när hon rider, att hon tycker hon blir svettig ofta och att hon får gå på toa och bajsa oftare än hon brukar. Mamma berättar att hon inte riktigt känner igen sin dotter, hon tycker Charlotta verkar nervös och ångestladdad, sover sämre och har gått ner i vikt 3kg. Hon är mkt orolig och har bett om att få prata med Charlottas mentor i skolan. </a:t>
            </a:r>
            <a:br>
              <a:rPr lang="sv-SE" sz="1600" dirty="0"/>
            </a:br>
            <a:br>
              <a:rPr lang="sv-SE" sz="1600" dirty="0"/>
            </a:br>
            <a:r>
              <a:rPr lang="sv-SE" sz="1400" dirty="0"/>
              <a:t>Du har nu tänkt ut 3 differentialdiagnoser som är sannolika och har ställt dina anamnestiska frågor till Charlotta och mamma och noterar följande i status: </a:t>
            </a:r>
          </a:p>
          <a:p>
            <a:pPr marL="0" indent="0">
              <a:buNone/>
            </a:pPr>
            <a:r>
              <a:rPr lang="sv-SE" sz="1400" dirty="0"/>
              <a:t>AT: Lite trött. Perifert kompenserad. Verkar lite nervös/motoriskt orolig och skakar/darrar lite när du ber henne klä av sig. I övrigt väsentligen opåverkad. </a:t>
            </a:r>
          </a:p>
          <a:p>
            <a:pPr marL="0" indent="0">
              <a:buNone/>
            </a:pPr>
            <a:r>
              <a:rPr lang="sv-SE" sz="1400" dirty="0"/>
              <a:t>Blodtryck: 138/68 </a:t>
            </a:r>
            <a:r>
              <a:rPr lang="sv-SE" sz="1400" dirty="0" err="1"/>
              <a:t>mmHg</a:t>
            </a:r>
            <a:r>
              <a:rPr lang="sv-SE" sz="1400" dirty="0"/>
              <a:t> ok </a:t>
            </a:r>
          </a:p>
          <a:p>
            <a:pPr marL="0" indent="0">
              <a:buNone/>
            </a:pPr>
            <a:r>
              <a:rPr lang="sv-SE" sz="1400" dirty="0"/>
              <a:t>Hjärta: Regelbunden rytm, frekvens 120 slag/min, inga blås/biljud. </a:t>
            </a:r>
          </a:p>
          <a:p>
            <a:pPr marL="0" indent="0">
              <a:buNone/>
            </a:pPr>
            <a:r>
              <a:rPr lang="sv-SE" sz="1400" dirty="0"/>
              <a:t>Lungor: Rena andningsljud bilateralt. </a:t>
            </a:r>
          </a:p>
          <a:p>
            <a:pPr marL="0" indent="0">
              <a:buNone/>
            </a:pPr>
            <a:r>
              <a:rPr lang="sv-SE" sz="1400" dirty="0"/>
              <a:t>Saturation: 98% </a:t>
            </a:r>
          </a:p>
          <a:p>
            <a:pPr marL="0" indent="0">
              <a:buNone/>
            </a:pPr>
            <a:r>
              <a:rPr lang="sv-SE" sz="1400" dirty="0"/>
              <a:t>Temp: 37,8 grader </a:t>
            </a:r>
          </a:p>
          <a:p>
            <a:pPr marL="0" indent="0">
              <a:buNone/>
            </a:pPr>
            <a:r>
              <a:rPr lang="sv-SE" sz="1400" dirty="0"/>
              <a:t>Buk: mjuk, oöm, livliga tarmljud. Inga patologiska resistenser. </a:t>
            </a:r>
            <a:r>
              <a:rPr lang="sv-SE" sz="1400" dirty="0" err="1"/>
              <a:t>Femoralispulsar</a:t>
            </a:r>
            <a:r>
              <a:rPr lang="sv-SE" sz="1400" dirty="0"/>
              <a:t> liksidiga och normala. </a:t>
            </a:r>
          </a:p>
          <a:p>
            <a:pPr marL="0" indent="0">
              <a:buNone/>
            </a:pPr>
            <a:r>
              <a:rPr lang="sv-SE" sz="1400" dirty="0"/>
              <a:t>Hud: lite svettig i handflatorna. Inga eksem/manifestationer. Kapillär återfyllnad 1-2 sekunder. </a:t>
            </a:r>
          </a:p>
          <a:p>
            <a:pPr marL="0" indent="0">
              <a:buNone/>
            </a:pPr>
            <a:r>
              <a:rPr lang="sv-SE" sz="1400" dirty="0"/>
              <a:t>Vikt: 51kg, längd: 168cm. </a:t>
            </a:r>
          </a:p>
          <a:p>
            <a:pPr marL="0" indent="0">
              <a:buNone/>
            </a:pPr>
            <a:r>
              <a:rPr lang="sv-SE" sz="1400" dirty="0"/>
              <a:t>Med dessa statusfynd känner anser du att en differentialdiagnos är mest sannolik. </a:t>
            </a:r>
            <a:br>
              <a:rPr lang="sv-SE" sz="1400" dirty="0"/>
            </a:br>
            <a:br>
              <a:rPr lang="sv-SE" sz="1400" dirty="0"/>
            </a:br>
            <a:r>
              <a:rPr lang="sv-SE" sz="1600" b="1" dirty="0"/>
              <a:t>Fråga 1:3 (1p) </a:t>
            </a:r>
            <a:r>
              <a:rPr lang="sv-SE" sz="1600" dirty="0"/>
              <a:t>Finns det flera statusfynd som är viktiga?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Ögon (</a:t>
            </a:r>
            <a:r>
              <a:rPr lang="sv-SE" sz="1600" dirty="0" err="1">
                <a:solidFill>
                  <a:schemeClr val="accent4"/>
                </a:solidFill>
              </a:rPr>
              <a:t>exoftalmus</a:t>
            </a:r>
            <a:r>
              <a:rPr lang="sv-SE" sz="1600" dirty="0">
                <a:solidFill>
                  <a:schemeClr val="accent4"/>
                </a:solidFill>
              </a:rPr>
              <a:t>?). </a:t>
            </a:r>
            <a:r>
              <a:rPr lang="sv-SE" sz="1600" dirty="0" err="1">
                <a:solidFill>
                  <a:schemeClr val="accent4"/>
                </a:solidFill>
              </a:rPr>
              <a:t>Thyroideastatus</a:t>
            </a:r>
            <a:r>
              <a:rPr lang="sv-SE" sz="1600" dirty="0">
                <a:solidFill>
                  <a:schemeClr val="accent4"/>
                </a:solidFill>
              </a:rPr>
              <a:t> dvs storlek, konsistens, auskultation. </a:t>
            </a:r>
          </a:p>
          <a:p>
            <a:pPr marL="0" indent="0">
              <a:buNone/>
            </a:pPr>
            <a:endParaRPr lang="sv-SE" sz="1600" dirty="0">
              <a:solidFill>
                <a:schemeClr val="accent4"/>
              </a:solidFill>
            </a:endParaRPr>
          </a:p>
        </p:txBody>
      </p:sp>
    </p:spTree>
    <p:extLst>
      <p:ext uri="{BB962C8B-B14F-4D97-AF65-F5344CB8AC3E}">
        <p14:creationId xmlns:p14="http://schemas.microsoft.com/office/powerpoint/2010/main" val="2583769177"/>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1, Charlotta 15 år </a:t>
            </a:r>
            <a:endParaRPr lang="sv-SE" sz="1600" dirty="0"/>
          </a:p>
          <a:p>
            <a:pPr marL="0" indent="0">
              <a:buNone/>
            </a:pPr>
            <a:r>
              <a:rPr lang="sv-SE" sz="1200" i="1" dirty="0">
                <a:solidFill>
                  <a:schemeClr val="tx1">
                    <a:lumMod val="50000"/>
                    <a:lumOff val="50000"/>
                  </a:schemeClr>
                </a:solidFill>
              </a:rPr>
              <a:t>Du jobbar som underläkare på ett litet sjukhus i södra Sverige. På den allmänpediatriska mottagningen träffar du på ett nybesök Charlotta 15 år tillsammans med sin mamma. Charlotta söker på grund av trötthet och hjärtklappning. Hon berättar att hon även blir lättare andfådd när hon anstränger sig, ex när hon rider, att hon tycker hon blir svettig ofta och att hon får gå på toa och bajsa oftare än hon brukar. Mamma berättar att hon inte riktigt känner igen sin dotter, hon tycker Charlotta verkar nervös och ångestladdad, sover sämre och har gått ner i vikt 3kg. Hon är mkt orolig och har bett om att få prata med Charlottas mentor i skolan. </a:t>
            </a:r>
            <a:br>
              <a:rPr lang="sv-SE" sz="1600" dirty="0"/>
            </a:br>
            <a:br>
              <a:rPr lang="sv-SE" sz="1600" dirty="0"/>
            </a:br>
            <a:r>
              <a:rPr lang="sv-SE" sz="1400" dirty="0"/>
              <a:t>Du har nu tänkt ut 3 differentialdiagnoser som är sannolika och har ställt dina anamnestiska frågor till Charlotta och mamma och noterar följande i status: </a:t>
            </a:r>
          </a:p>
          <a:p>
            <a:pPr marL="0" indent="0">
              <a:buNone/>
            </a:pPr>
            <a:r>
              <a:rPr lang="sv-SE" sz="1400" dirty="0"/>
              <a:t>AT: Lite trött. Perifert kompenserad. Verkar lite nervös/motoriskt orolig och skakar/darrar lite när du ber henne klä av sig. I övrigt väsentligen opåverkad. </a:t>
            </a:r>
          </a:p>
          <a:p>
            <a:pPr marL="0" indent="0">
              <a:buNone/>
            </a:pPr>
            <a:r>
              <a:rPr lang="sv-SE" sz="1400" dirty="0"/>
              <a:t>Blodtryck: 138/68 </a:t>
            </a:r>
            <a:r>
              <a:rPr lang="sv-SE" sz="1400" dirty="0" err="1"/>
              <a:t>mmHg</a:t>
            </a:r>
            <a:r>
              <a:rPr lang="sv-SE" sz="1400" dirty="0"/>
              <a:t> ok </a:t>
            </a:r>
          </a:p>
          <a:p>
            <a:pPr marL="0" indent="0">
              <a:buNone/>
            </a:pPr>
            <a:r>
              <a:rPr lang="sv-SE" sz="1400" dirty="0"/>
              <a:t>Hjärta: Regelbunden rytm, frekvens 120 slag/min, inga blås/biljud. </a:t>
            </a:r>
          </a:p>
          <a:p>
            <a:pPr marL="0" indent="0">
              <a:buNone/>
            </a:pPr>
            <a:r>
              <a:rPr lang="sv-SE" sz="1400" dirty="0"/>
              <a:t>Lungor: Rena andningsljud bilateralt. </a:t>
            </a:r>
          </a:p>
          <a:p>
            <a:pPr marL="0" indent="0">
              <a:buNone/>
            </a:pPr>
            <a:r>
              <a:rPr lang="sv-SE" sz="1400" dirty="0"/>
              <a:t>Saturation: 98% </a:t>
            </a:r>
          </a:p>
          <a:p>
            <a:pPr marL="0" indent="0">
              <a:buNone/>
            </a:pPr>
            <a:r>
              <a:rPr lang="sv-SE" sz="1400" dirty="0"/>
              <a:t>Temp: 37,8 grader </a:t>
            </a:r>
          </a:p>
          <a:p>
            <a:pPr marL="0" indent="0">
              <a:buNone/>
            </a:pPr>
            <a:r>
              <a:rPr lang="sv-SE" sz="1400" dirty="0"/>
              <a:t>Buk: mjuk, oöm, livliga tarmljud. Inga patologiska resistenser. </a:t>
            </a:r>
            <a:r>
              <a:rPr lang="sv-SE" sz="1400" dirty="0" err="1"/>
              <a:t>Femoralispulsar</a:t>
            </a:r>
            <a:r>
              <a:rPr lang="sv-SE" sz="1400" dirty="0"/>
              <a:t> liksidiga och normala. </a:t>
            </a:r>
          </a:p>
          <a:p>
            <a:pPr marL="0" indent="0">
              <a:buNone/>
            </a:pPr>
            <a:r>
              <a:rPr lang="sv-SE" sz="1400" dirty="0"/>
              <a:t>Hud: lite svettig i handflatorna. Inga eksem/manifestationer. Kapillär återfyllnad 1-2 sekunder. </a:t>
            </a:r>
          </a:p>
          <a:p>
            <a:pPr marL="0" indent="0">
              <a:buNone/>
            </a:pPr>
            <a:r>
              <a:rPr lang="sv-SE" sz="1400" dirty="0"/>
              <a:t>Vikt: 51kg, längd: 168cm. </a:t>
            </a:r>
          </a:p>
          <a:p>
            <a:pPr marL="0" indent="0">
              <a:buNone/>
            </a:pPr>
            <a:r>
              <a:rPr lang="sv-SE" sz="1400" dirty="0"/>
              <a:t>Med dessa statusfynd känner anser du att en differentialdiagnos är mest sannolik. </a:t>
            </a:r>
            <a:br>
              <a:rPr lang="sv-SE" sz="1600" dirty="0"/>
            </a:br>
            <a:br>
              <a:rPr lang="sv-SE" sz="1600" dirty="0"/>
            </a:br>
            <a:r>
              <a:rPr lang="sv-SE" sz="1600" b="1" dirty="0"/>
              <a:t>Fråga 1:4 (1p) </a:t>
            </a:r>
            <a:r>
              <a:rPr lang="sv-SE" sz="1600" dirty="0"/>
              <a:t>Vilken undersökning bör du göra på en gång på mottagningen? </a:t>
            </a:r>
            <a:br>
              <a:rPr lang="sv-SE" sz="1600" dirty="0"/>
            </a:br>
            <a:br>
              <a:rPr lang="sv-SE" sz="1600" dirty="0"/>
            </a:br>
            <a:endParaRPr lang="sv-SE" sz="1600" dirty="0">
              <a:solidFill>
                <a:schemeClr val="accent4"/>
              </a:solidFill>
            </a:endParaRPr>
          </a:p>
        </p:txBody>
      </p:sp>
    </p:spTree>
    <p:extLst>
      <p:ext uri="{BB962C8B-B14F-4D97-AF65-F5344CB8AC3E}">
        <p14:creationId xmlns:p14="http://schemas.microsoft.com/office/powerpoint/2010/main" val="862882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6, Marie 29 år </a:t>
            </a:r>
            <a:endParaRPr lang="sv-SE" sz="1600" dirty="0"/>
          </a:p>
          <a:p>
            <a:pPr marL="0" indent="0">
              <a:buNone/>
            </a:pPr>
            <a:r>
              <a:rPr lang="sv-SE" sz="1200" i="1" dirty="0">
                <a:solidFill>
                  <a:schemeClr val="tx1">
                    <a:lumMod val="50000"/>
                    <a:lumOff val="50000"/>
                  </a:schemeClr>
                </a:solidFill>
              </a:rPr>
              <a:t>Du arbetar som förlossningsjour på ett länssjukhus. </a:t>
            </a:r>
            <a:br>
              <a:rPr lang="sv-SE" sz="1200" dirty="0">
                <a:solidFill>
                  <a:schemeClr val="tx1">
                    <a:lumMod val="50000"/>
                    <a:lumOff val="50000"/>
                  </a:schemeClr>
                </a:solidFill>
              </a:rPr>
            </a:br>
            <a:r>
              <a:rPr lang="sv-SE" sz="1200" i="1" dirty="0">
                <a:solidFill>
                  <a:schemeClr val="tx1">
                    <a:lumMod val="50000"/>
                    <a:lumOff val="50000"/>
                  </a:schemeClr>
                </a:solidFill>
              </a:rPr>
              <a:t>På sal 7 finns Marie som är 29 år gammal. Hon väntar sitt andra barn i vecka 40+6 och är frisk. Första förlossningen för tre år sedan avslutades med ett okomplicerat akut kejsarsnitt på grund av värksvaghet. Hon var då fullgången.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Vid inskrivningen i mödravården i aktuell graviditet hade hon BMI 34,5. Hennes blodtryck var normalt 110/70 och vid senaste kontrollen i vecka 39 var det 115/80. Hon har under graviditeten gått upp 22 kg. Glukosbelastning gjordes i vecka 28 med </a:t>
            </a:r>
            <a:r>
              <a:rPr lang="sv-SE" sz="1200" i="1" dirty="0" err="1">
                <a:solidFill>
                  <a:schemeClr val="tx1">
                    <a:lumMod val="50000"/>
                    <a:lumOff val="50000"/>
                  </a:schemeClr>
                </a:solidFill>
              </a:rPr>
              <a:t>fastevärde</a:t>
            </a:r>
            <a:r>
              <a:rPr lang="sv-SE" sz="1200" i="1" dirty="0">
                <a:solidFill>
                  <a:schemeClr val="tx1">
                    <a:lumMod val="50000"/>
                    <a:lumOff val="50000"/>
                  </a:schemeClr>
                </a:solidFill>
              </a:rPr>
              <a:t> 4,6 </a:t>
            </a:r>
            <a:r>
              <a:rPr lang="sv-SE" sz="1200" i="1" dirty="0" err="1">
                <a:solidFill>
                  <a:schemeClr val="tx1">
                    <a:lumMod val="50000"/>
                    <a:lumOff val="50000"/>
                  </a:schemeClr>
                </a:solidFill>
              </a:rPr>
              <a:t>mmol</a:t>
            </a:r>
            <a:r>
              <a:rPr lang="sv-SE" sz="1200" i="1" dirty="0">
                <a:solidFill>
                  <a:schemeClr val="tx1">
                    <a:lumMod val="50000"/>
                    <a:lumOff val="50000"/>
                  </a:schemeClr>
                </a:solidFill>
              </a:rPr>
              <a:t>/L och 2-timmarsvärde 7,4 </a:t>
            </a:r>
            <a:r>
              <a:rPr lang="sv-SE" sz="1200" i="1" dirty="0" err="1">
                <a:solidFill>
                  <a:schemeClr val="tx1">
                    <a:lumMod val="50000"/>
                    <a:lumOff val="50000"/>
                  </a:schemeClr>
                </a:solidFill>
              </a:rPr>
              <a:t>mmol</a:t>
            </a:r>
            <a:r>
              <a:rPr lang="sv-SE" sz="1200" i="1" dirty="0">
                <a:solidFill>
                  <a:schemeClr val="tx1">
                    <a:lumMod val="50000"/>
                    <a:lumOff val="50000"/>
                  </a:schemeClr>
                </a:solidFill>
              </a:rPr>
              <a:t>/L. SF-måttet har följt en normal ökning strax under + 2 SD. Hon var sjukskriven i tre veckor under första </a:t>
            </a:r>
            <a:r>
              <a:rPr lang="sv-SE" sz="1200" i="1" dirty="0" err="1">
                <a:solidFill>
                  <a:schemeClr val="tx1">
                    <a:lumMod val="50000"/>
                    <a:lumOff val="50000"/>
                  </a:schemeClr>
                </a:solidFill>
              </a:rPr>
              <a:t>trimestern</a:t>
            </a:r>
            <a:r>
              <a:rPr lang="sv-SE" sz="1200" i="1" dirty="0">
                <a:solidFill>
                  <a:schemeClr val="tx1">
                    <a:lumMod val="50000"/>
                    <a:lumOff val="50000"/>
                  </a:schemeClr>
                </a:solidFill>
              </a:rPr>
              <a:t> på grund av </a:t>
            </a:r>
            <a:r>
              <a:rPr lang="sv-SE" sz="1200" i="1" dirty="0" err="1">
                <a:solidFill>
                  <a:schemeClr val="tx1">
                    <a:lumMod val="50000"/>
                    <a:lumOff val="50000"/>
                  </a:schemeClr>
                </a:solidFill>
              </a:rPr>
              <a:t>hyperemesis</a:t>
            </a:r>
            <a:r>
              <a:rPr lang="sv-SE" sz="1200" i="1" dirty="0">
                <a:solidFill>
                  <a:schemeClr val="tx1">
                    <a:lumMod val="50000"/>
                    <a:lumOff val="50000"/>
                  </a:schemeClr>
                </a:solidFill>
              </a:rPr>
              <a:t> men har mått bra resten av graviditeten och jobbat administrativt fram till v. 37.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Marie kom in till förlossningen efter spontan vattenavgång i hemmet och vid ankomsten hade hon 2-3 värkar per 10 minuter. Vid yttre palpation noterades ett </a:t>
            </a:r>
            <a:r>
              <a:rPr lang="sv-SE" sz="1200" i="1" dirty="0" err="1">
                <a:solidFill>
                  <a:schemeClr val="tx1">
                    <a:lumMod val="50000"/>
                    <a:lumOff val="50000"/>
                  </a:schemeClr>
                </a:solidFill>
              </a:rPr>
              <a:t>vänstervänt</a:t>
            </a:r>
            <a:r>
              <a:rPr lang="sv-SE" sz="1200" i="1" dirty="0">
                <a:solidFill>
                  <a:schemeClr val="tx1">
                    <a:lumMod val="50000"/>
                    <a:lumOff val="50000"/>
                  </a:schemeClr>
                </a:solidFill>
              </a:rPr>
              <a:t> </a:t>
            </a:r>
            <a:r>
              <a:rPr lang="sv-SE" sz="1200" i="1" dirty="0" err="1">
                <a:solidFill>
                  <a:schemeClr val="tx1">
                    <a:lumMod val="50000"/>
                    <a:lumOff val="50000"/>
                  </a:schemeClr>
                </a:solidFill>
              </a:rPr>
              <a:t>längsläge</a:t>
            </a:r>
            <a:r>
              <a:rPr lang="sv-SE" sz="1200" i="1" dirty="0">
                <a:solidFill>
                  <a:schemeClr val="tx1">
                    <a:lumMod val="50000"/>
                    <a:lumOff val="50000"/>
                  </a:schemeClr>
                </a:solidFill>
              </a:rPr>
              <a:t> med fixerat huvud nedåt. Då barnmorskan gjorde inre undersökning var cervix </a:t>
            </a:r>
            <a:r>
              <a:rPr lang="sv-SE" sz="1200" i="1" dirty="0" err="1">
                <a:solidFill>
                  <a:schemeClr val="tx1">
                    <a:lumMod val="50000"/>
                    <a:lumOff val="50000"/>
                  </a:schemeClr>
                </a:solidFill>
              </a:rPr>
              <a:t>mediosakral</a:t>
            </a:r>
            <a:r>
              <a:rPr lang="sv-SE" sz="1200" i="1" dirty="0">
                <a:solidFill>
                  <a:schemeClr val="tx1">
                    <a:lumMod val="50000"/>
                    <a:lumOff val="50000"/>
                  </a:schemeClr>
                </a:solidFill>
              </a:rPr>
              <a:t>, utplånad, mjuk och öppen 4 cm. </a:t>
            </a:r>
            <a:r>
              <a:rPr lang="sv-SE" sz="1200" i="1" dirty="0" err="1">
                <a:solidFill>
                  <a:schemeClr val="tx1">
                    <a:lumMod val="50000"/>
                    <a:lumOff val="50000"/>
                  </a:schemeClr>
                </a:solidFill>
              </a:rPr>
              <a:t>Ffd</a:t>
            </a:r>
            <a:r>
              <a:rPr lang="sv-SE" sz="1200" i="1" dirty="0">
                <a:solidFill>
                  <a:schemeClr val="tx1">
                    <a:lumMod val="50000"/>
                    <a:lumOff val="50000"/>
                  </a:schemeClr>
                </a:solidFill>
              </a:rPr>
              <a:t>. huvud, i bäckeningången. Hennes blodtryck uppmättes till 120/80. </a:t>
            </a:r>
            <a:endParaRPr lang="sv-SE" sz="1200" dirty="0">
              <a:solidFill>
                <a:schemeClr val="tx1">
                  <a:lumMod val="50000"/>
                  <a:lumOff val="50000"/>
                </a:schemeClr>
              </a:solidFill>
            </a:endParaRPr>
          </a:p>
          <a:p>
            <a:pPr marL="0" indent="0">
              <a:buNone/>
            </a:pPr>
            <a:r>
              <a:rPr lang="sv-SE" sz="1600" dirty="0"/>
              <a:t>Intagnings-CTG bedömdes normalt. </a:t>
            </a:r>
          </a:p>
          <a:p>
            <a:pPr marL="0" indent="0">
              <a:buNone/>
            </a:pPr>
            <a:r>
              <a:rPr lang="sv-SE" sz="1600" dirty="0"/>
              <a:t>Du bedömer att Marie har medelhög risk inför förlossningen, mot bakgrund av hennes BMI, stora viktuppgång under graviditeten och tidigare kejsarsnitt. I övrigt bedömer du att graviditeten varit normal. </a:t>
            </a:r>
          </a:p>
          <a:p>
            <a:pPr marL="0" indent="0">
              <a:buNone/>
            </a:pPr>
            <a:r>
              <a:rPr lang="sv-SE" sz="1600" dirty="0"/>
              <a:t>Marie upplever efter hand smärtan allt svårare att hantera och hon får en epiduralbedövning. Vid vaginal undersökning är cervix öppen 5 cm och huvudet står ovan </a:t>
            </a:r>
            <a:r>
              <a:rPr lang="sv-SE" sz="1600" dirty="0" err="1"/>
              <a:t>spinae</a:t>
            </a:r>
            <a:r>
              <a:rPr lang="sv-SE" sz="1600" dirty="0"/>
              <a:t>. Det rinner klart fostervatten. </a:t>
            </a:r>
            <a:br>
              <a:rPr lang="sv-SE" sz="1600" dirty="0"/>
            </a:br>
            <a:br>
              <a:rPr lang="sv-SE" sz="1600" dirty="0"/>
            </a:br>
            <a:r>
              <a:rPr lang="sv-SE" sz="1600" b="1" dirty="0"/>
              <a:t>Fråga 6:2 (1p). </a:t>
            </a:r>
            <a:r>
              <a:rPr lang="sv-SE" sz="1600" dirty="0"/>
              <a:t>Tolka CTG (Bortse från blodtrycksregistreringen) </a:t>
            </a:r>
          </a:p>
          <a:p>
            <a:pPr marL="0" indent="0">
              <a:buNone/>
            </a:pPr>
            <a:br>
              <a:rPr lang="sv-SE" sz="1600" dirty="0">
                <a:solidFill>
                  <a:schemeClr val="accent4"/>
                </a:solidFill>
              </a:rPr>
            </a:br>
            <a:r>
              <a:rPr lang="sv-SE" sz="1600" dirty="0">
                <a:solidFill>
                  <a:schemeClr val="accent4"/>
                </a:solidFill>
              </a:rPr>
              <a:t>Riskbedömning: Normal, fullgången graviditet. </a:t>
            </a:r>
            <a:br>
              <a:rPr lang="sv-SE" sz="1600" dirty="0">
                <a:solidFill>
                  <a:schemeClr val="accent4"/>
                </a:solidFill>
              </a:rPr>
            </a:br>
            <a:r>
              <a:rPr lang="sv-SE" sz="1600" dirty="0">
                <a:solidFill>
                  <a:schemeClr val="accent4"/>
                </a:solidFill>
              </a:rPr>
              <a:t>Öppningsskede. </a:t>
            </a:r>
            <a:br>
              <a:rPr lang="sv-SE" sz="1600" dirty="0">
                <a:solidFill>
                  <a:schemeClr val="accent4"/>
                </a:solidFill>
              </a:rPr>
            </a:br>
            <a:r>
              <a:rPr lang="sv-SE" sz="1600" dirty="0">
                <a:solidFill>
                  <a:schemeClr val="accent4"/>
                </a:solidFill>
              </a:rPr>
              <a:t>2 värkar/10 minuter </a:t>
            </a:r>
            <a:br>
              <a:rPr lang="sv-SE" sz="1600" dirty="0">
                <a:solidFill>
                  <a:schemeClr val="accent4"/>
                </a:solidFill>
              </a:rPr>
            </a:br>
            <a:r>
              <a:rPr lang="sv-SE" sz="1600" dirty="0">
                <a:solidFill>
                  <a:schemeClr val="accent4"/>
                </a:solidFill>
              </a:rPr>
              <a:t>Basalfrekvens 150-160 </a:t>
            </a:r>
            <a:br>
              <a:rPr lang="sv-SE" sz="1600" dirty="0">
                <a:solidFill>
                  <a:schemeClr val="accent4"/>
                </a:solidFill>
              </a:rPr>
            </a:br>
            <a:r>
              <a:rPr lang="sv-SE" sz="1600" dirty="0">
                <a:solidFill>
                  <a:schemeClr val="accent4"/>
                </a:solidFill>
              </a:rPr>
              <a:t>Normal variabilitet </a:t>
            </a:r>
            <a:br>
              <a:rPr lang="sv-SE" sz="1600" dirty="0">
                <a:solidFill>
                  <a:schemeClr val="accent4"/>
                </a:solidFill>
              </a:rPr>
            </a:br>
            <a:r>
              <a:rPr lang="sv-SE" sz="1600" dirty="0">
                <a:solidFill>
                  <a:schemeClr val="accent4"/>
                </a:solidFill>
              </a:rPr>
              <a:t>Accelerationer: Ja eller nej godkänns </a:t>
            </a:r>
            <a:br>
              <a:rPr lang="sv-SE" sz="1600" dirty="0">
                <a:solidFill>
                  <a:schemeClr val="accent4"/>
                </a:solidFill>
              </a:rPr>
            </a:br>
            <a:r>
              <a:rPr lang="sv-SE" sz="1600" dirty="0" err="1">
                <a:solidFill>
                  <a:schemeClr val="accent4"/>
                </a:solidFill>
              </a:rPr>
              <a:t>Decelerationer</a:t>
            </a:r>
            <a:r>
              <a:rPr lang="sv-SE" sz="1600" dirty="0">
                <a:solidFill>
                  <a:schemeClr val="accent4"/>
                </a:solidFill>
              </a:rPr>
              <a:t>: Nej </a:t>
            </a:r>
            <a:br>
              <a:rPr lang="sv-SE" sz="1600" dirty="0">
                <a:solidFill>
                  <a:schemeClr val="accent4"/>
                </a:solidFill>
              </a:rPr>
            </a:br>
            <a:br>
              <a:rPr lang="sv-SE" sz="1600" dirty="0">
                <a:solidFill>
                  <a:schemeClr val="accent4"/>
                </a:solidFill>
              </a:rPr>
            </a:br>
            <a:r>
              <a:rPr lang="sv-SE" sz="1600" dirty="0">
                <a:solidFill>
                  <a:schemeClr val="accent4"/>
                </a:solidFill>
              </a:rPr>
              <a:t>Bedömning: Normalt CTG. Låg risk för </a:t>
            </a:r>
            <a:r>
              <a:rPr lang="sv-SE" sz="1600" dirty="0" err="1">
                <a:solidFill>
                  <a:schemeClr val="accent4"/>
                </a:solidFill>
              </a:rPr>
              <a:t>hypoxi</a:t>
            </a:r>
            <a:r>
              <a:rPr lang="sv-SE" sz="1600" dirty="0">
                <a:solidFill>
                  <a:schemeClr val="accent4"/>
                </a:solidFill>
              </a:rPr>
              <a:t>, men stigande basalfrekvens är observandum. </a:t>
            </a: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p:txBody>
      </p:sp>
      <p:pic>
        <p:nvPicPr>
          <p:cNvPr id="6" name="Bildobjekt 5">
            <a:extLst>
              <a:ext uri="{FF2B5EF4-FFF2-40B4-BE49-F238E27FC236}">
                <a16:creationId xmlns:a16="http://schemas.microsoft.com/office/drawing/2014/main" id="{4CE73195-A60B-A8B8-9F5C-7727AA6E41AB}"/>
              </a:ext>
            </a:extLst>
          </p:cNvPr>
          <p:cNvPicPr>
            <a:picLocks noChangeAspect="1"/>
          </p:cNvPicPr>
          <p:nvPr/>
        </p:nvPicPr>
        <p:blipFill>
          <a:blip r:embed="rId2"/>
          <a:stretch>
            <a:fillRect/>
          </a:stretch>
        </p:blipFill>
        <p:spPr>
          <a:xfrm>
            <a:off x="5813946" y="4456001"/>
            <a:ext cx="6076330" cy="1876353"/>
          </a:xfrm>
          <a:prstGeom prst="rect">
            <a:avLst/>
          </a:prstGeom>
        </p:spPr>
      </p:pic>
    </p:spTree>
    <p:extLst>
      <p:ext uri="{BB962C8B-B14F-4D97-AF65-F5344CB8AC3E}">
        <p14:creationId xmlns:p14="http://schemas.microsoft.com/office/powerpoint/2010/main" val="1814579116"/>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1, Charlotta 15 år </a:t>
            </a:r>
            <a:endParaRPr lang="sv-SE" sz="1600" dirty="0"/>
          </a:p>
          <a:p>
            <a:pPr marL="0" indent="0">
              <a:buNone/>
            </a:pPr>
            <a:r>
              <a:rPr lang="sv-SE" sz="1200" i="1" dirty="0">
                <a:solidFill>
                  <a:schemeClr val="tx1">
                    <a:lumMod val="50000"/>
                    <a:lumOff val="50000"/>
                  </a:schemeClr>
                </a:solidFill>
              </a:rPr>
              <a:t>Du jobbar som underläkare på ett litet sjukhus i södra Sverige. På den allmänpediatriska mottagningen träffar du på ett nybesök Charlotta 15 år tillsammans med sin mamma. Charlotta söker på grund av trötthet och hjärtklappning. Hon berättar att hon även blir lättare andfådd när hon anstränger sig, ex när hon rider, att hon tycker hon blir svettig ofta och att hon får gå på toa och bajsa oftare än hon brukar. Mamma berättar att hon inte riktigt känner igen sin dotter, hon tycker Charlotta verkar nervös och ångestladdad, sover sämre och har gått ner i vikt 3kg. Hon är mkt orolig och har bett om att få prata med Charlottas mentor i skolan. </a:t>
            </a:r>
            <a:br>
              <a:rPr lang="sv-SE" sz="1600" dirty="0"/>
            </a:br>
            <a:br>
              <a:rPr lang="sv-SE" sz="1600" dirty="0"/>
            </a:br>
            <a:r>
              <a:rPr lang="sv-SE" sz="1400" dirty="0"/>
              <a:t>Du har nu tänkt ut 3 differentialdiagnoser som är sannolika och har ställt dina anamnestiska frågor till Charlotta och mamma och noterar följande i status: </a:t>
            </a:r>
          </a:p>
          <a:p>
            <a:pPr marL="0" indent="0">
              <a:buNone/>
            </a:pPr>
            <a:r>
              <a:rPr lang="sv-SE" sz="1400" dirty="0"/>
              <a:t>AT: Lite trött. Perifert kompenserad. Verkar lite nervös/motoriskt orolig och skakar/darrar lite när du ber henne klä av sig. I övrigt väsentligen opåverkad. </a:t>
            </a:r>
          </a:p>
          <a:p>
            <a:pPr marL="0" indent="0">
              <a:buNone/>
            </a:pPr>
            <a:r>
              <a:rPr lang="sv-SE" sz="1400" dirty="0"/>
              <a:t>Blodtryck: 138/68 </a:t>
            </a:r>
            <a:r>
              <a:rPr lang="sv-SE" sz="1400" dirty="0" err="1"/>
              <a:t>mmHg</a:t>
            </a:r>
            <a:r>
              <a:rPr lang="sv-SE" sz="1400" dirty="0"/>
              <a:t> ok </a:t>
            </a:r>
          </a:p>
          <a:p>
            <a:pPr marL="0" indent="0">
              <a:buNone/>
            </a:pPr>
            <a:r>
              <a:rPr lang="sv-SE" sz="1400" dirty="0"/>
              <a:t>Hjärta: Regelbunden rytm, frekvens 120 slag/min, inga blås/biljud. </a:t>
            </a:r>
          </a:p>
          <a:p>
            <a:pPr marL="0" indent="0">
              <a:buNone/>
            </a:pPr>
            <a:r>
              <a:rPr lang="sv-SE" sz="1400" dirty="0"/>
              <a:t>Lungor: Rena andningsljud bilateralt. </a:t>
            </a:r>
          </a:p>
          <a:p>
            <a:pPr marL="0" indent="0">
              <a:buNone/>
            </a:pPr>
            <a:r>
              <a:rPr lang="sv-SE" sz="1400" dirty="0"/>
              <a:t>Saturation: 98% </a:t>
            </a:r>
          </a:p>
          <a:p>
            <a:pPr marL="0" indent="0">
              <a:buNone/>
            </a:pPr>
            <a:r>
              <a:rPr lang="sv-SE" sz="1400" dirty="0"/>
              <a:t>Temp: 37,8 grader </a:t>
            </a:r>
          </a:p>
          <a:p>
            <a:pPr marL="0" indent="0">
              <a:buNone/>
            </a:pPr>
            <a:r>
              <a:rPr lang="sv-SE" sz="1400" dirty="0"/>
              <a:t>Buk: mjuk, oöm, livliga tarmljud. Inga patologiska resistenser. </a:t>
            </a:r>
            <a:r>
              <a:rPr lang="sv-SE" sz="1400" dirty="0" err="1"/>
              <a:t>Femoralispulsar</a:t>
            </a:r>
            <a:r>
              <a:rPr lang="sv-SE" sz="1400" dirty="0"/>
              <a:t> liksidiga och normala. </a:t>
            </a:r>
          </a:p>
          <a:p>
            <a:pPr marL="0" indent="0">
              <a:buNone/>
            </a:pPr>
            <a:r>
              <a:rPr lang="sv-SE" sz="1400" dirty="0"/>
              <a:t>Hud: lite svettig i handflatorna. Inga eksem/manifestationer. Kapillär återfyllnad 1-2 sekunder. </a:t>
            </a:r>
          </a:p>
          <a:p>
            <a:pPr marL="0" indent="0">
              <a:buNone/>
            </a:pPr>
            <a:r>
              <a:rPr lang="sv-SE" sz="1400" dirty="0"/>
              <a:t>Vikt: 51kg, längd: 168cm. </a:t>
            </a:r>
          </a:p>
          <a:p>
            <a:pPr marL="0" indent="0">
              <a:buNone/>
            </a:pPr>
            <a:r>
              <a:rPr lang="sv-SE" sz="1400" dirty="0"/>
              <a:t>Med dessa statusfynd känner anser du att en differentialdiagnos är mest sannolik. </a:t>
            </a:r>
            <a:br>
              <a:rPr lang="sv-SE" sz="1600" dirty="0"/>
            </a:br>
            <a:br>
              <a:rPr lang="sv-SE" sz="1600" dirty="0"/>
            </a:br>
            <a:r>
              <a:rPr lang="sv-SE" sz="1600" b="1" dirty="0"/>
              <a:t>Fråga 1:4 (1p) </a:t>
            </a:r>
            <a:r>
              <a:rPr lang="sv-SE" sz="1600" dirty="0"/>
              <a:t>Vilken undersökning bör du göra på en gång på mottagningen?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EKG </a:t>
            </a:r>
          </a:p>
          <a:p>
            <a:pPr marL="0" indent="0">
              <a:buNone/>
            </a:pPr>
            <a:endParaRPr lang="sv-SE" sz="1600" dirty="0">
              <a:solidFill>
                <a:schemeClr val="accent4"/>
              </a:solidFill>
            </a:endParaRPr>
          </a:p>
        </p:txBody>
      </p:sp>
    </p:spTree>
    <p:extLst>
      <p:ext uri="{BB962C8B-B14F-4D97-AF65-F5344CB8AC3E}">
        <p14:creationId xmlns:p14="http://schemas.microsoft.com/office/powerpoint/2010/main" val="1179778415"/>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1, Charlotta 15 år </a:t>
            </a:r>
            <a:endParaRPr lang="sv-SE" sz="1600" dirty="0"/>
          </a:p>
          <a:p>
            <a:pPr marL="0" indent="0">
              <a:buNone/>
            </a:pPr>
            <a:r>
              <a:rPr lang="sv-SE" sz="1200" i="1" dirty="0">
                <a:solidFill>
                  <a:schemeClr val="tx1">
                    <a:lumMod val="50000"/>
                    <a:lumOff val="50000"/>
                  </a:schemeClr>
                </a:solidFill>
              </a:rPr>
              <a:t>Du jobbar som underläkare på ett litet sjukhus i södra Sverige. På den allmänpediatriska mottagningen träffar du på ett nybesök Charlotta 15 år tillsammans med sin mamma. Charlotta söker på grund av trötthet och hjärtklappning. Hon berättar att hon även blir lättare andfådd när hon anstränger sig, ex när hon rider, att hon tycker hon blir svettig ofta och att hon får gå på toa och bajsa oftare än hon brukar. Mamma berättar att hon inte riktigt känner igen sin dotter, hon tycker Charlotta verkar nervös och ångestladdad, sover sämre och har gått ner i vikt 3kg. Hon är mkt orolig och har bett om att få prata med Charlottas mentor i skolan. </a:t>
            </a:r>
          </a:p>
          <a:p>
            <a:pPr marL="0" indent="0">
              <a:buNone/>
            </a:pPr>
            <a:r>
              <a:rPr lang="sv-SE" sz="1200" i="1" dirty="0">
                <a:solidFill>
                  <a:schemeClr val="tx1">
                    <a:lumMod val="50000"/>
                    <a:lumOff val="50000"/>
                  </a:schemeClr>
                </a:solidFill>
              </a:rPr>
              <a:t>Du har nu tänkt ut 3 differentialdiagnoser som är sannolika och har ställt dina anamnestiska frågor till Charlotta och mamma och noterar följande i status: </a:t>
            </a:r>
            <a:br>
              <a:rPr lang="sv-SE" sz="1200" i="1" dirty="0">
                <a:solidFill>
                  <a:schemeClr val="tx1">
                    <a:lumMod val="50000"/>
                    <a:lumOff val="50000"/>
                  </a:schemeClr>
                </a:solidFill>
              </a:rPr>
            </a:br>
            <a:r>
              <a:rPr lang="sv-SE" sz="1200" i="1" dirty="0">
                <a:solidFill>
                  <a:schemeClr val="tx1">
                    <a:lumMod val="50000"/>
                    <a:lumOff val="50000"/>
                  </a:schemeClr>
                </a:solidFill>
              </a:rPr>
              <a:t>AT: Lite trött. Perifert kompenserad. Verkar lite nervös/motoriskt orolig och skakar/darrar lite när du ber henne klä av sig. I </a:t>
            </a:r>
            <a:r>
              <a:rPr lang="sv-SE" sz="1200" i="1" dirty="0" err="1">
                <a:solidFill>
                  <a:schemeClr val="tx1">
                    <a:lumMod val="50000"/>
                    <a:lumOff val="50000"/>
                  </a:schemeClr>
                </a:solidFill>
              </a:rPr>
              <a:t>överigt</a:t>
            </a:r>
            <a:r>
              <a:rPr lang="sv-SE" sz="1200" i="1" dirty="0">
                <a:solidFill>
                  <a:schemeClr val="tx1">
                    <a:lumMod val="50000"/>
                    <a:lumOff val="50000"/>
                  </a:schemeClr>
                </a:solidFill>
              </a:rPr>
              <a:t> väsentligen opåverkat. </a:t>
            </a:r>
            <a:br>
              <a:rPr lang="sv-SE" sz="1200" i="1" dirty="0">
                <a:solidFill>
                  <a:schemeClr val="tx1">
                    <a:lumMod val="50000"/>
                    <a:lumOff val="50000"/>
                  </a:schemeClr>
                </a:solidFill>
              </a:rPr>
            </a:br>
            <a:r>
              <a:rPr lang="sv-SE" sz="1200" i="1" dirty="0">
                <a:solidFill>
                  <a:schemeClr val="tx1">
                    <a:lumMod val="50000"/>
                    <a:lumOff val="50000"/>
                  </a:schemeClr>
                </a:solidFill>
              </a:rPr>
              <a:t>Blodtryck: 138/68 </a:t>
            </a:r>
            <a:r>
              <a:rPr lang="sv-SE" sz="1200" i="1" dirty="0" err="1">
                <a:solidFill>
                  <a:schemeClr val="tx1">
                    <a:lumMod val="50000"/>
                    <a:lumOff val="50000"/>
                  </a:schemeClr>
                </a:solidFill>
              </a:rPr>
              <a:t>mmHg</a:t>
            </a:r>
            <a:r>
              <a:rPr lang="sv-SE" sz="1200" i="1" dirty="0">
                <a:solidFill>
                  <a:schemeClr val="tx1">
                    <a:lumMod val="50000"/>
                    <a:lumOff val="50000"/>
                  </a:schemeClr>
                </a:solidFill>
              </a:rPr>
              <a:t> ok </a:t>
            </a:r>
            <a:br>
              <a:rPr lang="sv-SE" sz="1200" i="1" dirty="0">
                <a:solidFill>
                  <a:schemeClr val="tx1">
                    <a:lumMod val="50000"/>
                    <a:lumOff val="50000"/>
                  </a:schemeClr>
                </a:solidFill>
              </a:rPr>
            </a:br>
            <a:r>
              <a:rPr lang="sv-SE" sz="1200" i="1" dirty="0">
                <a:solidFill>
                  <a:schemeClr val="tx1">
                    <a:lumMod val="50000"/>
                    <a:lumOff val="50000"/>
                  </a:schemeClr>
                </a:solidFill>
              </a:rPr>
              <a:t>Hjärta: Regelbunden rytm, frekvens 120 slag/min, inga blås/biljud. </a:t>
            </a:r>
            <a:br>
              <a:rPr lang="sv-SE" sz="1200" i="1" dirty="0">
                <a:solidFill>
                  <a:schemeClr val="tx1">
                    <a:lumMod val="50000"/>
                    <a:lumOff val="50000"/>
                  </a:schemeClr>
                </a:solidFill>
              </a:rPr>
            </a:br>
            <a:r>
              <a:rPr lang="sv-SE" sz="1200" i="1" dirty="0">
                <a:solidFill>
                  <a:schemeClr val="tx1">
                    <a:lumMod val="50000"/>
                    <a:lumOff val="50000"/>
                  </a:schemeClr>
                </a:solidFill>
              </a:rPr>
              <a:t>Lungor: Rena andningsljud bilateralt. Saturation: 98% </a:t>
            </a:r>
            <a:br>
              <a:rPr lang="sv-SE" sz="1200" i="1" dirty="0">
                <a:solidFill>
                  <a:schemeClr val="tx1">
                    <a:lumMod val="50000"/>
                    <a:lumOff val="50000"/>
                  </a:schemeClr>
                </a:solidFill>
              </a:rPr>
            </a:br>
            <a:r>
              <a:rPr lang="sv-SE" sz="1200" i="1" dirty="0">
                <a:solidFill>
                  <a:schemeClr val="tx1">
                    <a:lumMod val="50000"/>
                    <a:lumOff val="50000"/>
                  </a:schemeClr>
                </a:solidFill>
              </a:rPr>
              <a:t>Temp: 37,8 grader </a:t>
            </a:r>
            <a:br>
              <a:rPr lang="sv-SE" sz="1200" i="1" dirty="0">
                <a:solidFill>
                  <a:schemeClr val="tx1">
                    <a:lumMod val="50000"/>
                    <a:lumOff val="50000"/>
                  </a:schemeClr>
                </a:solidFill>
              </a:rPr>
            </a:br>
            <a:r>
              <a:rPr lang="sv-SE" sz="1200" i="1" dirty="0">
                <a:solidFill>
                  <a:schemeClr val="tx1">
                    <a:lumMod val="50000"/>
                    <a:lumOff val="50000"/>
                  </a:schemeClr>
                </a:solidFill>
              </a:rPr>
              <a:t>Buk: mjuk, oöm, livliga tarmljud. Inga patologiska resistenser. </a:t>
            </a:r>
            <a:r>
              <a:rPr lang="sv-SE" sz="1200" i="1" dirty="0" err="1">
                <a:solidFill>
                  <a:schemeClr val="tx1">
                    <a:lumMod val="50000"/>
                    <a:lumOff val="50000"/>
                  </a:schemeClr>
                </a:solidFill>
              </a:rPr>
              <a:t>Femoralispulsar</a:t>
            </a:r>
            <a:r>
              <a:rPr lang="sv-SE" sz="1200" i="1" dirty="0">
                <a:solidFill>
                  <a:schemeClr val="tx1">
                    <a:lumMod val="50000"/>
                    <a:lumOff val="50000"/>
                  </a:schemeClr>
                </a:solidFill>
              </a:rPr>
              <a:t> liksidiga och normala. </a:t>
            </a:r>
            <a:br>
              <a:rPr lang="sv-SE" sz="1200" i="1" dirty="0">
                <a:solidFill>
                  <a:schemeClr val="tx1">
                    <a:lumMod val="50000"/>
                    <a:lumOff val="50000"/>
                  </a:schemeClr>
                </a:solidFill>
              </a:rPr>
            </a:br>
            <a:r>
              <a:rPr lang="sv-SE" sz="1200" i="1" dirty="0">
                <a:solidFill>
                  <a:schemeClr val="tx1">
                    <a:lumMod val="50000"/>
                    <a:lumOff val="50000"/>
                  </a:schemeClr>
                </a:solidFill>
              </a:rPr>
              <a:t>Hud: lite svettig i handflatorna. Inga </a:t>
            </a:r>
            <a:r>
              <a:rPr lang="sv-SE" sz="1200" i="1" dirty="0" err="1">
                <a:solidFill>
                  <a:schemeClr val="tx1">
                    <a:lumMod val="50000"/>
                    <a:lumOff val="50000"/>
                  </a:schemeClr>
                </a:solidFill>
              </a:rPr>
              <a:t>exem</a:t>
            </a:r>
            <a:r>
              <a:rPr lang="sv-SE" sz="1200" i="1" dirty="0">
                <a:solidFill>
                  <a:schemeClr val="tx1">
                    <a:lumMod val="50000"/>
                    <a:lumOff val="50000"/>
                  </a:schemeClr>
                </a:solidFill>
              </a:rPr>
              <a:t>/manifestationer. Kapillär återfyllnad 1-2 sekunder. </a:t>
            </a:r>
            <a:br>
              <a:rPr lang="sv-SE" sz="1200" i="1" dirty="0">
                <a:solidFill>
                  <a:schemeClr val="tx1">
                    <a:lumMod val="50000"/>
                    <a:lumOff val="50000"/>
                  </a:schemeClr>
                </a:solidFill>
              </a:rPr>
            </a:br>
            <a:r>
              <a:rPr lang="sv-SE" sz="1200" i="1" dirty="0">
                <a:solidFill>
                  <a:schemeClr val="tx1">
                    <a:lumMod val="50000"/>
                    <a:lumOff val="50000"/>
                  </a:schemeClr>
                </a:solidFill>
              </a:rPr>
              <a:t>Vikt: 51kg, längd: 168cm. </a:t>
            </a:r>
          </a:p>
          <a:p>
            <a:pPr marL="0" indent="0">
              <a:buNone/>
            </a:pPr>
            <a:r>
              <a:rPr lang="sv-SE" sz="1200" i="1" dirty="0">
                <a:solidFill>
                  <a:schemeClr val="tx1">
                    <a:lumMod val="50000"/>
                    <a:lumOff val="50000"/>
                  </a:schemeClr>
                </a:solidFill>
              </a:rPr>
              <a:t>Med dessa statusfynd känner anser du att en differentialdiagnos är mest sannolik. </a:t>
            </a:r>
            <a:br>
              <a:rPr lang="sv-SE" sz="1600" dirty="0">
                <a:solidFill>
                  <a:schemeClr val="accent4"/>
                </a:solidFill>
              </a:rPr>
            </a:br>
            <a:br>
              <a:rPr lang="sv-SE" sz="1600" dirty="0">
                <a:solidFill>
                  <a:schemeClr val="accent4"/>
                </a:solidFill>
              </a:rPr>
            </a:br>
            <a:r>
              <a:rPr lang="sv-SE" sz="1600" dirty="0"/>
              <a:t>Du misstänker att Emma drabbats av en </a:t>
            </a:r>
            <a:r>
              <a:rPr lang="sv-SE" sz="1600" dirty="0" err="1"/>
              <a:t>hyperthyreos</a:t>
            </a:r>
            <a:r>
              <a:rPr lang="sv-SE" sz="1600" dirty="0"/>
              <a:t>. EKG visar sinustakykardi. Du frågar hur länga symptomen funnits, om svullnad på halsen, synpåverkan, om ärftlighet för </a:t>
            </a:r>
            <a:r>
              <a:rPr lang="sv-SE" sz="1600" dirty="0" err="1"/>
              <a:t>thyreoidea</a:t>
            </a:r>
            <a:r>
              <a:rPr lang="sv-SE" sz="1600" dirty="0"/>
              <a:t> sjukdom eller annan autoimmun sjukdom. Du finner inga psykosociala </a:t>
            </a:r>
            <a:r>
              <a:rPr lang="sv-SE" sz="1600" dirty="0" err="1"/>
              <a:t>stressorer</a:t>
            </a:r>
            <a:r>
              <a:rPr lang="sv-SE" sz="1600" dirty="0"/>
              <a:t>, tecken på ätstörning eller något som talar för att det finns/funnits neuropsykiatrisk eller annan psykiatrisk problematik. </a:t>
            </a:r>
          </a:p>
          <a:p>
            <a:pPr marL="0" indent="0">
              <a:buNone/>
            </a:pPr>
            <a:r>
              <a:rPr lang="sv-SE" sz="1600" dirty="0"/>
              <a:t>Du undersöker </a:t>
            </a:r>
            <a:r>
              <a:rPr lang="sv-SE" sz="1600" dirty="0" err="1"/>
              <a:t>thyreoidea</a:t>
            </a:r>
            <a:r>
              <a:rPr lang="sv-SE" sz="1600" dirty="0"/>
              <a:t> som har normal konsistens utan fokala resistenser, inte är storleksökad, du hör inget säkert blåsljud när du auskulterar över </a:t>
            </a:r>
            <a:r>
              <a:rPr lang="sv-SE" sz="1600" dirty="0" err="1"/>
              <a:t>thyreoidea</a:t>
            </a:r>
            <a:r>
              <a:rPr lang="sv-SE" sz="1600" dirty="0"/>
              <a:t> och Emma har ingen </a:t>
            </a:r>
            <a:r>
              <a:rPr lang="sv-SE" sz="1600" dirty="0" err="1"/>
              <a:t>exoftalmus</a:t>
            </a:r>
            <a:r>
              <a:rPr lang="sv-SE" sz="1600" dirty="0"/>
              <a:t> eller upplevda synrubbningar. </a:t>
            </a:r>
            <a:br>
              <a:rPr lang="sv-SE" sz="1600" dirty="0"/>
            </a:br>
            <a:br>
              <a:rPr lang="sv-SE" sz="1600" dirty="0"/>
            </a:br>
            <a:r>
              <a:rPr lang="sv-SE" sz="1600" b="1" dirty="0"/>
              <a:t>Fråga 1:5 (1p) </a:t>
            </a:r>
            <a:r>
              <a:rPr lang="sv-SE" sz="1600" dirty="0"/>
              <a:t>Vilka labprover behöver du ta för att säkerställa diagnosen? </a:t>
            </a:r>
            <a:br>
              <a:rPr lang="sv-SE" sz="1600" dirty="0"/>
            </a:br>
            <a:br>
              <a:rPr lang="sv-SE" sz="1600" dirty="0"/>
            </a:br>
            <a:endParaRPr lang="sv-SE" sz="1200" dirty="0"/>
          </a:p>
        </p:txBody>
      </p:sp>
    </p:spTree>
    <p:extLst>
      <p:ext uri="{BB962C8B-B14F-4D97-AF65-F5344CB8AC3E}">
        <p14:creationId xmlns:p14="http://schemas.microsoft.com/office/powerpoint/2010/main" val="1856141911"/>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1, Charlotta 15 år </a:t>
            </a:r>
            <a:endParaRPr lang="sv-SE" sz="1600" dirty="0"/>
          </a:p>
          <a:p>
            <a:pPr marL="0" indent="0">
              <a:buNone/>
            </a:pPr>
            <a:r>
              <a:rPr lang="sv-SE" sz="1200" i="1" dirty="0">
                <a:solidFill>
                  <a:schemeClr val="tx1">
                    <a:lumMod val="50000"/>
                    <a:lumOff val="50000"/>
                  </a:schemeClr>
                </a:solidFill>
              </a:rPr>
              <a:t>Du jobbar som underläkare på ett litet sjukhus i södra Sverige. På den allmänpediatriska mottagningen träffar du på ett nybesök Charlotta 15 år tillsammans med sin mamma. Charlotta söker på grund av trötthet och hjärtklappning. Hon berättar att hon även blir lättare andfådd när hon anstränger sig, ex när hon rider, att hon tycker hon blir svettig ofta och att hon får gå på toa och bajsa oftare än hon brukar. Mamma berättar att hon inte riktigt känner igen sin dotter, hon tycker Charlotta verkar nervös och ångestladdad, sover sämre och har gått ner i vikt 3kg. Hon är mkt orolig och har bett om att få prata med Charlottas mentor i skolan. </a:t>
            </a:r>
          </a:p>
          <a:p>
            <a:pPr marL="0" indent="0">
              <a:buNone/>
            </a:pPr>
            <a:r>
              <a:rPr lang="sv-SE" sz="1200" i="1" dirty="0">
                <a:solidFill>
                  <a:schemeClr val="tx1">
                    <a:lumMod val="50000"/>
                    <a:lumOff val="50000"/>
                  </a:schemeClr>
                </a:solidFill>
              </a:rPr>
              <a:t>Du har nu tänkt ut 3 differentialdiagnoser som är sannolika och har ställt dina anamnestiska frågor till Charlotta och mamma och noterar följande i status: </a:t>
            </a:r>
            <a:br>
              <a:rPr lang="sv-SE" sz="1200" i="1" dirty="0">
                <a:solidFill>
                  <a:schemeClr val="tx1">
                    <a:lumMod val="50000"/>
                    <a:lumOff val="50000"/>
                  </a:schemeClr>
                </a:solidFill>
              </a:rPr>
            </a:br>
            <a:r>
              <a:rPr lang="sv-SE" sz="1200" i="1" dirty="0">
                <a:solidFill>
                  <a:schemeClr val="tx1">
                    <a:lumMod val="50000"/>
                    <a:lumOff val="50000"/>
                  </a:schemeClr>
                </a:solidFill>
              </a:rPr>
              <a:t>AT: Lite trött. Perifert kompenserad. Verkar lite nervös/motoriskt orolig och skakar/darrar lite när du ber henne klä av sig. I </a:t>
            </a:r>
            <a:r>
              <a:rPr lang="sv-SE" sz="1200" i="1" dirty="0" err="1">
                <a:solidFill>
                  <a:schemeClr val="tx1">
                    <a:lumMod val="50000"/>
                    <a:lumOff val="50000"/>
                  </a:schemeClr>
                </a:solidFill>
              </a:rPr>
              <a:t>överigt</a:t>
            </a:r>
            <a:r>
              <a:rPr lang="sv-SE" sz="1200" i="1" dirty="0">
                <a:solidFill>
                  <a:schemeClr val="tx1">
                    <a:lumMod val="50000"/>
                    <a:lumOff val="50000"/>
                  </a:schemeClr>
                </a:solidFill>
              </a:rPr>
              <a:t> väsentligen opåverkat. </a:t>
            </a:r>
            <a:br>
              <a:rPr lang="sv-SE" sz="1200" i="1" dirty="0">
                <a:solidFill>
                  <a:schemeClr val="tx1">
                    <a:lumMod val="50000"/>
                    <a:lumOff val="50000"/>
                  </a:schemeClr>
                </a:solidFill>
              </a:rPr>
            </a:br>
            <a:r>
              <a:rPr lang="sv-SE" sz="1200" i="1" dirty="0">
                <a:solidFill>
                  <a:schemeClr val="tx1">
                    <a:lumMod val="50000"/>
                    <a:lumOff val="50000"/>
                  </a:schemeClr>
                </a:solidFill>
              </a:rPr>
              <a:t>Blodtryck: 138/68 </a:t>
            </a:r>
            <a:r>
              <a:rPr lang="sv-SE" sz="1200" i="1" dirty="0" err="1">
                <a:solidFill>
                  <a:schemeClr val="tx1">
                    <a:lumMod val="50000"/>
                    <a:lumOff val="50000"/>
                  </a:schemeClr>
                </a:solidFill>
              </a:rPr>
              <a:t>mmHg</a:t>
            </a:r>
            <a:r>
              <a:rPr lang="sv-SE" sz="1200" i="1" dirty="0">
                <a:solidFill>
                  <a:schemeClr val="tx1">
                    <a:lumMod val="50000"/>
                    <a:lumOff val="50000"/>
                  </a:schemeClr>
                </a:solidFill>
              </a:rPr>
              <a:t> ok </a:t>
            </a:r>
            <a:br>
              <a:rPr lang="sv-SE" sz="1200" i="1" dirty="0">
                <a:solidFill>
                  <a:schemeClr val="tx1">
                    <a:lumMod val="50000"/>
                    <a:lumOff val="50000"/>
                  </a:schemeClr>
                </a:solidFill>
              </a:rPr>
            </a:br>
            <a:r>
              <a:rPr lang="sv-SE" sz="1200" i="1" dirty="0">
                <a:solidFill>
                  <a:schemeClr val="tx1">
                    <a:lumMod val="50000"/>
                    <a:lumOff val="50000"/>
                  </a:schemeClr>
                </a:solidFill>
              </a:rPr>
              <a:t>Hjärta: Regelbunden rytm, frekvens 120 slag/min, inga blås/biljud. </a:t>
            </a:r>
            <a:br>
              <a:rPr lang="sv-SE" sz="1200" i="1" dirty="0">
                <a:solidFill>
                  <a:schemeClr val="tx1">
                    <a:lumMod val="50000"/>
                    <a:lumOff val="50000"/>
                  </a:schemeClr>
                </a:solidFill>
              </a:rPr>
            </a:br>
            <a:r>
              <a:rPr lang="sv-SE" sz="1200" i="1" dirty="0">
                <a:solidFill>
                  <a:schemeClr val="tx1">
                    <a:lumMod val="50000"/>
                    <a:lumOff val="50000"/>
                  </a:schemeClr>
                </a:solidFill>
              </a:rPr>
              <a:t>Lungor: Rena andningsljud bilateralt. Saturation: 98% </a:t>
            </a:r>
            <a:br>
              <a:rPr lang="sv-SE" sz="1200" i="1" dirty="0">
                <a:solidFill>
                  <a:schemeClr val="tx1">
                    <a:lumMod val="50000"/>
                    <a:lumOff val="50000"/>
                  </a:schemeClr>
                </a:solidFill>
              </a:rPr>
            </a:br>
            <a:r>
              <a:rPr lang="sv-SE" sz="1200" i="1" dirty="0">
                <a:solidFill>
                  <a:schemeClr val="tx1">
                    <a:lumMod val="50000"/>
                    <a:lumOff val="50000"/>
                  </a:schemeClr>
                </a:solidFill>
              </a:rPr>
              <a:t>Temp: 37,8 grader </a:t>
            </a:r>
            <a:br>
              <a:rPr lang="sv-SE" sz="1200" i="1" dirty="0">
                <a:solidFill>
                  <a:schemeClr val="tx1">
                    <a:lumMod val="50000"/>
                    <a:lumOff val="50000"/>
                  </a:schemeClr>
                </a:solidFill>
              </a:rPr>
            </a:br>
            <a:r>
              <a:rPr lang="sv-SE" sz="1200" i="1" dirty="0">
                <a:solidFill>
                  <a:schemeClr val="tx1">
                    <a:lumMod val="50000"/>
                    <a:lumOff val="50000"/>
                  </a:schemeClr>
                </a:solidFill>
              </a:rPr>
              <a:t>Buk: mjuk, oöm, livliga tarmljud. Inga patologiska resistenser. </a:t>
            </a:r>
            <a:r>
              <a:rPr lang="sv-SE" sz="1200" i="1" dirty="0" err="1">
                <a:solidFill>
                  <a:schemeClr val="tx1">
                    <a:lumMod val="50000"/>
                    <a:lumOff val="50000"/>
                  </a:schemeClr>
                </a:solidFill>
              </a:rPr>
              <a:t>Femoralispulsar</a:t>
            </a:r>
            <a:r>
              <a:rPr lang="sv-SE" sz="1200" i="1" dirty="0">
                <a:solidFill>
                  <a:schemeClr val="tx1">
                    <a:lumMod val="50000"/>
                    <a:lumOff val="50000"/>
                  </a:schemeClr>
                </a:solidFill>
              </a:rPr>
              <a:t> liksidiga och normala. </a:t>
            </a:r>
            <a:br>
              <a:rPr lang="sv-SE" sz="1200" i="1" dirty="0">
                <a:solidFill>
                  <a:schemeClr val="tx1">
                    <a:lumMod val="50000"/>
                    <a:lumOff val="50000"/>
                  </a:schemeClr>
                </a:solidFill>
              </a:rPr>
            </a:br>
            <a:r>
              <a:rPr lang="sv-SE" sz="1200" i="1" dirty="0">
                <a:solidFill>
                  <a:schemeClr val="tx1">
                    <a:lumMod val="50000"/>
                    <a:lumOff val="50000"/>
                  </a:schemeClr>
                </a:solidFill>
              </a:rPr>
              <a:t>Hud: lite svettig i handflatorna. Inga </a:t>
            </a:r>
            <a:r>
              <a:rPr lang="sv-SE" sz="1200" i="1" dirty="0" err="1">
                <a:solidFill>
                  <a:schemeClr val="tx1">
                    <a:lumMod val="50000"/>
                    <a:lumOff val="50000"/>
                  </a:schemeClr>
                </a:solidFill>
              </a:rPr>
              <a:t>exem</a:t>
            </a:r>
            <a:r>
              <a:rPr lang="sv-SE" sz="1200" i="1" dirty="0">
                <a:solidFill>
                  <a:schemeClr val="tx1">
                    <a:lumMod val="50000"/>
                    <a:lumOff val="50000"/>
                  </a:schemeClr>
                </a:solidFill>
              </a:rPr>
              <a:t>/manifestationer. Kapillär återfyllnad 1-2 sekunder. </a:t>
            </a:r>
            <a:br>
              <a:rPr lang="sv-SE" sz="1200" i="1" dirty="0">
                <a:solidFill>
                  <a:schemeClr val="tx1">
                    <a:lumMod val="50000"/>
                    <a:lumOff val="50000"/>
                  </a:schemeClr>
                </a:solidFill>
              </a:rPr>
            </a:br>
            <a:r>
              <a:rPr lang="sv-SE" sz="1200" i="1" dirty="0">
                <a:solidFill>
                  <a:schemeClr val="tx1">
                    <a:lumMod val="50000"/>
                    <a:lumOff val="50000"/>
                  </a:schemeClr>
                </a:solidFill>
              </a:rPr>
              <a:t>Vikt: 51kg, längd: 168cm. </a:t>
            </a:r>
          </a:p>
          <a:p>
            <a:pPr marL="0" indent="0">
              <a:buNone/>
            </a:pPr>
            <a:r>
              <a:rPr lang="sv-SE" sz="1200" i="1" dirty="0">
                <a:solidFill>
                  <a:schemeClr val="tx1">
                    <a:lumMod val="50000"/>
                    <a:lumOff val="50000"/>
                  </a:schemeClr>
                </a:solidFill>
              </a:rPr>
              <a:t>Med dessa statusfynd känner anser du att en differentialdiagnos är mest sannolik. </a:t>
            </a:r>
            <a:br>
              <a:rPr lang="sv-SE" sz="1600" dirty="0">
                <a:solidFill>
                  <a:schemeClr val="accent4"/>
                </a:solidFill>
              </a:rPr>
            </a:br>
            <a:br>
              <a:rPr lang="sv-SE" sz="1600" dirty="0">
                <a:solidFill>
                  <a:schemeClr val="accent4"/>
                </a:solidFill>
              </a:rPr>
            </a:br>
            <a:r>
              <a:rPr lang="sv-SE" sz="1600" dirty="0"/>
              <a:t>Du misstänker att Emma drabbats av en </a:t>
            </a:r>
            <a:r>
              <a:rPr lang="sv-SE" sz="1600" dirty="0" err="1"/>
              <a:t>hyperthyreos</a:t>
            </a:r>
            <a:r>
              <a:rPr lang="sv-SE" sz="1600" dirty="0"/>
              <a:t>. EKG visar sinustakykardi. Du frågar hur länga symptomen funnits, om svullnad på halsen, synpåverkan, om ärftlighet för </a:t>
            </a:r>
            <a:r>
              <a:rPr lang="sv-SE" sz="1600" dirty="0" err="1"/>
              <a:t>thyreoidea</a:t>
            </a:r>
            <a:r>
              <a:rPr lang="sv-SE" sz="1600" dirty="0"/>
              <a:t> sjukdom eller annan autoimmun sjukdom. Du finner inga psykosociala </a:t>
            </a:r>
            <a:r>
              <a:rPr lang="sv-SE" sz="1600" dirty="0" err="1"/>
              <a:t>stressorer</a:t>
            </a:r>
            <a:r>
              <a:rPr lang="sv-SE" sz="1600" dirty="0"/>
              <a:t>, tecken på ätstörning eller något som talar för att det finns/funnits neuropsykiatrisk eller annan psykiatrisk problematik. </a:t>
            </a:r>
          </a:p>
          <a:p>
            <a:pPr marL="0" indent="0">
              <a:buNone/>
            </a:pPr>
            <a:r>
              <a:rPr lang="sv-SE" sz="1600" dirty="0"/>
              <a:t>Du undersöker </a:t>
            </a:r>
            <a:r>
              <a:rPr lang="sv-SE" sz="1600" dirty="0" err="1"/>
              <a:t>thyreoidea</a:t>
            </a:r>
            <a:r>
              <a:rPr lang="sv-SE" sz="1600" dirty="0"/>
              <a:t> som har normal konsistens utan fokala resistenser, inte är storleksökad, du hör inget säkert blåsljud när du auskulterar över </a:t>
            </a:r>
            <a:r>
              <a:rPr lang="sv-SE" sz="1600" dirty="0" err="1"/>
              <a:t>thyreoidea</a:t>
            </a:r>
            <a:r>
              <a:rPr lang="sv-SE" sz="1600" dirty="0"/>
              <a:t> och Emma har ingen </a:t>
            </a:r>
            <a:r>
              <a:rPr lang="sv-SE" sz="1600" dirty="0" err="1"/>
              <a:t>exoftalmus</a:t>
            </a:r>
            <a:r>
              <a:rPr lang="sv-SE" sz="1600" dirty="0"/>
              <a:t> eller upplevda synrubbningar. </a:t>
            </a:r>
            <a:br>
              <a:rPr lang="sv-SE" sz="1600" dirty="0"/>
            </a:br>
            <a:br>
              <a:rPr lang="sv-SE" sz="1600" dirty="0"/>
            </a:br>
            <a:r>
              <a:rPr lang="sv-SE" sz="1600" b="1" dirty="0"/>
              <a:t>Fråga 1:5 (1p) </a:t>
            </a:r>
            <a:r>
              <a:rPr lang="sv-SE" sz="1600" dirty="0"/>
              <a:t>Vilka labprover behöver du ta för att säkerställa diagnosen?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TSH, fT4, (fT3,) TPO-ak, TRAK </a:t>
            </a:r>
          </a:p>
          <a:p>
            <a:pPr marL="0" indent="0">
              <a:buNone/>
            </a:pPr>
            <a:endParaRPr lang="sv-SE" sz="1200" dirty="0"/>
          </a:p>
        </p:txBody>
      </p:sp>
    </p:spTree>
    <p:extLst>
      <p:ext uri="{BB962C8B-B14F-4D97-AF65-F5344CB8AC3E}">
        <p14:creationId xmlns:p14="http://schemas.microsoft.com/office/powerpoint/2010/main" val="3544734541"/>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1, Charlotta 15 år </a:t>
            </a:r>
            <a:endParaRPr lang="sv-SE" sz="1600" dirty="0"/>
          </a:p>
          <a:p>
            <a:pPr marL="0" indent="0">
              <a:buNone/>
            </a:pPr>
            <a:r>
              <a:rPr lang="sv-SE" sz="1200" i="1" dirty="0">
                <a:solidFill>
                  <a:schemeClr val="tx1">
                    <a:lumMod val="50000"/>
                    <a:lumOff val="50000"/>
                  </a:schemeClr>
                </a:solidFill>
              </a:rPr>
              <a:t>Du jobbar som underläkare på ett litet sjukhus i södra Sverige. På den allmänpediatriska mottagningen träffar du på ett nybesök Charlotta 15 år tillsammans med sin mamma. Charlotta söker på grund av trötthet och hjärtklappning. Hon berättar att hon även blir lättare andfådd när hon anstränger sig, ex när hon rider, att hon tycker hon blir svettig ofta och att hon får gå på toa och bajsa oftare än hon brukar. Mamma berättar att hon inte riktigt känner igen sin dotter, hon tycker Charlotta verkar nervös och ångestladdad, sover sämre och har gått ner i vikt 3kg. Hon är mkt orolig och har bett om att få prata med Charlottas mentor i skolan. </a:t>
            </a:r>
          </a:p>
          <a:p>
            <a:pPr marL="0" indent="0">
              <a:buNone/>
            </a:pPr>
            <a:r>
              <a:rPr lang="sv-SE" sz="1200" i="1" dirty="0">
                <a:solidFill>
                  <a:schemeClr val="tx1">
                    <a:lumMod val="50000"/>
                    <a:lumOff val="50000"/>
                  </a:schemeClr>
                </a:solidFill>
              </a:rPr>
              <a:t>Du har nu tänkt ut 3 differentialdiagnoser som är sannolika och har ställt dina anamnestiska frågor till Charlotta och mamma och noterar följande i status: </a:t>
            </a:r>
            <a:br>
              <a:rPr lang="sv-SE" sz="1200" i="1" dirty="0">
                <a:solidFill>
                  <a:schemeClr val="tx1">
                    <a:lumMod val="50000"/>
                    <a:lumOff val="50000"/>
                  </a:schemeClr>
                </a:solidFill>
              </a:rPr>
            </a:br>
            <a:r>
              <a:rPr lang="sv-SE" sz="1200" i="1" dirty="0">
                <a:solidFill>
                  <a:schemeClr val="tx1">
                    <a:lumMod val="50000"/>
                    <a:lumOff val="50000"/>
                  </a:schemeClr>
                </a:solidFill>
              </a:rPr>
              <a:t>AT: Lite trött. Perifert kompenserad. Verkar lite nervös/motoriskt orolig och skakar/darrar lite när du ber henne klä av sig. I </a:t>
            </a:r>
            <a:r>
              <a:rPr lang="sv-SE" sz="1200" i="1" dirty="0" err="1">
                <a:solidFill>
                  <a:schemeClr val="tx1">
                    <a:lumMod val="50000"/>
                    <a:lumOff val="50000"/>
                  </a:schemeClr>
                </a:solidFill>
              </a:rPr>
              <a:t>överigt</a:t>
            </a:r>
            <a:r>
              <a:rPr lang="sv-SE" sz="1200" i="1" dirty="0">
                <a:solidFill>
                  <a:schemeClr val="tx1">
                    <a:lumMod val="50000"/>
                    <a:lumOff val="50000"/>
                  </a:schemeClr>
                </a:solidFill>
              </a:rPr>
              <a:t> väsentligen opåverkat. </a:t>
            </a:r>
            <a:br>
              <a:rPr lang="sv-SE" sz="1200" i="1" dirty="0">
                <a:solidFill>
                  <a:schemeClr val="tx1">
                    <a:lumMod val="50000"/>
                    <a:lumOff val="50000"/>
                  </a:schemeClr>
                </a:solidFill>
              </a:rPr>
            </a:br>
            <a:r>
              <a:rPr lang="sv-SE" sz="1200" i="1" dirty="0">
                <a:solidFill>
                  <a:schemeClr val="tx1">
                    <a:lumMod val="50000"/>
                    <a:lumOff val="50000"/>
                  </a:schemeClr>
                </a:solidFill>
              </a:rPr>
              <a:t>Blodtryck: 138/68 </a:t>
            </a:r>
            <a:r>
              <a:rPr lang="sv-SE" sz="1200" i="1" dirty="0" err="1">
                <a:solidFill>
                  <a:schemeClr val="tx1">
                    <a:lumMod val="50000"/>
                    <a:lumOff val="50000"/>
                  </a:schemeClr>
                </a:solidFill>
              </a:rPr>
              <a:t>mmHg</a:t>
            </a:r>
            <a:r>
              <a:rPr lang="sv-SE" sz="1200" i="1" dirty="0">
                <a:solidFill>
                  <a:schemeClr val="tx1">
                    <a:lumMod val="50000"/>
                    <a:lumOff val="50000"/>
                  </a:schemeClr>
                </a:solidFill>
              </a:rPr>
              <a:t> ok </a:t>
            </a:r>
            <a:br>
              <a:rPr lang="sv-SE" sz="1200" i="1" dirty="0">
                <a:solidFill>
                  <a:schemeClr val="tx1">
                    <a:lumMod val="50000"/>
                    <a:lumOff val="50000"/>
                  </a:schemeClr>
                </a:solidFill>
              </a:rPr>
            </a:br>
            <a:r>
              <a:rPr lang="sv-SE" sz="1200" i="1" dirty="0">
                <a:solidFill>
                  <a:schemeClr val="tx1">
                    <a:lumMod val="50000"/>
                    <a:lumOff val="50000"/>
                  </a:schemeClr>
                </a:solidFill>
              </a:rPr>
              <a:t>Hjärta: Regelbunden rytm, frekvens 120 slag/min, inga blås/biljud. </a:t>
            </a:r>
            <a:br>
              <a:rPr lang="sv-SE" sz="1200" i="1" dirty="0">
                <a:solidFill>
                  <a:schemeClr val="tx1">
                    <a:lumMod val="50000"/>
                    <a:lumOff val="50000"/>
                  </a:schemeClr>
                </a:solidFill>
              </a:rPr>
            </a:br>
            <a:r>
              <a:rPr lang="sv-SE" sz="1200" i="1" dirty="0">
                <a:solidFill>
                  <a:schemeClr val="tx1">
                    <a:lumMod val="50000"/>
                    <a:lumOff val="50000"/>
                  </a:schemeClr>
                </a:solidFill>
              </a:rPr>
              <a:t>Lungor: Rena andningsljud bilateralt. Saturation: 98% </a:t>
            </a:r>
            <a:br>
              <a:rPr lang="sv-SE" sz="1200" i="1" dirty="0">
                <a:solidFill>
                  <a:schemeClr val="tx1">
                    <a:lumMod val="50000"/>
                    <a:lumOff val="50000"/>
                  </a:schemeClr>
                </a:solidFill>
              </a:rPr>
            </a:br>
            <a:r>
              <a:rPr lang="sv-SE" sz="1200" i="1" dirty="0">
                <a:solidFill>
                  <a:schemeClr val="tx1">
                    <a:lumMod val="50000"/>
                    <a:lumOff val="50000"/>
                  </a:schemeClr>
                </a:solidFill>
              </a:rPr>
              <a:t>Temp: 37,8 grader </a:t>
            </a:r>
            <a:br>
              <a:rPr lang="sv-SE" sz="1200" i="1" dirty="0">
                <a:solidFill>
                  <a:schemeClr val="tx1">
                    <a:lumMod val="50000"/>
                    <a:lumOff val="50000"/>
                  </a:schemeClr>
                </a:solidFill>
              </a:rPr>
            </a:br>
            <a:r>
              <a:rPr lang="sv-SE" sz="1200" i="1" dirty="0">
                <a:solidFill>
                  <a:schemeClr val="tx1">
                    <a:lumMod val="50000"/>
                    <a:lumOff val="50000"/>
                  </a:schemeClr>
                </a:solidFill>
              </a:rPr>
              <a:t>Buk: mjuk, oöm, livliga tarmljud. Inga patologiska resistenser. </a:t>
            </a:r>
            <a:r>
              <a:rPr lang="sv-SE" sz="1200" i="1" dirty="0" err="1">
                <a:solidFill>
                  <a:schemeClr val="tx1">
                    <a:lumMod val="50000"/>
                    <a:lumOff val="50000"/>
                  </a:schemeClr>
                </a:solidFill>
              </a:rPr>
              <a:t>Femoralispulsar</a:t>
            </a:r>
            <a:r>
              <a:rPr lang="sv-SE" sz="1200" i="1" dirty="0">
                <a:solidFill>
                  <a:schemeClr val="tx1">
                    <a:lumMod val="50000"/>
                    <a:lumOff val="50000"/>
                  </a:schemeClr>
                </a:solidFill>
              </a:rPr>
              <a:t> liksidiga och normala. </a:t>
            </a:r>
            <a:br>
              <a:rPr lang="sv-SE" sz="1200" i="1" dirty="0">
                <a:solidFill>
                  <a:schemeClr val="tx1">
                    <a:lumMod val="50000"/>
                    <a:lumOff val="50000"/>
                  </a:schemeClr>
                </a:solidFill>
              </a:rPr>
            </a:br>
            <a:r>
              <a:rPr lang="sv-SE" sz="1200" i="1" dirty="0">
                <a:solidFill>
                  <a:schemeClr val="tx1">
                    <a:lumMod val="50000"/>
                    <a:lumOff val="50000"/>
                  </a:schemeClr>
                </a:solidFill>
              </a:rPr>
              <a:t>Hud: lite svettig i handflatorna. Inga </a:t>
            </a:r>
            <a:r>
              <a:rPr lang="sv-SE" sz="1200" i="1" dirty="0" err="1">
                <a:solidFill>
                  <a:schemeClr val="tx1">
                    <a:lumMod val="50000"/>
                    <a:lumOff val="50000"/>
                  </a:schemeClr>
                </a:solidFill>
              </a:rPr>
              <a:t>exem</a:t>
            </a:r>
            <a:r>
              <a:rPr lang="sv-SE" sz="1200" i="1" dirty="0">
                <a:solidFill>
                  <a:schemeClr val="tx1">
                    <a:lumMod val="50000"/>
                    <a:lumOff val="50000"/>
                  </a:schemeClr>
                </a:solidFill>
              </a:rPr>
              <a:t>/manifestationer. Kapillär återfyllnad 1-2 sekunder. </a:t>
            </a:r>
            <a:br>
              <a:rPr lang="sv-SE" sz="1200" i="1" dirty="0">
                <a:solidFill>
                  <a:schemeClr val="tx1">
                    <a:lumMod val="50000"/>
                    <a:lumOff val="50000"/>
                  </a:schemeClr>
                </a:solidFill>
              </a:rPr>
            </a:br>
            <a:r>
              <a:rPr lang="sv-SE" sz="1200" i="1" dirty="0">
                <a:solidFill>
                  <a:schemeClr val="tx1">
                    <a:lumMod val="50000"/>
                    <a:lumOff val="50000"/>
                  </a:schemeClr>
                </a:solidFill>
              </a:rPr>
              <a:t>Vikt: 51kg, längd: 168cm. </a:t>
            </a:r>
          </a:p>
          <a:p>
            <a:pPr marL="0" indent="0">
              <a:buNone/>
            </a:pPr>
            <a:r>
              <a:rPr lang="sv-SE" sz="1200" i="1" dirty="0">
                <a:solidFill>
                  <a:schemeClr val="tx1">
                    <a:lumMod val="50000"/>
                    <a:lumOff val="50000"/>
                  </a:schemeClr>
                </a:solidFill>
              </a:rPr>
              <a:t>Med dessa statusfynd känner anser du att en differentialdiagnos är mest sannolik. </a:t>
            </a:r>
            <a:br>
              <a:rPr lang="sv-SE" sz="16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misstänker att Emma drabbats av en </a:t>
            </a:r>
            <a:r>
              <a:rPr lang="sv-SE" sz="1200" i="1" dirty="0" err="1">
                <a:solidFill>
                  <a:schemeClr val="tx1">
                    <a:lumMod val="50000"/>
                    <a:lumOff val="50000"/>
                  </a:schemeClr>
                </a:solidFill>
              </a:rPr>
              <a:t>hyperthyreos</a:t>
            </a:r>
            <a:r>
              <a:rPr lang="sv-SE" sz="1200" i="1" dirty="0">
                <a:solidFill>
                  <a:schemeClr val="tx1">
                    <a:lumMod val="50000"/>
                    <a:lumOff val="50000"/>
                  </a:schemeClr>
                </a:solidFill>
              </a:rPr>
              <a:t>. EKG visar sinustakykardi. Du frågar hur länga symptomen funnits, om svullnad på halsen, synpåverkan, om ärftlighet för </a:t>
            </a:r>
            <a:r>
              <a:rPr lang="sv-SE" sz="1200" i="1" dirty="0" err="1">
                <a:solidFill>
                  <a:schemeClr val="tx1">
                    <a:lumMod val="50000"/>
                    <a:lumOff val="50000"/>
                  </a:schemeClr>
                </a:solidFill>
              </a:rPr>
              <a:t>thyreoidea</a:t>
            </a:r>
            <a:r>
              <a:rPr lang="sv-SE" sz="1200" i="1" dirty="0">
                <a:solidFill>
                  <a:schemeClr val="tx1">
                    <a:lumMod val="50000"/>
                    <a:lumOff val="50000"/>
                  </a:schemeClr>
                </a:solidFill>
              </a:rPr>
              <a:t> sjukdom eller annan autoimmun sjukdom. Du finner inga psykosociala </a:t>
            </a:r>
            <a:r>
              <a:rPr lang="sv-SE" sz="1200" i="1" dirty="0" err="1">
                <a:solidFill>
                  <a:schemeClr val="tx1">
                    <a:lumMod val="50000"/>
                    <a:lumOff val="50000"/>
                  </a:schemeClr>
                </a:solidFill>
              </a:rPr>
              <a:t>stressorer</a:t>
            </a:r>
            <a:r>
              <a:rPr lang="sv-SE" sz="1200" i="1" dirty="0">
                <a:solidFill>
                  <a:schemeClr val="tx1">
                    <a:lumMod val="50000"/>
                    <a:lumOff val="50000"/>
                  </a:schemeClr>
                </a:solidFill>
              </a:rPr>
              <a:t>, tecken på ätstörning eller något som talar för att det finns/funnits neuropsykiatrisk eller annan psykiatrisk problematik. </a:t>
            </a:r>
          </a:p>
          <a:p>
            <a:pPr marL="0" indent="0">
              <a:buNone/>
            </a:pPr>
            <a:r>
              <a:rPr lang="sv-SE" sz="1200" i="1" dirty="0">
                <a:solidFill>
                  <a:schemeClr val="tx1">
                    <a:lumMod val="50000"/>
                    <a:lumOff val="50000"/>
                  </a:schemeClr>
                </a:solidFill>
              </a:rPr>
              <a:t>Du undersöker </a:t>
            </a:r>
            <a:r>
              <a:rPr lang="sv-SE" sz="1200" i="1" dirty="0" err="1">
                <a:solidFill>
                  <a:schemeClr val="tx1">
                    <a:lumMod val="50000"/>
                    <a:lumOff val="50000"/>
                  </a:schemeClr>
                </a:solidFill>
              </a:rPr>
              <a:t>thyreoidea</a:t>
            </a:r>
            <a:r>
              <a:rPr lang="sv-SE" sz="1200" i="1" dirty="0">
                <a:solidFill>
                  <a:schemeClr val="tx1">
                    <a:lumMod val="50000"/>
                    <a:lumOff val="50000"/>
                  </a:schemeClr>
                </a:solidFill>
              </a:rPr>
              <a:t> som har normal konsistens utan fokala resistenser, inte är storleksökad, du hör inget säkert blåsljud när du auskulterar över </a:t>
            </a:r>
            <a:r>
              <a:rPr lang="sv-SE" sz="1200" i="1" dirty="0" err="1">
                <a:solidFill>
                  <a:schemeClr val="tx1">
                    <a:lumMod val="50000"/>
                    <a:lumOff val="50000"/>
                  </a:schemeClr>
                </a:solidFill>
              </a:rPr>
              <a:t>thyreoidea</a:t>
            </a:r>
            <a:r>
              <a:rPr lang="sv-SE" sz="1200" i="1" dirty="0">
                <a:solidFill>
                  <a:schemeClr val="tx1">
                    <a:lumMod val="50000"/>
                    <a:lumOff val="50000"/>
                  </a:schemeClr>
                </a:solidFill>
              </a:rPr>
              <a:t> och Emma har ingen </a:t>
            </a:r>
            <a:r>
              <a:rPr lang="sv-SE" sz="1200" i="1" dirty="0" err="1">
                <a:solidFill>
                  <a:schemeClr val="tx1">
                    <a:lumMod val="50000"/>
                    <a:lumOff val="50000"/>
                  </a:schemeClr>
                </a:solidFill>
              </a:rPr>
              <a:t>exoftalmus</a:t>
            </a:r>
            <a:r>
              <a:rPr lang="sv-SE" sz="1200" i="1" dirty="0">
                <a:solidFill>
                  <a:schemeClr val="tx1">
                    <a:lumMod val="50000"/>
                    <a:lumOff val="50000"/>
                  </a:schemeClr>
                </a:solidFill>
              </a:rPr>
              <a:t> eller upplevda synrubbningar. </a:t>
            </a:r>
            <a:br>
              <a:rPr lang="sv-SE" sz="1600" i="1" dirty="0">
                <a:solidFill>
                  <a:schemeClr val="tx1">
                    <a:lumMod val="50000"/>
                    <a:lumOff val="50000"/>
                  </a:schemeClr>
                </a:solidFill>
              </a:rPr>
            </a:br>
            <a:br>
              <a:rPr lang="sv-SE" sz="1600" dirty="0"/>
            </a:br>
            <a:r>
              <a:rPr lang="sv-SE" sz="1600" dirty="0"/>
              <a:t>Du får provsvar följande dag. Med tanke på den behandling du tänkt har du även tagit blodstatus. Proverna visar: Hb: 123, LPK: 8, TPK: 290, TSH: &lt;0,01, fT4: 38, TPO-ak: 304 (ref: &lt;34), TRAK: 6 (ref &lt;1,8) </a:t>
            </a:r>
            <a:br>
              <a:rPr lang="sv-SE" sz="1600" dirty="0"/>
            </a:br>
            <a:br>
              <a:rPr lang="sv-SE" sz="1600" dirty="0"/>
            </a:br>
            <a:r>
              <a:rPr lang="sv-SE" sz="1600" b="1" dirty="0"/>
              <a:t>Fråga 1:6 (2p) </a:t>
            </a:r>
            <a:r>
              <a:rPr lang="sv-SE" sz="1600" dirty="0"/>
              <a:t>Vilken är diagnosen? Förklara </a:t>
            </a:r>
            <a:r>
              <a:rPr lang="sv-SE" sz="1600" dirty="0" err="1"/>
              <a:t>patogenesen</a:t>
            </a:r>
            <a:r>
              <a:rPr lang="sv-SE" sz="1600" dirty="0"/>
              <a:t> och hormonnivåerna utifrån din kunskap om endokrin reglering. </a:t>
            </a:r>
            <a:br>
              <a:rPr lang="sv-SE" sz="1600" dirty="0"/>
            </a:br>
            <a:br>
              <a:rPr lang="sv-SE" sz="1600" dirty="0"/>
            </a:br>
            <a:endParaRPr lang="sv-SE" sz="1600" dirty="0">
              <a:solidFill>
                <a:schemeClr val="accent4"/>
              </a:solidFill>
            </a:endParaRPr>
          </a:p>
          <a:p>
            <a:pPr marL="0" indent="0">
              <a:buNone/>
            </a:pPr>
            <a:endParaRPr lang="sv-SE" sz="1200" dirty="0"/>
          </a:p>
        </p:txBody>
      </p:sp>
    </p:spTree>
    <p:extLst>
      <p:ext uri="{BB962C8B-B14F-4D97-AF65-F5344CB8AC3E}">
        <p14:creationId xmlns:p14="http://schemas.microsoft.com/office/powerpoint/2010/main" val="2002777861"/>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1, Charlotta 15 år </a:t>
            </a:r>
            <a:endParaRPr lang="sv-SE" sz="1600" dirty="0"/>
          </a:p>
          <a:p>
            <a:pPr marL="0" indent="0">
              <a:buNone/>
            </a:pPr>
            <a:r>
              <a:rPr lang="sv-SE" sz="1200" i="1" dirty="0">
                <a:solidFill>
                  <a:schemeClr val="tx1">
                    <a:lumMod val="50000"/>
                    <a:lumOff val="50000"/>
                  </a:schemeClr>
                </a:solidFill>
              </a:rPr>
              <a:t>Du jobbar som underläkare på ett litet sjukhus i södra Sverige. På den allmänpediatriska mottagningen träffar du på ett nybesök Charlotta 15 år tillsammans med sin mamma. Charlotta söker på grund av trötthet och hjärtklappning. Hon berättar att hon även blir lättare andfådd när hon anstränger sig, ex när hon rider, att hon tycker hon blir svettig ofta och att hon får gå på toa och bajsa oftare än hon brukar. Mamma berättar att hon inte riktigt känner igen sin dotter, hon tycker Charlotta verkar nervös och ångestladdad, sover sämre och har gått ner i vikt 3kg. Hon är mkt orolig och har bett om att få prata med Charlottas mentor i skolan. </a:t>
            </a:r>
          </a:p>
          <a:p>
            <a:pPr marL="0" indent="0">
              <a:buNone/>
            </a:pPr>
            <a:r>
              <a:rPr lang="sv-SE" sz="1200" i="1" dirty="0">
                <a:solidFill>
                  <a:schemeClr val="tx1">
                    <a:lumMod val="50000"/>
                    <a:lumOff val="50000"/>
                  </a:schemeClr>
                </a:solidFill>
              </a:rPr>
              <a:t>Du har nu tänkt ut 3 differentialdiagnoser som är sannolika och har ställt dina anamnestiska frågor till Charlotta och mamma och noterar följande i status: </a:t>
            </a:r>
            <a:br>
              <a:rPr lang="sv-SE" sz="1200" i="1" dirty="0">
                <a:solidFill>
                  <a:schemeClr val="tx1">
                    <a:lumMod val="50000"/>
                    <a:lumOff val="50000"/>
                  </a:schemeClr>
                </a:solidFill>
              </a:rPr>
            </a:br>
            <a:r>
              <a:rPr lang="sv-SE" sz="1200" i="1" dirty="0">
                <a:solidFill>
                  <a:schemeClr val="tx1">
                    <a:lumMod val="50000"/>
                    <a:lumOff val="50000"/>
                  </a:schemeClr>
                </a:solidFill>
              </a:rPr>
              <a:t>AT: Lite trött. Perifert kompenserad. Verkar lite nervös/motoriskt orolig och skakar/darrar lite när du ber henne klä av sig. I </a:t>
            </a:r>
            <a:r>
              <a:rPr lang="sv-SE" sz="1200" i="1" dirty="0" err="1">
                <a:solidFill>
                  <a:schemeClr val="tx1">
                    <a:lumMod val="50000"/>
                    <a:lumOff val="50000"/>
                  </a:schemeClr>
                </a:solidFill>
              </a:rPr>
              <a:t>överigt</a:t>
            </a:r>
            <a:r>
              <a:rPr lang="sv-SE" sz="1200" i="1" dirty="0">
                <a:solidFill>
                  <a:schemeClr val="tx1">
                    <a:lumMod val="50000"/>
                    <a:lumOff val="50000"/>
                  </a:schemeClr>
                </a:solidFill>
              </a:rPr>
              <a:t> väsentligen opåverkat. </a:t>
            </a:r>
            <a:br>
              <a:rPr lang="sv-SE" sz="1200" i="1" dirty="0">
                <a:solidFill>
                  <a:schemeClr val="tx1">
                    <a:lumMod val="50000"/>
                    <a:lumOff val="50000"/>
                  </a:schemeClr>
                </a:solidFill>
              </a:rPr>
            </a:br>
            <a:r>
              <a:rPr lang="sv-SE" sz="1200" i="1" dirty="0">
                <a:solidFill>
                  <a:schemeClr val="tx1">
                    <a:lumMod val="50000"/>
                    <a:lumOff val="50000"/>
                  </a:schemeClr>
                </a:solidFill>
              </a:rPr>
              <a:t>Blodtryck: 138/68 </a:t>
            </a:r>
            <a:r>
              <a:rPr lang="sv-SE" sz="1200" i="1" dirty="0" err="1">
                <a:solidFill>
                  <a:schemeClr val="tx1">
                    <a:lumMod val="50000"/>
                    <a:lumOff val="50000"/>
                  </a:schemeClr>
                </a:solidFill>
              </a:rPr>
              <a:t>mmHg</a:t>
            </a:r>
            <a:r>
              <a:rPr lang="sv-SE" sz="1200" i="1" dirty="0">
                <a:solidFill>
                  <a:schemeClr val="tx1">
                    <a:lumMod val="50000"/>
                    <a:lumOff val="50000"/>
                  </a:schemeClr>
                </a:solidFill>
              </a:rPr>
              <a:t> ok </a:t>
            </a:r>
            <a:br>
              <a:rPr lang="sv-SE" sz="1200" i="1" dirty="0">
                <a:solidFill>
                  <a:schemeClr val="tx1">
                    <a:lumMod val="50000"/>
                    <a:lumOff val="50000"/>
                  </a:schemeClr>
                </a:solidFill>
              </a:rPr>
            </a:br>
            <a:r>
              <a:rPr lang="sv-SE" sz="1200" i="1" dirty="0">
                <a:solidFill>
                  <a:schemeClr val="tx1">
                    <a:lumMod val="50000"/>
                    <a:lumOff val="50000"/>
                  </a:schemeClr>
                </a:solidFill>
              </a:rPr>
              <a:t>Hjärta: Regelbunden rytm, frekvens 120 slag/min, inga blås/biljud. </a:t>
            </a:r>
            <a:br>
              <a:rPr lang="sv-SE" sz="1200" i="1" dirty="0">
                <a:solidFill>
                  <a:schemeClr val="tx1">
                    <a:lumMod val="50000"/>
                    <a:lumOff val="50000"/>
                  </a:schemeClr>
                </a:solidFill>
              </a:rPr>
            </a:br>
            <a:r>
              <a:rPr lang="sv-SE" sz="1200" i="1" dirty="0">
                <a:solidFill>
                  <a:schemeClr val="tx1">
                    <a:lumMod val="50000"/>
                    <a:lumOff val="50000"/>
                  </a:schemeClr>
                </a:solidFill>
              </a:rPr>
              <a:t>Lungor: Rena andningsljud bilateralt. Saturation: 98% </a:t>
            </a:r>
            <a:br>
              <a:rPr lang="sv-SE" sz="1200" i="1" dirty="0">
                <a:solidFill>
                  <a:schemeClr val="tx1">
                    <a:lumMod val="50000"/>
                    <a:lumOff val="50000"/>
                  </a:schemeClr>
                </a:solidFill>
              </a:rPr>
            </a:br>
            <a:r>
              <a:rPr lang="sv-SE" sz="1200" i="1" dirty="0">
                <a:solidFill>
                  <a:schemeClr val="tx1">
                    <a:lumMod val="50000"/>
                    <a:lumOff val="50000"/>
                  </a:schemeClr>
                </a:solidFill>
              </a:rPr>
              <a:t>Temp: 37,8 grader </a:t>
            </a:r>
            <a:br>
              <a:rPr lang="sv-SE" sz="1200" i="1" dirty="0">
                <a:solidFill>
                  <a:schemeClr val="tx1">
                    <a:lumMod val="50000"/>
                    <a:lumOff val="50000"/>
                  </a:schemeClr>
                </a:solidFill>
              </a:rPr>
            </a:br>
            <a:r>
              <a:rPr lang="sv-SE" sz="1200" i="1" dirty="0">
                <a:solidFill>
                  <a:schemeClr val="tx1">
                    <a:lumMod val="50000"/>
                    <a:lumOff val="50000"/>
                  </a:schemeClr>
                </a:solidFill>
              </a:rPr>
              <a:t>Buk: mjuk, oöm, livliga tarmljud. Inga patologiska resistenser. </a:t>
            </a:r>
            <a:r>
              <a:rPr lang="sv-SE" sz="1200" i="1" dirty="0" err="1">
                <a:solidFill>
                  <a:schemeClr val="tx1">
                    <a:lumMod val="50000"/>
                    <a:lumOff val="50000"/>
                  </a:schemeClr>
                </a:solidFill>
              </a:rPr>
              <a:t>Femoralispulsar</a:t>
            </a:r>
            <a:r>
              <a:rPr lang="sv-SE" sz="1200" i="1" dirty="0">
                <a:solidFill>
                  <a:schemeClr val="tx1">
                    <a:lumMod val="50000"/>
                    <a:lumOff val="50000"/>
                  </a:schemeClr>
                </a:solidFill>
              </a:rPr>
              <a:t> liksidiga och normala. </a:t>
            </a:r>
            <a:br>
              <a:rPr lang="sv-SE" sz="1200" i="1" dirty="0">
                <a:solidFill>
                  <a:schemeClr val="tx1">
                    <a:lumMod val="50000"/>
                    <a:lumOff val="50000"/>
                  </a:schemeClr>
                </a:solidFill>
              </a:rPr>
            </a:br>
            <a:r>
              <a:rPr lang="sv-SE" sz="1200" i="1" dirty="0">
                <a:solidFill>
                  <a:schemeClr val="tx1">
                    <a:lumMod val="50000"/>
                    <a:lumOff val="50000"/>
                  </a:schemeClr>
                </a:solidFill>
              </a:rPr>
              <a:t>Hud: lite svettig i handflatorna. Inga </a:t>
            </a:r>
            <a:r>
              <a:rPr lang="sv-SE" sz="1200" i="1" dirty="0" err="1">
                <a:solidFill>
                  <a:schemeClr val="tx1">
                    <a:lumMod val="50000"/>
                    <a:lumOff val="50000"/>
                  </a:schemeClr>
                </a:solidFill>
              </a:rPr>
              <a:t>exem</a:t>
            </a:r>
            <a:r>
              <a:rPr lang="sv-SE" sz="1200" i="1" dirty="0">
                <a:solidFill>
                  <a:schemeClr val="tx1">
                    <a:lumMod val="50000"/>
                    <a:lumOff val="50000"/>
                  </a:schemeClr>
                </a:solidFill>
              </a:rPr>
              <a:t>/manifestationer. Kapillär återfyllnad 1-2 sekunder. </a:t>
            </a:r>
            <a:br>
              <a:rPr lang="sv-SE" sz="1200" i="1" dirty="0">
                <a:solidFill>
                  <a:schemeClr val="tx1">
                    <a:lumMod val="50000"/>
                    <a:lumOff val="50000"/>
                  </a:schemeClr>
                </a:solidFill>
              </a:rPr>
            </a:br>
            <a:r>
              <a:rPr lang="sv-SE" sz="1200" i="1" dirty="0">
                <a:solidFill>
                  <a:schemeClr val="tx1">
                    <a:lumMod val="50000"/>
                    <a:lumOff val="50000"/>
                  </a:schemeClr>
                </a:solidFill>
              </a:rPr>
              <a:t>Vikt: 51kg, längd: 168cm. </a:t>
            </a:r>
          </a:p>
          <a:p>
            <a:pPr marL="0" indent="0">
              <a:buNone/>
            </a:pPr>
            <a:r>
              <a:rPr lang="sv-SE" sz="1200" i="1" dirty="0">
                <a:solidFill>
                  <a:schemeClr val="tx1">
                    <a:lumMod val="50000"/>
                    <a:lumOff val="50000"/>
                  </a:schemeClr>
                </a:solidFill>
              </a:rPr>
              <a:t>Med dessa statusfynd känner anser du att en differentialdiagnos är mest sannolik. </a:t>
            </a:r>
            <a:br>
              <a:rPr lang="sv-SE" sz="16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misstänker att Emma drabbats av en </a:t>
            </a:r>
            <a:r>
              <a:rPr lang="sv-SE" sz="1200" i="1" dirty="0" err="1">
                <a:solidFill>
                  <a:schemeClr val="tx1">
                    <a:lumMod val="50000"/>
                    <a:lumOff val="50000"/>
                  </a:schemeClr>
                </a:solidFill>
              </a:rPr>
              <a:t>hyperthyreos</a:t>
            </a:r>
            <a:r>
              <a:rPr lang="sv-SE" sz="1200" i="1" dirty="0">
                <a:solidFill>
                  <a:schemeClr val="tx1">
                    <a:lumMod val="50000"/>
                    <a:lumOff val="50000"/>
                  </a:schemeClr>
                </a:solidFill>
              </a:rPr>
              <a:t>. EKG visar sinustakykardi. Du frågar hur länga symptomen funnits, om svullnad på halsen, synpåverkan, om ärftlighet för </a:t>
            </a:r>
            <a:r>
              <a:rPr lang="sv-SE" sz="1200" i="1" dirty="0" err="1">
                <a:solidFill>
                  <a:schemeClr val="tx1">
                    <a:lumMod val="50000"/>
                    <a:lumOff val="50000"/>
                  </a:schemeClr>
                </a:solidFill>
              </a:rPr>
              <a:t>thyreoidea</a:t>
            </a:r>
            <a:r>
              <a:rPr lang="sv-SE" sz="1200" i="1" dirty="0">
                <a:solidFill>
                  <a:schemeClr val="tx1">
                    <a:lumMod val="50000"/>
                    <a:lumOff val="50000"/>
                  </a:schemeClr>
                </a:solidFill>
              </a:rPr>
              <a:t> sjukdom eller annan autoimmun sjukdom. Du finner inga psykosociala </a:t>
            </a:r>
            <a:r>
              <a:rPr lang="sv-SE" sz="1200" i="1" dirty="0" err="1">
                <a:solidFill>
                  <a:schemeClr val="tx1">
                    <a:lumMod val="50000"/>
                    <a:lumOff val="50000"/>
                  </a:schemeClr>
                </a:solidFill>
              </a:rPr>
              <a:t>stressorer</a:t>
            </a:r>
            <a:r>
              <a:rPr lang="sv-SE" sz="1200" i="1" dirty="0">
                <a:solidFill>
                  <a:schemeClr val="tx1">
                    <a:lumMod val="50000"/>
                    <a:lumOff val="50000"/>
                  </a:schemeClr>
                </a:solidFill>
              </a:rPr>
              <a:t>, tecken på ätstörning eller något som talar för att det finns/funnits neuropsykiatrisk eller annan psykiatrisk problematik. </a:t>
            </a:r>
          </a:p>
          <a:p>
            <a:pPr marL="0" indent="0">
              <a:buNone/>
            </a:pPr>
            <a:r>
              <a:rPr lang="sv-SE" sz="1200" i="1" dirty="0">
                <a:solidFill>
                  <a:schemeClr val="tx1">
                    <a:lumMod val="50000"/>
                    <a:lumOff val="50000"/>
                  </a:schemeClr>
                </a:solidFill>
              </a:rPr>
              <a:t>Du undersöker </a:t>
            </a:r>
            <a:r>
              <a:rPr lang="sv-SE" sz="1200" i="1" dirty="0" err="1">
                <a:solidFill>
                  <a:schemeClr val="tx1">
                    <a:lumMod val="50000"/>
                    <a:lumOff val="50000"/>
                  </a:schemeClr>
                </a:solidFill>
              </a:rPr>
              <a:t>thyreoidea</a:t>
            </a:r>
            <a:r>
              <a:rPr lang="sv-SE" sz="1200" i="1" dirty="0">
                <a:solidFill>
                  <a:schemeClr val="tx1">
                    <a:lumMod val="50000"/>
                    <a:lumOff val="50000"/>
                  </a:schemeClr>
                </a:solidFill>
              </a:rPr>
              <a:t> som har normal konsistens utan fokala resistenser, inte är storleksökad, du hör inget säkert blåsljud när du auskulterar över </a:t>
            </a:r>
            <a:r>
              <a:rPr lang="sv-SE" sz="1200" i="1" dirty="0" err="1">
                <a:solidFill>
                  <a:schemeClr val="tx1">
                    <a:lumMod val="50000"/>
                    <a:lumOff val="50000"/>
                  </a:schemeClr>
                </a:solidFill>
              </a:rPr>
              <a:t>thyreoidea</a:t>
            </a:r>
            <a:r>
              <a:rPr lang="sv-SE" sz="1200" i="1" dirty="0">
                <a:solidFill>
                  <a:schemeClr val="tx1">
                    <a:lumMod val="50000"/>
                    <a:lumOff val="50000"/>
                  </a:schemeClr>
                </a:solidFill>
              </a:rPr>
              <a:t> och Emma har ingen </a:t>
            </a:r>
            <a:r>
              <a:rPr lang="sv-SE" sz="1200" i="1" dirty="0" err="1">
                <a:solidFill>
                  <a:schemeClr val="tx1">
                    <a:lumMod val="50000"/>
                    <a:lumOff val="50000"/>
                  </a:schemeClr>
                </a:solidFill>
              </a:rPr>
              <a:t>exoftalmus</a:t>
            </a:r>
            <a:r>
              <a:rPr lang="sv-SE" sz="1200" i="1" dirty="0">
                <a:solidFill>
                  <a:schemeClr val="tx1">
                    <a:lumMod val="50000"/>
                    <a:lumOff val="50000"/>
                  </a:schemeClr>
                </a:solidFill>
              </a:rPr>
              <a:t> eller upplevda synrubbningar. </a:t>
            </a:r>
            <a:br>
              <a:rPr lang="sv-SE" sz="1600" i="1" dirty="0">
                <a:solidFill>
                  <a:schemeClr val="tx1">
                    <a:lumMod val="50000"/>
                    <a:lumOff val="50000"/>
                  </a:schemeClr>
                </a:solidFill>
              </a:rPr>
            </a:br>
            <a:br>
              <a:rPr lang="sv-SE" sz="1600" dirty="0"/>
            </a:br>
            <a:r>
              <a:rPr lang="sv-SE" sz="1600" dirty="0"/>
              <a:t>Du får provsvar följande dag. Med tanke på den behandling du tänkt har du även tagit blodstatus. Proverna visar: Hb: 123, LPK: 8, TPK: 290, TSH: &lt;0,01, fT4: 38, TPO-ak: 304 (ref: &lt;34), TRAK: 6 (ref &lt;1,8) </a:t>
            </a:r>
            <a:br>
              <a:rPr lang="sv-SE" sz="1600" dirty="0"/>
            </a:br>
            <a:br>
              <a:rPr lang="sv-SE" sz="1600" dirty="0"/>
            </a:br>
            <a:r>
              <a:rPr lang="sv-SE" sz="1600" b="1" dirty="0"/>
              <a:t>Fråga 1:6 (2p) </a:t>
            </a:r>
            <a:r>
              <a:rPr lang="sv-SE" sz="1600" dirty="0"/>
              <a:t>Vilken är diagnosen? Förklara </a:t>
            </a:r>
            <a:r>
              <a:rPr lang="sv-SE" sz="1600" dirty="0" err="1"/>
              <a:t>patogenesen</a:t>
            </a:r>
            <a:r>
              <a:rPr lang="sv-SE" sz="1600" dirty="0"/>
              <a:t> och hormonnivåerna utifrån din kunskap om endokrin reglering.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Graves sjukdom. TSH är helt nedtryckt </a:t>
            </a:r>
            <a:r>
              <a:rPr lang="sv-SE" sz="1600" dirty="0" err="1">
                <a:solidFill>
                  <a:schemeClr val="accent4"/>
                </a:solidFill>
              </a:rPr>
              <a:t>pga</a:t>
            </a:r>
            <a:r>
              <a:rPr lang="sv-SE" sz="1600" dirty="0">
                <a:solidFill>
                  <a:schemeClr val="accent4"/>
                </a:solidFill>
              </a:rPr>
              <a:t> a negativ feedback från T4 på TRH och TSH frisättningen och det är TRAK som binder sig till TSH receptorn och stimulerar till ökad T4/T3 produktion. </a:t>
            </a:r>
          </a:p>
          <a:p>
            <a:pPr marL="0" indent="0">
              <a:buNone/>
            </a:pPr>
            <a:endParaRPr lang="sv-SE" sz="1600" dirty="0">
              <a:solidFill>
                <a:schemeClr val="accent4"/>
              </a:solidFill>
            </a:endParaRPr>
          </a:p>
          <a:p>
            <a:pPr marL="0" indent="0">
              <a:buNone/>
            </a:pPr>
            <a:endParaRPr lang="sv-SE" sz="1200" dirty="0"/>
          </a:p>
        </p:txBody>
      </p:sp>
    </p:spTree>
    <p:extLst>
      <p:ext uri="{BB962C8B-B14F-4D97-AF65-F5344CB8AC3E}">
        <p14:creationId xmlns:p14="http://schemas.microsoft.com/office/powerpoint/2010/main" val="789147297"/>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1, Charlotta 15 år </a:t>
            </a:r>
            <a:endParaRPr lang="sv-SE" sz="1600" dirty="0"/>
          </a:p>
          <a:p>
            <a:pPr marL="0" indent="0">
              <a:buNone/>
            </a:pPr>
            <a:r>
              <a:rPr lang="sv-SE" sz="1200" i="1" dirty="0">
                <a:solidFill>
                  <a:schemeClr val="tx1">
                    <a:lumMod val="50000"/>
                    <a:lumOff val="50000"/>
                  </a:schemeClr>
                </a:solidFill>
              </a:rPr>
              <a:t>Du jobbar som underläkare på ett litet sjukhus i södra Sverige. På den allmänpediatriska mottagningen träffar du på ett nybesök Charlotta 15 år tillsammans med sin mamma. Charlotta söker på grund av trötthet och hjärtklappning. Hon berättar att hon även blir lättare andfådd när hon anstränger sig, ex när hon rider, att hon tycker hon blir svettig ofta och att hon får gå på toa och bajsa oftare än hon brukar. Mamma berättar att hon inte riktigt känner igen sin dotter, hon tycker Charlotta verkar nervös och ångestladdad, sover sämre och har gått ner i vikt 3kg. Hon är mkt orolig och har bett om att få prata med Charlottas mentor i skolan. </a:t>
            </a:r>
          </a:p>
          <a:p>
            <a:pPr marL="0" indent="0">
              <a:buNone/>
            </a:pPr>
            <a:r>
              <a:rPr lang="sv-SE" sz="1200" i="1" dirty="0">
                <a:solidFill>
                  <a:schemeClr val="tx1">
                    <a:lumMod val="50000"/>
                    <a:lumOff val="50000"/>
                  </a:schemeClr>
                </a:solidFill>
              </a:rPr>
              <a:t>Du har nu tänkt ut 3 differentialdiagnoser som är sannolika och har ställt dina anamnestiska frågor till Charlotta och mamma och noterar följande i status: </a:t>
            </a:r>
            <a:br>
              <a:rPr lang="sv-SE" sz="1200" i="1" dirty="0">
                <a:solidFill>
                  <a:schemeClr val="tx1">
                    <a:lumMod val="50000"/>
                    <a:lumOff val="50000"/>
                  </a:schemeClr>
                </a:solidFill>
              </a:rPr>
            </a:br>
            <a:r>
              <a:rPr lang="sv-SE" sz="1200" i="1" dirty="0">
                <a:solidFill>
                  <a:schemeClr val="tx1">
                    <a:lumMod val="50000"/>
                    <a:lumOff val="50000"/>
                  </a:schemeClr>
                </a:solidFill>
              </a:rPr>
              <a:t>AT: Lite trött. Perifert kompenserad. Verkar lite nervös/motoriskt orolig och skakar/darrar lite när du ber henne klä av sig. I </a:t>
            </a:r>
            <a:r>
              <a:rPr lang="sv-SE" sz="1200" i="1" dirty="0" err="1">
                <a:solidFill>
                  <a:schemeClr val="tx1">
                    <a:lumMod val="50000"/>
                    <a:lumOff val="50000"/>
                  </a:schemeClr>
                </a:solidFill>
              </a:rPr>
              <a:t>överigt</a:t>
            </a:r>
            <a:r>
              <a:rPr lang="sv-SE" sz="1200" i="1" dirty="0">
                <a:solidFill>
                  <a:schemeClr val="tx1">
                    <a:lumMod val="50000"/>
                    <a:lumOff val="50000"/>
                  </a:schemeClr>
                </a:solidFill>
              </a:rPr>
              <a:t> väsentligen opåverkat. </a:t>
            </a:r>
            <a:br>
              <a:rPr lang="sv-SE" sz="1200" i="1" dirty="0">
                <a:solidFill>
                  <a:schemeClr val="tx1">
                    <a:lumMod val="50000"/>
                    <a:lumOff val="50000"/>
                  </a:schemeClr>
                </a:solidFill>
              </a:rPr>
            </a:br>
            <a:r>
              <a:rPr lang="sv-SE" sz="1200" i="1" dirty="0">
                <a:solidFill>
                  <a:schemeClr val="tx1">
                    <a:lumMod val="50000"/>
                    <a:lumOff val="50000"/>
                  </a:schemeClr>
                </a:solidFill>
              </a:rPr>
              <a:t>Blodtryck: 138/68 </a:t>
            </a:r>
            <a:r>
              <a:rPr lang="sv-SE" sz="1200" i="1" dirty="0" err="1">
                <a:solidFill>
                  <a:schemeClr val="tx1">
                    <a:lumMod val="50000"/>
                    <a:lumOff val="50000"/>
                  </a:schemeClr>
                </a:solidFill>
              </a:rPr>
              <a:t>mmHg</a:t>
            </a:r>
            <a:r>
              <a:rPr lang="sv-SE" sz="1200" i="1" dirty="0">
                <a:solidFill>
                  <a:schemeClr val="tx1">
                    <a:lumMod val="50000"/>
                    <a:lumOff val="50000"/>
                  </a:schemeClr>
                </a:solidFill>
              </a:rPr>
              <a:t> ok </a:t>
            </a:r>
            <a:br>
              <a:rPr lang="sv-SE" sz="1200" i="1" dirty="0">
                <a:solidFill>
                  <a:schemeClr val="tx1">
                    <a:lumMod val="50000"/>
                    <a:lumOff val="50000"/>
                  </a:schemeClr>
                </a:solidFill>
              </a:rPr>
            </a:br>
            <a:r>
              <a:rPr lang="sv-SE" sz="1200" i="1" dirty="0">
                <a:solidFill>
                  <a:schemeClr val="tx1">
                    <a:lumMod val="50000"/>
                    <a:lumOff val="50000"/>
                  </a:schemeClr>
                </a:solidFill>
              </a:rPr>
              <a:t>Hjärta: Regelbunden rytm, frekvens 120 slag/min, inga blås/biljud. </a:t>
            </a:r>
            <a:br>
              <a:rPr lang="sv-SE" sz="1200" i="1" dirty="0">
                <a:solidFill>
                  <a:schemeClr val="tx1">
                    <a:lumMod val="50000"/>
                    <a:lumOff val="50000"/>
                  </a:schemeClr>
                </a:solidFill>
              </a:rPr>
            </a:br>
            <a:r>
              <a:rPr lang="sv-SE" sz="1200" i="1" dirty="0">
                <a:solidFill>
                  <a:schemeClr val="tx1">
                    <a:lumMod val="50000"/>
                    <a:lumOff val="50000"/>
                  </a:schemeClr>
                </a:solidFill>
              </a:rPr>
              <a:t>Lungor: Rena andningsljud bilateralt. Saturation: 98% </a:t>
            </a:r>
            <a:br>
              <a:rPr lang="sv-SE" sz="1200" i="1" dirty="0">
                <a:solidFill>
                  <a:schemeClr val="tx1">
                    <a:lumMod val="50000"/>
                    <a:lumOff val="50000"/>
                  </a:schemeClr>
                </a:solidFill>
              </a:rPr>
            </a:br>
            <a:r>
              <a:rPr lang="sv-SE" sz="1200" i="1" dirty="0">
                <a:solidFill>
                  <a:schemeClr val="tx1">
                    <a:lumMod val="50000"/>
                    <a:lumOff val="50000"/>
                  </a:schemeClr>
                </a:solidFill>
              </a:rPr>
              <a:t>Temp: 37,8 grader </a:t>
            </a:r>
            <a:br>
              <a:rPr lang="sv-SE" sz="1200" i="1" dirty="0">
                <a:solidFill>
                  <a:schemeClr val="tx1">
                    <a:lumMod val="50000"/>
                    <a:lumOff val="50000"/>
                  </a:schemeClr>
                </a:solidFill>
              </a:rPr>
            </a:br>
            <a:r>
              <a:rPr lang="sv-SE" sz="1200" i="1" dirty="0">
                <a:solidFill>
                  <a:schemeClr val="tx1">
                    <a:lumMod val="50000"/>
                    <a:lumOff val="50000"/>
                  </a:schemeClr>
                </a:solidFill>
              </a:rPr>
              <a:t>Buk: mjuk, oöm, livliga tarmljud. Inga patologiska resistenser. </a:t>
            </a:r>
            <a:r>
              <a:rPr lang="sv-SE" sz="1200" i="1" dirty="0" err="1">
                <a:solidFill>
                  <a:schemeClr val="tx1">
                    <a:lumMod val="50000"/>
                    <a:lumOff val="50000"/>
                  </a:schemeClr>
                </a:solidFill>
              </a:rPr>
              <a:t>Femoralispulsar</a:t>
            </a:r>
            <a:r>
              <a:rPr lang="sv-SE" sz="1200" i="1" dirty="0">
                <a:solidFill>
                  <a:schemeClr val="tx1">
                    <a:lumMod val="50000"/>
                    <a:lumOff val="50000"/>
                  </a:schemeClr>
                </a:solidFill>
              </a:rPr>
              <a:t> liksidiga och normala. </a:t>
            </a:r>
            <a:br>
              <a:rPr lang="sv-SE" sz="1200" i="1" dirty="0">
                <a:solidFill>
                  <a:schemeClr val="tx1">
                    <a:lumMod val="50000"/>
                    <a:lumOff val="50000"/>
                  </a:schemeClr>
                </a:solidFill>
              </a:rPr>
            </a:br>
            <a:r>
              <a:rPr lang="sv-SE" sz="1200" i="1" dirty="0">
                <a:solidFill>
                  <a:schemeClr val="tx1">
                    <a:lumMod val="50000"/>
                    <a:lumOff val="50000"/>
                  </a:schemeClr>
                </a:solidFill>
              </a:rPr>
              <a:t>Hud: lite svettig i handflatorna. Inga </a:t>
            </a:r>
            <a:r>
              <a:rPr lang="sv-SE" sz="1200" i="1" dirty="0" err="1">
                <a:solidFill>
                  <a:schemeClr val="tx1">
                    <a:lumMod val="50000"/>
                    <a:lumOff val="50000"/>
                  </a:schemeClr>
                </a:solidFill>
              </a:rPr>
              <a:t>exem</a:t>
            </a:r>
            <a:r>
              <a:rPr lang="sv-SE" sz="1200" i="1" dirty="0">
                <a:solidFill>
                  <a:schemeClr val="tx1">
                    <a:lumMod val="50000"/>
                    <a:lumOff val="50000"/>
                  </a:schemeClr>
                </a:solidFill>
              </a:rPr>
              <a:t>/manifestationer. Kapillär återfyllnad 1-2 sekunder. </a:t>
            </a:r>
            <a:br>
              <a:rPr lang="sv-SE" sz="1200" i="1" dirty="0">
                <a:solidFill>
                  <a:schemeClr val="tx1">
                    <a:lumMod val="50000"/>
                    <a:lumOff val="50000"/>
                  </a:schemeClr>
                </a:solidFill>
              </a:rPr>
            </a:br>
            <a:r>
              <a:rPr lang="sv-SE" sz="1200" i="1" dirty="0">
                <a:solidFill>
                  <a:schemeClr val="tx1">
                    <a:lumMod val="50000"/>
                    <a:lumOff val="50000"/>
                  </a:schemeClr>
                </a:solidFill>
              </a:rPr>
              <a:t>Vikt: 51kg, längd: 168cm. </a:t>
            </a:r>
          </a:p>
          <a:p>
            <a:pPr marL="0" indent="0">
              <a:buNone/>
            </a:pPr>
            <a:r>
              <a:rPr lang="sv-SE" sz="1200" i="1" dirty="0">
                <a:solidFill>
                  <a:schemeClr val="tx1">
                    <a:lumMod val="50000"/>
                    <a:lumOff val="50000"/>
                  </a:schemeClr>
                </a:solidFill>
              </a:rPr>
              <a:t>Med dessa statusfynd känner anser du att en differentialdiagnos är mest sannolik. </a:t>
            </a:r>
            <a:br>
              <a:rPr lang="sv-SE" sz="16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misstänker att Emma drabbats av en </a:t>
            </a:r>
            <a:r>
              <a:rPr lang="sv-SE" sz="1200" i="1" dirty="0" err="1">
                <a:solidFill>
                  <a:schemeClr val="tx1">
                    <a:lumMod val="50000"/>
                    <a:lumOff val="50000"/>
                  </a:schemeClr>
                </a:solidFill>
              </a:rPr>
              <a:t>hyperthyreos</a:t>
            </a:r>
            <a:r>
              <a:rPr lang="sv-SE" sz="1200" i="1" dirty="0">
                <a:solidFill>
                  <a:schemeClr val="tx1">
                    <a:lumMod val="50000"/>
                    <a:lumOff val="50000"/>
                  </a:schemeClr>
                </a:solidFill>
              </a:rPr>
              <a:t>. EKG visar sinustakykardi. Du frågar hur länga symptomen funnits, om svullnad på halsen, synpåverkan, om ärftlighet för </a:t>
            </a:r>
            <a:r>
              <a:rPr lang="sv-SE" sz="1200" i="1" dirty="0" err="1">
                <a:solidFill>
                  <a:schemeClr val="tx1">
                    <a:lumMod val="50000"/>
                    <a:lumOff val="50000"/>
                  </a:schemeClr>
                </a:solidFill>
              </a:rPr>
              <a:t>thyreoidea</a:t>
            </a:r>
            <a:r>
              <a:rPr lang="sv-SE" sz="1200" i="1" dirty="0">
                <a:solidFill>
                  <a:schemeClr val="tx1">
                    <a:lumMod val="50000"/>
                    <a:lumOff val="50000"/>
                  </a:schemeClr>
                </a:solidFill>
              </a:rPr>
              <a:t> sjukdom eller annan autoimmun sjukdom. Du finner inga psykosociala </a:t>
            </a:r>
            <a:r>
              <a:rPr lang="sv-SE" sz="1200" i="1" dirty="0" err="1">
                <a:solidFill>
                  <a:schemeClr val="tx1">
                    <a:lumMod val="50000"/>
                    <a:lumOff val="50000"/>
                  </a:schemeClr>
                </a:solidFill>
              </a:rPr>
              <a:t>stressorer</a:t>
            </a:r>
            <a:r>
              <a:rPr lang="sv-SE" sz="1200" i="1" dirty="0">
                <a:solidFill>
                  <a:schemeClr val="tx1">
                    <a:lumMod val="50000"/>
                    <a:lumOff val="50000"/>
                  </a:schemeClr>
                </a:solidFill>
              </a:rPr>
              <a:t>, tecken på ätstörning eller något som talar för att det finns/funnits neuropsykiatrisk eller annan psykiatrisk problematik. </a:t>
            </a:r>
          </a:p>
          <a:p>
            <a:pPr marL="0" indent="0">
              <a:buNone/>
            </a:pPr>
            <a:r>
              <a:rPr lang="sv-SE" sz="1200" i="1" dirty="0">
                <a:solidFill>
                  <a:schemeClr val="tx1">
                    <a:lumMod val="50000"/>
                    <a:lumOff val="50000"/>
                  </a:schemeClr>
                </a:solidFill>
              </a:rPr>
              <a:t>Du undersöker </a:t>
            </a:r>
            <a:r>
              <a:rPr lang="sv-SE" sz="1200" i="1" dirty="0" err="1">
                <a:solidFill>
                  <a:schemeClr val="tx1">
                    <a:lumMod val="50000"/>
                    <a:lumOff val="50000"/>
                  </a:schemeClr>
                </a:solidFill>
              </a:rPr>
              <a:t>thyreoidea</a:t>
            </a:r>
            <a:r>
              <a:rPr lang="sv-SE" sz="1200" i="1" dirty="0">
                <a:solidFill>
                  <a:schemeClr val="tx1">
                    <a:lumMod val="50000"/>
                    <a:lumOff val="50000"/>
                  </a:schemeClr>
                </a:solidFill>
              </a:rPr>
              <a:t> som har normal konsistens utan fokala resistenser, inte är storleksökad, du hör inget säkert blåsljud när du auskulterar över </a:t>
            </a:r>
            <a:r>
              <a:rPr lang="sv-SE" sz="1200" i="1" dirty="0" err="1">
                <a:solidFill>
                  <a:schemeClr val="tx1">
                    <a:lumMod val="50000"/>
                    <a:lumOff val="50000"/>
                  </a:schemeClr>
                </a:solidFill>
              </a:rPr>
              <a:t>thyreoidea</a:t>
            </a:r>
            <a:r>
              <a:rPr lang="sv-SE" sz="1200" i="1" dirty="0">
                <a:solidFill>
                  <a:schemeClr val="tx1">
                    <a:lumMod val="50000"/>
                    <a:lumOff val="50000"/>
                  </a:schemeClr>
                </a:solidFill>
              </a:rPr>
              <a:t> och Emma har ingen </a:t>
            </a:r>
            <a:r>
              <a:rPr lang="sv-SE" sz="1200" i="1" dirty="0" err="1">
                <a:solidFill>
                  <a:schemeClr val="tx1">
                    <a:lumMod val="50000"/>
                    <a:lumOff val="50000"/>
                  </a:schemeClr>
                </a:solidFill>
              </a:rPr>
              <a:t>exoftalmus</a:t>
            </a:r>
            <a:r>
              <a:rPr lang="sv-SE" sz="1200" i="1" dirty="0">
                <a:solidFill>
                  <a:schemeClr val="tx1">
                    <a:lumMod val="50000"/>
                    <a:lumOff val="50000"/>
                  </a:schemeClr>
                </a:solidFill>
              </a:rPr>
              <a:t> eller upplevda synrubbningar. </a:t>
            </a:r>
            <a:br>
              <a:rPr lang="sv-SE" sz="16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får provsvar följande dag. Med tanke på den behandling du tänkt har du även tagit blodstatus. Proverna visar: Hb: 123, LPK: 8, TPK: 290, TSH: &lt;0,01, fT4: 38, TPO-ak: 304 (ref: &lt;34), TRAK: 6 (ref &lt;1,8) </a:t>
            </a:r>
            <a:br>
              <a:rPr lang="sv-SE" sz="1200" i="1" dirty="0">
                <a:solidFill>
                  <a:schemeClr val="tx1">
                    <a:lumMod val="50000"/>
                    <a:lumOff val="50000"/>
                  </a:schemeClr>
                </a:solidFill>
              </a:rPr>
            </a:br>
            <a:br>
              <a:rPr lang="sv-SE" sz="1600" dirty="0"/>
            </a:br>
            <a:r>
              <a:rPr lang="sv-SE" sz="1600" dirty="0"/>
              <a:t>Graves sjukdom innebär att TRAK binder till TSH receptorn och stimulerar T4/T3 produktionen i </a:t>
            </a:r>
            <a:r>
              <a:rPr lang="sv-SE" sz="1600" dirty="0" err="1"/>
              <a:t>thyreoidea</a:t>
            </a:r>
            <a:r>
              <a:rPr lang="sv-SE" sz="1600" dirty="0"/>
              <a:t>. TRH och TSH hämmas av negativ feedback. </a:t>
            </a:r>
            <a:br>
              <a:rPr lang="sv-SE" sz="1600" dirty="0"/>
            </a:br>
            <a:br>
              <a:rPr lang="sv-SE" sz="1600" dirty="0"/>
            </a:br>
            <a:r>
              <a:rPr lang="sv-SE" sz="1600" b="1" dirty="0"/>
              <a:t>Fråga 1:7 (2p) </a:t>
            </a:r>
            <a:r>
              <a:rPr lang="sv-SE" sz="1600" dirty="0"/>
              <a:t>Hur handlägger du fallet under den närmaste månaden? </a:t>
            </a:r>
          </a:p>
          <a:p>
            <a:pPr marL="0" indent="0">
              <a:buNone/>
            </a:pPr>
            <a:endParaRPr lang="sv-SE" sz="1600" dirty="0">
              <a:solidFill>
                <a:schemeClr val="accent4"/>
              </a:solidFill>
            </a:endParaRPr>
          </a:p>
          <a:p>
            <a:pPr marL="0" indent="0">
              <a:buNone/>
            </a:pPr>
            <a:endParaRPr lang="sv-SE" sz="1200" dirty="0"/>
          </a:p>
        </p:txBody>
      </p:sp>
    </p:spTree>
    <p:extLst>
      <p:ext uri="{BB962C8B-B14F-4D97-AF65-F5344CB8AC3E}">
        <p14:creationId xmlns:p14="http://schemas.microsoft.com/office/powerpoint/2010/main" val="2880329325"/>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1, Charlotta 15 år </a:t>
            </a:r>
            <a:endParaRPr lang="sv-SE" sz="1600" dirty="0"/>
          </a:p>
          <a:p>
            <a:pPr marL="0" indent="0">
              <a:buNone/>
            </a:pPr>
            <a:r>
              <a:rPr lang="sv-SE" sz="1200" i="1" dirty="0">
                <a:solidFill>
                  <a:schemeClr val="tx1">
                    <a:lumMod val="50000"/>
                    <a:lumOff val="50000"/>
                  </a:schemeClr>
                </a:solidFill>
              </a:rPr>
              <a:t>Med dessa statusfynd känner anser du att en differentialdiagnos är mest sannolik. </a:t>
            </a:r>
            <a:br>
              <a:rPr lang="sv-SE" sz="16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misstänker att Emma drabbats av en </a:t>
            </a:r>
            <a:r>
              <a:rPr lang="sv-SE" sz="1200" i="1" dirty="0" err="1">
                <a:solidFill>
                  <a:schemeClr val="tx1">
                    <a:lumMod val="50000"/>
                    <a:lumOff val="50000"/>
                  </a:schemeClr>
                </a:solidFill>
              </a:rPr>
              <a:t>hyperthyreos</a:t>
            </a:r>
            <a:r>
              <a:rPr lang="sv-SE" sz="1200" i="1" dirty="0">
                <a:solidFill>
                  <a:schemeClr val="tx1">
                    <a:lumMod val="50000"/>
                    <a:lumOff val="50000"/>
                  </a:schemeClr>
                </a:solidFill>
              </a:rPr>
              <a:t>. EKG visar sinustakykardi. Du frågar hur länga symptomen funnits, om svullnad på halsen, synpåverkan, om ärftlighet för </a:t>
            </a:r>
            <a:r>
              <a:rPr lang="sv-SE" sz="1200" i="1" dirty="0" err="1">
                <a:solidFill>
                  <a:schemeClr val="tx1">
                    <a:lumMod val="50000"/>
                    <a:lumOff val="50000"/>
                  </a:schemeClr>
                </a:solidFill>
              </a:rPr>
              <a:t>thyreoidea</a:t>
            </a:r>
            <a:r>
              <a:rPr lang="sv-SE" sz="1200" i="1" dirty="0">
                <a:solidFill>
                  <a:schemeClr val="tx1">
                    <a:lumMod val="50000"/>
                    <a:lumOff val="50000"/>
                  </a:schemeClr>
                </a:solidFill>
              </a:rPr>
              <a:t> sjukdom eller annan autoimmun sjukdom. Du finner inga psykosociala </a:t>
            </a:r>
            <a:r>
              <a:rPr lang="sv-SE" sz="1200" i="1" dirty="0" err="1">
                <a:solidFill>
                  <a:schemeClr val="tx1">
                    <a:lumMod val="50000"/>
                    <a:lumOff val="50000"/>
                  </a:schemeClr>
                </a:solidFill>
              </a:rPr>
              <a:t>stressorer</a:t>
            </a:r>
            <a:r>
              <a:rPr lang="sv-SE" sz="1200" i="1" dirty="0">
                <a:solidFill>
                  <a:schemeClr val="tx1">
                    <a:lumMod val="50000"/>
                    <a:lumOff val="50000"/>
                  </a:schemeClr>
                </a:solidFill>
              </a:rPr>
              <a:t>, tecken på ätstörning eller något som talar för att det finns/funnits neuropsykiatrisk eller annan psykiatrisk problematik. </a:t>
            </a:r>
          </a:p>
          <a:p>
            <a:pPr marL="0" indent="0">
              <a:buNone/>
            </a:pPr>
            <a:r>
              <a:rPr lang="sv-SE" sz="1200" i="1" dirty="0">
                <a:solidFill>
                  <a:schemeClr val="tx1">
                    <a:lumMod val="50000"/>
                    <a:lumOff val="50000"/>
                  </a:schemeClr>
                </a:solidFill>
              </a:rPr>
              <a:t>Du undersöker </a:t>
            </a:r>
            <a:r>
              <a:rPr lang="sv-SE" sz="1200" i="1" dirty="0" err="1">
                <a:solidFill>
                  <a:schemeClr val="tx1">
                    <a:lumMod val="50000"/>
                    <a:lumOff val="50000"/>
                  </a:schemeClr>
                </a:solidFill>
              </a:rPr>
              <a:t>thyreoidea</a:t>
            </a:r>
            <a:r>
              <a:rPr lang="sv-SE" sz="1200" i="1" dirty="0">
                <a:solidFill>
                  <a:schemeClr val="tx1">
                    <a:lumMod val="50000"/>
                    <a:lumOff val="50000"/>
                  </a:schemeClr>
                </a:solidFill>
              </a:rPr>
              <a:t> som har normal konsistens utan fokala resistenser, inte är storleksökad, du hör inget säkert blåsljud när du auskulterar över </a:t>
            </a:r>
            <a:r>
              <a:rPr lang="sv-SE" sz="1200" i="1" dirty="0" err="1">
                <a:solidFill>
                  <a:schemeClr val="tx1">
                    <a:lumMod val="50000"/>
                    <a:lumOff val="50000"/>
                  </a:schemeClr>
                </a:solidFill>
              </a:rPr>
              <a:t>thyreoidea</a:t>
            </a:r>
            <a:r>
              <a:rPr lang="sv-SE" sz="1200" i="1" dirty="0">
                <a:solidFill>
                  <a:schemeClr val="tx1">
                    <a:lumMod val="50000"/>
                    <a:lumOff val="50000"/>
                  </a:schemeClr>
                </a:solidFill>
              </a:rPr>
              <a:t> och Emma har ingen </a:t>
            </a:r>
            <a:r>
              <a:rPr lang="sv-SE" sz="1200" i="1" dirty="0" err="1">
                <a:solidFill>
                  <a:schemeClr val="tx1">
                    <a:lumMod val="50000"/>
                    <a:lumOff val="50000"/>
                  </a:schemeClr>
                </a:solidFill>
              </a:rPr>
              <a:t>exoftalmus</a:t>
            </a:r>
            <a:r>
              <a:rPr lang="sv-SE" sz="1200" i="1" dirty="0">
                <a:solidFill>
                  <a:schemeClr val="tx1">
                    <a:lumMod val="50000"/>
                    <a:lumOff val="50000"/>
                  </a:schemeClr>
                </a:solidFill>
              </a:rPr>
              <a:t> eller upplevda synrubbningar. </a:t>
            </a:r>
            <a:br>
              <a:rPr lang="sv-SE" sz="16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får provsvar följande dag. Med tanke på den behandling du tänkt har du även tagit blodstatus. Proverna visar: Hb: 123, LPK: 8, TPK: 290, TSH: &lt;0,01, fT4: 38, TPO-ak: 304 (ref: &lt;34), TRAK: 6 (ref &lt;1,8) </a:t>
            </a:r>
            <a:br>
              <a:rPr lang="sv-SE" sz="1200" i="1" dirty="0">
                <a:solidFill>
                  <a:schemeClr val="tx1">
                    <a:lumMod val="50000"/>
                    <a:lumOff val="50000"/>
                  </a:schemeClr>
                </a:solidFill>
              </a:rPr>
            </a:br>
            <a:br>
              <a:rPr lang="sv-SE" sz="1600" dirty="0"/>
            </a:br>
            <a:r>
              <a:rPr lang="sv-SE" sz="1600" dirty="0"/>
              <a:t>Graves sjukdom innebär att TRAK binder till TSH receptorn och stimulerar T4/T3 produktionen i </a:t>
            </a:r>
            <a:r>
              <a:rPr lang="sv-SE" sz="1600" dirty="0" err="1"/>
              <a:t>thyreoidea</a:t>
            </a:r>
            <a:r>
              <a:rPr lang="sv-SE" sz="1600" dirty="0"/>
              <a:t>. TRH och TSH hämmas av negativ feedback. </a:t>
            </a:r>
            <a:br>
              <a:rPr lang="sv-SE" sz="1600" dirty="0"/>
            </a:br>
            <a:endParaRPr lang="sv-SE" sz="1600" dirty="0"/>
          </a:p>
          <a:p>
            <a:pPr marL="0" indent="0">
              <a:buNone/>
            </a:pPr>
            <a:r>
              <a:rPr lang="sv-SE" sz="1600" b="1" dirty="0"/>
              <a:t>Fråga 1:7 (2p) </a:t>
            </a:r>
            <a:r>
              <a:rPr lang="sv-SE" sz="1600" dirty="0"/>
              <a:t>Hur handlägger du fallet under den närmaste månaden?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Beställer UL </a:t>
            </a:r>
            <a:r>
              <a:rPr lang="sv-SE" sz="1600" dirty="0" err="1">
                <a:solidFill>
                  <a:schemeClr val="accent4"/>
                </a:solidFill>
              </a:rPr>
              <a:t>tyreoidea</a:t>
            </a:r>
            <a:r>
              <a:rPr lang="sv-SE" sz="1600" dirty="0">
                <a:solidFill>
                  <a:schemeClr val="accent4"/>
                </a:solidFill>
              </a:rPr>
              <a:t> som dock inte kommer påverka handläggningen. Överväger insättning av </a:t>
            </a:r>
            <a:r>
              <a:rPr lang="sv-SE" sz="1600" dirty="0" err="1">
                <a:solidFill>
                  <a:schemeClr val="accent4"/>
                </a:solidFill>
              </a:rPr>
              <a:t>propranolol</a:t>
            </a:r>
            <a:r>
              <a:rPr lang="sv-SE" sz="1600" dirty="0">
                <a:solidFill>
                  <a:schemeClr val="accent4"/>
                </a:solidFill>
              </a:rPr>
              <a:t> (betablockad) under en kortare tid mot takykardin vilket dock sällan (?) är nödvändigt till barn/ungdomar. </a:t>
            </a:r>
          </a:p>
          <a:p>
            <a:pPr marL="0" indent="0">
              <a:buNone/>
            </a:pPr>
            <a:r>
              <a:rPr lang="sv-SE" sz="1600" dirty="0">
                <a:solidFill>
                  <a:schemeClr val="accent4"/>
                </a:solidFill>
              </a:rPr>
              <a:t>Startar </a:t>
            </a:r>
            <a:r>
              <a:rPr lang="sv-SE" sz="1600" dirty="0" err="1">
                <a:solidFill>
                  <a:schemeClr val="accent4"/>
                </a:solidFill>
              </a:rPr>
              <a:t>Tyreostatika</a:t>
            </a:r>
            <a:r>
              <a:rPr lang="sv-SE" sz="1600" dirty="0">
                <a:solidFill>
                  <a:schemeClr val="accent4"/>
                </a:solidFill>
              </a:rPr>
              <a:t> </a:t>
            </a:r>
            <a:r>
              <a:rPr lang="sv-SE" sz="1600" dirty="0" err="1">
                <a:solidFill>
                  <a:schemeClr val="accent4"/>
                </a:solidFill>
              </a:rPr>
              <a:t>Thacapzol</a:t>
            </a:r>
            <a:r>
              <a:rPr lang="sv-SE" sz="1600" dirty="0">
                <a:solidFill>
                  <a:schemeClr val="accent4"/>
                </a:solidFill>
              </a:rPr>
              <a:t> (</a:t>
            </a:r>
            <a:r>
              <a:rPr lang="sv-SE" sz="1600" dirty="0" err="1">
                <a:solidFill>
                  <a:schemeClr val="accent4"/>
                </a:solidFill>
              </a:rPr>
              <a:t>Tiamzol</a:t>
            </a:r>
            <a:r>
              <a:rPr lang="sv-SE" sz="1600" dirty="0">
                <a:solidFill>
                  <a:schemeClr val="accent4"/>
                </a:solidFill>
              </a:rPr>
              <a:t>) </a:t>
            </a:r>
          </a:p>
          <a:p>
            <a:pPr marL="0" indent="0">
              <a:buNone/>
            </a:pPr>
            <a:r>
              <a:rPr lang="sv-SE" sz="1600" dirty="0">
                <a:solidFill>
                  <a:schemeClr val="accent4"/>
                </a:solidFill>
              </a:rPr>
              <a:t>Tar nya </a:t>
            </a:r>
            <a:r>
              <a:rPr lang="sv-SE" sz="1600" dirty="0" err="1">
                <a:solidFill>
                  <a:schemeClr val="accent4"/>
                </a:solidFill>
              </a:rPr>
              <a:t>thyroideaprover</a:t>
            </a:r>
            <a:r>
              <a:rPr lang="sv-SE" sz="1600" dirty="0">
                <a:solidFill>
                  <a:schemeClr val="accent4"/>
                </a:solidFill>
              </a:rPr>
              <a:t> efter högst 1-2 veckor och därefter varannan vecka tills läget är stabilt. Har beredskap att starta </a:t>
            </a:r>
            <a:r>
              <a:rPr lang="sv-SE" sz="1600" dirty="0" err="1">
                <a:solidFill>
                  <a:schemeClr val="accent4"/>
                </a:solidFill>
              </a:rPr>
              <a:t>Levaxin</a:t>
            </a:r>
            <a:r>
              <a:rPr lang="sv-SE" sz="1600" dirty="0">
                <a:solidFill>
                  <a:schemeClr val="accent4"/>
                </a:solidFill>
              </a:rPr>
              <a:t> om fT4 blir lågt. Det finns två behandlingsprinciper ”block and </a:t>
            </a:r>
            <a:r>
              <a:rPr lang="sv-SE" sz="1600" dirty="0" err="1">
                <a:solidFill>
                  <a:schemeClr val="accent4"/>
                </a:solidFill>
              </a:rPr>
              <a:t>replace</a:t>
            </a:r>
            <a:r>
              <a:rPr lang="sv-SE" sz="1600" dirty="0">
                <a:solidFill>
                  <a:schemeClr val="accent4"/>
                </a:solidFill>
              </a:rPr>
              <a:t>” som i stort är bytt mott </a:t>
            </a:r>
            <a:r>
              <a:rPr lang="sv-SE" sz="1600" dirty="0" err="1">
                <a:solidFill>
                  <a:schemeClr val="accent4"/>
                </a:solidFill>
              </a:rPr>
              <a:t>titering</a:t>
            </a:r>
            <a:r>
              <a:rPr lang="sv-SE" sz="1600" dirty="0">
                <a:solidFill>
                  <a:schemeClr val="accent4"/>
                </a:solidFill>
              </a:rPr>
              <a:t> till lägsta dos </a:t>
            </a:r>
            <a:r>
              <a:rPr lang="sv-SE" sz="1600" dirty="0" err="1">
                <a:solidFill>
                  <a:schemeClr val="accent4"/>
                </a:solidFill>
              </a:rPr>
              <a:t>Thacapzol</a:t>
            </a:r>
            <a:r>
              <a:rPr lang="sv-SE" sz="1600" dirty="0">
                <a:solidFill>
                  <a:schemeClr val="accent4"/>
                </a:solidFill>
              </a:rPr>
              <a:t>. (tilläggsinformation – behövs ej för full poäng: enligt titreringsregim. Alt Block-</a:t>
            </a:r>
            <a:r>
              <a:rPr lang="sv-SE" sz="1600" dirty="0" err="1">
                <a:solidFill>
                  <a:schemeClr val="accent4"/>
                </a:solidFill>
              </a:rPr>
              <a:t>replace</a:t>
            </a:r>
            <a:r>
              <a:rPr lang="sv-SE" sz="1600" dirty="0">
                <a:solidFill>
                  <a:schemeClr val="accent4"/>
                </a:solidFill>
              </a:rPr>
              <a:t>) Behandlingstid sannolikt minst 2 år, eller till TRAK påtagligt minskat. Efter några veckor komplettering med att </a:t>
            </a:r>
            <a:r>
              <a:rPr lang="sv-SE" sz="1600" dirty="0" err="1">
                <a:solidFill>
                  <a:schemeClr val="accent4"/>
                </a:solidFill>
              </a:rPr>
              <a:t>Levaxin</a:t>
            </a:r>
            <a:r>
              <a:rPr lang="sv-SE" sz="1600" dirty="0">
                <a:solidFill>
                  <a:schemeClr val="accent4"/>
                </a:solidFill>
              </a:rPr>
              <a:t>). Initial dos 0,5mg/kg, uppföljande prover veckovis och när normaliserat fT4 dossänkning gradvis därefter. Målet är rätt dos </a:t>
            </a:r>
            <a:r>
              <a:rPr lang="sv-SE" sz="1600" dirty="0" err="1">
                <a:solidFill>
                  <a:schemeClr val="accent4"/>
                </a:solidFill>
              </a:rPr>
              <a:t>thyreostatika</a:t>
            </a:r>
            <a:r>
              <a:rPr lang="sv-SE" sz="1600" dirty="0">
                <a:solidFill>
                  <a:schemeClr val="accent4"/>
                </a:solidFill>
              </a:rPr>
              <a:t> med så lite biverkningar som möjligt och </a:t>
            </a:r>
            <a:r>
              <a:rPr lang="sv-SE" sz="1600" dirty="0" err="1">
                <a:solidFill>
                  <a:schemeClr val="accent4"/>
                </a:solidFill>
              </a:rPr>
              <a:t>euthyroid</a:t>
            </a:r>
            <a:r>
              <a:rPr lang="sv-SE" sz="1600" dirty="0">
                <a:solidFill>
                  <a:schemeClr val="accent4"/>
                </a:solidFill>
              </a:rPr>
              <a:t> patient) </a:t>
            </a:r>
          </a:p>
          <a:p>
            <a:pPr marL="0" indent="0">
              <a:buNone/>
            </a:pPr>
            <a:endParaRPr lang="sv-SE" sz="1600" dirty="0">
              <a:solidFill>
                <a:schemeClr val="accent4"/>
              </a:solidFill>
            </a:endParaRPr>
          </a:p>
          <a:p>
            <a:pPr marL="0" indent="0">
              <a:buNone/>
            </a:pPr>
            <a:endParaRPr lang="sv-SE" sz="1200" dirty="0"/>
          </a:p>
        </p:txBody>
      </p:sp>
    </p:spTree>
    <p:extLst>
      <p:ext uri="{BB962C8B-B14F-4D97-AF65-F5344CB8AC3E}">
        <p14:creationId xmlns:p14="http://schemas.microsoft.com/office/powerpoint/2010/main" val="2694037870"/>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1, Charlotta 15 år </a:t>
            </a:r>
            <a:endParaRPr lang="sv-SE" sz="1600" dirty="0"/>
          </a:p>
          <a:p>
            <a:pPr marL="0" indent="0">
              <a:buNone/>
            </a:pPr>
            <a:r>
              <a:rPr lang="sv-SE" sz="1600" dirty="0"/>
              <a:t>Det har nu gått några år och du har beslutat dig för att utbilda dig till barnläkare. Du har fått ST på samma lilla sjukhus i södra Sverige och ska precis börja dagens BB-rond. Du träffar ånyo Charlotta som nu hunnit bli 20 år och fått sitt första barn. Charlotta har fått recidiv av sin </a:t>
            </a:r>
            <a:r>
              <a:rPr lang="sv-SE" sz="1600" dirty="0" err="1"/>
              <a:t>hyperthyreos</a:t>
            </a:r>
            <a:r>
              <a:rPr lang="sv-SE" sz="1600" dirty="0"/>
              <a:t> efter utsättande av </a:t>
            </a:r>
            <a:r>
              <a:rPr lang="sv-SE" sz="1600" dirty="0" err="1"/>
              <a:t>thyreostatika</a:t>
            </a:r>
            <a:r>
              <a:rPr lang="sv-SE" sz="1600" dirty="0"/>
              <a:t>, och har därför genomgått definitiv behandling med </a:t>
            </a:r>
            <a:r>
              <a:rPr lang="sv-SE" sz="1600" dirty="0" err="1"/>
              <a:t>thyroidektomi</a:t>
            </a:r>
            <a:r>
              <a:rPr lang="sv-SE" sz="1600" dirty="0"/>
              <a:t> och behandlas nu med </a:t>
            </a:r>
            <a:r>
              <a:rPr lang="sv-SE" sz="1600" dirty="0" err="1"/>
              <a:t>Levaxin</a:t>
            </a:r>
            <a:r>
              <a:rPr lang="sv-SE" sz="1600" dirty="0"/>
              <a:t>. Hon har följts på specialistmödravården under graviditeten. </a:t>
            </a:r>
          </a:p>
          <a:p>
            <a:pPr marL="0" indent="0">
              <a:buNone/>
            </a:pPr>
            <a:r>
              <a:rPr lang="sv-SE" sz="1600" dirty="0"/>
              <a:t>Barnet är förlöst för sex timmar sedan i v 38+4, </a:t>
            </a:r>
            <a:r>
              <a:rPr lang="sv-SE" sz="1600" dirty="0" err="1"/>
              <a:t>partus</a:t>
            </a:r>
            <a:r>
              <a:rPr lang="sv-SE" sz="1600" dirty="0"/>
              <a:t> </a:t>
            </a:r>
            <a:r>
              <a:rPr lang="sv-SE" sz="1600" dirty="0" err="1"/>
              <a:t>normalis</a:t>
            </a:r>
            <a:r>
              <a:rPr lang="sv-SE" sz="1600" dirty="0"/>
              <a:t>, </a:t>
            </a:r>
            <a:r>
              <a:rPr lang="sv-SE" sz="1600" dirty="0" err="1"/>
              <a:t>Apgar</a:t>
            </a:r>
            <a:r>
              <a:rPr lang="sv-SE" sz="1600" dirty="0"/>
              <a:t> 9,10,10. FV 3680g. </a:t>
            </a:r>
            <a:br>
              <a:rPr lang="sv-SE" sz="1600" dirty="0"/>
            </a:br>
            <a:br>
              <a:rPr lang="sv-SE" sz="1600" dirty="0"/>
            </a:br>
            <a:r>
              <a:rPr lang="sv-SE" sz="1600" b="1" dirty="0"/>
              <a:t>Fråga 1:8 (1p) </a:t>
            </a:r>
            <a:r>
              <a:rPr lang="sv-SE" sz="1600" dirty="0"/>
              <a:t>Hur tar du reda på om Charlottas barn har påverkats av hennes tidigare </a:t>
            </a:r>
            <a:r>
              <a:rPr lang="sv-SE" sz="1600" dirty="0" err="1"/>
              <a:t>tyreoideasjukdom</a:t>
            </a:r>
            <a:r>
              <a:rPr lang="sv-SE" sz="1600" dirty="0"/>
              <a:t> och vilka prover vill du ta på barnet? </a:t>
            </a:r>
            <a:br>
              <a:rPr lang="sv-SE" sz="1600" dirty="0"/>
            </a:br>
            <a:br>
              <a:rPr lang="sv-SE" sz="1600" dirty="0"/>
            </a:b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1834929285"/>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1, Charlotta 15 år </a:t>
            </a:r>
            <a:endParaRPr lang="sv-SE" sz="1600" dirty="0"/>
          </a:p>
          <a:p>
            <a:pPr marL="0" indent="0">
              <a:buNone/>
            </a:pPr>
            <a:r>
              <a:rPr lang="sv-SE" sz="1600" dirty="0"/>
              <a:t>Det har nu gått några år och du har beslutat dig för att utbilda dig till barnläkare. Du har fått ST på samma lilla sjukhus i södra Sverige och ska precis börja dagens BB-rond. Du träffar ånyo Charlotta som nu hunnit bli 20 år och fått sitt första barn. Charlotta har fått recidiv av sin </a:t>
            </a:r>
            <a:r>
              <a:rPr lang="sv-SE" sz="1600" dirty="0" err="1"/>
              <a:t>hyperthyreos</a:t>
            </a:r>
            <a:r>
              <a:rPr lang="sv-SE" sz="1600" dirty="0"/>
              <a:t> efter utsättande av </a:t>
            </a:r>
            <a:r>
              <a:rPr lang="sv-SE" sz="1600" dirty="0" err="1"/>
              <a:t>thyreostatika</a:t>
            </a:r>
            <a:r>
              <a:rPr lang="sv-SE" sz="1600" dirty="0"/>
              <a:t>, och har därför genomgått definitiv behandling med </a:t>
            </a:r>
            <a:r>
              <a:rPr lang="sv-SE" sz="1600" dirty="0" err="1"/>
              <a:t>thyroidektomi</a:t>
            </a:r>
            <a:r>
              <a:rPr lang="sv-SE" sz="1600" dirty="0"/>
              <a:t> och behandlas nu med </a:t>
            </a:r>
            <a:r>
              <a:rPr lang="sv-SE" sz="1600" dirty="0" err="1"/>
              <a:t>Levaxin</a:t>
            </a:r>
            <a:r>
              <a:rPr lang="sv-SE" sz="1600" dirty="0"/>
              <a:t>. Hon har följts på specialistmödravården under graviditeten. </a:t>
            </a:r>
          </a:p>
          <a:p>
            <a:pPr marL="0" indent="0">
              <a:buNone/>
            </a:pPr>
            <a:r>
              <a:rPr lang="sv-SE" sz="1600" dirty="0"/>
              <a:t>Barnet är förlöst för sex timmar sedan i v 38+4, </a:t>
            </a:r>
            <a:r>
              <a:rPr lang="sv-SE" sz="1600" dirty="0" err="1"/>
              <a:t>partus</a:t>
            </a:r>
            <a:r>
              <a:rPr lang="sv-SE" sz="1600" dirty="0"/>
              <a:t> </a:t>
            </a:r>
            <a:r>
              <a:rPr lang="sv-SE" sz="1600" dirty="0" err="1"/>
              <a:t>normalis</a:t>
            </a:r>
            <a:r>
              <a:rPr lang="sv-SE" sz="1600" dirty="0"/>
              <a:t>, </a:t>
            </a:r>
            <a:r>
              <a:rPr lang="sv-SE" sz="1600" dirty="0" err="1"/>
              <a:t>Apgar</a:t>
            </a:r>
            <a:r>
              <a:rPr lang="sv-SE" sz="1600" dirty="0"/>
              <a:t> 9,10,10. FV 3680g. </a:t>
            </a:r>
            <a:br>
              <a:rPr lang="sv-SE" sz="1600" dirty="0"/>
            </a:br>
            <a:br>
              <a:rPr lang="sv-SE" sz="1600" dirty="0"/>
            </a:br>
            <a:r>
              <a:rPr lang="sv-SE" sz="1600" b="1" dirty="0"/>
              <a:t>Fråga 1:8 (1p) </a:t>
            </a:r>
            <a:r>
              <a:rPr lang="sv-SE" sz="1600" dirty="0"/>
              <a:t>Hur tar du reda på om Charlottas barn har påverkats av hennes tidigare </a:t>
            </a:r>
            <a:r>
              <a:rPr lang="sv-SE" sz="1600" dirty="0" err="1"/>
              <a:t>tyreoideasjukdom</a:t>
            </a:r>
            <a:r>
              <a:rPr lang="sv-SE" sz="1600" dirty="0"/>
              <a:t> och vilka prover vill du ta på barnet?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Tar blodprov på Charlotta och beställer TRAK (och tar fram tidigare provsvar med TRAK tagna under graviditeten). Tar även TRAK, TSH, fT4 på barnet vid födelsen. </a:t>
            </a:r>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3061281319"/>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1, Charlotta 15 år </a:t>
            </a:r>
            <a:endParaRPr lang="sv-SE" sz="1600" dirty="0"/>
          </a:p>
          <a:p>
            <a:pPr marL="0" indent="0">
              <a:buNone/>
            </a:pPr>
            <a:r>
              <a:rPr lang="sv-SE" sz="1600" dirty="0"/>
              <a:t>Det har nu gått några år och du har beslutat dig för att utbilda dig till barnläkare. Du har fått ST på samma lilla sjukhus i södra Sverige och ska precis börja dagens BB-rond. Du träffar ånyo Charlotta som nu hunnit bli 20 år och fått sitt första barn. Charlotta har fått recidiv av sin </a:t>
            </a:r>
            <a:r>
              <a:rPr lang="sv-SE" sz="1600" dirty="0" err="1"/>
              <a:t>hyperthyreos</a:t>
            </a:r>
            <a:r>
              <a:rPr lang="sv-SE" sz="1600" dirty="0"/>
              <a:t> efter utsättande av </a:t>
            </a:r>
            <a:r>
              <a:rPr lang="sv-SE" sz="1600" dirty="0" err="1"/>
              <a:t>thyreostatika</a:t>
            </a:r>
            <a:r>
              <a:rPr lang="sv-SE" sz="1600" dirty="0"/>
              <a:t>, och har därför genomgått definitiv behandling med </a:t>
            </a:r>
            <a:r>
              <a:rPr lang="sv-SE" sz="1600" dirty="0" err="1"/>
              <a:t>thyroidektomi</a:t>
            </a:r>
            <a:r>
              <a:rPr lang="sv-SE" sz="1600" dirty="0"/>
              <a:t> och behandlas nu med </a:t>
            </a:r>
            <a:r>
              <a:rPr lang="sv-SE" sz="1600" dirty="0" err="1"/>
              <a:t>Levaxin</a:t>
            </a:r>
            <a:r>
              <a:rPr lang="sv-SE" sz="1600" dirty="0"/>
              <a:t>. Hon har följts på specialistmödravården under graviditeten. </a:t>
            </a:r>
          </a:p>
          <a:p>
            <a:pPr marL="0" indent="0">
              <a:buNone/>
            </a:pPr>
            <a:r>
              <a:rPr lang="sv-SE" sz="1600" dirty="0"/>
              <a:t>Barnet är förlöst för sex timmar sedan i v 38+4, </a:t>
            </a:r>
            <a:r>
              <a:rPr lang="sv-SE" sz="1600" dirty="0" err="1"/>
              <a:t>partus</a:t>
            </a:r>
            <a:r>
              <a:rPr lang="sv-SE" sz="1600" dirty="0"/>
              <a:t> </a:t>
            </a:r>
            <a:r>
              <a:rPr lang="sv-SE" sz="1600" dirty="0" err="1"/>
              <a:t>normalis</a:t>
            </a:r>
            <a:r>
              <a:rPr lang="sv-SE" sz="1600" dirty="0"/>
              <a:t>, </a:t>
            </a:r>
            <a:r>
              <a:rPr lang="sv-SE" sz="1600" dirty="0" err="1"/>
              <a:t>Apgar</a:t>
            </a:r>
            <a:r>
              <a:rPr lang="sv-SE" sz="1600" dirty="0"/>
              <a:t> 9,10,10. FV 3680g. </a:t>
            </a:r>
            <a:br>
              <a:rPr lang="sv-SE" sz="1600" dirty="0"/>
            </a:br>
            <a:br>
              <a:rPr lang="sv-SE" sz="1600" dirty="0"/>
            </a:br>
            <a:r>
              <a:rPr lang="sv-SE" sz="1600" b="1" dirty="0"/>
              <a:t>Fråga 1:9 (2p) </a:t>
            </a:r>
            <a:r>
              <a:rPr lang="sv-SE" sz="1600" dirty="0"/>
              <a:t>Kan barnet gå på tidig hemgång (då 6 timmar passerat efter </a:t>
            </a:r>
            <a:r>
              <a:rPr lang="sv-SE" sz="1600" dirty="0" err="1"/>
              <a:t>partus</a:t>
            </a:r>
            <a:r>
              <a:rPr lang="sv-SE" sz="1600" dirty="0"/>
              <a:t>)? Behöver barnet övervakas? Vilka kontroller vill du i så fall ta på barnet? </a:t>
            </a:r>
            <a:br>
              <a:rPr lang="sv-SE" sz="1600" dirty="0">
                <a:solidFill>
                  <a:schemeClr val="accent4"/>
                </a:solidFill>
              </a:rPr>
            </a:br>
            <a:br>
              <a:rPr lang="sv-SE" sz="1600" dirty="0">
                <a:solidFill>
                  <a:schemeClr val="accent4"/>
                </a:solidFill>
              </a:rPr>
            </a:br>
            <a:endParaRPr lang="sv-SE" sz="1600" dirty="0"/>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1682275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6, Marie 29 år </a:t>
            </a:r>
            <a:endParaRPr lang="sv-SE" sz="1600" dirty="0"/>
          </a:p>
          <a:p>
            <a:pPr marL="0" indent="0">
              <a:buNone/>
            </a:pPr>
            <a:r>
              <a:rPr lang="sv-SE" sz="1200" i="1" dirty="0">
                <a:solidFill>
                  <a:schemeClr val="tx1">
                    <a:lumMod val="50000"/>
                    <a:lumOff val="50000"/>
                  </a:schemeClr>
                </a:solidFill>
              </a:rPr>
              <a:t>Du arbetar som förlossningsjour på ett länssjukhus. </a:t>
            </a:r>
            <a:br>
              <a:rPr lang="sv-SE" sz="1200" dirty="0">
                <a:solidFill>
                  <a:schemeClr val="tx1">
                    <a:lumMod val="50000"/>
                    <a:lumOff val="50000"/>
                  </a:schemeClr>
                </a:solidFill>
              </a:rPr>
            </a:br>
            <a:r>
              <a:rPr lang="sv-SE" sz="1200" i="1" dirty="0">
                <a:solidFill>
                  <a:schemeClr val="tx1">
                    <a:lumMod val="50000"/>
                    <a:lumOff val="50000"/>
                  </a:schemeClr>
                </a:solidFill>
              </a:rPr>
              <a:t>På sal 7 finns Marie som är 29 år gammal. Hon väntar sitt andra barn i vecka 40+6 och är frisk. Första förlossningen för tre år sedan avslutades med ett okomplicerat akut kejsarsnitt på grund av värksvaghet. Hon var då fullgången.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Vid inskrivningen i mödravården i aktuell graviditet hade hon BMI 34,5. Hennes blodtryck var normalt 110/70 och vid senaste kontrollen i vecka 39 var det 115/80. Hon har under graviditeten gått upp 22 kg. Glukosbelastning gjordes i vecka 28 med </a:t>
            </a:r>
            <a:r>
              <a:rPr lang="sv-SE" sz="1200" i="1" dirty="0" err="1">
                <a:solidFill>
                  <a:schemeClr val="tx1">
                    <a:lumMod val="50000"/>
                    <a:lumOff val="50000"/>
                  </a:schemeClr>
                </a:solidFill>
              </a:rPr>
              <a:t>fastevärde</a:t>
            </a:r>
            <a:r>
              <a:rPr lang="sv-SE" sz="1200" i="1" dirty="0">
                <a:solidFill>
                  <a:schemeClr val="tx1">
                    <a:lumMod val="50000"/>
                    <a:lumOff val="50000"/>
                  </a:schemeClr>
                </a:solidFill>
              </a:rPr>
              <a:t> 4,6 </a:t>
            </a:r>
            <a:r>
              <a:rPr lang="sv-SE" sz="1200" i="1" dirty="0" err="1">
                <a:solidFill>
                  <a:schemeClr val="tx1">
                    <a:lumMod val="50000"/>
                    <a:lumOff val="50000"/>
                  </a:schemeClr>
                </a:solidFill>
              </a:rPr>
              <a:t>mmol</a:t>
            </a:r>
            <a:r>
              <a:rPr lang="sv-SE" sz="1200" i="1" dirty="0">
                <a:solidFill>
                  <a:schemeClr val="tx1">
                    <a:lumMod val="50000"/>
                    <a:lumOff val="50000"/>
                  </a:schemeClr>
                </a:solidFill>
              </a:rPr>
              <a:t>/L och 2-timmarsvärde 7,4 </a:t>
            </a:r>
            <a:r>
              <a:rPr lang="sv-SE" sz="1200" i="1" dirty="0" err="1">
                <a:solidFill>
                  <a:schemeClr val="tx1">
                    <a:lumMod val="50000"/>
                    <a:lumOff val="50000"/>
                  </a:schemeClr>
                </a:solidFill>
              </a:rPr>
              <a:t>mmol</a:t>
            </a:r>
            <a:r>
              <a:rPr lang="sv-SE" sz="1200" i="1" dirty="0">
                <a:solidFill>
                  <a:schemeClr val="tx1">
                    <a:lumMod val="50000"/>
                    <a:lumOff val="50000"/>
                  </a:schemeClr>
                </a:solidFill>
              </a:rPr>
              <a:t>/L. SF-måttet har följt en normal ökning strax under + 2 SD. Hon var sjukskriven i tre veckor under första </a:t>
            </a:r>
            <a:r>
              <a:rPr lang="sv-SE" sz="1200" i="1" dirty="0" err="1">
                <a:solidFill>
                  <a:schemeClr val="tx1">
                    <a:lumMod val="50000"/>
                    <a:lumOff val="50000"/>
                  </a:schemeClr>
                </a:solidFill>
              </a:rPr>
              <a:t>trimestern</a:t>
            </a:r>
            <a:r>
              <a:rPr lang="sv-SE" sz="1200" i="1" dirty="0">
                <a:solidFill>
                  <a:schemeClr val="tx1">
                    <a:lumMod val="50000"/>
                    <a:lumOff val="50000"/>
                  </a:schemeClr>
                </a:solidFill>
              </a:rPr>
              <a:t> på grund av </a:t>
            </a:r>
            <a:r>
              <a:rPr lang="sv-SE" sz="1200" i="1" dirty="0" err="1">
                <a:solidFill>
                  <a:schemeClr val="tx1">
                    <a:lumMod val="50000"/>
                    <a:lumOff val="50000"/>
                  </a:schemeClr>
                </a:solidFill>
              </a:rPr>
              <a:t>hyperemesis</a:t>
            </a:r>
            <a:r>
              <a:rPr lang="sv-SE" sz="1200" i="1" dirty="0">
                <a:solidFill>
                  <a:schemeClr val="tx1">
                    <a:lumMod val="50000"/>
                    <a:lumOff val="50000"/>
                  </a:schemeClr>
                </a:solidFill>
              </a:rPr>
              <a:t> men har mått bra resten av graviditeten och jobbat administrativt fram till v. 37.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Marie kom in till förlossningen efter spontan vattenavgång i hemmet och vid ankomsten hade hon 2-3 värkar per 10 minuter. Vid yttre palpation noterades ett </a:t>
            </a:r>
            <a:r>
              <a:rPr lang="sv-SE" sz="1200" i="1" dirty="0" err="1">
                <a:solidFill>
                  <a:schemeClr val="tx1">
                    <a:lumMod val="50000"/>
                    <a:lumOff val="50000"/>
                  </a:schemeClr>
                </a:solidFill>
              </a:rPr>
              <a:t>vänstervänt</a:t>
            </a:r>
            <a:r>
              <a:rPr lang="sv-SE" sz="1200" i="1" dirty="0">
                <a:solidFill>
                  <a:schemeClr val="tx1">
                    <a:lumMod val="50000"/>
                    <a:lumOff val="50000"/>
                  </a:schemeClr>
                </a:solidFill>
              </a:rPr>
              <a:t> </a:t>
            </a:r>
            <a:r>
              <a:rPr lang="sv-SE" sz="1200" i="1" dirty="0" err="1">
                <a:solidFill>
                  <a:schemeClr val="tx1">
                    <a:lumMod val="50000"/>
                    <a:lumOff val="50000"/>
                  </a:schemeClr>
                </a:solidFill>
              </a:rPr>
              <a:t>längsläge</a:t>
            </a:r>
            <a:r>
              <a:rPr lang="sv-SE" sz="1200" i="1" dirty="0">
                <a:solidFill>
                  <a:schemeClr val="tx1">
                    <a:lumMod val="50000"/>
                    <a:lumOff val="50000"/>
                  </a:schemeClr>
                </a:solidFill>
              </a:rPr>
              <a:t> med fixerat huvud nedåt. Då barnmorskan gjorde inre undersökning var cervix </a:t>
            </a:r>
            <a:r>
              <a:rPr lang="sv-SE" sz="1200" i="1" dirty="0" err="1">
                <a:solidFill>
                  <a:schemeClr val="tx1">
                    <a:lumMod val="50000"/>
                    <a:lumOff val="50000"/>
                  </a:schemeClr>
                </a:solidFill>
              </a:rPr>
              <a:t>mediosakral</a:t>
            </a:r>
            <a:r>
              <a:rPr lang="sv-SE" sz="1200" i="1" dirty="0">
                <a:solidFill>
                  <a:schemeClr val="tx1">
                    <a:lumMod val="50000"/>
                    <a:lumOff val="50000"/>
                  </a:schemeClr>
                </a:solidFill>
              </a:rPr>
              <a:t>, utplånad, mjuk och öppen 4 cm. </a:t>
            </a:r>
            <a:r>
              <a:rPr lang="sv-SE" sz="1200" i="1" dirty="0" err="1">
                <a:solidFill>
                  <a:schemeClr val="tx1">
                    <a:lumMod val="50000"/>
                    <a:lumOff val="50000"/>
                  </a:schemeClr>
                </a:solidFill>
              </a:rPr>
              <a:t>Ffd</a:t>
            </a:r>
            <a:r>
              <a:rPr lang="sv-SE" sz="1200" i="1" dirty="0">
                <a:solidFill>
                  <a:schemeClr val="tx1">
                    <a:lumMod val="50000"/>
                    <a:lumOff val="50000"/>
                  </a:schemeClr>
                </a:solidFill>
              </a:rPr>
              <a:t>. huvud, i bäckeningången. Hennes blodtryck uppmättes till 120/80.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Intagnings-CTG bedömdes normalt. </a:t>
            </a:r>
            <a:br>
              <a:rPr lang="sv-SE" sz="1200" dirty="0">
                <a:solidFill>
                  <a:schemeClr val="tx1">
                    <a:lumMod val="50000"/>
                    <a:lumOff val="50000"/>
                  </a:schemeClr>
                </a:solidFill>
              </a:rPr>
            </a:br>
            <a:r>
              <a:rPr lang="sv-SE" sz="1200" i="1" dirty="0">
                <a:solidFill>
                  <a:schemeClr val="tx1">
                    <a:lumMod val="50000"/>
                    <a:lumOff val="50000"/>
                  </a:schemeClr>
                </a:solidFill>
              </a:rPr>
              <a:t>Du bedömer att Marie har medelhög risk inför förlossningen, mot bakgrund av hennes BMI, stora viktuppgång under graviditeten och tidigare kejsarsnitt. I övrigt bedömer du att graviditeten varit normal. </a:t>
            </a:r>
            <a:br>
              <a:rPr lang="sv-SE" sz="1200" dirty="0">
                <a:solidFill>
                  <a:schemeClr val="tx1">
                    <a:lumMod val="50000"/>
                    <a:lumOff val="50000"/>
                  </a:schemeClr>
                </a:solidFill>
              </a:rPr>
            </a:br>
            <a:r>
              <a:rPr lang="sv-SE" sz="1200" i="1" dirty="0">
                <a:solidFill>
                  <a:schemeClr val="tx1">
                    <a:lumMod val="50000"/>
                    <a:lumOff val="50000"/>
                  </a:schemeClr>
                </a:solidFill>
              </a:rPr>
              <a:t>Marie upplever efter hand smärtan allt svårare att hantera och hon får en epiduralbedövning. Vid vaginal undersökning är cervix öppen 5 cm och huvudet står ovan </a:t>
            </a:r>
            <a:r>
              <a:rPr lang="sv-SE" sz="1200" i="1" dirty="0" err="1">
                <a:solidFill>
                  <a:schemeClr val="tx1">
                    <a:lumMod val="50000"/>
                    <a:lumOff val="50000"/>
                  </a:schemeClr>
                </a:solidFill>
              </a:rPr>
              <a:t>spinae</a:t>
            </a:r>
            <a:r>
              <a:rPr lang="sv-SE" sz="1200" i="1" dirty="0">
                <a:solidFill>
                  <a:schemeClr val="tx1">
                    <a:lumMod val="50000"/>
                    <a:lumOff val="50000"/>
                  </a:schemeClr>
                </a:solidFill>
              </a:rPr>
              <a:t>. Det rinner klart fostervatten. </a:t>
            </a:r>
            <a:endParaRPr lang="sv-SE" sz="1200" dirty="0">
              <a:solidFill>
                <a:schemeClr val="tx1">
                  <a:lumMod val="50000"/>
                  <a:lumOff val="50000"/>
                </a:schemeClr>
              </a:solidFill>
            </a:endParaRPr>
          </a:p>
          <a:p>
            <a:pPr marL="0" indent="0">
              <a:buNone/>
            </a:pPr>
            <a:r>
              <a:rPr lang="sv-SE" sz="1600" dirty="0"/>
              <a:t>Din riskbedömning inför tolkningen blir densamma, frånsett att Marie nu har starkare värkar. Samtliga parametrar är fortfarande normala, men du noterar att basalfrekvensen stigit med ca 20 slag/minut. </a:t>
            </a:r>
            <a:br>
              <a:rPr lang="sv-SE" sz="1600" dirty="0"/>
            </a:br>
            <a:br>
              <a:rPr lang="sv-SE" sz="1600" dirty="0"/>
            </a:br>
            <a:r>
              <a:rPr lang="sv-SE" sz="1600" b="1" dirty="0"/>
              <a:t>Fråga 6:3 (2p) </a:t>
            </a:r>
            <a:br>
              <a:rPr lang="sv-SE" sz="1600" b="1" dirty="0"/>
            </a:br>
            <a:r>
              <a:rPr lang="sv-SE" sz="1600" dirty="0"/>
              <a:t>Ange två möjliga orsaker till den stigande basalfrekvensen och beskriv lämplig åtgärd för att bekräfta eller avfärda den mest sannolika orsaken i detta läge. </a:t>
            </a:r>
            <a:br>
              <a:rPr lang="sv-SE" sz="1600" dirty="0"/>
            </a:br>
            <a:br>
              <a:rPr lang="sv-SE" sz="1600" dirty="0"/>
            </a:br>
            <a:endParaRPr lang="sv-SE" sz="1600" dirty="0">
              <a:solidFill>
                <a:schemeClr val="accent4"/>
              </a:solidFill>
            </a:endParaRP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53284458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1, Charlotta 15 år </a:t>
            </a:r>
            <a:endParaRPr lang="sv-SE" sz="1600" dirty="0"/>
          </a:p>
          <a:p>
            <a:pPr marL="0" indent="0">
              <a:buNone/>
            </a:pPr>
            <a:r>
              <a:rPr lang="sv-SE" sz="1600" dirty="0"/>
              <a:t>Det har nu gått några år och du har beslutat dig för att utbilda dig till barnläkare. Du har fått ST på samma lilla sjukhus i södra Sverige och ska precis börja dagens BB-rond. Du träffar ånyo Charlotta som nu hunnit bli 20 år och fått sitt första barn. Charlotta har fått recidiv av sin </a:t>
            </a:r>
            <a:r>
              <a:rPr lang="sv-SE" sz="1600" dirty="0" err="1"/>
              <a:t>hyperthyreos</a:t>
            </a:r>
            <a:r>
              <a:rPr lang="sv-SE" sz="1600" dirty="0"/>
              <a:t> efter utsättande av </a:t>
            </a:r>
            <a:r>
              <a:rPr lang="sv-SE" sz="1600" dirty="0" err="1"/>
              <a:t>thyreostatika</a:t>
            </a:r>
            <a:r>
              <a:rPr lang="sv-SE" sz="1600" dirty="0"/>
              <a:t>, och har därför genomgått definitiv behandling med </a:t>
            </a:r>
            <a:r>
              <a:rPr lang="sv-SE" sz="1600" dirty="0" err="1"/>
              <a:t>thyroidektomi</a:t>
            </a:r>
            <a:r>
              <a:rPr lang="sv-SE" sz="1600" dirty="0"/>
              <a:t> och behandlas nu med </a:t>
            </a:r>
            <a:r>
              <a:rPr lang="sv-SE" sz="1600" dirty="0" err="1"/>
              <a:t>Levaxin</a:t>
            </a:r>
            <a:r>
              <a:rPr lang="sv-SE" sz="1600" dirty="0"/>
              <a:t>. Hon har följts på specialistmödravården under graviditeten. </a:t>
            </a:r>
          </a:p>
          <a:p>
            <a:pPr marL="0" indent="0">
              <a:buNone/>
            </a:pPr>
            <a:r>
              <a:rPr lang="sv-SE" sz="1600" dirty="0"/>
              <a:t>Barnet är förlöst för sex timmar sedan i v 38+4, </a:t>
            </a:r>
            <a:r>
              <a:rPr lang="sv-SE" sz="1600" dirty="0" err="1"/>
              <a:t>partus</a:t>
            </a:r>
            <a:r>
              <a:rPr lang="sv-SE" sz="1600" dirty="0"/>
              <a:t> </a:t>
            </a:r>
            <a:r>
              <a:rPr lang="sv-SE" sz="1600" dirty="0" err="1"/>
              <a:t>normalis</a:t>
            </a:r>
            <a:r>
              <a:rPr lang="sv-SE" sz="1600" dirty="0"/>
              <a:t>, </a:t>
            </a:r>
            <a:r>
              <a:rPr lang="sv-SE" sz="1600" dirty="0" err="1"/>
              <a:t>Apgar</a:t>
            </a:r>
            <a:r>
              <a:rPr lang="sv-SE" sz="1600" dirty="0"/>
              <a:t> 9,10,10. FV 3680g. </a:t>
            </a:r>
            <a:br>
              <a:rPr lang="sv-SE" sz="1600" dirty="0"/>
            </a:br>
            <a:br>
              <a:rPr lang="sv-SE" sz="1600" dirty="0"/>
            </a:br>
            <a:r>
              <a:rPr lang="sv-SE" sz="1600" b="1" dirty="0"/>
              <a:t>Fråga 1:9 (2p) </a:t>
            </a:r>
            <a:r>
              <a:rPr lang="sv-SE" sz="1600" dirty="0"/>
              <a:t>Kan barnet gå på tidig hemgång (då 6 timmar passerat efter </a:t>
            </a:r>
            <a:r>
              <a:rPr lang="sv-SE" sz="1600" dirty="0" err="1"/>
              <a:t>partus</a:t>
            </a:r>
            <a:r>
              <a:rPr lang="sv-SE" sz="1600" dirty="0"/>
              <a:t>)? Behöver barnet övervakas? Vilka kontroller vill du i så fall ta på barnet? </a:t>
            </a:r>
            <a:br>
              <a:rPr lang="sv-SE" sz="1600" dirty="0">
                <a:solidFill>
                  <a:schemeClr val="accent4"/>
                </a:solidFill>
              </a:rPr>
            </a:br>
            <a:br>
              <a:rPr lang="sv-SE" sz="1600" dirty="0">
                <a:solidFill>
                  <a:schemeClr val="accent4"/>
                </a:solidFill>
              </a:rPr>
            </a:br>
            <a:r>
              <a:rPr lang="sv-SE" sz="1600" dirty="0">
                <a:solidFill>
                  <a:schemeClr val="accent4"/>
                </a:solidFill>
              </a:rPr>
              <a:t>Svarsförslag: </a:t>
            </a:r>
            <a:br>
              <a:rPr lang="sv-SE" sz="1600" dirty="0">
                <a:solidFill>
                  <a:schemeClr val="accent4"/>
                </a:solidFill>
              </a:rPr>
            </a:br>
            <a:r>
              <a:rPr lang="sv-SE" sz="1600" dirty="0">
                <a:solidFill>
                  <a:schemeClr val="accent4"/>
                </a:solidFill>
              </a:rPr>
              <a:t>Tidig hemgång ej tillämpligt. Förlängd BB-tid med observation på symtom som vid </a:t>
            </a:r>
            <a:r>
              <a:rPr lang="sv-SE" sz="1600" dirty="0" err="1">
                <a:solidFill>
                  <a:schemeClr val="accent4"/>
                </a:solidFill>
              </a:rPr>
              <a:t>thyreotoxikos</a:t>
            </a:r>
            <a:r>
              <a:rPr lang="sv-SE" sz="1600" dirty="0">
                <a:solidFill>
                  <a:schemeClr val="accent4"/>
                </a:solidFill>
              </a:rPr>
              <a:t> (Kontroller med andningsfrekvens och puls samt observation angående oro, </a:t>
            </a:r>
            <a:r>
              <a:rPr lang="sv-SE" sz="1600" dirty="0" err="1">
                <a:solidFill>
                  <a:schemeClr val="accent4"/>
                </a:solidFill>
              </a:rPr>
              <a:t>sprittighet</a:t>
            </a:r>
            <a:r>
              <a:rPr lang="sv-SE" sz="1600" dirty="0">
                <a:solidFill>
                  <a:schemeClr val="accent4"/>
                </a:solidFill>
              </a:rPr>
              <a:t> (titta efter </a:t>
            </a:r>
            <a:r>
              <a:rPr lang="sv-SE" sz="1600" dirty="0" err="1">
                <a:solidFill>
                  <a:schemeClr val="accent4"/>
                </a:solidFill>
              </a:rPr>
              <a:t>takypné</a:t>
            </a:r>
            <a:r>
              <a:rPr lang="sv-SE" sz="1600" dirty="0">
                <a:solidFill>
                  <a:schemeClr val="accent4"/>
                </a:solidFill>
              </a:rPr>
              <a:t>, takykardi och motorisk oro). Tätt (var 4h initialt, glesas ut om stabilt). </a:t>
            </a:r>
            <a:r>
              <a:rPr lang="sv-SE" sz="1600" dirty="0" err="1">
                <a:solidFill>
                  <a:schemeClr val="accent4"/>
                </a:solidFill>
              </a:rPr>
              <a:t>Omkontroll</a:t>
            </a:r>
            <a:r>
              <a:rPr lang="sv-SE" sz="1600" dirty="0">
                <a:solidFill>
                  <a:schemeClr val="accent4"/>
                </a:solidFill>
              </a:rPr>
              <a:t> av prover vid 2 dygns ålder</a:t>
            </a:r>
            <a:r>
              <a:rPr lang="sv-SE" sz="1600" i="1" dirty="0">
                <a:solidFill>
                  <a:schemeClr val="accent4"/>
                </a:solidFill>
              </a:rPr>
              <a:t>, (tilläggsinfo – behövs ej för att få rätt på frågan: om TRAK ej finns hos barnet kan kontroller avslutas om </a:t>
            </a:r>
            <a:r>
              <a:rPr lang="sv-SE" sz="1600" i="1" dirty="0" err="1">
                <a:solidFill>
                  <a:schemeClr val="accent4"/>
                </a:solidFill>
              </a:rPr>
              <a:t>thyroideaproverna</a:t>
            </a:r>
            <a:r>
              <a:rPr lang="sv-SE" sz="1600" i="1" dirty="0">
                <a:solidFill>
                  <a:schemeClr val="accent4"/>
                </a:solidFill>
              </a:rPr>
              <a:t> i övrigt är normala, om TRAK påvisas hos barnet fortsatt uppföljning med provtagning och klinisk undersökning 1 gång/vecka i fyra veckor) </a:t>
            </a:r>
          </a:p>
          <a:p>
            <a:pPr marL="0" indent="0">
              <a:buNone/>
            </a:pPr>
            <a:endParaRPr lang="sv-SE" sz="1600" i="1" dirty="0">
              <a:solidFill>
                <a:schemeClr val="accent4"/>
              </a:solidFill>
            </a:endParaRPr>
          </a:p>
          <a:p>
            <a:pPr marL="0" indent="0">
              <a:buNone/>
            </a:pPr>
            <a:endParaRPr lang="sv-SE" sz="1600" dirty="0">
              <a:solidFill>
                <a:schemeClr val="accent4"/>
              </a:solidFill>
            </a:endParaRPr>
          </a:p>
          <a:p>
            <a:pPr marL="0" indent="0">
              <a:buNone/>
            </a:pPr>
            <a:r>
              <a:rPr lang="sv-SE" sz="1600" dirty="0">
                <a:solidFill>
                  <a:schemeClr val="accent1"/>
                </a:solidFill>
              </a:rPr>
              <a:t>Slut på fall 1!</a:t>
            </a:r>
          </a:p>
          <a:p>
            <a:pPr marL="0" indent="0">
              <a:buNone/>
            </a:pPr>
            <a:endParaRPr lang="sv-SE" sz="1600" dirty="0"/>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282064550"/>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2, Maja 4 månader och Linda 7 månader </a:t>
            </a:r>
            <a:endParaRPr lang="sv-SE" sz="1600" dirty="0"/>
          </a:p>
          <a:p>
            <a:pPr marL="0" indent="0">
              <a:buNone/>
            </a:pPr>
            <a:r>
              <a:rPr lang="sv-SE" sz="1600" dirty="0"/>
              <a:t>Du arbetar som underläkare på barnakuten i Linköping. In kommer Maja 4 mån med förkylningssymtom, snuvighet och hosta sedan 4 dagar tillbaka. Hon har de senaste 2 dagarna haft 39 graders feber. Idag upplever mamma att flickan är trött, ledsen och ammat sämre. Flickan väger 7 kg. </a:t>
            </a:r>
            <a:br>
              <a:rPr lang="sv-SE" sz="1600" dirty="0"/>
            </a:br>
            <a:br>
              <a:rPr lang="sv-SE" sz="1600" dirty="0"/>
            </a:br>
            <a:r>
              <a:rPr lang="sv-SE" sz="1600" b="1" dirty="0"/>
              <a:t>Fråga 2:1 (2p) </a:t>
            </a:r>
            <a:r>
              <a:rPr lang="sv-SE" sz="1600" dirty="0"/>
              <a:t>Nämn 4 punkter du vill komplettera anamnesen med. Motivera genom att ange relevans för den fortsatta handläggningen. </a:t>
            </a:r>
            <a:br>
              <a:rPr lang="sv-SE" sz="1600" dirty="0"/>
            </a:br>
            <a:br>
              <a:rPr lang="sv-SE" sz="1600" dirty="0"/>
            </a:br>
            <a:endParaRPr lang="sv-SE" sz="1600" dirty="0"/>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2023807194"/>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2, Maja 4 månader och Linda 7 månader </a:t>
            </a:r>
            <a:endParaRPr lang="sv-SE" sz="1600" dirty="0"/>
          </a:p>
          <a:p>
            <a:pPr marL="0" indent="0">
              <a:buNone/>
            </a:pPr>
            <a:r>
              <a:rPr lang="sv-SE" sz="1600" dirty="0"/>
              <a:t>Du arbetar som underläkare på barnakuten i Linköping. In kommer Maja 4 mån med förkylningssymtom, snuvighet och hosta sedan 4 dagar tillbaka. Hon har de senaste 2 dagarna haft 39 graders feber. Idag upplever mamma att flickan är trött, ledsen och ammat sämre. Flickan väger 7 kg. </a:t>
            </a:r>
            <a:br>
              <a:rPr lang="sv-SE" sz="1600" dirty="0"/>
            </a:br>
            <a:br>
              <a:rPr lang="sv-SE" sz="1600" dirty="0"/>
            </a:br>
            <a:r>
              <a:rPr lang="sv-SE" sz="1600" b="1" dirty="0"/>
              <a:t>Fråga 2:1 (2p) </a:t>
            </a:r>
            <a:r>
              <a:rPr lang="sv-SE" sz="1600" dirty="0"/>
              <a:t>Nämn 4 punkter du vill komplettera anamnesen med. Motivera genom att ange relevans för den fortsatta handläggningen. </a:t>
            </a:r>
            <a:br>
              <a:rPr lang="sv-SE" sz="1600" dirty="0"/>
            </a:br>
            <a:br>
              <a:rPr lang="sv-SE" sz="1600" dirty="0"/>
            </a:br>
            <a:r>
              <a:rPr lang="sv-SE" sz="1600" dirty="0">
                <a:solidFill>
                  <a:schemeClr val="accent4"/>
                </a:solidFill>
              </a:rPr>
              <a:t>Svarsförslag: </a:t>
            </a:r>
          </a:p>
          <a:p>
            <a:pPr marL="0" indent="0">
              <a:buNone/>
            </a:pPr>
            <a:r>
              <a:rPr lang="sv-SE" sz="1600" dirty="0">
                <a:solidFill>
                  <a:schemeClr val="accent4"/>
                </a:solidFill>
              </a:rPr>
              <a:t>1. Graviditet och nyföddhetsperiod? Är flickan prematur född? Prematurer har ökad risk för nedsatt lungfunktion och svårare infektioner) </a:t>
            </a:r>
          </a:p>
          <a:p>
            <a:pPr marL="0" indent="0">
              <a:buNone/>
            </a:pPr>
            <a:r>
              <a:rPr lang="sv-SE" sz="1600" dirty="0">
                <a:solidFill>
                  <a:schemeClr val="accent4"/>
                </a:solidFill>
              </a:rPr>
              <a:t>2. Finns andra infektionstecken? Diarréer? Hudutslag? GE? Viral infektion? </a:t>
            </a:r>
          </a:p>
          <a:p>
            <a:pPr marL="0" indent="0">
              <a:buNone/>
            </a:pPr>
            <a:r>
              <a:rPr lang="sv-SE" sz="1600" dirty="0">
                <a:solidFill>
                  <a:schemeClr val="accent4"/>
                </a:solidFill>
              </a:rPr>
              <a:t>3. </a:t>
            </a:r>
            <a:r>
              <a:rPr lang="sv-SE" sz="1600" dirty="0" err="1">
                <a:solidFill>
                  <a:schemeClr val="accent4"/>
                </a:solidFill>
              </a:rPr>
              <a:t>Miktion</a:t>
            </a:r>
            <a:r>
              <a:rPr lang="sv-SE" sz="1600" dirty="0">
                <a:solidFill>
                  <a:schemeClr val="accent4"/>
                </a:solidFill>
              </a:rPr>
              <a:t>? Nedsatt </a:t>
            </a:r>
            <a:r>
              <a:rPr lang="sv-SE" sz="1600" dirty="0" err="1">
                <a:solidFill>
                  <a:schemeClr val="accent4"/>
                </a:solidFill>
              </a:rPr>
              <a:t>miktion</a:t>
            </a:r>
            <a:r>
              <a:rPr lang="sv-SE" sz="1600" dirty="0">
                <a:solidFill>
                  <a:schemeClr val="accent4"/>
                </a:solidFill>
              </a:rPr>
              <a:t> är tecken på uttorkning. </a:t>
            </a:r>
          </a:p>
          <a:p>
            <a:pPr marL="0" indent="0">
              <a:buNone/>
            </a:pPr>
            <a:r>
              <a:rPr lang="sv-SE" sz="1600" dirty="0">
                <a:solidFill>
                  <a:schemeClr val="accent4"/>
                </a:solidFill>
              </a:rPr>
              <a:t>4. Viktnedgång? </a:t>
            </a:r>
            <a:r>
              <a:rPr lang="sv-SE" sz="1600" dirty="0" err="1">
                <a:solidFill>
                  <a:schemeClr val="accent4"/>
                </a:solidFill>
              </a:rPr>
              <a:t>Dehydreringsgrad</a:t>
            </a:r>
            <a:r>
              <a:rPr lang="sv-SE" sz="1600" dirty="0">
                <a:solidFill>
                  <a:schemeClr val="accent4"/>
                </a:solidFill>
              </a:rPr>
              <a:t>? </a:t>
            </a:r>
          </a:p>
          <a:p>
            <a:pPr marL="0" indent="0">
              <a:buNone/>
            </a:pPr>
            <a:r>
              <a:rPr lang="sv-SE" sz="1600" dirty="0">
                <a:solidFill>
                  <a:schemeClr val="accent4"/>
                </a:solidFill>
              </a:rPr>
              <a:t>5. Andra sjuka i omgivningen? Följt vaccinationsprogram? </a:t>
            </a:r>
          </a:p>
          <a:p>
            <a:pPr marL="0" indent="0">
              <a:buNone/>
            </a:pPr>
            <a:endParaRPr lang="sv-SE" sz="1600" dirty="0"/>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792297648"/>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2, Maja 4 månader och Linda 7 månader </a:t>
            </a:r>
            <a:endParaRPr lang="sv-SE" sz="1600" dirty="0"/>
          </a:p>
          <a:p>
            <a:pPr marL="0" indent="0">
              <a:buNone/>
            </a:pPr>
            <a:r>
              <a:rPr lang="sv-SE" sz="1200" i="1" dirty="0">
                <a:solidFill>
                  <a:schemeClr val="tx1">
                    <a:lumMod val="50000"/>
                    <a:lumOff val="50000"/>
                  </a:schemeClr>
                </a:solidFill>
              </a:rPr>
              <a:t>Du arbetar som underläkare på barnakuten i Linköping. In kommer Maja 4 mån med förkylningssymtom, snuvighet och hosta sedan 4 dagar tillbaka. Hon har de senaste 2 dagarna haft 39 graders feber. Idag upplever mamma att flickan är trött, ledsen och ammat sämre. Flickan väger 7 kg. </a:t>
            </a:r>
            <a:br>
              <a:rPr lang="sv-SE" sz="1600" dirty="0"/>
            </a:br>
            <a:br>
              <a:rPr lang="sv-SE" sz="1600" dirty="0"/>
            </a:br>
            <a:r>
              <a:rPr lang="sv-SE" sz="1600" dirty="0"/>
              <a:t>Flickan är född i fullgången tid och frisk sedan tidigare. Hon har inga andra infektionstecken. Hon har haft </a:t>
            </a:r>
            <a:r>
              <a:rPr lang="sv-SE" sz="1600" dirty="0" err="1"/>
              <a:t>miktion</a:t>
            </a:r>
            <a:r>
              <a:rPr lang="sv-SE" sz="1600" dirty="0"/>
              <a:t> idag men modern har reagerat på att frekvensen och mängden är mindre än vanligt. Flickan har inte haft någon viktnedgång. I status finner du en förkyld och snuvig flicka. Mun och svalg </a:t>
            </a:r>
            <a:r>
              <a:rPr lang="sv-SE" sz="1600" dirty="0" err="1"/>
              <a:t>ua</a:t>
            </a:r>
            <a:r>
              <a:rPr lang="sv-SE" sz="1600" dirty="0"/>
              <a:t>. </a:t>
            </a:r>
            <a:r>
              <a:rPr lang="sv-SE" sz="1600" dirty="0" err="1"/>
              <a:t>Oretad</a:t>
            </a:r>
            <a:r>
              <a:rPr lang="sv-SE" sz="1600" dirty="0"/>
              <a:t> hud. Hon har normal fontanelltension. Normala hjärtljud, puls 125 slag/min. Kap återfyllnad 2s. Vid lungauskultation hör du rikligt med slembiljud. Inget rassel eller </a:t>
            </a:r>
            <a:r>
              <a:rPr lang="sv-SE" sz="1600" dirty="0" err="1"/>
              <a:t>ronki</a:t>
            </a:r>
            <a:r>
              <a:rPr lang="sv-SE" sz="1600" dirty="0"/>
              <a:t>. Flickan saturerar sig 91%. </a:t>
            </a:r>
            <a:br>
              <a:rPr lang="sv-SE" sz="1600" dirty="0"/>
            </a:br>
            <a:br>
              <a:rPr lang="sv-SE" sz="1600" dirty="0"/>
            </a:br>
            <a:r>
              <a:rPr lang="sv-SE" sz="1600" b="1" dirty="0"/>
              <a:t>Fråga 2:2 (2p) </a:t>
            </a:r>
            <a:r>
              <a:rPr lang="sv-SE" sz="1600" dirty="0"/>
              <a:t>Nämn 4 statusfynd som tecken på andningssvårigheter hos barn </a:t>
            </a:r>
            <a:br>
              <a:rPr lang="sv-SE" sz="1600" dirty="0"/>
            </a:br>
            <a:br>
              <a:rPr lang="sv-SE" sz="1600" dirty="0">
                <a:solidFill>
                  <a:schemeClr val="accent4"/>
                </a:solidFill>
              </a:rPr>
            </a:br>
            <a:endParaRPr lang="sv-SE" sz="1600" dirty="0"/>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1498283250"/>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2, Maja 4 månader och Linda 7 månader </a:t>
            </a:r>
            <a:endParaRPr lang="sv-SE" sz="1600" dirty="0"/>
          </a:p>
          <a:p>
            <a:pPr marL="0" indent="0">
              <a:buNone/>
            </a:pPr>
            <a:r>
              <a:rPr lang="sv-SE" sz="1200" i="1" dirty="0">
                <a:solidFill>
                  <a:schemeClr val="tx1">
                    <a:lumMod val="50000"/>
                    <a:lumOff val="50000"/>
                  </a:schemeClr>
                </a:solidFill>
              </a:rPr>
              <a:t>Du arbetar som underläkare på barnakuten i Linköping. In kommer Maja 4 mån med förkylningssymtom, snuvighet och hosta sedan 4 dagar tillbaka. Hon har de senaste 2 dagarna haft 39 graders feber. Idag upplever mamma att flickan är trött, ledsen och ammat sämre. Flickan väger 7 kg. </a:t>
            </a:r>
            <a:br>
              <a:rPr lang="sv-SE" sz="1600" dirty="0"/>
            </a:br>
            <a:br>
              <a:rPr lang="sv-SE" sz="1600" dirty="0"/>
            </a:br>
            <a:r>
              <a:rPr lang="sv-SE" sz="1600" dirty="0"/>
              <a:t>Flickan är född i fullgången tid och frisk sedan tidigare. Hon har inga andra infektionstecken. Hon har haft </a:t>
            </a:r>
            <a:r>
              <a:rPr lang="sv-SE" sz="1600" dirty="0" err="1"/>
              <a:t>miktion</a:t>
            </a:r>
            <a:r>
              <a:rPr lang="sv-SE" sz="1600" dirty="0"/>
              <a:t> idag men modern har reagerat på att frekvensen och mängden är mindre än vanligt. Flickan har inte haft någon viktnedgång. I status finner du en förkyld och snuvig flicka. Mun och svalg </a:t>
            </a:r>
            <a:r>
              <a:rPr lang="sv-SE" sz="1600" dirty="0" err="1"/>
              <a:t>ua</a:t>
            </a:r>
            <a:r>
              <a:rPr lang="sv-SE" sz="1600" dirty="0"/>
              <a:t>. </a:t>
            </a:r>
            <a:r>
              <a:rPr lang="sv-SE" sz="1600" dirty="0" err="1"/>
              <a:t>Oretad</a:t>
            </a:r>
            <a:r>
              <a:rPr lang="sv-SE" sz="1600" dirty="0"/>
              <a:t> hud. Hon har normal fontanelltension. Normala hjärtljud, puls 125 slag/min. Kap återfyllnad 2s. Vid lungauskultation hör du rikligt med slembiljud. Inget rassel eller </a:t>
            </a:r>
            <a:r>
              <a:rPr lang="sv-SE" sz="1600" dirty="0" err="1"/>
              <a:t>ronki</a:t>
            </a:r>
            <a:r>
              <a:rPr lang="sv-SE" sz="1600" dirty="0"/>
              <a:t>. Flickan saturerar sig 91%. </a:t>
            </a:r>
            <a:br>
              <a:rPr lang="sv-SE" sz="1600" dirty="0"/>
            </a:br>
            <a:br>
              <a:rPr lang="sv-SE" sz="1600" dirty="0"/>
            </a:br>
            <a:r>
              <a:rPr lang="sv-SE" sz="1600" b="1" dirty="0"/>
              <a:t>Fråga 2:2 (2p) </a:t>
            </a:r>
            <a:r>
              <a:rPr lang="sv-SE" sz="1600" dirty="0"/>
              <a:t>Nämn 4 statusfynd som tecken på andningssvårigheter hos barn </a:t>
            </a:r>
            <a:br>
              <a:rPr lang="sv-SE" sz="1600" dirty="0"/>
            </a:br>
            <a:br>
              <a:rPr lang="sv-SE" sz="1600" dirty="0">
                <a:solidFill>
                  <a:schemeClr val="accent4"/>
                </a:solidFill>
              </a:rPr>
            </a:br>
            <a:r>
              <a:rPr lang="sv-SE" sz="1600" dirty="0">
                <a:solidFill>
                  <a:schemeClr val="accent4"/>
                </a:solidFill>
              </a:rPr>
              <a:t>Svarsförslag: </a:t>
            </a:r>
            <a:br>
              <a:rPr lang="sv-SE" sz="1600" dirty="0">
                <a:solidFill>
                  <a:schemeClr val="accent4"/>
                </a:solidFill>
              </a:rPr>
            </a:br>
            <a:r>
              <a:rPr lang="sv-SE" sz="1600" dirty="0" err="1">
                <a:solidFill>
                  <a:schemeClr val="accent4"/>
                </a:solidFill>
              </a:rPr>
              <a:t>Bukanding</a:t>
            </a:r>
            <a:r>
              <a:rPr lang="sv-SE" sz="1600" dirty="0">
                <a:solidFill>
                  <a:schemeClr val="accent4"/>
                </a:solidFill>
              </a:rPr>
              <a:t>. </a:t>
            </a:r>
            <a:r>
              <a:rPr lang="sv-SE" sz="1600" dirty="0" err="1">
                <a:solidFill>
                  <a:schemeClr val="accent4"/>
                </a:solidFill>
              </a:rPr>
              <a:t>Subkostala</a:t>
            </a:r>
            <a:r>
              <a:rPr lang="sv-SE" sz="1600" dirty="0">
                <a:solidFill>
                  <a:schemeClr val="accent4"/>
                </a:solidFill>
              </a:rPr>
              <a:t>/</a:t>
            </a:r>
            <a:r>
              <a:rPr lang="sv-SE" sz="1600" dirty="0" err="1">
                <a:solidFill>
                  <a:schemeClr val="accent4"/>
                </a:solidFill>
              </a:rPr>
              <a:t>interkostala</a:t>
            </a:r>
            <a:r>
              <a:rPr lang="sv-SE" sz="1600" dirty="0">
                <a:solidFill>
                  <a:schemeClr val="accent4"/>
                </a:solidFill>
              </a:rPr>
              <a:t> indragningar. </a:t>
            </a:r>
            <a:r>
              <a:rPr lang="sv-SE" sz="1600" dirty="0" err="1">
                <a:solidFill>
                  <a:schemeClr val="accent4"/>
                </a:solidFill>
              </a:rPr>
              <a:t>Head</a:t>
            </a:r>
            <a:r>
              <a:rPr lang="sv-SE" sz="1600" dirty="0">
                <a:solidFill>
                  <a:schemeClr val="accent4"/>
                </a:solidFill>
              </a:rPr>
              <a:t> </a:t>
            </a:r>
            <a:r>
              <a:rPr lang="sv-SE" sz="1600" dirty="0" err="1">
                <a:solidFill>
                  <a:schemeClr val="accent4"/>
                </a:solidFill>
              </a:rPr>
              <a:t>bobbing</a:t>
            </a:r>
            <a:r>
              <a:rPr lang="sv-SE" sz="1600" dirty="0">
                <a:solidFill>
                  <a:schemeClr val="accent4"/>
                </a:solidFill>
              </a:rPr>
              <a:t>. Ökad andningsfrekvens. Näsvingespel. Blekhet över ansiktet/läpparna. </a:t>
            </a:r>
            <a:r>
              <a:rPr lang="sv-SE" sz="1600" dirty="0" err="1">
                <a:solidFill>
                  <a:schemeClr val="accent4"/>
                </a:solidFill>
              </a:rPr>
              <a:t>Stridor</a:t>
            </a:r>
            <a:r>
              <a:rPr lang="sv-SE" sz="1600" dirty="0">
                <a:solidFill>
                  <a:schemeClr val="accent4"/>
                </a:solidFill>
              </a:rPr>
              <a:t>/skällande hosta. </a:t>
            </a:r>
          </a:p>
          <a:p>
            <a:pPr marL="0" indent="0">
              <a:buNone/>
            </a:pPr>
            <a:endParaRPr lang="sv-SE" sz="1600" dirty="0"/>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1670684104"/>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2, Maja 4 månader och Linda 7 månader </a:t>
            </a:r>
            <a:endParaRPr lang="sv-SE" sz="1600" dirty="0"/>
          </a:p>
          <a:p>
            <a:pPr marL="0" indent="0">
              <a:buNone/>
            </a:pPr>
            <a:r>
              <a:rPr lang="sv-SE" sz="1200" i="1" dirty="0">
                <a:solidFill>
                  <a:schemeClr val="tx1">
                    <a:lumMod val="50000"/>
                    <a:lumOff val="50000"/>
                  </a:schemeClr>
                </a:solidFill>
              </a:rPr>
              <a:t>Du arbetar som underläkare på barnakuten i Linköping. In kommer Maja 4 mån med förkylningssymtom, snuvighet och hosta sedan 4 dagar tillbaka. Hon har de senaste 2 dagarna haft 39 graders feber. Idag upplever mamma att flickan är trött, ledsen och ammat sämre. Flickan väger 7 kg.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Flickan är född i fullgången tid och frisk sedan tidigare. Hon har inga andra infektionstecken. Hon har haft </a:t>
            </a:r>
            <a:r>
              <a:rPr lang="sv-SE" sz="1200" i="1" dirty="0" err="1">
                <a:solidFill>
                  <a:schemeClr val="tx1">
                    <a:lumMod val="50000"/>
                    <a:lumOff val="50000"/>
                  </a:schemeClr>
                </a:solidFill>
              </a:rPr>
              <a:t>miktion</a:t>
            </a:r>
            <a:r>
              <a:rPr lang="sv-SE" sz="1200" i="1" dirty="0">
                <a:solidFill>
                  <a:schemeClr val="tx1">
                    <a:lumMod val="50000"/>
                    <a:lumOff val="50000"/>
                  </a:schemeClr>
                </a:solidFill>
              </a:rPr>
              <a:t> idag men modern har reagerat på att frekvensen och mängden är mindre än vanligt. Flickan har inte haft någon viktnedgång. I status finner du en förkyld och snuvig flicka. Mun och svalg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r>
              <a:rPr lang="sv-SE" sz="1200" i="1" dirty="0" err="1">
                <a:solidFill>
                  <a:schemeClr val="tx1">
                    <a:lumMod val="50000"/>
                    <a:lumOff val="50000"/>
                  </a:schemeClr>
                </a:solidFill>
              </a:rPr>
              <a:t>Oretad</a:t>
            </a:r>
            <a:r>
              <a:rPr lang="sv-SE" sz="1200" i="1" dirty="0">
                <a:solidFill>
                  <a:schemeClr val="tx1">
                    <a:lumMod val="50000"/>
                    <a:lumOff val="50000"/>
                  </a:schemeClr>
                </a:solidFill>
              </a:rPr>
              <a:t> hud. Hon har normal fontanelltension. Normala hjärtljud, puls 125 slag/min. Kap återfyllnad 2s. Vid lungauskultation hör du rikligt med slembiljud. Inget rassel eller </a:t>
            </a:r>
            <a:r>
              <a:rPr lang="sv-SE" sz="1200" i="1" dirty="0" err="1">
                <a:solidFill>
                  <a:schemeClr val="tx1">
                    <a:lumMod val="50000"/>
                    <a:lumOff val="50000"/>
                  </a:schemeClr>
                </a:solidFill>
              </a:rPr>
              <a:t>ronki</a:t>
            </a:r>
            <a:r>
              <a:rPr lang="sv-SE" sz="1200" i="1" dirty="0">
                <a:solidFill>
                  <a:schemeClr val="tx1">
                    <a:lumMod val="50000"/>
                    <a:lumOff val="50000"/>
                  </a:schemeClr>
                </a:solidFill>
              </a:rPr>
              <a:t>. Flickan saturerar sig 91%.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b="1" dirty="0"/>
              <a:t>Fråga 2:3 (1p) </a:t>
            </a:r>
            <a:r>
              <a:rPr lang="sv-SE" sz="1600" dirty="0"/>
              <a:t>Nämn 2 differentialdiagnoser. </a:t>
            </a:r>
            <a:br>
              <a:rPr lang="sv-SE" sz="1600" dirty="0"/>
            </a:br>
            <a:br>
              <a:rPr lang="sv-SE" sz="1600" dirty="0"/>
            </a:br>
            <a:endParaRPr lang="sv-SE" sz="1600" dirty="0"/>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3005030148"/>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2, Maja 4 månader och Linda 7 månader </a:t>
            </a:r>
            <a:endParaRPr lang="sv-SE" sz="1600" dirty="0"/>
          </a:p>
          <a:p>
            <a:pPr marL="0" indent="0">
              <a:buNone/>
            </a:pPr>
            <a:r>
              <a:rPr lang="sv-SE" sz="1200" i="1" dirty="0">
                <a:solidFill>
                  <a:schemeClr val="tx1">
                    <a:lumMod val="50000"/>
                    <a:lumOff val="50000"/>
                  </a:schemeClr>
                </a:solidFill>
              </a:rPr>
              <a:t>Du arbetar som underläkare på barnakuten i Linköping. In kommer Maja 4 mån med förkylningssymtom, snuvighet och hosta sedan 4 dagar tillbaka. Hon har de senaste 2 dagarna haft 39 graders feber. Idag upplever mamma att flickan är trött, ledsen och ammat sämre. Flickan väger 7 kg.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Flickan är född i fullgången tid och frisk sedan tidigare. Hon har inga andra infektionstecken. Hon har haft </a:t>
            </a:r>
            <a:r>
              <a:rPr lang="sv-SE" sz="1200" i="1" dirty="0" err="1">
                <a:solidFill>
                  <a:schemeClr val="tx1">
                    <a:lumMod val="50000"/>
                    <a:lumOff val="50000"/>
                  </a:schemeClr>
                </a:solidFill>
              </a:rPr>
              <a:t>miktion</a:t>
            </a:r>
            <a:r>
              <a:rPr lang="sv-SE" sz="1200" i="1" dirty="0">
                <a:solidFill>
                  <a:schemeClr val="tx1">
                    <a:lumMod val="50000"/>
                    <a:lumOff val="50000"/>
                  </a:schemeClr>
                </a:solidFill>
              </a:rPr>
              <a:t> idag men modern har reagerat på att frekvensen och mängden är mindre än vanligt. Flickan har inte haft någon viktnedgång. I status finner du en förkyld och snuvig flicka. Mun och svalg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r>
              <a:rPr lang="sv-SE" sz="1200" i="1" dirty="0" err="1">
                <a:solidFill>
                  <a:schemeClr val="tx1">
                    <a:lumMod val="50000"/>
                    <a:lumOff val="50000"/>
                  </a:schemeClr>
                </a:solidFill>
              </a:rPr>
              <a:t>Oretad</a:t>
            </a:r>
            <a:r>
              <a:rPr lang="sv-SE" sz="1200" i="1" dirty="0">
                <a:solidFill>
                  <a:schemeClr val="tx1">
                    <a:lumMod val="50000"/>
                    <a:lumOff val="50000"/>
                  </a:schemeClr>
                </a:solidFill>
              </a:rPr>
              <a:t> hud. Hon har normal fontanelltension. Normala hjärtljud, puls 125 slag/min. Kap återfyllnad 2s. Vid lungauskultation hör du rikligt med slembiljud. Inget rassel eller </a:t>
            </a:r>
            <a:r>
              <a:rPr lang="sv-SE" sz="1200" i="1" dirty="0" err="1">
                <a:solidFill>
                  <a:schemeClr val="tx1">
                    <a:lumMod val="50000"/>
                    <a:lumOff val="50000"/>
                  </a:schemeClr>
                </a:solidFill>
              </a:rPr>
              <a:t>ronki</a:t>
            </a:r>
            <a:r>
              <a:rPr lang="sv-SE" sz="1200" i="1" dirty="0">
                <a:solidFill>
                  <a:schemeClr val="tx1">
                    <a:lumMod val="50000"/>
                    <a:lumOff val="50000"/>
                  </a:schemeClr>
                </a:solidFill>
              </a:rPr>
              <a:t>. Flickan saturerar sig 91%.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b="1" dirty="0"/>
              <a:t>Fråga 2:3 (1p) </a:t>
            </a:r>
            <a:r>
              <a:rPr lang="sv-SE" sz="1600" dirty="0"/>
              <a:t>Nämn 2 differentialdiagnoser.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Pneumoni, RS, COVID, annan viros, (astma) </a:t>
            </a:r>
          </a:p>
          <a:p>
            <a:pPr marL="0" indent="0">
              <a:buNone/>
            </a:pPr>
            <a:endParaRPr lang="sv-SE" sz="1600" dirty="0"/>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2335579432"/>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2, Maja 4 månader och Linda 7 månader </a:t>
            </a:r>
            <a:endParaRPr lang="sv-SE" sz="1600" dirty="0"/>
          </a:p>
          <a:p>
            <a:pPr marL="0" indent="0">
              <a:buNone/>
            </a:pPr>
            <a:r>
              <a:rPr lang="sv-SE" sz="1200" i="1" dirty="0">
                <a:solidFill>
                  <a:schemeClr val="tx1">
                    <a:lumMod val="50000"/>
                    <a:lumOff val="50000"/>
                  </a:schemeClr>
                </a:solidFill>
              </a:rPr>
              <a:t>Du arbetar som underläkare på barnakuten i Linköping. In kommer Maja 4 mån med förkylningssymtom, snuvighet och hosta sedan 4 dagar tillbaka. Hon har de senaste 2 dagarna haft 39 graders feber. Idag upplever mamma att flickan är trött, ledsen och ammat sämre. Flickan väger 7 kg.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Flickan är född i fullgången tid och frisk sedan tidigare. Hon har inga andra infektionstecken. Hon har haft </a:t>
            </a:r>
            <a:r>
              <a:rPr lang="sv-SE" sz="1200" i="1" dirty="0" err="1">
                <a:solidFill>
                  <a:schemeClr val="tx1">
                    <a:lumMod val="50000"/>
                    <a:lumOff val="50000"/>
                  </a:schemeClr>
                </a:solidFill>
              </a:rPr>
              <a:t>miktion</a:t>
            </a:r>
            <a:r>
              <a:rPr lang="sv-SE" sz="1200" i="1" dirty="0">
                <a:solidFill>
                  <a:schemeClr val="tx1">
                    <a:lumMod val="50000"/>
                    <a:lumOff val="50000"/>
                  </a:schemeClr>
                </a:solidFill>
              </a:rPr>
              <a:t> idag men modern har reagerat på att frekvensen och mängden är mindre än vanligt. Flickan har inte haft någon viktnedgång. I status finner du en förkyld och snuvig flicka. Mun och svalg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r>
              <a:rPr lang="sv-SE" sz="1200" i="1" dirty="0" err="1">
                <a:solidFill>
                  <a:schemeClr val="tx1">
                    <a:lumMod val="50000"/>
                    <a:lumOff val="50000"/>
                  </a:schemeClr>
                </a:solidFill>
              </a:rPr>
              <a:t>Oretad</a:t>
            </a:r>
            <a:r>
              <a:rPr lang="sv-SE" sz="1200" i="1" dirty="0">
                <a:solidFill>
                  <a:schemeClr val="tx1">
                    <a:lumMod val="50000"/>
                    <a:lumOff val="50000"/>
                  </a:schemeClr>
                </a:solidFill>
              </a:rPr>
              <a:t> hud. Hon har normal fontanelltension. Normala hjärtljud, puls 125 slag/min. Kap återfyllnad 2s. Vid lungauskultation hör du rikligt med slembiljud. Inget rassel eller </a:t>
            </a:r>
            <a:r>
              <a:rPr lang="sv-SE" sz="1200" i="1" dirty="0" err="1">
                <a:solidFill>
                  <a:schemeClr val="tx1">
                    <a:lumMod val="50000"/>
                    <a:lumOff val="50000"/>
                  </a:schemeClr>
                </a:solidFill>
              </a:rPr>
              <a:t>ronki</a:t>
            </a:r>
            <a:r>
              <a:rPr lang="sv-SE" sz="1200" i="1" dirty="0">
                <a:solidFill>
                  <a:schemeClr val="tx1">
                    <a:lumMod val="50000"/>
                    <a:lumOff val="50000"/>
                  </a:schemeClr>
                </a:solidFill>
              </a:rPr>
              <a:t>. Flickan saturerar sig 91%.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b="1" dirty="0"/>
              <a:t>Fråga 2:4 (1p) </a:t>
            </a:r>
            <a:r>
              <a:rPr lang="sv-SE" sz="1600" dirty="0"/>
              <a:t>Vad blir dina första åtgärder? </a:t>
            </a:r>
            <a:br>
              <a:rPr lang="sv-SE" sz="1600" dirty="0"/>
            </a:br>
            <a:br>
              <a:rPr lang="sv-SE" sz="1600" dirty="0"/>
            </a:br>
            <a:endParaRPr lang="sv-SE" sz="1600" dirty="0"/>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236707129"/>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2, Maja 4 månader och Linda 7 månader </a:t>
            </a:r>
            <a:endParaRPr lang="sv-SE" sz="1600" dirty="0"/>
          </a:p>
          <a:p>
            <a:pPr marL="0" indent="0">
              <a:buNone/>
            </a:pPr>
            <a:r>
              <a:rPr lang="sv-SE" sz="1200" i="1" dirty="0">
                <a:solidFill>
                  <a:schemeClr val="tx1">
                    <a:lumMod val="50000"/>
                    <a:lumOff val="50000"/>
                  </a:schemeClr>
                </a:solidFill>
              </a:rPr>
              <a:t>Du arbetar som underläkare på barnakuten i Linköping. In kommer Maja 4 mån med förkylningssymtom, snuvighet och hosta sedan 4 dagar tillbaka. Hon har de senaste 2 dagarna haft 39 graders feber. Idag upplever mamma att flickan är trött, ledsen och ammat sämre. Flickan väger 7 kg.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Flickan är född i fullgången tid och frisk sedan tidigare. Hon har inga andra infektionstecken. Hon har haft </a:t>
            </a:r>
            <a:r>
              <a:rPr lang="sv-SE" sz="1200" i="1" dirty="0" err="1">
                <a:solidFill>
                  <a:schemeClr val="tx1">
                    <a:lumMod val="50000"/>
                    <a:lumOff val="50000"/>
                  </a:schemeClr>
                </a:solidFill>
              </a:rPr>
              <a:t>miktion</a:t>
            </a:r>
            <a:r>
              <a:rPr lang="sv-SE" sz="1200" i="1" dirty="0">
                <a:solidFill>
                  <a:schemeClr val="tx1">
                    <a:lumMod val="50000"/>
                    <a:lumOff val="50000"/>
                  </a:schemeClr>
                </a:solidFill>
              </a:rPr>
              <a:t> idag men modern har reagerat på att frekvensen och mängden är mindre än vanligt. Flickan har inte haft någon viktnedgång. I status finner du en förkyld och snuvig flicka. Mun och svalg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r>
              <a:rPr lang="sv-SE" sz="1200" i="1" dirty="0" err="1">
                <a:solidFill>
                  <a:schemeClr val="tx1">
                    <a:lumMod val="50000"/>
                    <a:lumOff val="50000"/>
                  </a:schemeClr>
                </a:solidFill>
              </a:rPr>
              <a:t>Oretad</a:t>
            </a:r>
            <a:r>
              <a:rPr lang="sv-SE" sz="1200" i="1" dirty="0">
                <a:solidFill>
                  <a:schemeClr val="tx1">
                    <a:lumMod val="50000"/>
                    <a:lumOff val="50000"/>
                  </a:schemeClr>
                </a:solidFill>
              </a:rPr>
              <a:t> hud. Hon har normal fontanelltension. Normala hjärtljud, puls 125 slag/min. Kap återfyllnad 2s. Vid lungauskultation hör du rikligt med slembiljud. Inget rassel eller </a:t>
            </a:r>
            <a:r>
              <a:rPr lang="sv-SE" sz="1200" i="1" dirty="0" err="1">
                <a:solidFill>
                  <a:schemeClr val="tx1">
                    <a:lumMod val="50000"/>
                    <a:lumOff val="50000"/>
                  </a:schemeClr>
                </a:solidFill>
              </a:rPr>
              <a:t>ronki</a:t>
            </a:r>
            <a:r>
              <a:rPr lang="sv-SE" sz="1200" i="1" dirty="0">
                <a:solidFill>
                  <a:schemeClr val="tx1">
                    <a:lumMod val="50000"/>
                    <a:lumOff val="50000"/>
                  </a:schemeClr>
                </a:solidFill>
              </a:rPr>
              <a:t>. Flickan saturerar sig 91%.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b="1" dirty="0"/>
              <a:t>Fråga 2:4 (1p) </a:t>
            </a:r>
            <a:r>
              <a:rPr lang="sv-SE" sz="1600" dirty="0"/>
              <a:t>Vad blir dina första åtgärder?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Ge syrgas på grimma Ordinera inhalation med </a:t>
            </a:r>
            <a:r>
              <a:rPr lang="sv-SE" sz="1600" dirty="0" err="1">
                <a:solidFill>
                  <a:schemeClr val="accent4"/>
                </a:solidFill>
              </a:rPr>
              <a:t>isoton</a:t>
            </a:r>
            <a:r>
              <a:rPr lang="sv-SE" sz="1600" dirty="0">
                <a:solidFill>
                  <a:schemeClr val="accent4"/>
                </a:solidFill>
              </a:rPr>
              <a:t> koksalt eller </a:t>
            </a:r>
            <a:r>
              <a:rPr lang="sv-SE" sz="1600" dirty="0" err="1">
                <a:solidFill>
                  <a:schemeClr val="accent4"/>
                </a:solidFill>
              </a:rPr>
              <a:t>evt</a:t>
            </a:r>
            <a:r>
              <a:rPr lang="sv-SE" sz="1600" dirty="0">
                <a:solidFill>
                  <a:schemeClr val="accent4"/>
                </a:solidFill>
              </a:rPr>
              <a:t>. adrenalin 2 ml adrenalin 1mg/ml 1+1 ml via Maxin. Ventolin är ej aktuell för en sådan liten flicka. </a:t>
            </a:r>
          </a:p>
          <a:p>
            <a:pPr marL="0" indent="0">
              <a:buNone/>
            </a:pPr>
            <a:endParaRPr lang="sv-SE" sz="1600" dirty="0"/>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2250286248"/>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2, Maja 4 månader och Linda 7 månader </a:t>
            </a:r>
            <a:endParaRPr lang="sv-SE" sz="1600" dirty="0"/>
          </a:p>
          <a:p>
            <a:pPr marL="0" indent="0">
              <a:buNone/>
            </a:pPr>
            <a:r>
              <a:rPr lang="sv-SE" sz="1200" i="1" dirty="0">
                <a:solidFill>
                  <a:schemeClr val="tx1">
                    <a:lumMod val="50000"/>
                    <a:lumOff val="50000"/>
                  </a:schemeClr>
                </a:solidFill>
              </a:rPr>
              <a:t>Du arbetar som underläkare på barnakuten i Linköping. In kommer Maja 4 mån med förkylningssymtom, snuvighet och hosta sedan 4 dagar tillbaka. Hon har de senaste 2 dagarna haft 39 graders feber. Idag upplever mamma att flickan är trött, ledsen och ammat sämre. Flickan väger 7 kg.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Flickan är född i fullgången tid och frisk sedan tidigare. Hon har inga andra infektionstecken. Hon har haft </a:t>
            </a:r>
            <a:r>
              <a:rPr lang="sv-SE" sz="1200" i="1" dirty="0" err="1">
                <a:solidFill>
                  <a:schemeClr val="tx1">
                    <a:lumMod val="50000"/>
                    <a:lumOff val="50000"/>
                  </a:schemeClr>
                </a:solidFill>
              </a:rPr>
              <a:t>miktion</a:t>
            </a:r>
            <a:r>
              <a:rPr lang="sv-SE" sz="1200" i="1" dirty="0">
                <a:solidFill>
                  <a:schemeClr val="tx1">
                    <a:lumMod val="50000"/>
                    <a:lumOff val="50000"/>
                  </a:schemeClr>
                </a:solidFill>
              </a:rPr>
              <a:t> idag men modern har reagerat på att frekvensen och mängden är mindre än vanligt. Flickan har inte haft någon viktnedgång. I status finner du en förkyld och snuvig flicka. Mun och svalg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r>
              <a:rPr lang="sv-SE" sz="1200" i="1" dirty="0" err="1">
                <a:solidFill>
                  <a:schemeClr val="tx1">
                    <a:lumMod val="50000"/>
                    <a:lumOff val="50000"/>
                  </a:schemeClr>
                </a:solidFill>
              </a:rPr>
              <a:t>Oretad</a:t>
            </a:r>
            <a:r>
              <a:rPr lang="sv-SE" sz="1200" i="1" dirty="0">
                <a:solidFill>
                  <a:schemeClr val="tx1">
                    <a:lumMod val="50000"/>
                    <a:lumOff val="50000"/>
                  </a:schemeClr>
                </a:solidFill>
              </a:rPr>
              <a:t> hud. Hon har normal fontanelltension. Normala hjärtljud, puls 125 slag/min. Kap återfyllnad 2s. Vid lungauskultation hör du rikligt med slembiljud. Inget rassel eller </a:t>
            </a:r>
            <a:r>
              <a:rPr lang="sv-SE" sz="1200" i="1" dirty="0" err="1">
                <a:solidFill>
                  <a:schemeClr val="tx1">
                    <a:lumMod val="50000"/>
                    <a:lumOff val="50000"/>
                  </a:schemeClr>
                </a:solidFill>
              </a:rPr>
              <a:t>ronki</a:t>
            </a:r>
            <a:r>
              <a:rPr lang="sv-SE" sz="1200" i="1" dirty="0">
                <a:solidFill>
                  <a:schemeClr val="tx1">
                    <a:lumMod val="50000"/>
                    <a:lumOff val="50000"/>
                  </a:schemeClr>
                </a:solidFill>
              </a:rPr>
              <a:t>. Flickan saturerar sig 91%.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b="1" dirty="0"/>
              <a:t>Fråga 2:5 (1p) </a:t>
            </a:r>
            <a:r>
              <a:rPr lang="sv-SE" sz="1600" dirty="0"/>
              <a:t>Vilken provtagning ordinerar du akut? (1p) </a:t>
            </a:r>
            <a:br>
              <a:rPr lang="sv-SE" sz="1600" dirty="0"/>
            </a:br>
            <a:br>
              <a:rPr lang="sv-SE" sz="1600" dirty="0"/>
            </a:br>
            <a:endParaRPr lang="sv-SE" sz="1600" dirty="0"/>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30210560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6, Marie 29 år </a:t>
            </a:r>
            <a:endParaRPr lang="sv-SE" sz="1600" dirty="0"/>
          </a:p>
          <a:p>
            <a:pPr marL="0" indent="0">
              <a:buNone/>
            </a:pPr>
            <a:r>
              <a:rPr lang="sv-SE" sz="1200" i="1" dirty="0">
                <a:solidFill>
                  <a:schemeClr val="tx1">
                    <a:lumMod val="50000"/>
                    <a:lumOff val="50000"/>
                  </a:schemeClr>
                </a:solidFill>
              </a:rPr>
              <a:t>Du arbetar som förlossningsjour på ett länssjukhus. </a:t>
            </a:r>
            <a:br>
              <a:rPr lang="sv-SE" sz="1200" dirty="0">
                <a:solidFill>
                  <a:schemeClr val="tx1">
                    <a:lumMod val="50000"/>
                    <a:lumOff val="50000"/>
                  </a:schemeClr>
                </a:solidFill>
              </a:rPr>
            </a:br>
            <a:r>
              <a:rPr lang="sv-SE" sz="1200" i="1" dirty="0">
                <a:solidFill>
                  <a:schemeClr val="tx1">
                    <a:lumMod val="50000"/>
                    <a:lumOff val="50000"/>
                  </a:schemeClr>
                </a:solidFill>
              </a:rPr>
              <a:t>På sal 7 finns Marie som är 29 år gammal. Hon väntar sitt andra barn i vecka 40+6 och är frisk. Första förlossningen för tre år sedan avslutades med ett okomplicerat akut kejsarsnitt på grund av värksvaghet. Hon var då fullgången.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Vid inskrivningen i mödravården i aktuell graviditet hade hon BMI 34,5. Hennes blodtryck var normalt 110/70 och vid senaste kontrollen i vecka 39 var det 115/80. Hon har under graviditeten gått upp 22 kg. Glukosbelastning gjordes i vecka 28 med </a:t>
            </a:r>
            <a:r>
              <a:rPr lang="sv-SE" sz="1200" i="1" dirty="0" err="1">
                <a:solidFill>
                  <a:schemeClr val="tx1">
                    <a:lumMod val="50000"/>
                    <a:lumOff val="50000"/>
                  </a:schemeClr>
                </a:solidFill>
              </a:rPr>
              <a:t>fastevärde</a:t>
            </a:r>
            <a:r>
              <a:rPr lang="sv-SE" sz="1200" i="1" dirty="0">
                <a:solidFill>
                  <a:schemeClr val="tx1">
                    <a:lumMod val="50000"/>
                    <a:lumOff val="50000"/>
                  </a:schemeClr>
                </a:solidFill>
              </a:rPr>
              <a:t> 4,6 </a:t>
            </a:r>
            <a:r>
              <a:rPr lang="sv-SE" sz="1200" i="1" dirty="0" err="1">
                <a:solidFill>
                  <a:schemeClr val="tx1">
                    <a:lumMod val="50000"/>
                    <a:lumOff val="50000"/>
                  </a:schemeClr>
                </a:solidFill>
              </a:rPr>
              <a:t>mmol</a:t>
            </a:r>
            <a:r>
              <a:rPr lang="sv-SE" sz="1200" i="1" dirty="0">
                <a:solidFill>
                  <a:schemeClr val="tx1">
                    <a:lumMod val="50000"/>
                    <a:lumOff val="50000"/>
                  </a:schemeClr>
                </a:solidFill>
              </a:rPr>
              <a:t>/L och 2-timmarsvärde 7,4 </a:t>
            </a:r>
            <a:r>
              <a:rPr lang="sv-SE" sz="1200" i="1" dirty="0" err="1">
                <a:solidFill>
                  <a:schemeClr val="tx1">
                    <a:lumMod val="50000"/>
                    <a:lumOff val="50000"/>
                  </a:schemeClr>
                </a:solidFill>
              </a:rPr>
              <a:t>mmol</a:t>
            </a:r>
            <a:r>
              <a:rPr lang="sv-SE" sz="1200" i="1" dirty="0">
                <a:solidFill>
                  <a:schemeClr val="tx1">
                    <a:lumMod val="50000"/>
                    <a:lumOff val="50000"/>
                  </a:schemeClr>
                </a:solidFill>
              </a:rPr>
              <a:t>/L. SF-måttet har följt en normal ökning strax under + 2 SD. Hon var sjukskriven i tre veckor under första </a:t>
            </a:r>
            <a:r>
              <a:rPr lang="sv-SE" sz="1200" i="1" dirty="0" err="1">
                <a:solidFill>
                  <a:schemeClr val="tx1">
                    <a:lumMod val="50000"/>
                    <a:lumOff val="50000"/>
                  </a:schemeClr>
                </a:solidFill>
              </a:rPr>
              <a:t>trimestern</a:t>
            </a:r>
            <a:r>
              <a:rPr lang="sv-SE" sz="1200" i="1" dirty="0">
                <a:solidFill>
                  <a:schemeClr val="tx1">
                    <a:lumMod val="50000"/>
                    <a:lumOff val="50000"/>
                  </a:schemeClr>
                </a:solidFill>
              </a:rPr>
              <a:t> på grund av </a:t>
            </a:r>
            <a:r>
              <a:rPr lang="sv-SE" sz="1200" i="1" dirty="0" err="1">
                <a:solidFill>
                  <a:schemeClr val="tx1">
                    <a:lumMod val="50000"/>
                    <a:lumOff val="50000"/>
                  </a:schemeClr>
                </a:solidFill>
              </a:rPr>
              <a:t>hyperemesis</a:t>
            </a:r>
            <a:r>
              <a:rPr lang="sv-SE" sz="1200" i="1" dirty="0">
                <a:solidFill>
                  <a:schemeClr val="tx1">
                    <a:lumMod val="50000"/>
                    <a:lumOff val="50000"/>
                  </a:schemeClr>
                </a:solidFill>
              </a:rPr>
              <a:t> men har mått bra resten av graviditeten och jobbat administrativt fram till v. 37.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Marie kom in till förlossningen efter spontan vattenavgång i hemmet och vid ankomsten hade hon 2-3 värkar per 10 minuter. Vid yttre palpation noterades ett </a:t>
            </a:r>
            <a:r>
              <a:rPr lang="sv-SE" sz="1200" i="1" dirty="0" err="1">
                <a:solidFill>
                  <a:schemeClr val="tx1">
                    <a:lumMod val="50000"/>
                    <a:lumOff val="50000"/>
                  </a:schemeClr>
                </a:solidFill>
              </a:rPr>
              <a:t>vänstervänt</a:t>
            </a:r>
            <a:r>
              <a:rPr lang="sv-SE" sz="1200" i="1" dirty="0">
                <a:solidFill>
                  <a:schemeClr val="tx1">
                    <a:lumMod val="50000"/>
                    <a:lumOff val="50000"/>
                  </a:schemeClr>
                </a:solidFill>
              </a:rPr>
              <a:t> </a:t>
            </a:r>
            <a:r>
              <a:rPr lang="sv-SE" sz="1200" i="1" dirty="0" err="1">
                <a:solidFill>
                  <a:schemeClr val="tx1">
                    <a:lumMod val="50000"/>
                    <a:lumOff val="50000"/>
                  </a:schemeClr>
                </a:solidFill>
              </a:rPr>
              <a:t>längsläge</a:t>
            </a:r>
            <a:r>
              <a:rPr lang="sv-SE" sz="1200" i="1" dirty="0">
                <a:solidFill>
                  <a:schemeClr val="tx1">
                    <a:lumMod val="50000"/>
                    <a:lumOff val="50000"/>
                  </a:schemeClr>
                </a:solidFill>
              </a:rPr>
              <a:t> med fixerat huvud nedåt. Då barnmorskan gjorde inre undersökning var cervix </a:t>
            </a:r>
            <a:r>
              <a:rPr lang="sv-SE" sz="1200" i="1" dirty="0" err="1">
                <a:solidFill>
                  <a:schemeClr val="tx1">
                    <a:lumMod val="50000"/>
                    <a:lumOff val="50000"/>
                  </a:schemeClr>
                </a:solidFill>
              </a:rPr>
              <a:t>mediosakral</a:t>
            </a:r>
            <a:r>
              <a:rPr lang="sv-SE" sz="1200" i="1" dirty="0">
                <a:solidFill>
                  <a:schemeClr val="tx1">
                    <a:lumMod val="50000"/>
                    <a:lumOff val="50000"/>
                  </a:schemeClr>
                </a:solidFill>
              </a:rPr>
              <a:t>, utplånad, mjuk och öppen 4 cm. </a:t>
            </a:r>
            <a:r>
              <a:rPr lang="sv-SE" sz="1200" i="1" dirty="0" err="1">
                <a:solidFill>
                  <a:schemeClr val="tx1">
                    <a:lumMod val="50000"/>
                    <a:lumOff val="50000"/>
                  </a:schemeClr>
                </a:solidFill>
              </a:rPr>
              <a:t>Ffd</a:t>
            </a:r>
            <a:r>
              <a:rPr lang="sv-SE" sz="1200" i="1" dirty="0">
                <a:solidFill>
                  <a:schemeClr val="tx1">
                    <a:lumMod val="50000"/>
                    <a:lumOff val="50000"/>
                  </a:schemeClr>
                </a:solidFill>
              </a:rPr>
              <a:t>. huvud, i bäckeningången. Hennes blodtryck uppmättes till 120/80.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Intagnings-CTG bedömdes normalt. </a:t>
            </a:r>
            <a:br>
              <a:rPr lang="sv-SE" sz="1200" dirty="0">
                <a:solidFill>
                  <a:schemeClr val="tx1">
                    <a:lumMod val="50000"/>
                    <a:lumOff val="50000"/>
                  </a:schemeClr>
                </a:solidFill>
              </a:rPr>
            </a:br>
            <a:r>
              <a:rPr lang="sv-SE" sz="1200" i="1" dirty="0">
                <a:solidFill>
                  <a:schemeClr val="tx1">
                    <a:lumMod val="50000"/>
                    <a:lumOff val="50000"/>
                  </a:schemeClr>
                </a:solidFill>
              </a:rPr>
              <a:t>Du bedömer att Marie har medelhög risk inför förlossningen, mot bakgrund av hennes BMI, stora viktuppgång under graviditeten och tidigare kejsarsnitt. I övrigt bedömer du att graviditeten varit normal. </a:t>
            </a:r>
            <a:br>
              <a:rPr lang="sv-SE" sz="1200" dirty="0">
                <a:solidFill>
                  <a:schemeClr val="tx1">
                    <a:lumMod val="50000"/>
                    <a:lumOff val="50000"/>
                  </a:schemeClr>
                </a:solidFill>
              </a:rPr>
            </a:br>
            <a:r>
              <a:rPr lang="sv-SE" sz="1200" i="1" dirty="0">
                <a:solidFill>
                  <a:schemeClr val="tx1">
                    <a:lumMod val="50000"/>
                    <a:lumOff val="50000"/>
                  </a:schemeClr>
                </a:solidFill>
              </a:rPr>
              <a:t>Marie upplever efter hand smärtan allt svårare att hantera och hon får en epiduralbedövning. Vid vaginal undersökning är cervix öppen 5 cm och huvudet står ovan </a:t>
            </a:r>
            <a:r>
              <a:rPr lang="sv-SE" sz="1200" i="1" dirty="0" err="1">
                <a:solidFill>
                  <a:schemeClr val="tx1">
                    <a:lumMod val="50000"/>
                    <a:lumOff val="50000"/>
                  </a:schemeClr>
                </a:solidFill>
              </a:rPr>
              <a:t>spinae</a:t>
            </a:r>
            <a:r>
              <a:rPr lang="sv-SE" sz="1200" i="1" dirty="0">
                <a:solidFill>
                  <a:schemeClr val="tx1">
                    <a:lumMod val="50000"/>
                    <a:lumOff val="50000"/>
                  </a:schemeClr>
                </a:solidFill>
              </a:rPr>
              <a:t>. Det rinner klart fostervatten. </a:t>
            </a:r>
            <a:endParaRPr lang="sv-SE" sz="1200" dirty="0">
              <a:solidFill>
                <a:schemeClr val="tx1">
                  <a:lumMod val="50000"/>
                  <a:lumOff val="50000"/>
                </a:schemeClr>
              </a:solidFill>
            </a:endParaRPr>
          </a:p>
          <a:p>
            <a:pPr marL="0" indent="0">
              <a:buNone/>
            </a:pPr>
            <a:r>
              <a:rPr lang="sv-SE" sz="1600" dirty="0"/>
              <a:t>Din riskbedömning inför tolkningen blir densamma, frånsett att Marie nu har starkare värkar. Samtliga parametrar är fortfarande normala, men du noterar att basalfrekvensen stigit med ca 20 slag/minut. </a:t>
            </a:r>
            <a:br>
              <a:rPr lang="sv-SE" sz="1600" dirty="0"/>
            </a:br>
            <a:br>
              <a:rPr lang="sv-SE" sz="1600" dirty="0"/>
            </a:br>
            <a:r>
              <a:rPr lang="sv-SE" sz="1600" b="1" dirty="0"/>
              <a:t>Fråga 6:3 (2p) </a:t>
            </a:r>
            <a:br>
              <a:rPr lang="sv-SE" sz="1600" b="1" dirty="0"/>
            </a:br>
            <a:r>
              <a:rPr lang="sv-SE" sz="1600" dirty="0"/>
              <a:t>Ange två möjliga orsaker till den stigande basalfrekvensen och beskriv lämplig åtgärd för att bekräfta eller avfärda den mest sannolika orsaken i detta läge.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Tilltagande </a:t>
            </a:r>
            <a:r>
              <a:rPr lang="sv-SE" sz="1600" dirty="0" err="1">
                <a:solidFill>
                  <a:schemeClr val="accent4"/>
                </a:solidFill>
              </a:rPr>
              <a:t>hypoxi</a:t>
            </a:r>
            <a:r>
              <a:rPr lang="sv-SE" sz="1600" dirty="0">
                <a:solidFill>
                  <a:schemeClr val="accent4"/>
                </a:solidFill>
              </a:rPr>
              <a:t> kan ge stigande basalfrekvens. Mer sannolikt i denna situation med glesa värkar och epiduralanestesi är feber. Kontrollera patientens temperatur. Skalpblodprov är fel. </a:t>
            </a: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3991410223"/>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2, Maja 4 månader och Linda 7 månader </a:t>
            </a:r>
            <a:endParaRPr lang="sv-SE" sz="1600" dirty="0"/>
          </a:p>
          <a:p>
            <a:pPr marL="0" indent="0">
              <a:buNone/>
            </a:pPr>
            <a:r>
              <a:rPr lang="sv-SE" sz="1200" i="1" dirty="0">
                <a:solidFill>
                  <a:schemeClr val="tx1">
                    <a:lumMod val="50000"/>
                    <a:lumOff val="50000"/>
                  </a:schemeClr>
                </a:solidFill>
              </a:rPr>
              <a:t>Du arbetar som underläkare på barnakuten i Linköping. In kommer Maja 4 mån med förkylningssymtom, snuvighet och hosta sedan 4 dagar tillbaka. Hon har de senaste 2 dagarna haft 39 graders feber. Idag upplever mamma att flickan är trött, ledsen och ammat sämre. Flickan väger 7 kg.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Flickan är född i fullgången tid och frisk sedan tidigare. Hon har inga andra infektionstecken. Hon har haft </a:t>
            </a:r>
            <a:r>
              <a:rPr lang="sv-SE" sz="1200" i="1" dirty="0" err="1">
                <a:solidFill>
                  <a:schemeClr val="tx1">
                    <a:lumMod val="50000"/>
                    <a:lumOff val="50000"/>
                  </a:schemeClr>
                </a:solidFill>
              </a:rPr>
              <a:t>miktion</a:t>
            </a:r>
            <a:r>
              <a:rPr lang="sv-SE" sz="1200" i="1" dirty="0">
                <a:solidFill>
                  <a:schemeClr val="tx1">
                    <a:lumMod val="50000"/>
                    <a:lumOff val="50000"/>
                  </a:schemeClr>
                </a:solidFill>
              </a:rPr>
              <a:t> idag men modern har reagerat på att frekvensen och mängden är mindre än vanligt. Flickan har inte haft någon viktnedgång. I status finner du en förkyld och snuvig flicka. Mun och svalg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r>
              <a:rPr lang="sv-SE" sz="1200" i="1" dirty="0" err="1">
                <a:solidFill>
                  <a:schemeClr val="tx1">
                    <a:lumMod val="50000"/>
                    <a:lumOff val="50000"/>
                  </a:schemeClr>
                </a:solidFill>
              </a:rPr>
              <a:t>Oretad</a:t>
            </a:r>
            <a:r>
              <a:rPr lang="sv-SE" sz="1200" i="1" dirty="0">
                <a:solidFill>
                  <a:schemeClr val="tx1">
                    <a:lumMod val="50000"/>
                    <a:lumOff val="50000"/>
                  </a:schemeClr>
                </a:solidFill>
              </a:rPr>
              <a:t> hud. Hon har normal fontanelltension. Normala hjärtljud, puls 125 slag/min. Kap återfyllnad 2s. Vid lungauskultation hör du rikligt med slembiljud. Inget rassel eller </a:t>
            </a:r>
            <a:r>
              <a:rPr lang="sv-SE" sz="1200" i="1" dirty="0" err="1">
                <a:solidFill>
                  <a:schemeClr val="tx1">
                    <a:lumMod val="50000"/>
                    <a:lumOff val="50000"/>
                  </a:schemeClr>
                </a:solidFill>
              </a:rPr>
              <a:t>ronki</a:t>
            </a:r>
            <a:r>
              <a:rPr lang="sv-SE" sz="1200" i="1" dirty="0">
                <a:solidFill>
                  <a:schemeClr val="tx1">
                    <a:lumMod val="50000"/>
                    <a:lumOff val="50000"/>
                  </a:schemeClr>
                </a:solidFill>
              </a:rPr>
              <a:t>. Flickan saturerar sig 91%. </a:t>
            </a:r>
            <a:br>
              <a:rPr lang="sv-SE" sz="1200" i="1" dirty="0">
                <a:solidFill>
                  <a:schemeClr val="tx1">
                    <a:lumMod val="50000"/>
                    <a:lumOff val="50000"/>
                  </a:schemeClr>
                </a:solidFill>
              </a:rPr>
            </a:br>
            <a:br>
              <a:rPr lang="sv-SE" sz="1200" dirty="0">
                <a:solidFill>
                  <a:schemeClr val="tx1">
                    <a:lumMod val="50000"/>
                    <a:lumOff val="50000"/>
                  </a:schemeClr>
                </a:solidFill>
              </a:rPr>
            </a:br>
            <a:r>
              <a:rPr lang="sv-SE" sz="1200" dirty="0">
                <a:solidFill>
                  <a:schemeClr val="tx1">
                    <a:lumMod val="50000"/>
                    <a:lumOff val="50000"/>
                  </a:schemeClr>
                </a:solidFill>
              </a:rPr>
              <a:t>I status finner du att flickan har en AF på 65. Hon är blek om läpparna, har kraftig </a:t>
            </a:r>
            <a:r>
              <a:rPr lang="sv-SE" sz="1200" dirty="0" err="1">
                <a:solidFill>
                  <a:schemeClr val="tx1">
                    <a:lumMod val="50000"/>
                    <a:lumOff val="50000"/>
                  </a:schemeClr>
                </a:solidFill>
              </a:rPr>
              <a:t>bukandning</a:t>
            </a:r>
            <a:r>
              <a:rPr lang="sv-SE" sz="1200" dirty="0">
                <a:solidFill>
                  <a:schemeClr val="tx1">
                    <a:lumMod val="50000"/>
                    <a:lumOff val="50000"/>
                  </a:schemeClr>
                </a:solidFill>
              </a:rPr>
              <a:t> samt </a:t>
            </a:r>
            <a:r>
              <a:rPr lang="sv-SE" sz="1200" dirty="0" err="1">
                <a:solidFill>
                  <a:schemeClr val="tx1">
                    <a:lumMod val="50000"/>
                    <a:lumOff val="50000"/>
                  </a:schemeClr>
                </a:solidFill>
              </a:rPr>
              <a:t>interskostala</a:t>
            </a:r>
            <a:r>
              <a:rPr lang="sv-SE" sz="1200" dirty="0">
                <a:solidFill>
                  <a:schemeClr val="tx1">
                    <a:lumMod val="50000"/>
                    <a:lumOff val="50000"/>
                  </a:schemeClr>
                </a:solidFill>
              </a:rPr>
              <a:t> indragningar. Hon har även näsvingespel men inget tecken till </a:t>
            </a:r>
            <a:r>
              <a:rPr lang="sv-SE" sz="1200" dirty="0" err="1">
                <a:solidFill>
                  <a:schemeClr val="tx1">
                    <a:lumMod val="50000"/>
                    <a:lumOff val="50000"/>
                  </a:schemeClr>
                </a:solidFill>
              </a:rPr>
              <a:t>head</a:t>
            </a:r>
            <a:r>
              <a:rPr lang="sv-SE" sz="1200" dirty="0">
                <a:solidFill>
                  <a:schemeClr val="tx1">
                    <a:lumMod val="50000"/>
                    <a:lumOff val="50000"/>
                  </a:schemeClr>
                </a:solidFill>
              </a:rPr>
              <a:t> </a:t>
            </a:r>
            <a:r>
              <a:rPr lang="sv-SE" sz="1200" dirty="0" err="1">
                <a:solidFill>
                  <a:schemeClr val="tx1">
                    <a:lumMod val="50000"/>
                    <a:lumOff val="50000"/>
                  </a:schemeClr>
                </a:solidFill>
              </a:rPr>
              <a:t>bobbing</a:t>
            </a:r>
            <a:r>
              <a:rPr lang="sv-SE" sz="1200" dirty="0">
                <a:solidFill>
                  <a:schemeClr val="tx1">
                    <a:lumMod val="50000"/>
                    <a:lumOff val="50000"/>
                  </a:schemeClr>
                </a:solidFill>
              </a:rPr>
              <a:t>. Du hör ingen </a:t>
            </a:r>
            <a:r>
              <a:rPr lang="sv-SE" sz="1200" dirty="0" err="1">
                <a:solidFill>
                  <a:schemeClr val="tx1">
                    <a:lumMod val="50000"/>
                    <a:lumOff val="50000"/>
                  </a:schemeClr>
                </a:solidFill>
              </a:rPr>
              <a:t>stridor</a:t>
            </a:r>
            <a:r>
              <a:rPr lang="sv-SE" sz="1200" dirty="0">
                <a:solidFill>
                  <a:schemeClr val="tx1">
                    <a:lumMod val="50000"/>
                    <a:lumOff val="50000"/>
                  </a:schemeClr>
                </a:solidFill>
              </a:rPr>
              <a:t> eller skällande hosta. </a:t>
            </a:r>
            <a:br>
              <a:rPr lang="sv-SE" sz="1200" dirty="0">
                <a:solidFill>
                  <a:schemeClr val="tx1">
                    <a:lumMod val="50000"/>
                    <a:lumOff val="50000"/>
                  </a:schemeClr>
                </a:solidFill>
              </a:rPr>
            </a:br>
            <a:br>
              <a:rPr lang="sv-SE" sz="1200" dirty="0">
                <a:solidFill>
                  <a:schemeClr val="tx1">
                    <a:lumMod val="50000"/>
                    <a:lumOff val="50000"/>
                  </a:schemeClr>
                </a:solidFill>
              </a:rPr>
            </a:br>
            <a:r>
              <a:rPr lang="sv-SE" sz="1600" dirty="0"/>
              <a:t>Du misstänker att flickan har en viros och/eller pneumoni. Med tanke på flickans ålder och anamnes misstänker du RS </a:t>
            </a:r>
            <a:r>
              <a:rPr lang="sv-SE" sz="1600" dirty="0" err="1"/>
              <a:t>bronchiolit</a:t>
            </a:r>
            <a:r>
              <a:rPr lang="sv-SE" sz="1600" dirty="0"/>
              <a:t> i första hand. Du ordinerar syrgas samt koksalt inhalation. Flickan svarar bra på behandlingen och </a:t>
            </a:r>
            <a:r>
              <a:rPr lang="sv-SE" sz="1600" dirty="0" err="1"/>
              <a:t>saturationen</a:t>
            </a:r>
            <a:r>
              <a:rPr lang="sv-SE" sz="1600" dirty="0"/>
              <a:t> stiger till 94%. Blodgasen visar pH 7,33, PCO2 7,9, Laktat 1,5, Be-6. Bikarbonat 24,8, Na 139, K, 4,1. </a:t>
            </a:r>
            <a:r>
              <a:rPr lang="sv-SE" sz="1600" dirty="0" err="1"/>
              <a:t>Crp</a:t>
            </a:r>
            <a:r>
              <a:rPr lang="sv-SE" sz="1600" dirty="0"/>
              <a:t> 45. Snabbtest visar att flickan är RS positiv, Covid negativ. Flickan dimper efter en stund åter ned i </a:t>
            </a:r>
            <a:r>
              <a:rPr lang="sv-SE" sz="1600" dirty="0" err="1"/>
              <a:t>saturation</a:t>
            </a:r>
            <a:r>
              <a:rPr lang="sv-SE" sz="1600" dirty="0"/>
              <a:t> och du bestämmer dig för att lägga in flickan på avdelningen. </a:t>
            </a:r>
            <a:br>
              <a:rPr lang="sv-SE" sz="1600" dirty="0"/>
            </a:br>
            <a:br>
              <a:rPr lang="sv-SE" sz="1600" dirty="0"/>
            </a:br>
            <a:r>
              <a:rPr lang="sv-SE" sz="1600" b="1" dirty="0"/>
              <a:t>Fråga 2:6 (3p) </a:t>
            </a:r>
            <a:r>
              <a:rPr lang="sv-SE" sz="1600" dirty="0"/>
              <a:t>Ge fullständiga ordinationer till avdelningen för natten (4p) </a:t>
            </a:r>
          </a:p>
          <a:p>
            <a:pPr marL="0" indent="0">
              <a:buNone/>
            </a:pPr>
            <a:endParaRPr lang="sv-SE" sz="1600" dirty="0"/>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2800810348"/>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2, Maja 4 månader och Linda 7 månader </a:t>
            </a:r>
            <a:endParaRPr lang="sv-SE" sz="1600" dirty="0"/>
          </a:p>
          <a:p>
            <a:pPr marL="0" indent="0">
              <a:buNone/>
            </a:pPr>
            <a:r>
              <a:rPr lang="sv-SE" sz="1200" i="1" dirty="0">
                <a:solidFill>
                  <a:schemeClr val="tx1">
                    <a:lumMod val="50000"/>
                    <a:lumOff val="50000"/>
                  </a:schemeClr>
                </a:solidFill>
              </a:rPr>
              <a:t>Du arbetar som underläkare på barnakuten i Linköping. In kommer Maja 4 mån med förkylningssymtom, snuvighet och hosta sedan 4 dagar tillbaka. Hon har de senaste 2 dagarna haft 39 graders feber. Idag upplever mamma att flickan är trött, ledsen och ammat sämre. Flickan väger 7 kg.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Flickan är född i fullgången tid och frisk sedan tidigare. Hon har inga andra infektionstecken. Hon har haft </a:t>
            </a:r>
            <a:r>
              <a:rPr lang="sv-SE" sz="1200" i="1" dirty="0" err="1">
                <a:solidFill>
                  <a:schemeClr val="tx1">
                    <a:lumMod val="50000"/>
                    <a:lumOff val="50000"/>
                  </a:schemeClr>
                </a:solidFill>
              </a:rPr>
              <a:t>miktion</a:t>
            </a:r>
            <a:r>
              <a:rPr lang="sv-SE" sz="1200" i="1" dirty="0">
                <a:solidFill>
                  <a:schemeClr val="tx1">
                    <a:lumMod val="50000"/>
                    <a:lumOff val="50000"/>
                  </a:schemeClr>
                </a:solidFill>
              </a:rPr>
              <a:t> idag men modern har reagerat på att frekvensen och mängden är mindre än vanligt. Flickan har inte haft någon viktnedgång. I status finner du en förkyld och snuvig flicka. Mun och svalg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r>
              <a:rPr lang="sv-SE" sz="1200" i="1" dirty="0" err="1">
                <a:solidFill>
                  <a:schemeClr val="tx1">
                    <a:lumMod val="50000"/>
                    <a:lumOff val="50000"/>
                  </a:schemeClr>
                </a:solidFill>
              </a:rPr>
              <a:t>Oretad</a:t>
            </a:r>
            <a:r>
              <a:rPr lang="sv-SE" sz="1200" i="1" dirty="0">
                <a:solidFill>
                  <a:schemeClr val="tx1">
                    <a:lumMod val="50000"/>
                    <a:lumOff val="50000"/>
                  </a:schemeClr>
                </a:solidFill>
              </a:rPr>
              <a:t> hud. Hon har normal fontanelltension. Normala hjärtljud, puls 125 slag/min. Kap återfyllnad 2s. Vid lungauskultation hör du rikligt med slembiljud. Inget rassel eller </a:t>
            </a:r>
            <a:r>
              <a:rPr lang="sv-SE" sz="1200" i="1" dirty="0" err="1">
                <a:solidFill>
                  <a:schemeClr val="tx1">
                    <a:lumMod val="50000"/>
                    <a:lumOff val="50000"/>
                  </a:schemeClr>
                </a:solidFill>
              </a:rPr>
              <a:t>ronki</a:t>
            </a:r>
            <a:r>
              <a:rPr lang="sv-SE" sz="1200" i="1" dirty="0">
                <a:solidFill>
                  <a:schemeClr val="tx1">
                    <a:lumMod val="50000"/>
                    <a:lumOff val="50000"/>
                  </a:schemeClr>
                </a:solidFill>
              </a:rPr>
              <a:t>. Flickan saturerar sig 91%. </a:t>
            </a:r>
            <a:br>
              <a:rPr lang="sv-SE" sz="1200" i="1" dirty="0">
                <a:solidFill>
                  <a:schemeClr val="tx1">
                    <a:lumMod val="50000"/>
                    <a:lumOff val="50000"/>
                  </a:schemeClr>
                </a:solidFill>
              </a:rPr>
            </a:br>
            <a:br>
              <a:rPr lang="sv-SE" sz="1200" dirty="0">
                <a:solidFill>
                  <a:schemeClr val="tx1">
                    <a:lumMod val="50000"/>
                    <a:lumOff val="50000"/>
                  </a:schemeClr>
                </a:solidFill>
              </a:rPr>
            </a:br>
            <a:r>
              <a:rPr lang="sv-SE" sz="1200" dirty="0">
                <a:solidFill>
                  <a:schemeClr val="tx1">
                    <a:lumMod val="50000"/>
                    <a:lumOff val="50000"/>
                  </a:schemeClr>
                </a:solidFill>
              </a:rPr>
              <a:t>I status finner du att flickan har en AF på 65. Hon är blek om läpparna, har kraftig </a:t>
            </a:r>
            <a:r>
              <a:rPr lang="sv-SE" sz="1200" dirty="0" err="1">
                <a:solidFill>
                  <a:schemeClr val="tx1">
                    <a:lumMod val="50000"/>
                    <a:lumOff val="50000"/>
                  </a:schemeClr>
                </a:solidFill>
              </a:rPr>
              <a:t>bukandning</a:t>
            </a:r>
            <a:r>
              <a:rPr lang="sv-SE" sz="1200" dirty="0">
                <a:solidFill>
                  <a:schemeClr val="tx1">
                    <a:lumMod val="50000"/>
                    <a:lumOff val="50000"/>
                  </a:schemeClr>
                </a:solidFill>
              </a:rPr>
              <a:t> samt </a:t>
            </a:r>
            <a:r>
              <a:rPr lang="sv-SE" sz="1200" dirty="0" err="1">
                <a:solidFill>
                  <a:schemeClr val="tx1">
                    <a:lumMod val="50000"/>
                    <a:lumOff val="50000"/>
                  </a:schemeClr>
                </a:solidFill>
              </a:rPr>
              <a:t>interskostala</a:t>
            </a:r>
            <a:r>
              <a:rPr lang="sv-SE" sz="1200" dirty="0">
                <a:solidFill>
                  <a:schemeClr val="tx1">
                    <a:lumMod val="50000"/>
                    <a:lumOff val="50000"/>
                  </a:schemeClr>
                </a:solidFill>
              </a:rPr>
              <a:t> indragningar. Hon har även näsvingespel men inget tecken till </a:t>
            </a:r>
            <a:r>
              <a:rPr lang="sv-SE" sz="1200" dirty="0" err="1">
                <a:solidFill>
                  <a:schemeClr val="tx1">
                    <a:lumMod val="50000"/>
                    <a:lumOff val="50000"/>
                  </a:schemeClr>
                </a:solidFill>
              </a:rPr>
              <a:t>head</a:t>
            </a:r>
            <a:r>
              <a:rPr lang="sv-SE" sz="1200" dirty="0">
                <a:solidFill>
                  <a:schemeClr val="tx1">
                    <a:lumMod val="50000"/>
                    <a:lumOff val="50000"/>
                  </a:schemeClr>
                </a:solidFill>
              </a:rPr>
              <a:t> </a:t>
            </a:r>
            <a:r>
              <a:rPr lang="sv-SE" sz="1200" dirty="0" err="1">
                <a:solidFill>
                  <a:schemeClr val="tx1">
                    <a:lumMod val="50000"/>
                    <a:lumOff val="50000"/>
                  </a:schemeClr>
                </a:solidFill>
              </a:rPr>
              <a:t>bobbing</a:t>
            </a:r>
            <a:r>
              <a:rPr lang="sv-SE" sz="1200" dirty="0">
                <a:solidFill>
                  <a:schemeClr val="tx1">
                    <a:lumMod val="50000"/>
                    <a:lumOff val="50000"/>
                  </a:schemeClr>
                </a:solidFill>
              </a:rPr>
              <a:t>. Du hör ingen </a:t>
            </a:r>
            <a:r>
              <a:rPr lang="sv-SE" sz="1200" dirty="0" err="1">
                <a:solidFill>
                  <a:schemeClr val="tx1">
                    <a:lumMod val="50000"/>
                    <a:lumOff val="50000"/>
                  </a:schemeClr>
                </a:solidFill>
              </a:rPr>
              <a:t>stridor</a:t>
            </a:r>
            <a:r>
              <a:rPr lang="sv-SE" sz="1200" dirty="0">
                <a:solidFill>
                  <a:schemeClr val="tx1">
                    <a:lumMod val="50000"/>
                    <a:lumOff val="50000"/>
                  </a:schemeClr>
                </a:solidFill>
              </a:rPr>
              <a:t> eller skällande hosta. </a:t>
            </a:r>
            <a:br>
              <a:rPr lang="sv-SE" sz="1200" dirty="0">
                <a:solidFill>
                  <a:schemeClr val="tx1">
                    <a:lumMod val="50000"/>
                    <a:lumOff val="50000"/>
                  </a:schemeClr>
                </a:solidFill>
              </a:rPr>
            </a:br>
            <a:br>
              <a:rPr lang="sv-SE" sz="1200" dirty="0">
                <a:solidFill>
                  <a:schemeClr val="tx1">
                    <a:lumMod val="50000"/>
                    <a:lumOff val="50000"/>
                  </a:schemeClr>
                </a:solidFill>
              </a:rPr>
            </a:br>
            <a:r>
              <a:rPr lang="sv-SE" sz="1600" dirty="0"/>
              <a:t>Du misstänker att flickan har en viros och/eller pneumoni. Med tanke på flickans ålder och anamnes misstänker du RS </a:t>
            </a:r>
            <a:r>
              <a:rPr lang="sv-SE" sz="1600" dirty="0" err="1"/>
              <a:t>bronchiolit</a:t>
            </a:r>
            <a:r>
              <a:rPr lang="sv-SE" sz="1600" dirty="0"/>
              <a:t> i första hand. Du ordinerar syrgas samt koksalt inhalation. Flickan svarar bra på behandlingen och </a:t>
            </a:r>
            <a:r>
              <a:rPr lang="sv-SE" sz="1600" dirty="0" err="1"/>
              <a:t>saturationen</a:t>
            </a:r>
            <a:r>
              <a:rPr lang="sv-SE" sz="1600" dirty="0"/>
              <a:t> stiger till 94%. Blodgasen visar pH 7,33, PCO2 7,9, Laktat 1,5, Be-6. Bikarbonat 24,8, Na 139, K, 4,1. </a:t>
            </a:r>
            <a:r>
              <a:rPr lang="sv-SE" sz="1600" dirty="0" err="1"/>
              <a:t>Crp</a:t>
            </a:r>
            <a:r>
              <a:rPr lang="sv-SE" sz="1600" dirty="0"/>
              <a:t> 45. Snabbtest visar att flickan är RS positiv, Covid negativ. Flickan dimper efter en stund åter ned i </a:t>
            </a:r>
            <a:r>
              <a:rPr lang="sv-SE" sz="1600" dirty="0" err="1"/>
              <a:t>saturation</a:t>
            </a:r>
            <a:r>
              <a:rPr lang="sv-SE" sz="1600" dirty="0"/>
              <a:t> och du bestämmer dig för att lägga in flickan på avdelningen. </a:t>
            </a:r>
            <a:br>
              <a:rPr lang="sv-SE" sz="1600" dirty="0"/>
            </a:br>
            <a:br>
              <a:rPr lang="sv-SE" sz="1600" dirty="0"/>
            </a:br>
            <a:r>
              <a:rPr lang="sv-SE" sz="1600" b="1" dirty="0"/>
              <a:t>Fråga 2:6 (3p) </a:t>
            </a:r>
            <a:r>
              <a:rPr lang="sv-SE" sz="1600" dirty="0"/>
              <a:t>Ge fullständiga ordinationer till avdelningen för natten (4p) </a:t>
            </a:r>
            <a:br>
              <a:rPr lang="sv-SE" sz="1600" dirty="0"/>
            </a:br>
            <a:br>
              <a:rPr lang="sv-SE" sz="1600" dirty="0">
                <a:solidFill>
                  <a:schemeClr val="accent4"/>
                </a:solidFill>
              </a:rPr>
            </a:br>
            <a:r>
              <a:rPr lang="sv-SE" sz="1600" dirty="0">
                <a:solidFill>
                  <a:schemeClr val="accent4"/>
                </a:solidFill>
              </a:rPr>
              <a:t>Svarsförslag: </a:t>
            </a:r>
          </a:p>
          <a:p>
            <a:pPr marL="0" indent="0">
              <a:buNone/>
            </a:pPr>
            <a:r>
              <a:rPr lang="sv-SE" sz="1600" dirty="0">
                <a:solidFill>
                  <a:schemeClr val="accent4"/>
                </a:solidFill>
              </a:rPr>
              <a:t>1. Smärtlindring i form av </a:t>
            </a:r>
            <a:r>
              <a:rPr lang="sv-SE" sz="1600" dirty="0" err="1">
                <a:solidFill>
                  <a:schemeClr val="accent4"/>
                </a:solidFill>
              </a:rPr>
              <a:t>paracetamol</a:t>
            </a:r>
            <a:r>
              <a:rPr lang="sv-SE" sz="1600" dirty="0">
                <a:solidFill>
                  <a:schemeClr val="accent4"/>
                </a:solidFill>
              </a:rPr>
              <a:t> 15mg/kg var 6:e timme. </a:t>
            </a:r>
          </a:p>
          <a:p>
            <a:pPr marL="0" indent="0">
              <a:buNone/>
            </a:pPr>
            <a:r>
              <a:rPr lang="sv-SE" sz="1600" dirty="0">
                <a:solidFill>
                  <a:schemeClr val="accent4"/>
                </a:solidFill>
              </a:rPr>
              <a:t>2. Kontinuerliga inhalationer med koksalt var 4 timme. Inhalation med adrenalin (2ml adrenalin 1mg/ml) 1+1 min via Maxin, alternativt 2 ml (1 ml Adrenalin 1mg/ml + 1 ml </a:t>
            </a:r>
            <a:r>
              <a:rPr lang="sv-SE" sz="1600" dirty="0" err="1">
                <a:solidFill>
                  <a:schemeClr val="accent4"/>
                </a:solidFill>
              </a:rPr>
              <a:t>NaCl</a:t>
            </a:r>
            <a:r>
              <a:rPr lang="sv-SE" sz="1600" dirty="0">
                <a:solidFill>
                  <a:schemeClr val="accent4"/>
                </a:solidFill>
              </a:rPr>
              <a:t> 0,9 mg/ml) via </a:t>
            </a:r>
            <a:r>
              <a:rPr lang="sv-SE" sz="1600" dirty="0" err="1">
                <a:solidFill>
                  <a:schemeClr val="accent4"/>
                </a:solidFill>
              </a:rPr>
              <a:t>Ailos</a:t>
            </a:r>
            <a:r>
              <a:rPr lang="sv-SE" sz="1600" dirty="0">
                <a:solidFill>
                  <a:schemeClr val="accent4"/>
                </a:solidFill>
              </a:rPr>
              <a:t>, </a:t>
            </a:r>
            <a:r>
              <a:rPr lang="sv-SE" sz="1600" dirty="0" err="1">
                <a:solidFill>
                  <a:schemeClr val="accent4"/>
                </a:solidFill>
              </a:rPr>
              <a:t>aeroneb</a:t>
            </a:r>
            <a:r>
              <a:rPr lang="sv-SE" sz="1600" dirty="0">
                <a:solidFill>
                  <a:schemeClr val="accent4"/>
                </a:solidFill>
              </a:rPr>
              <a:t> </a:t>
            </a:r>
            <a:r>
              <a:rPr lang="sv-SE" sz="1600" dirty="0" err="1">
                <a:solidFill>
                  <a:schemeClr val="accent4"/>
                </a:solidFill>
              </a:rPr>
              <a:t>vb</a:t>
            </a:r>
            <a:r>
              <a:rPr lang="sv-SE" sz="1600" dirty="0">
                <a:solidFill>
                  <a:schemeClr val="accent4"/>
                </a:solidFill>
              </a:rPr>
              <a:t>. </a:t>
            </a:r>
          </a:p>
          <a:p>
            <a:pPr marL="0" indent="0">
              <a:buNone/>
            </a:pPr>
            <a:r>
              <a:rPr lang="sv-SE" sz="1600" dirty="0">
                <a:solidFill>
                  <a:schemeClr val="accent4"/>
                </a:solidFill>
              </a:rPr>
              <a:t>3. Flickan orkar ej amma och behöver sond för sondmatning. </a:t>
            </a:r>
          </a:p>
          <a:p>
            <a:pPr marL="0" indent="0">
              <a:buNone/>
            </a:pPr>
            <a:r>
              <a:rPr lang="sv-SE" sz="1600" dirty="0">
                <a:solidFill>
                  <a:schemeClr val="accent4"/>
                </a:solidFill>
              </a:rPr>
              <a:t>4. </a:t>
            </a:r>
            <a:r>
              <a:rPr lang="sv-SE" sz="1600" dirty="0" err="1">
                <a:solidFill>
                  <a:schemeClr val="accent4"/>
                </a:solidFill>
              </a:rPr>
              <a:t>Högflöde</a:t>
            </a:r>
            <a:r>
              <a:rPr lang="sv-SE" sz="1600" dirty="0">
                <a:solidFill>
                  <a:schemeClr val="accent4"/>
                </a:solidFill>
              </a:rPr>
              <a:t> . Med tanke på hennes andningspåverkan, stigande pCO2 och låga </a:t>
            </a:r>
            <a:r>
              <a:rPr lang="sv-SE" sz="1600" dirty="0" err="1">
                <a:solidFill>
                  <a:schemeClr val="accent4"/>
                </a:solidFill>
              </a:rPr>
              <a:t>saturation</a:t>
            </a:r>
            <a:r>
              <a:rPr lang="sv-SE" sz="1600" dirty="0">
                <a:solidFill>
                  <a:schemeClr val="accent4"/>
                </a:solidFill>
              </a:rPr>
              <a:t> rekommenderas </a:t>
            </a:r>
            <a:r>
              <a:rPr lang="sv-SE" sz="1600" dirty="0" err="1">
                <a:solidFill>
                  <a:schemeClr val="accent4"/>
                </a:solidFill>
              </a:rPr>
              <a:t>högflöde</a:t>
            </a:r>
            <a:r>
              <a:rPr lang="sv-SE" sz="1600" dirty="0">
                <a:solidFill>
                  <a:schemeClr val="accent4"/>
                </a:solidFill>
              </a:rPr>
              <a:t>. Startinställning 14L (2ml/kg) med 30% O2. </a:t>
            </a:r>
          </a:p>
          <a:p>
            <a:pPr marL="0" indent="0">
              <a:buNone/>
            </a:pPr>
            <a:r>
              <a:rPr lang="sv-SE" sz="1600" dirty="0">
                <a:solidFill>
                  <a:schemeClr val="accent4"/>
                </a:solidFill>
              </a:rPr>
              <a:t>5. </a:t>
            </a:r>
            <a:r>
              <a:rPr lang="sv-SE" sz="1600" dirty="0" err="1">
                <a:solidFill>
                  <a:schemeClr val="accent4"/>
                </a:solidFill>
              </a:rPr>
              <a:t>Pews</a:t>
            </a:r>
            <a:r>
              <a:rPr lang="sv-SE" sz="1600" dirty="0">
                <a:solidFill>
                  <a:schemeClr val="accent4"/>
                </a:solidFill>
              </a:rPr>
              <a:t> kontroller regelbundet, tex var 3:e timme. Du vill följa hennes förlopp med ny kontroll av </a:t>
            </a:r>
            <a:r>
              <a:rPr lang="sv-SE" sz="1600" dirty="0" err="1">
                <a:solidFill>
                  <a:schemeClr val="accent4"/>
                </a:solidFill>
              </a:rPr>
              <a:t>blodgas</a:t>
            </a:r>
            <a:r>
              <a:rPr lang="sv-SE" sz="1600" dirty="0">
                <a:solidFill>
                  <a:schemeClr val="accent4"/>
                </a:solidFill>
              </a:rPr>
              <a:t> efter tex 6h. Skulle flickan bli sämre får man höra av sig till jouren. </a:t>
            </a:r>
          </a:p>
          <a:p>
            <a:pPr marL="0" indent="0">
              <a:buNone/>
            </a:pPr>
            <a:endParaRPr lang="sv-SE" sz="1600" dirty="0"/>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1754924747"/>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2, Maja 4 månader och Linda 7 månader </a:t>
            </a:r>
            <a:endParaRPr lang="sv-SE" sz="1600" dirty="0"/>
          </a:p>
          <a:p>
            <a:pPr marL="0" indent="0">
              <a:buNone/>
            </a:pPr>
            <a:r>
              <a:rPr lang="sv-SE" sz="1200" i="1" dirty="0">
                <a:solidFill>
                  <a:schemeClr val="tx1">
                    <a:lumMod val="50000"/>
                    <a:lumOff val="50000"/>
                  </a:schemeClr>
                </a:solidFill>
              </a:rPr>
              <a:t>Du arbetar som underläkare på barnakuten i Linköping. In kommer Maja 4 mån med förkylningssymtom, snuvighet och hosta sedan 4 dagar tillbaka. Hon har de senaste 2 dagarna haft 39 graders feber. Idag upplever mamma att flickan är trött, ledsen och ammat sämre. Flickan väger 7 kg.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Flickan är född i fullgången tid och frisk sedan tidigare. Hon har inga andra infektionstecken. Hon har haft </a:t>
            </a:r>
            <a:r>
              <a:rPr lang="sv-SE" sz="1200" i="1" dirty="0" err="1">
                <a:solidFill>
                  <a:schemeClr val="tx1">
                    <a:lumMod val="50000"/>
                    <a:lumOff val="50000"/>
                  </a:schemeClr>
                </a:solidFill>
              </a:rPr>
              <a:t>miktion</a:t>
            </a:r>
            <a:r>
              <a:rPr lang="sv-SE" sz="1200" i="1" dirty="0">
                <a:solidFill>
                  <a:schemeClr val="tx1">
                    <a:lumMod val="50000"/>
                    <a:lumOff val="50000"/>
                  </a:schemeClr>
                </a:solidFill>
              </a:rPr>
              <a:t> idag men modern har reagerat på att frekvensen och mängden är mindre än vanligt. Flickan har inte haft någon viktnedgång. I status finner du en förkyld och snuvig flicka. Mun och svalg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r>
              <a:rPr lang="sv-SE" sz="1200" i="1" dirty="0" err="1">
                <a:solidFill>
                  <a:schemeClr val="tx1">
                    <a:lumMod val="50000"/>
                    <a:lumOff val="50000"/>
                  </a:schemeClr>
                </a:solidFill>
              </a:rPr>
              <a:t>Oretad</a:t>
            </a:r>
            <a:r>
              <a:rPr lang="sv-SE" sz="1200" i="1" dirty="0">
                <a:solidFill>
                  <a:schemeClr val="tx1">
                    <a:lumMod val="50000"/>
                    <a:lumOff val="50000"/>
                  </a:schemeClr>
                </a:solidFill>
              </a:rPr>
              <a:t> hud. Hon har normal fontanelltension. Normala hjärtljud, puls 125 slag/min. Kap återfyllnad 2s. Vid lungauskultation hör du rikligt med slembiljud. Inget rassel eller </a:t>
            </a:r>
            <a:r>
              <a:rPr lang="sv-SE" sz="1200" i="1" dirty="0" err="1">
                <a:solidFill>
                  <a:schemeClr val="tx1">
                    <a:lumMod val="50000"/>
                    <a:lumOff val="50000"/>
                  </a:schemeClr>
                </a:solidFill>
              </a:rPr>
              <a:t>ronki</a:t>
            </a:r>
            <a:r>
              <a:rPr lang="sv-SE" sz="1200" i="1" dirty="0">
                <a:solidFill>
                  <a:schemeClr val="tx1">
                    <a:lumMod val="50000"/>
                    <a:lumOff val="50000"/>
                  </a:schemeClr>
                </a:solidFill>
              </a:rPr>
              <a:t>. Flickan saturerar sig 91%. </a:t>
            </a:r>
            <a:br>
              <a:rPr lang="sv-SE" sz="1200" i="1" dirty="0">
                <a:solidFill>
                  <a:schemeClr val="tx1">
                    <a:lumMod val="50000"/>
                    <a:lumOff val="50000"/>
                  </a:schemeClr>
                </a:solidFill>
              </a:rPr>
            </a:br>
            <a:br>
              <a:rPr lang="sv-SE" sz="1200" dirty="0">
                <a:solidFill>
                  <a:schemeClr val="tx1">
                    <a:lumMod val="50000"/>
                    <a:lumOff val="50000"/>
                  </a:schemeClr>
                </a:solidFill>
              </a:rPr>
            </a:br>
            <a:r>
              <a:rPr lang="sv-SE" sz="1200" dirty="0">
                <a:solidFill>
                  <a:schemeClr val="tx1">
                    <a:lumMod val="50000"/>
                    <a:lumOff val="50000"/>
                  </a:schemeClr>
                </a:solidFill>
              </a:rPr>
              <a:t>I status finner du att flickan har en AF på 65. Hon är blek om läpparna, har kraftig </a:t>
            </a:r>
            <a:r>
              <a:rPr lang="sv-SE" sz="1200" dirty="0" err="1">
                <a:solidFill>
                  <a:schemeClr val="tx1">
                    <a:lumMod val="50000"/>
                    <a:lumOff val="50000"/>
                  </a:schemeClr>
                </a:solidFill>
              </a:rPr>
              <a:t>bukandning</a:t>
            </a:r>
            <a:r>
              <a:rPr lang="sv-SE" sz="1200" dirty="0">
                <a:solidFill>
                  <a:schemeClr val="tx1">
                    <a:lumMod val="50000"/>
                    <a:lumOff val="50000"/>
                  </a:schemeClr>
                </a:solidFill>
              </a:rPr>
              <a:t> samt </a:t>
            </a:r>
            <a:r>
              <a:rPr lang="sv-SE" sz="1200" dirty="0" err="1">
                <a:solidFill>
                  <a:schemeClr val="tx1">
                    <a:lumMod val="50000"/>
                    <a:lumOff val="50000"/>
                  </a:schemeClr>
                </a:solidFill>
              </a:rPr>
              <a:t>interskostala</a:t>
            </a:r>
            <a:r>
              <a:rPr lang="sv-SE" sz="1200" dirty="0">
                <a:solidFill>
                  <a:schemeClr val="tx1">
                    <a:lumMod val="50000"/>
                    <a:lumOff val="50000"/>
                  </a:schemeClr>
                </a:solidFill>
              </a:rPr>
              <a:t> indragningar. Hon har även näsvingespel men inget tecken till </a:t>
            </a:r>
            <a:r>
              <a:rPr lang="sv-SE" sz="1200" dirty="0" err="1">
                <a:solidFill>
                  <a:schemeClr val="tx1">
                    <a:lumMod val="50000"/>
                    <a:lumOff val="50000"/>
                  </a:schemeClr>
                </a:solidFill>
              </a:rPr>
              <a:t>head</a:t>
            </a:r>
            <a:r>
              <a:rPr lang="sv-SE" sz="1200" dirty="0">
                <a:solidFill>
                  <a:schemeClr val="tx1">
                    <a:lumMod val="50000"/>
                    <a:lumOff val="50000"/>
                  </a:schemeClr>
                </a:solidFill>
              </a:rPr>
              <a:t> </a:t>
            </a:r>
            <a:r>
              <a:rPr lang="sv-SE" sz="1200" dirty="0" err="1">
                <a:solidFill>
                  <a:schemeClr val="tx1">
                    <a:lumMod val="50000"/>
                    <a:lumOff val="50000"/>
                  </a:schemeClr>
                </a:solidFill>
              </a:rPr>
              <a:t>bobbing</a:t>
            </a:r>
            <a:r>
              <a:rPr lang="sv-SE" sz="1200" dirty="0">
                <a:solidFill>
                  <a:schemeClr val="tx1">
                    <a:lumMod val="50000"/>
                    <a:lumOff val="50000"/>
                  </a:schemeClr>
                </a:solidFill>
              </a:rPr>
              <a:t>. Du hör ingen </a:t>
            </a:r>
            <a:r>
              <a:rPr lang="sv-SE" sz="1200" dirty="0" err="1">
                <a:solidFill>
                  <a:schemeClr val="tx1">
                    <a:lumMod val="50000"/>
                    <a:lumOff val="50000"/>
                  </a:schemeClr>
                </a:solidFill>
              </a:rPr>
              <a:t>stridor</a:t>
            </a:r>
            <a:r>
              <a:rPr lang="sv-SE" sz="1200" dirty="0">
                <a:solidFill>
                  <a:schemeClr val="tx1">
                    <a:lumMod val="50000"/>
                    <a:lumOff val="50000"/>
                  </a:schemeClr>
                </a:solidFill>
              </a:rPr>
              <a:t> eller skällande hosta. </a:t>
            </a:r>
            <a:br>
              <a:rPr lang="sv-SE" sz="1200"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misstänker att flickan har en viros och/eller pneumoni. Med tanke på flickans ålder och anamnes misstänker du RS </a:t>
            </a:r>
            <a:r>
              <a:rPr lang="sv-SE" sz="1200" i="1" dirty="0" err="1">
                <a:solidFill>
                  <a:schemeClr val="tx1">
                    <a:lumMod val="50000"/>
                    <a:lumOff val="50000"/>
                  </a:schemeClr>
                </a:solidFill>
              </a:rPr>
              <a:t>bronchiolit</a:t>
            </a:r>
            <a:r>
              <a:rPr lang="sv-SE" sz="1200" i="1" dirty="0">
                <a:solidFill>
                  <a:schemeClr val="tx1">
                    <a:lumMod val="50000"/>
                    <a:lumOff val="50000"/>
                  </a:schemeClr>
                </a:solidFill>
              </a:rPr>
              <a:t> i första hand. Du ordinerar syrgas samt koksalt inhalation. Flickan svarar bra på behandlingen och </a:t>
            </a:r>
            <a:r>
              <a:rPr lang="sv-SE" sz="1200" i="1" dirty="0" err="1">
                <a:solidFill>
                  <a:schemeClr val="tx1">
                    <a:lumMod val="50000"/>
                    <a:lumOff val="50000"/>
                  </a:schemeClr>
                </a:solidFill>
              </a:rPr>
              <a:t>saturationen</a:t>
            </a:r>
            <a:r>
              <a:rPr lang="sv-SE" sz="1200" i="1" dirty="0">
                <a:solidFill>
                  <a:schemeClr val="tx1">
                    <a:lumMod val="50000"/>
                    <a:lumOff val="50000"/>
                  </a:schemeClr>
                </a:solidFill>
              </a:rPr>
              <a:t> stiger till 94%. Blodgasen visar pH 7,33, PCO2 7,9, Laktat 1,5, Be-6. Bikarbonat 24,8, Na 139, K, 4,1. </a:t>
            </a:r>
            <a:r>
              <a:rPr lang="sv-SE" sz="1200" i="1" dirty="0" err="1">
                <a:solidFill>
                  <a:schemeClr val="tx1">
                    <a:lumMod val="50000"/>
                    <a:lumOff val="50000"/>
                  </a:schemeClr>
                </a:solidFill>
              </a:rPr>
              <a:t>Crp</a:t>
            </a:r>
            <a:r>
              <a:rPr lang="sv-SE" sz="1200" i="1" dirty="0">
                <a:solidFill>
                  <a:schemeClr val="tx1">
                    <a:lumMod val="50000"/>
                    <a:lumOff val="50000"/>
                  </a:schemeClr>
                </a:solidFill>
              </a:rPr>
              <a:t> 45. Snabbtest visar att flickan är RS positiv, Covid negativ. Flickan dimper efter en stund åter ned i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och du bestämmer dig för att lägga in flickan på avdelningen. </a:t>
            </a:r>
            <a:br>
              <a:rPr lang="sv-SE" sz="1600" dirty="0"/>
            </a:br>
            <a:br>
              <a:rPr lang="sv-SE" sz="1600" dirty="0"/>
            </a:br>
            <a:r>
              <a:rPr lang="sv-SE" sz="1600" dirty="0"/>
              <a:t>Du lägger in henne med koksaltinhalationer var 4:e h samt adrenalin </a:t>
            </a:r>
            <a:r>
              <a:rPr lang="sv-SE" sz="1600" dirty="0" err="1"/>
              <a:t>vb</a:t>
            </a:r>
            <a:r>
              <a:rPr lang="sv-SE" sz="1600" dirty="0"/>
              <a:t>. Hon erhåller </a:t>
            </a:r>
            <a:r>
              <a:rPr lang="sv-SE" sz="1600" dirty="0" err="1"/>
              <a:t>högflöde</a:t>
            </a:r>
            <a:r>
              <a:rPr lang="sv-SE" sz="1600" dirty="0"/>
              <a:t> 14L med 30% syrgas. Flickan erhåller en sond då hon inte orkat amma. Du ordinerar </a:t>
            </a:r>
            <a:r>
              <a:rPr lang="sv-SE" sz="1600" dirty="0" err="1"/>
              <a:t>Paracetamol</a:t>
            </a:r>
            <a:r>
              <a:rPr lang="sv-SE" sz="1600" dirty="0"/>
              <a:t> 15mg/kg var 6:e h som smärtlindring. Du ber avdelning ta PEWS var 3:e timme. Du ordinerar ett nytt </a:t>
            </a:r>
            <a:r>
              <a:rPr lang="sv-SE" sz="1600" dirty="0" err="1"/>
              <a:t>blodgas</a:t>
            </a:r>
            <a:r>
              <a:rPr lang="sv-SE" sz="1600" dirty="0"/>
              <a:t> efter 6h för att följa hennes pCO2. Vid försämring ska man kontakta dig</a:t>
            </a:r>
            <a:r>
              <a:rPr lang="sv-SE" sz="1600" i="1" dirty="0"/>
              <a:t>. </a:t>
            </a:r>
            <a:endParaRPr lang="sv-SE" sz="1600" dirty="0"/>
          </a:p>
          <a:p>
            <a:pPr marL="0" indent="0">
              <a:buNone/>
            </a:pPr>
            <a:r>
              <a:rPr lang="sv-SE" sz="1600" dirty="0"/>
              <a:t>Flickan svarar på behandlingen och efter 3 dagar kan man ta bort andningsstödet. På avdelningen har man noterat att flickan vid 2 tillfällen legat lågt i sina </a:t>
            </a:r>
            <a:r>
              <a:rPr lang="sv-SE" sz="1600" dirty="0" err="1"/>
              <a:t>neutrofiler</a:t>
            </a:r>
            <a:r>
              <a:rPr lang="sv-SE" sz="1600" dirty="0"/>
              <a:t> på 0,7 x109/L samt 0,5 X109/L (ref 1,5-7,7 109/L ). Avdelnings sjuksköterskan undrar vad som är orsaken till hennes </a:t>
            </a:r>
            <a:r>
              <a:rPr lang="sv-SE" sz="1600" dirty="0" err="1"/>
              <a:t>neutropeni</a:t>
            </a:r>
            <a:r>
              <a:rPr lang="sv-SE" sz="1600" dirty="0"/>
              <a:t> och vad som ska göras. </a:t>
            </a:r>
            <a:br>
              <a:rPr lang="sv-SE" sz="1600" dirty="0"/>
            </a:br>
            <a:br>
              <a:rPr lang="sv-SE" sz="1600" dirty="0"/>
            </a:br>
            <a:r>
              <a:rPr lang="sv-SE" sz="1600" b="1" dirty="0"/>
              <a:t>Fråga 2:7 (2p) </a:t>
            </a:r>
            <a:r>
              <a:rPr lang="sv-SE" sz="1600" dirty="0"/>
              <a:t>Vad svarar du? Hur handlägger du flickan med hänsyn till detta provsvar? </a:t>
            </a:r>
          </a:p>
          <a:p>
            <a:pPr marL="0" indent="0">
              <a:buNone/>
            </a:pPr>
            <a:endParaRPr lang="sv-SE" sz="1600" dirty="0"/>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3621601562"/>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2, Maja 4 månader och Linda 7 månader </a:t>
            </a:r>
            <a:endParaRPr lang="sv-SE" sz="1600" dirty="0"/>
          </a:p>
          <a:p>
            <a:pPr marL="0" indent="0">
              <a:buNone/>
            </a:pPr>
            <a:r>
              <a:rPr lang="sv-SE" sz="1200" i="1" dirty="0">
                <a:solidFill>
                  <a:schemeClr val="tx1">
                    <a:lumMod val="50000"/>
                    <a:lumOff val="50000"/>
                  </a:schemeClr>
                </a:solidFill>
              </a:rPr>
              <a:t>Du arbetar som underläkare på barnakuten i Linköping. In kommer Maja 4 mån med förkylningssymtom, snuvighet och hosta sedan 4 dagar tillbaka. Hon har de senaste 2 dagarna haft 39 graders feber. Idag upplever mamma att flickan är trött, ledsen och ammat sämre. Flickan väger 7 kg.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Flickan är född i fullgången tid och frisk sedan tidigare. Hon har inga andra infektionstecken. Hon har haft </a:t>
            </a:r>
            <a:r>
              <a:rPr lang="sv-SE" sz="1200" i="1" dirty="0" err="1">
                <a:solidFill>
                  <a:schemeClr val="tx1">
                    <a:lumMod val="50000"/>
                    <a:lumOff val="50000"/>
                  </a:schemeClr>
                </a:solidFill>
              </a:rPr>
              <a:t>miktion</a:t>
            </a:r>
            <a:r>
              <a:rPr lang="sv-SE" sz="1200" i="1" dirty="0">
                <a:solidFill>
                  <a:schemeClr val="tx1">
                    <a:lumMod val="50000"/>
                    <a:lumOff val="50000"/>
                  </a:schemeClr>
                </a:solidFill>
              </a:rPr>
              <a:t> idag men modern har reagerat på att frekvensen och mängden är mindre än vanligt. Flickan har inte haft någon viktnedgång. I status finner du en förkyld och snuvig flicka. Mun och svalg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r>
              <a:rPr lang="sv-SE" sz="1200" i="1" dirty="0" err="1">
                <a:solidFill>
                  <a:schemeClr val="tx1">
                    <a:lumMod val="50000"/>
                    <a:lumOff val="50000"/>
                  </a:schemeClr>
                </a:solidFill>
              </a:rPr>
              <a:t>Oretad</a:t>
            </a:r>
            <a:r>
              <a:rPr lang="sv-SE" sz="1200" i="1" dirty="0">
                <a:solidFill>
                  <a:schemeClr val="tx1">
                    <a:lumMod val="50000"/>
                    <a:lumOff val="50000"/>
                  </a:schemeClr>
                </a:solidFill>
              </a:rPr>
              <a:t> hud. Hon har normal fontanelltension. Normala hjärtljud, puls 125 slag/min. Kap återfyllnad 2s. Vid lungauskultation hör du rikligt med slembiljud. Inget rassel eller </a:t>
            </a:r>
            <a:r>
              <a:rPr lang="sv-SE" sz="1200" i="1" dirty="0" err="1">
                <a:solidFill>
                  <a:schemeClr val="tx1">
                    <a:lumMod val="50000"/>
                    <a:lumOff val="50000"/>
                  </a:schemeClr>
                </a:solidFill>
              </a:rPr>
              <a:t>ronki</a:t>
            </a:r>
            <a:r>
              <a:rPr lang="sv-SE" sz="1200" i="1" dirty="0">
                <a:solidFill>
                  <a:schemeClr val="tx1">
                    <a:lumMod val="50000"/>
                    <a:lumOff val="50000"/>
                  </a:schemeClr>
                </a:solidFill>
              </a:rPr>
              <a:t>. Flickan saturerar sig 91%. </a:t>
            </a:r>
            <a:br>
              <a:rPr lang="sv-SE" sz="1200" i="1" dirty="0">
                <a:solidFill>
                  <a:schemeClr val="tx1">
                    <a:lumMod val="50000"/>
                    <a:lumOff val="50000"/>
                  </a:schemeClr>
                </a:solidFill>
              </a:rPr>
            </a:br>
            <a:br>
              <a:rPr lang="sv-SE" sz="1200" dirty="0">
                <a:solidFill>
                  <a:schemeClr val="tx1">
                    <a:lumMod val="50000"/>
                    <a:lumOff val="50000"/>
                  </a:schemeClr>
                </a:solidFill>
              </a:rPr>
            </a:br>
            <a:r>
              <a:rPr lang="sv-SE" sz="1200" dirty="0">
                <a:solidFill>
                  <a:schemeClr val="tx1">
                    <a:lumMod val="50000"/>
                    <a:lumOff val="50000"/>
                  </a:schemeClr>
                </a:solidFill>
              </a:rPr>
              <a:t>I status finner du att flickan har en AF på 65. Hon är blek om läpparna, har kraftig </a:t>
            </a:r>
            <a:r>
              <a:rPr lang="sv-SE" sz="1200" dirty="0" err="1">
                <a:solidFill>
                  <a:schemeClr val="tx1">
                    <a:lumMod val="50000"/>
                    <a:lumOff val="50000"/>
                  </a:schemeClr>
                </a:solidFill>
              </a:rPr>
              <a:t>bukandning</a:t>
            </a:r>
            <a:r>
              <a:rPr lang="sv-SE" sz="1200" dirty="0">
                <a:solidFill>
                  <a:schemeClr val="tx1">
                    <a:lumMod val="50000"/>
                    <a:lumOff val="50000"/>
                  </a:schemeClr>
                </a:solidFill>
              </a:rPr>
              <a:t> samt </a:t>
            </a:r>
            <a:r>
              <a:rPr lang="sv-SE" sz="1200" dirty="0" err="1">
                <a:solidFill>
                  <a:schemeClr val="tx1">
                    <a:lumMod val="50000"/>
                    <a:lumOff val="50000"/>
                  </a:schemeClr>
                </a:solidFill>
              </a:rPr>
              <a:t>interskostala</a:t>
            </a:r>
            <a:r>
              <a:rPr lang="sv-SE" sz="1200" dirty="0">
                <a:solidFill>
                  <a:schemeClr val="tx1">
                    <a:lumMod val="50000"/>
                    <a:lumOff val="50000"/>
                  </a:schemeClr>
                </a:solidFill>
              </a:rPr>
              <a:t> indragningar. Hon har även näsvingespel men inget tecken till </a:t>
            </a:r>
            <a:r>
              <a:rPr lang="sv-SE" sz="1200" dirty="0" err="1">
                <a:solidFill>
                  <a:schemeClr val="tx1">
                    <a:lumMod val="50000"/>
                    <a:lumOff val="50000"/>
                  </a:schemeClr>
                </a:solidFill>
              </a:rPr>
              <a:t>head</a:t>
            </a:r>
            <a:r>
              <a:rPr lang="sv-SE" sz="1200" dirty="0">
                <a:solidFill>
                  <a:schemeClr val="tx1">
                    <a:lumMod val="50000"/>
                    <a:lumOff val="50000"/>
                  </a:schemeClr>
                </a:solidFill>
              </a:rPr>
              <a:t> </a:t>
            </a:r>
            <a:r>
              <a:rPr lang="sv-SE" sz="1200" dirty="0" err="1">
                <a:solidFill>
                  <a:schemeClr val="tx1">
                    <a:lumMod val="50000"/>
                    <a:lumOff val="50000"/>
                  </a:schemeClr>
                </a:solidFill>
              </a:rPr>
              <a:t>bobbing</a:t>
            </a:r>
            <a:r>
              <a:rPr lang="sv-SE" sz="1200" dirty="0">
                <a:solidFill>
                  <a:schemeClr val="tx1">
                    <a:lumMod val="50000"/>
                    <a:lumOff val="50000"/>
                  </a:schemeClr>
                </a:solidFill>
              </a:rPr>
              <a:t>. Du hör ingen </a:t>
            </a:r>
            <a:r>
              <a:rPr lang="sv-SE" sz="1200" dirty="0" err="1">
                <a:solidFill>
                  <a:schemeClr val="tx1">
                    <a:lumMod val="50000"/>
                    <a:lumOff val="50000"/>
                  </a:schemeClr>
                </a:solidFill>
              </a:rPr>
              <a:t>stridor</a:t>
            </a:r>
            <a:r>
              <a:rPr lang="sv-SE" sz="1200" dirty="0">
                <a:solidFill>
                  <a:schemeClr val="tx1">
                    <a:lumMod val="50000"/>
                    <a:lumOff val="50000"/>
                  </a:schemeClr>
                </a:solidFill>
              </a:rPr>
              <a:t> eller skällande hosta. </a:t>
            </a:r>
            <a:br>
              <a:rPr lang="sv-SE" sz="1200"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misstänker att flickan har en viros och/eller pneumoni. Med tanke på flickans ålder och anamnes misstänker du RS </a:t>
            </a:r>
            <a:r>
              <a:rPr lang="sv-SE" sz="1200" i="1" dirty="0" err="1">
                <a:solidFill>
                  <a:schemeClr val="tx1">
                    <a:lumMod val="50000"/>
                    <a:lumOff val="50000"/>
                  </a:schemeClr>
                </a:solidFill>
              </a:rPr>
              <a:t>bronchiolit</a:t>
            </a:r>
            <a:r>
              <a:rPr lang="sv-SE" sz="1200" i="1" dirty="0">
                <a:solidFill>
                  <a:schemeClr val="tx1">
                    <a:lumMod val="50000"/>
                    <a:lumOff val="50000"/>
                  </a:schemeClr>
                </a:solidFill>
              </a:rPr>
              <a:t> i första hand. Du ordinerar syrgas samt koksalt inhalation. Flickan svarar bra på behandlingen och </a:t>
            </a:r>
            <a:r>
              <a:rPr lang="sv-SE" sz="1200" i="1" dirty="0" err="1">
                <a:solidFill>
                  <a:schemeClr val="tx1">
                    <a:lumMod val="50000"/>
                    <a:lumOff val="50000"/>
                  </a:schemeClr>
                </a:solidFill>
              </a:rPr>
              <a:t>saturationen</a:t>
            </a:r>
            <a:r>
              <a:rPr lang="sv-SE" sz="1200" i="1" dirty="0">
                <a:solidFill>
                  <a:schemeClr val="tx1">
                    <a:lumMod val="50000"/>
                    <a:lumOff val="50000"/>
                  </a:schemeClr>
                </a:solidFill>
              </a:rPr>
              <a:t> stiger till 94%. Blodgasen visar pH 7,33, PCO2 7,9, Laktat 1,5, Be-6. Bikarbonat 24,8, Na 139, K, 4,1. </a:t>
            </a:r>
            <a:r>
              <a:rPr lang="sv-SE" sz="1200" i="1" dirty="0" err="1">
                <a:solidFill>
                  <a:schemeClr val="tx1">
                    <a:lumMod val="50000"/>
                    <a:lumOff val="50000"/>
                  </a:schemeClr>
                </a:solidFill>
              </a:rPr>
              <a:t>Crp</a:t>
            </a:r>
            <a:r>
              <a:rPr lang="sv-SE" sz="1200" i="1" dirty="0">
                <a:solidFill>
                  <a:schemeClr val="tx1">
                    <a:lumMod val="50000"/>
                    <a:lumOff val="50000"/>
                  </a:schemeClr>
                </a:solidFill>
              </a:rPr>
              <a:t> 45. Snabbtest visar att flickan är RS positiv, Covid negativ. Flickan dimper efter en stund åter ned i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och du bestämmer dig för att lägga in flickan på avdelningen. </a:t>
            </a:r>
            <a:br>
              <a:rPr lang="sv-SE" sz="1600" dirty="0"/>
            </a:br>
            <a:br>
              <a:rPr lang="sv-SE" sz="1600" dirty="0"/>
            </a:br>
            <a:r>
              <a:rPr lang="sv-SE" sz="1600" dirty="0"/>
              <a:t>Du lägger in henne med koksaltinhalationer var 4:e h samt adrenalin </a:t>
            </a:r>
            <a:r>
              <a:rPr lang="sv-SE" sz="1600" dirty="0" err="1"/>
              <a:t>vb</a:t>
            </a:r>
            <a:r>
              <a:rPr lang="sv-SE" sz="1600" dirty="0"/>
              <a:t>. Hon erhåller </a:t>
            </a:r>
            <a:r>
              <a:rPr lang="sv-SE" sz="1600" dirty="0" err="1"/>
              <a:t>högflöde</a:t>
            </a:r>
            <a:r>
              <a:rPr lang="sv-SE" sz="1600" dirty="0"/>
              <a:t> 14L med 30% syrgas. Flickan erhåller en sond då hon inte orkat amma. Du ordinerar </a:t>
            </a:r>
            <a:r>
              <a:rPr lang="sv-SE" sz="1600" dirty="0" err="1"/>
              <a:t>Paracetamol</a:t>
            </a:r>
            <a:r>
              <a:rPr lang="sv-SE" sz="1600" dirty="0"/>
              <a:t> 15mg/kg var 6:e h som smärtlindring. Du ber avdelning ta PEWS var 3:e timme. Du ordinerar ett nytt </a:t>
            </a:r>
            <a:r>
              <a:rPr lang="sv-SE" sz="1600" dirty="0" err="1"/>
              <a:t>blodgas</a:t>
            </a:r>
            <a:r>
              <a:rPr lang="sv-SE" sz="1600" dirty="0"/>
              <a:t> efter 6h för att följa hennes pCO2. Vid försämring ska man kontakta dig</a:t>
            </a:r>
            <a:r>
              <a:rPr lang="sv-SE" sz="1600" i="1" dirty="0"/>
              <a:t>. </a:t>
            </a:r>
            <a:endParaRPr lang="sv-SE" sz="1600" dirty="0"/>
          </a:p>
          <a:p>
            <a:pPr marL="0" indent="0">
              <a:buNone/>
            </a:pPr>
            <a:r>
              <a:rPr lang="sv-SE" sz="1600" dirty="0"/>
              <a:t>Flickan svarar på behandlingen och efter 3 dagar kan man ta bort andningsstödet. På avdelningen har man noterat att flickan vid 2 tillfällen legat lågt i sina </a:t>
            </a:r>
            <a:r>
              <a:rPr lang="sv-SE" sz="1600" dirty="0" err="1"/>
              <a:t>neutrofiler</a:t>
            </a:r>
            <a:r>
              <a:rPr lang="sv-SE" sz="1600" dirty="0"/>
              <a:t> på 0,7 x109/L samt 0,5 X109/L (ref 1,5-7,7 109/L ). Avdelnings sjuksköterskan undrar vad som är orsaken till hennes </a:t>
            </a:r>
            <a:r>
              <a:rPr lang="sv-SE" sz="1600" dirty="0" err="1"/>
              <a:t>neutropeni</a:t>
            </a:r>
            <a:r>
              <a:rPr lang="sv-SE" sz="1600" dirty="0"/>
              <a:t> och vad som ska göras. </a:t>
            </a:r>
            <a:br>
              <a:rPr lang="sv-SE" sz="1600" dirty="0"/>
            </a:br>
            <a:br>
              <a:rPr lang="sv-SE" sz="1600" dirty="0"/>
            </a:br>
            <a:r>
              <a:rPr lang="sv-SE" sz="1600" b="1" dirty="0"/>
              <a:t>Fråga 2:7 (2p) </a:t>
            </a:r>
            <a:r>
              <a:rPr lang="sv-SE" sz="1600" dirty="0"/>
              <a:t>Vad svarar du? Hur handlägger du flickan med hänsyn till detta provsvar?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err="1">
                <a:solidFill>
                  <a:schemeClr val="accent4"/>
                </a:solidFill>
              </a:rPr>
              <a:t>Neutrofiler</a:t>
            </a:r>
            <a:r>
              <a:rPr lang="sv-SE" sz="1600" dirty="0">
                <a:solidFill>
                  <a:schemeClr val="accent4"/>
                </a:solidFill>
              </a:rPr>
              <a:t> bör kontrolleras om i lugnt skede efter 4-6v, de borde då vara normaliserade. Detta kan ske genom remiss till </a:t>
            </a:r>
            <a:r>
              <a:rPr lang="sv-SE" sz="1600" dirty="0" err="1">
                <a:solidFill>
                  <a:schemeClr val="accent4"/>
                </a:solidFill>
              </a:rPr>
              <a:t>allmänped</a:t>
            </a:r>
            <a:r>
              <a:rPr lang="sv-SE" sz="1600" dirty="0">
                <a:solidFill>
                  <a:schemeClr val="accent4"/>
                </a:solidFill>
              </a:rPr>
              <a:t> mott på sjukhuset eller i öppenvården. Alternativt kan du själv återkoppla provsvar per telefon och remittera vid behov. </a:t>
            </a:r>
          </a:p>
          <a:p>
            <a:pPr marL="0" indent="0">
              <a:buNone/>
            </a:pPr>
            <a:r>
              <a:rPr lang="sv-SE" sz="1600" dirty="0">
                <a:solidFill>
                  <a:schemeClr val="accent4"/>
                </a:solidFill>
              </a:rPr>
              <a:t>Vid fortsatt </a:t>
            </a:r>
            <a:r>
              <a:rPr lang="sv-SE" sz="1600" dirty="0" err="1">
                <a:solidFill>
                  <a:schemeClr val="accent4"/>
                </a:solidFill>
              </a:rPr>
              <a:t>neutropeni</a:t>
            </a:r>
            <a:r>
              <a:rPr lang="sv-SE" sz="1600" dirty="0">
                <a:solidFill>
                  <a:schemeClr val="accent4"/>
                </a:solidFill>
              </a:rPr>
              <a:t> efter 4-6v bör flickan utredas vidare. Man bör då utesluta bl.a. autoimmun </a:t>
            </a:r>
            <a:r>
              <a:rPr lang="sv-SE" sz="1600" dirty="0" err="1">
                <a:solidFill>
                  <a:schemeClr val="accent4"/>
                </a:solidFill>
              </a:rPr>
              <a:t>neutropeni</a:t>
            </a:r>
            <a:r>
              <a:rPr lang="sv-SE" sz="1600" dirty="0">
                <a:solidFill>
                  <a:schemeClr val="accent4"/>
                </a:solidFill>
              </a:rPr>
              <a:t> med autoimmuna ak, B12 brist, fosfat brist samt svår kongenital </a:t>
            </a:r>
            <a:r>
              <a:rPr lang="sv-SE" sz="1600" dirty="0" err="1">
                <a:solidFill>
                  <a:schemeClr val="accent4"/>
                </a:solidFill>
              </a:rPr>
              <a:t>neutropeni</a:t>
            </a:r>
            <a:r>
              <a:rPr lang="sv-SE" sz="1600" dirty="0">
                <a:solidFill>
                  <a:schemeClr val="accent4"/>
                </a:solidFill>
              </a:rPr>
              <a:t> med Pro-LL37. Utredning sker på barnmottagning. </a:t>
            </a:r>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3309335235"/>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2, Maja 4 månader och Linda 7 månader </a:t>
            </a:r>
            <a:endParaRPr lang="sv-SE" sz="1600" dirty="0"/>
          </a:p>
          <a:p>
            <a:pPr marL="0" indent="0">
              <a:buNone/>
            </a:pPr>
            <a:r>
              <a:rPr lang="sv-SE" sz="1200" i="1" dirty="0">
                <a:solidFill>
                  <a:schemeClr val="tx1">
                    <a:lumMod val="50000"/>
                    <a:lumOff val="50000"/>
                  </a:schemeClr>
                </a:solidFill>
              </a:rPr>
              <a:t>Du arbetar som underläkare på barnakuten i Linköping. In kommer Maja 4 mån med förkylningssymtom, snuvighet och hosta sedan 4 dagar tillbaka. Hon har de senaste 2 dagarna haft 39 graders feber. Idag upplever mamma att flickan är trött, ledsen och ammat sämre. Flickan väger 7 kg.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Flickan är född i fullgången tid och frisk sedan tidigare. Hon har inga andra infektionstecken. Hon har haft </a:t>
            </a:r>
            <a:r>
              <a:rPr lang="sv-SE" sz="1200" i="1" dirty="0" err="1">
                <a:solidFill>
                  <a:schemeClr val="tx1">
                    <a:lumMod val="50000"/>
                    <a:lumOff val="50000"/>
                  </a:schemeClr>
                </a:solidFill>
              </a:rPr>
              <a:t>miktion</a:t>
            </a:r>
            <a:r>
              <a:rPr lang="sv-SE" sz="1200" i="1" dirty="0">
                <a:solidFill>
                  <a:schemeClr val="tx1">
                    <a:lumMod val="50000"/>
                    <a:lumOff val="50000"/>
                  </a:schemeClr>
                </a:solidFill>
              </a:rPr>
              <a:t> idag men modern har reagerat på att frekvensen och mängden är mindre än vanligt. Flickan har inte haft någon viktnedgång. I status finner du en förkyld och snuvig flicka. Mun och svalg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r>
              <a:rPr lang="sv-SE" sz="1200" i="1" dirty="0" err="1">
                <a:solidFill>
                  <a:schemeClr val="tx1">
                    <a:lumMod val="50000"/>
                    <a:lumOff val="50000"/>
                  </a:schemeClr>
                </a:solidFill>
              </a:rPr>
              <a:t>Oretad</a:t>
            </a:r>
            <a:r>
              <a:rPr lang="sv-SE" sz="1200" i="1" dirty="0">
                <a:solidFill>
                  <a:schemeClr val="tx1">
                    <a:lumMod val="50000"/>
                    <a:lumOff val="50000"/>
                  </a:schemeClr>
                </a:solidFill>
              </a:rPr>
              <a:t> hud. Hon har normal fontanelltension. Normala hjärtljud, puls 125 slag/min. Kap återfyllnad 2s. Vid lungauskultation hör du rikligt med slembiljud. Inget rassel eller </a:t>
            </a:r>
            <a:r>
              <a:rPr lang="sv-SE" sz="1200" i="1" dirty="0" err="1">
                <a:solidFill>
                  <a:schemeClr val="tx1">
                    <a:lumMod val="50000"/>
                    <a:lumOff val="50000"/>
                  </a:schemeClr>
                </a:solidFill>
              </a:rPr>
              <a:t>ronki</a:t>
            </a:r>
            <a:r>
              <a:rPr lang="sv-SE" sz="1200" i="1" dirty="0">
                <a:solidFill>
                  <a:schemeClr val="tx1">
                    <a:lumMod val="50000"/>
                    <a:lumOff val="50000"/>
                  </a:schemeClr>
                </a:solidFill>
              </a:rPr>
              <a:t>. Flickan saturerar sig 91%. </a:t>
            </a:r>
            <a:br>
              <a:rPr lang="sv-SE" sz="1200" i="1" dirty="0">
                <a:solidFill>
                  <a:schemeClr val="tx1">
                    <a:lumMod val="50000"/>
                    <a:lumOff val="50000"/>
                  </a:schemeClr>
                </a:solidFill>
              </a:rPr>
            </a:br>
            <a:br>
              <a:rPr lang="sv-SE" sz="1200" dirty="0">
                <a:solidFill>
                  <a:schemeClr val="tx1">
                    <a:lumMod val="50000"/>
                    <a:lumOff val="50000"/>
                  </a:schemeClr>
                </a:solidFill>
              </a:rPr>
            </a:br>
            <a:r>
              <a:rPr lang="sv-SE" sz="1200" dirty="0">
                <a:solidFill>
                  <a:schemeClr val="tx1">
                    <a:lumMod val="50000"/>
                    <a:lumOff val="50000"/>
                  </a:schemeClr>
                </a:solidFill>
              </a:rPr>
              <a:t>I status finner du att flickan har en AF på 65. Hon är blek om läpparna, har kraftig </a:t>
            </a:r>
            <a:r>
              <a:rPr lang="sv-SE" sz="1200" dirty="0" err="1">
                <a:solidFill>
                  <a:schemeClr val="tx1">
                    <a:lumMod val="50000"/>
                    <a:lumOff val="50000"/>
                  </a:schemeClr>
                </a:solidFill>
              </a:rPr>
              <a:t>bukandning</a:t>
            </a:r>
            <a:r>
              <a:rPr lang="sv-SE" sz="1200" dirty="0">
                <a:solidFill>
                  <a:schemeClr val="tx1">
                    <a:lumMod val="50000"/>
                    <a:lumOff val="50000"/>
                  </a:schemeClr>
                </a:solidFill>
              </a:rPr>
              <a:t> samt </a:t>
            </a:r>
            <a:r>
              <a:rPr lang="sv-SE" sz="1200" dirty="0" err="1">
                <a:solidFill>
                  <a:schemeClr val="tx1">
                    <a:lumMod val="50000"/>
                    <a:lumOff val="50000"/>
                  </a:schemeClr>
                </a:solidFill>
              </a:rPr>
              <a:t>interskostala</a:t>
            </a:r>
            <a:r>
              <a:rPr lang="sv-SE" sz="1200" dirty="0">
                <a:solidFill>
                  <a:schemeClr val="tx1">
                    <a:lumMod val="50000"/>
                    <a:lumOff val="50000"/>
                  </a:schemeClr>
                </a:solidFill>
              </a:rPr>
              <a:t> indragningar. Hon har även näsvingespel men inget tecken till </a:t>
            </a:r>
            <a:r>
              <a:rPr lang="sv-SE" sz="1200" dirty="0" err="1">
                <a:solidFill>
                  <a:schemeClr val="tx1">
                    <a:lumMod val="50000"/>
                    <a:lumOff val="50000"/>
                  </a:schemeClr>
                </a:solidFill>
              </a:rPr>
              <a:t>head</a:t>
            </a:r>
            <a:r>
              <a:rPr lang="sv-SE" sz="1200" dirty="0">
                <a:solidFill>
                  <a:schemeClr val="tx1">
                    <a:lumMod val="50000"/>
                    <a:lumOff val="50000"/>
                  </a:schemeClr>
                </a:solidFill>
              </a:rPr>
              <a:t> </a:t>
            </a:r>
            <a:r>
              <a:rPr lang="sv-SE" sz="1200" dirty="0" err="1">
                <a:solidFill>
                  <a:schemeClr val="tx1">
                    <a:lumMod val="50000"/>
                    <a:lumOff val="50000"/>
                  </a:schemeClr>
                </a:solidFill>
              </a:rPr>
              <a:t>bobbing</a:t>
            </a:r>
            <a:r>
              <a:rPr lang="sv-SE" sz="1200" dirty="0">
                <a:solidFill>
                  <a:schemeClr val="tx1">
                    <a:lumMod val="50000"/>
                    <a:lumOff val="50000"/>
                  </a:schemeClr>
                </a:solidFill>
              </a:rPr>
              <a:t>. Du hör ingen </a:t>
            </a:r>
            <a:r>
              <a:rPr lang="sv-SE" sz="1200" dirty="0" err="1">
                <a:solidFill>
                  <a:schemeClr val="tx1">
                    <a:lumMod val="50000"/>
                    <a:lumOff val="50000"/>
                  </a:schemeClr>
                </a:solidFill>
              </a:rPr>
              <a:t>stridor</a:t>
            </a:r>
            <a:r>
              <a:rPr lang="sv-SE" sz="1200" dirty="0">
                <a:solidFill>
                  <a:schemeClr val="tx1">
                    <a:lumMod val="50000"/>
                    <a:lumOff val="50000"/>
                  </a:schemeClr>
                </a:solidFill>
              </a:rPr>
              <a:t> eller skällande hosta. </a:t>
            </a:r>
            <a:br>
              <a:rPr lang="sv-SE" sz="1200"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misstänker att flickan har en viros och/eller pneumoni. Med tanke på flickans ålder och anamnes misstänker du RS </a:t>
            </a:r>
            <a:r>
              <a:rPr lang="sv-SE" sz="1200" i="1" dirty="0" err="1">
                <a:solidFill>
                  <a:schemeClr val="tx1">
                    <a:lumMod val="50000"/>
                    <a:lumOff val="50000"/>
                  </a:schemeClr>
                </a:solidFill>
              </a:rPr>
              <a:t>bronchiolit</a:t>
            </a:r>
            <a:r>
              <a:rPr lang="sv-SE" sz="1200" i="1" dirty="0">
                <a:solidFill>
                  <a:schemeClr val="tx1">
                    <a:lumMod val="50000"/>
                    <a:lumOff val="50000"/>
                  </a:schemeClr>
                </a:solidFill>
              </a:rPr>
              <a:t> i första hand. Du ordinerar syrgas samt koksalt inhalation. Flickan svarar bra på behandlingen och </a:t>
            </a:r>
            <a:r>
              <a:rPr lang="sv-SE" sz="1200" i="1" dirty="0" err="1">
                <a:solidFill>
                  <a:schemeClr val="tx1">
                    <a:lumMod val="50000"/>
                    <a:lumOff val="50000"/>
                  </a:schemeClr>
                </a:solidFill>
              </a:rPr>
              <a:t>saturationen</a:t>
            </a:r>
            <a:r>
              <a:rPr lang="sv-SE" sz="1200" i="1" dirty="0">
                <a:solidFill>
                  <a:schemeClr val="tx1">
                    <a:lumMod val="50000"/>
                    <a:lumOff val="50000"/>
                  </a:schemeClr>
                </a:solidFill>
              </a:rPr>
              <a:t> stiger till 94%. Blodgasen visar pH 7,33, PCO2 7,9, Laktat 1,5, Be-6. Bikarbonat 24,8, Na 139, K, 4,1. </a:t>
            </a:r>
            <a:r>
              <a:rPr lang="sv-SE" sz="1200" i="1" dirty="0" err="1">
                <a:solidFill>
                  <a:schemeClr val="tx1">
                    <a:lumMod val="50000"/>
                    <a:lumOff val="50000"/>
                  </a:schemeClr>
                </a:solidFill>
              </a:rPr>
              <a:t>Crp</a:t>
            </a:r>
            <a:r>
              <a:rPr lang="sv-SE" sz="1200" i="1" dirty="0">
                <a:solidFill>
                  <a:schemeClr val="tx1">
                    <a:lumMod val="50000"/>
                    <a:lumOff val="50000"/>
                  </a:schemeClr>
                </a:solidFill>
              </a:rPr>
              <a:t> 45. Snabbtest visar att flickan är RS positiv, Covid negativ. Flickan dimper efter en stund åter ned i </a:t>
            </a:r>
            <a:r>
              <a:rPr lang="sv-SE" sz="1200" i="1" dirty="0" err="1">
                <a:solidFill>
                  <a:schemeClr val="tx1">
                    <a:lumMod val="50000"/>
                    <a:lumOff val="50000"/>
                  </a:schemeClr>
                </a:solidFill>
              </a:rPr>
              <a:t>saturation</a:t>
            </a:r>
            <a:r>
              <a:rPr lang="sv-SE" sz="1200" i="1" dirty="0">
                <a:solidFill>
                  <a:schemeClr val="tx1">
                    <a:lumMod val="50000"/>
                    <a:lumOff val="50000"/>
                  </a:schemeClr>
                </a:solidFill>
              </a:rPr>
              <a:t> och du bestämmer dig för att lägga in flickan på avdelningen.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Du lägger in henne med koksaltinhalationer var 4:e h samt adrenalin </a:t>
            </a:r>
            <a:r>
              <a:rPr lang="sv-SE" sz="1200" i="1" dirty="0" err="1">
                <a:solidFill>
                  <a:schemeClr val="tx1">
                    <a:lumMod val="50000"/>
                    <a:lumOff val="50000"/>
                  </a:schemeClr>
                </a:solidFill>
              </a:rPr>
              <a:t>vb</a:t>
            </a:r>
            <a:r>
              <a:rPr lang="sv-SE" sz="1200" i="1" dirty="0">
                <a:solidFill>
                  <a:schemeClr val="tx1">
                    <a:lumMod val="50000"/>
                    <a:lumOff val="50000"/>
                  </a:schemeClr>
                </a:solidFill>
              </a:rPr>
              <a:t>. Hon erhåller </a:t>
            </a:r>
            <a:r>
              <a:rPr lang="sv-SE" sz="1200" i="1" dirty="0" err="1">
                <a:solidFill>
                  <a:schemeClr val="tx1">
                    <a:lumMod val="50000"/>
                    <a:lumOff val="50000"/>
                  </a:schemeClr>
                </a:solidFill>
              </a:rPr>
              <a:t>högflöde</a:t>
            </a:r>
            <a:r>
              <a:rPr lang="sv-SE" sz="1200" i="1" dirty="0">
                <a:solidFill>
                  <a:schemeClr val="tx1">
                    <a:lumMod val="50000"/>
                    <a:lumOff val="50000"/>
                  </a:schemeClr>
                </a:solidFill>
              </a:rPr>
              <a:t> 14L med 30% syrgas. Flickan erhåller en sond då hon inte orkat amma. Du ordinerar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15mg/kg var 6:e h som smärtlindring. Du ber avdelning ta PEWS var 3:e timme. Du ordinerar ett nytt </a:t>
            </a:r>
            <a:r>
              <a:rPr lang="sv-SE" sz="1200" i="1" dirty="0" err="1">
                <a:solidFill>
                  <a:schemeClr val="tx1">
                    <a:lumMod val="50000"/>
                    <a:lumOff val="50000"/>
                  </a:schemeClr>
                </a:solidFill>
              </a:rPr>
              <a:t>blodgas</a:t>
            </a:r>
            <a:r>
              <a:rPr lang="sv-SE" sz="1200" i="1" dirty="0">
                <a:solidFill>
                  <a:schemeClr val="tx1">
                    <a:lumMod val="50000"/>
                    <a:lumOff val="50000"/>
                  </a:schemeClr>
                </a:solidFill>
              </a:rPr>
              <a:t> efter 6h för att följa hennes pCO2. Vid försämring ska man kontakta dig. </a:t>
            </a:r>
          </a:p>
          <a:p>
            <a:pPr marL="0" indent="0">
              <a:buNone/>
            </a:pPr>
            <a:r>
              <a:rPr lang="sv-SE" sz="1200" i="1" dirty="0">
                <a:solidFill>
                  <a:schemeClr val="tx1">
                    <a:lumMod val="50000"/>
                    <a:lumOff val="50000"/>
                  </a:schemeClr>
                </a:solidFill>
              </a:rPr>
              <a:t>Flickan svarar på behandlingen och efter 3 dagar kan man ta bort andningsstödet. På avdelningen har man noterat att flickan vid 2 tillfällen legat lågt i sina </a:t>
            </a:r>
            <a:r>
              <a:rPr lang="sv-SE" sz="1200" i="1" dirty="0" err="1">
                <a:solidFill>
                  <a:schemeClr val="tx1">
                    <a:lumMod val="50000"/>
                    <a:lumOff val="50000"/>
                  </a:schemeClr>
                </a:solidFill>
              </a:rPr>
              <a:t>neutrofiler</a:t>
            </a:r>
            <a:r>
              <a:rPr lang="sv-SE" sz="1200" i="1" dirty="0">
                <a:solidFill>
                  <a:schemeClr val="tx1">
                    <a:lumMod val="50000"/>
                    <a:lumOff val="50000"/>
                  </a:schemeClr>
                </a:solidFill>
              </a:rPr>
              <a:t> på 0,7 x109/L samt 0,5 X109/L (ref 1,5-7,7 109/L ). Avdelnings sjuksköterskan undrar vad som är orsaken till hennes </a:t>
            </a:r>
            <a:r>
              <a:rPr lang="sv-SE" sz="1200" i="1" dirty="0" err="1">
                <a:solidFill>
                  <a:schemeClr val="tx1">
                    <a:lumMod val="50000"/>
                    <a:lumOff val="50000"/>
                  </a:schemeClr>
                </a:solidFill>
              </a:rPr>
              <a:t>neutropeni</a:t>
            </a:r>
            <a:r>
              <a:rPr lang="sv-SE" sz="1200" i="1" dirty="0">
                <a:solidFill>
                  <a:schemeClr val="tx1">
                    <a:lumMod val="50000"/>
                    <a:lumOff val="50000"/>
                  </a:schemeClr>
                </a:solidFill>
              </a:rPr>
              <a:t> och vad som ska göras. </a:t>
            </a:r>
            <a:br>
              <a:rPr lang="sv-SE" sz="1200" i="1" dirty="0">
                <a:solidFill>
                  <a:schemeClr val="tx1">
                    <a:lumMod val="50000"/>
                    <a:lumOff val="50000"/>
                  </a:schemeClr>
                </a:solidFill>
              </a:rPr>
            </a:br>
            <a:br>
              <a:rPr lang="sv-SE" sz="1600" dirty="0"/>
            </a:br>
            <a:r>
              <a:rPr lang="sv-SE" sz="1600" dirty="0"/>
              <a:t>Du ger lugnande besked till sjuksköterskan, </a:t>
            </a:r>
            <a:r>
              <a:rPr lang="sv-SE" sz="1600" dirty="0" err="1"/>
              <a:t>neutropenin</a:t>
            </a:r>
            <a:r>
              <a:rPr lang="sv-SE" sz="1600" dirty="0"/>
              <a:t> är troligtvis orsakad av flickans viros. Du beställer nya prover om 6v. Dessa visar sig vara normala (</a:t>
            </a:r>
            <a:r>
              <a:rPr lang="sv-SE" sz="1600" dirty="0" err="1"/>
              <a:t>neutrofiler</a:t>
            </a:r>
            <a:r>
              <a:rPr lang="sv-SE" sz="1600" dirty="0"/>
              <a:t> 3,3 x109/L). Flickan hade ingen anamnes som tyder på immunbrist och du ringar familjen och meddelar att ingen uppföljning behövs. </a:t>
            </a:r>
            <a:br>
              <a:rPr lang="sv-SE" sz="1600" dirty="0"/>
            </a:br>
            <a:br>
              <a:rPr lang="sv-SE" sz="1600" dirty="0"/>
            </a:br>
            <a:r>
              <a:rPr lang="sv-SE" sz="1600" b="1" dirty="0"/>
              <a:t>Fråga 2:8 (1p) </a:t>
            </a:r>
            <a:r>
              <a:rPr lang="sv-SE" sz="1600" dirty="0"/>
              <a:t>Ange 3 varningstecken för immunbrist hos barn </a:t>
            </a:r>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1423917560"/>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2, Maja 4 månader och Linda 7 månader </a:t>
            </a:r>
          </a:p>
          <a:p>
            <a:pPr marL="0" indent="0">
              <a:buNone/>
            </a:pPr>
            <a:r>
              <a:rPr lang="sv-SE" sz="1600" dirty="0"/>
              <a:t>Du ger lugnande besked till sjuksköterskan, </a:t>
            </a:r>
            <a:r>
              <a:rPr lang="sv-SE" sz="1600" dirty="0" err="1"/>
              <a:t>neutropenin</a:t>
            </a:r>
            <a:r>
              <a:rPr lang="sv-SE" sz="1600" dirty="0"/>
              <a:t> är troligtvis orsakad av flickans viros. Du beställer nya prover om 6v. Dessa visar sig vara normala (</a:t>
            </a:r>
            <a:r>
              <a:rPr lang="sv-SE" sz="1600" dirty="0" err="1"/>
              <a:t>neutrofiler</a:t>
            </a:r>
            <a:r>
              <a:rPr lang="sv-SE" sz="1600" dirty="0"/>
              <a:t> 3,3 x109/L). Flickan hade ingen anamnes som tyder på immunbrist och du ringar familjen och meddelar att ingen uppföljning behövs. </a:t>
            </a:r>
            <a:br>
              <a:rPr lang="sv-SE" sz="1600" dirty="0"/>
            </a:br>
            <a:br>
              <a:rPr lang="sv-SE" sz="1600" dirty="0"/>
            </a:br>
            <a:r>
              <a:rPr lang="sv-SE" sz="1600" b="1" dirty="0"/>
              <a:t>Fråga 2:8 (1p) </a:t>
            </a:r>
            <a:r>
              <a:rPr lang="sv-SE" sz="1600" dirty="0"/>
              <a:t>Ange 3 varningstecken för immunbrist hos barn </a:t>
            </a:r>
            <a:br>
              <a:rPr lang="sv-SE" sz="1600" dirty="0"/>
            </a:br>
            <a:br>
              <a:rPr lang="sv-SE" sz="1600" dirty="0">
                <a:solidFill>
                  <a:schemeClr val="accent4"/>
                </a:solidFill>
              </a:rPr>
            </a:br>
            <a:r>
              <a:rPr lang="sv-SE" sz="1600" dirty="0">
                <a:solidFill>
                  <a:schemeClr val="accent4"/>
                </a:solidFill>
              </a:rPr>
              <a:t>Svarsförslag: </a:t>
            </a:r>
          </a:p>
          <a:p>
            <a:pPr marL="0" indent="0">
              <a:buNone/>
            </a:pPr>
            <a:r>
              <a:rPr lang="sv-SE" sz="1600" dirty="0">
                <a:solidFill>
                  <a:schemeClr val="accent4"/>
                </a:solidFill>
              </a:rPr>
              <a:t>• upprepade antibiotikakrävande otiter (≥4/år), sinuiter (≥2/år) eller pneumonier (≥2/år) </a:t>
            </a:r>
          </a:p>
          <a:p>
            <a:pPr marL="0" indent="0">
              <a:buNone/>
            </a:pPr>
            <a:r>
              <a:rPr lang="sv-SE" sz="1600" dirty="0">
                <a:solidFill>
                  <a:schemeClr val="accent4"/>
                </a:solidFill>
              </a:rPr>
              <a:t>• infektioner som inte läker på förväntat sätt med adekvat antibiotikabehandling </a:t>
            </a:r>
          </a:p>
          <a:p>
            <a:pPr marL="0" indent="0">
              <a:buNone/>
            </a:pPr>
            <a:r>
              <a:rPr lang="sv-SE" sz="1600" dirty="0">
                <a:solidFill>
                  <a:schemeClr val="accent4"/>
                </a:solidFill>
              </a:rPr>
              <a:t>• återkommande hud- och mjukdelsinfektioner, organabscesser eller icke-infektiösa granulom </a:t>
            </a:r>
          </a:p>
          <a:p>
            <a:pPr marL="0" indent="0">
              <a:buNone/>
            </a:pPr>
            <a:r>
              <a:rPr lang="sv-SE" sz="1600" dirty="0">
                <a:solidFill>
                  <a:schemeClr val="accent4"/>
                </a:solidFill>
              </a:rPr>
              <a:t>• infektioner med ovanlig lokalisation eller orsakade av ovanliga agens </a:t>
            </a:r>
          </a:p>
          <a:p>
            <a:pPr marL="0" indent="0">
              <a:buNone/>
            </a:pPr>
            <a:r>
              <a:rPr lang="sv-SE" sz="1600" dirty="0">
                <a:solidFill>
                  <a:schemeClr val="accent4"/>
                </a:solidFill>
              </a:rPr>
              <a:t>• ≥1 </a:t>
            </a:r>
            <a:r>
              <a:rPr lang="sv-SE" sz="1600" dirty="0" err="1">
                <a:solidFill>
                  <a:schemeClr val="accent4"/>
                </a:solidFill>
              </a:rPr>
              <a:t>invasiv</a:t>
            </a:r>
            <a:r>
              <a:rPr lang="sv-SE" sz="1600" dirty="0">
                <a:solidFill>
                  <a:schemeClr val="accent4"/>
                </a:solidFill>
              </a:rPr>
              <a:t> infektion såsom </a:t>
            </a:r>
            <a:r>
              <a:rPr lang="sv-SE" sz="1600" dirty="0" err="1">
                <a:solidFill>
                  <a:schemeClr val="accent4"/>
                </a:solidFill>
              </a:rPr>
              <a:t>osteomyelit</a:t>
            </a:r>
            <a:r>
              <a:rPr lang="sv-SE" sz="1600" dirty="0">
                <a:solidFill>
                  <a:schemeClr val="accent4"/>
                </a:solidFill>
              </a:rPr>
              <a:t>, meningit eller sepsis </a:t>
            </a:r>
          </a:p>
          <a:p>
            <a:pPr marL="0" indent="0">
              <a:buNone/>
            </a:pPr>
            <a:r>
              <a:rPr lang="sv-SE" sz="1600" dirty="0">
                <a:solidFill>
                  <a:schemeClr val="accent4"/>
                </a:solidFill>
              </a:rPr>
              <a:t>• uttalad kronisk oral eller </a:t>
            </a:r>
            <a:r>
              <a:rPr lang="sv-SE" sz="1600" dirty="0" err="1">
                <a:solidFill>
                  <a:schemeClr val="accent4"/>
                </a:solidFill>
              </a:rPr>
              <a:t>kutan</a:t>
            </a:r>
            <a:r>
              <a:rPr lang="sv-SE" sz="1600" dirty="0">
                <a:solidFill>
                  <a:schemeClr val="accent4"/>
                </a:solidFill>
              </a:rPr>
              <a:t> </a:t>
            </a:r>
            <a:r>
              <a:rPr lang="sv-SE" sz="1600" dirty="0" err="1">
                <a:solidFill>
                  <a:schemeClr val="accent4"/>
                </a:solidFill>
              </a:rPr>
              <a:t>candidos</a:t>
            </a:r>
            <a:r>
              <a:rPr lang="sv-SE" sz="1600" dirty="0">
                <a:solidFill>
                  <a:schemeClr val="accent4"/>
                </a:solidFill>
              </a:rPr>
              <a:t> </a:t>
            </a:r>
          </a:p>
          <a:p>
            <a:pPr marL="0" indent="0">
              <a:buNone/>
            </a:pPr>
            <a:r>
              <a:rPr lang="sv-SE" sz="1600" dirty="0">
                <a:solidFill>
                  <a:schemeClr val="accent4"/>
                </a:solidFill>
              </a:rPr>
              <a:t>• multipla autoimmuna sjukdomar eller mycket tidig debut av autoimmun sjukdom (≤3år) </a:t>
            </a:r>
          </a:p>
          <a:p>
            <a:pPr marL="0" indent="0">
              <a:buNone/>
            </a:pPr>
            <a:r>
              <a:rPr lang="sv-SE" sz="1600" dirty="0">
                <a:solidFill>
                  <a:schemeClr val="accent4"/>
                </a:solidFill>
              </a:rPr>
              <a:t>• omfattande hudförändringar, </a:t>
            </a:r>
            <a:r>
              <a:rPr lang="sv-SE" sz="1600" dirty="0" err="1">
                <a:solidFill>
                  <a:schemeClr val="accent4"/>
                </a:solidFill>
              </a:rPr>
              <a:t>erytrodermi</a:t>
            </a:r>
            <a:r>
              <a:rPr lang="sv-SE" sz="1600" dirty="0">
                <a:solidFill>
                  <a:schemeClr val="accent4"/>
                </a:solidFill>
              </a:rPr>
              <a:t> eller eksem som inte svarar på behandling </a:t>
            </a:r>
          </a:p>
          <a:p>
            <a:pPr marL="0" indent="0">
              <a:buNone/>
            </a:pPr>
            <a:r>
              <a:rPr lang="sv-SE" sz="1600" dirty="0">
                <a:solidFill>
                  <a:schemeClr val="accent4"/>
                </a:solidFill>
              </a:rPr>
              <a:t>• spädbarn som inte växer som förväntat </a:t>
            </a:r>
          </a:p>
          <a:p>
            <a:pPr marL="0" indent="0">
              <a:buNone/>
            </a:pPr>
            <a:r>
              <a:rPr lang="sv-SE" sz="1600" dirty="0">
                <a:solidFill>
                  <a:schemeClr val="accent4"/>
                </a:solidFill>
              </a:rPr>
              <a:t>• känd primär immunbristsjukdom i familjen </a:t>
            </a:r>
          </a:p>
          <a:p>
            <a:pPr marL="0" indent="0">
              <a:buNone/>
            </a:pPr>
            <a:endParaRPr lang="sv-SE" sz="1600" dirty="0"/>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816008082"/>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2, Maja 4 månader och Linda 7 månader </a:t>
            </a:r>
          </a:p>
          <a:p>
            <a:pPr marL="0" indent="0">
              <a:buNone/>
            </a:pPr>
            <a:r>
              <a:rPr lang="sv-SE" sz="1600" dirty="0"/>
              <a:t>3 månader senare arbetar du åter på akuten. In kommer en Linda, 7 månader med kraftig hosta. Flickans mor berättar att flickan hade en förkylning för 2,5 veckor sedan och har sedan dess haft rethosta. Senaste veckan har hostan förvärrats. Flickan har rejäla hostattacker som håller i sig i flera minuter. I samband med detta blir hon blek och blå i ansiktet och kippar efter luft. Flickan har ibland svårt att återhämta sig från hostattackerna. Hon har ingen feber. Hostan förekommer dygnet runt, ibland sämre nattetid. Flickan har normal aptit. Hon har inga förkylningssymtom. Flickan har inga allergier eller eksem. </a:t>
            </a:r>
          </a:p>
          <a:p>
            <a:pPr marL="0" indent="0">
              <a:buNone/>
            </a:pPr>
            <a:r>
              <a:rPr lang="sv-SE" sz="1600" dirty="0"/>
              <a:t>Vid lungauskultation hörs rena andningsljud, inga </a:t>
            </a:r>
            <a:r>
              <a:rPr lang="sv-SE" sz="1600" dirty="0" err="1"/>
              <a:t>krepitationer</a:t>
            </a:r>
            <a:r>
              <a:rPr lang="sv-SE" sz="1600" dirty="0"/>
              <a:t>, </a:t>
            </a:r>
            <a:r>
              <a:rPr lang="sv-SE" sz="1600" dirty="0" err="1"/>
              <a:t>ronki</a:t>
            </a:r>
            <a:r>
              <a:rPr lang="sv-SE" sz="1600" dirty="0"/>
              <a:t>, enstaka slembiljud. Inget ökat </a:t>
            </a:r>
            <a:r>
              <a:rPr lang="sv-SE" sz="1600" dirty="0" err="1"/>
              <a:t>andningarbete</a:t>
            </a:r>
            <a:r>
              <a:rPr lang="sv-SE" sz="1600" dirty="0"/>
              <a:t> eller indragningar. Flickan är mellan hostattackerna relativ pigg. MOS </a:t>
            </a:r>
            <a:r>
              <a:rPr lang="sv-SE" sz="1600" dirty="0" err="1"/>
              <a:t>ua</a:t>
            </a:r>
            <a:r>
              <a:rPr lang="sv-SE" sz="1600" dirty="0"/>
              <a:t>, </a:t>
            </a:r>
            <a:r>
              <a:rPr lang="sv-SE" sz="1600" dirty="0" err="1"/>
              <a:t>Cor</a:t>
            </a:r>
            <a:r>
              <a:rPr lang="sv-SE" sz="1600" dirty="0"/>
              <a:t> </a:t>
            </a:r>
            <a:r>
              <a:rPr lang="sv-SE" sz="1600" dirty="0" err="1"/>
              <a:t>ua</a:t>
            </a:r>
            <a:r>
              <a:rPr lang="sv-SE" sz="1600" dirty="0"/>
              <a:t>, buk </a:t>
            </a:r>
            <a:r>
              <a:rPr lang="sv-SE" sz="1600" dirty="0" err="1"/>
              <a:t>ua</a:t>
            </a:r>
            <a:r>
              <a:rPr lang="sv-SE" sz="1600" dirty="0"/>
              <a:t>. Normal fontanelltension. </a:t>
            </a:r>
            <a:br>
              <a:rPr lang="sv-SE" sz="1600" dirty="0"/>
            </a:br>
            <a:br>
              <a:rPr lang="sv-SE" sz="1600" dirty="0"/>
            </a:br>
            <a:r>
              <a:rPr lang="sv-SE" sz="1600" b="1" dirty="0"/>
              <a:t>Fråga 2:9 (1p) </a:t>
            </a:r>
            <a:r>
              <a:rPr lang="sv-SE" sz="1600" dirty="0"/>
              <a:t>Nämn 2 troliga differentialdiagnoser </a:t>
            </a:r>
            <a:br>
              <a:rPr lang="sv-SE" sz="1600" dirty="0"/>
            </a:br>
            <a:br>
              <a:rPr lang="sv-SE" sz="1600" dirty="0"/>
            </a:br>
            <a:endParaRPr lang="sv-SE" sz="1600" dirty="0"/>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1776571943"/>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2, Maja 4 månader och Linda 7 månader </a:t>
            </a:r>
          </a:p>
          <a:p>
            <a:pPr marL="0" indent="0">
              <a:buNone/>
            </a:pPr>
            <a:r>
              <a:rPr lang="sv-SE" sz="1600" dirty="0"/>
              <a:t>3 månader senare arbetar du åter på akuten. In kommer en Linda, 7 månader med kraftig hosta. Flickans mor berättar att flickan hade en förkylning för 2,5 veckor sedan och har sedan dess haft rethosta. Senaste veckan har hostan förvärrats. Flickan har rejäla hostattacker som håller i sig i flera minuter. I samband med detta blir hon blek och blå i ansiktet och kippar efter luft. Flickan har ibland svårt att återhämta sig från hostattackerna. Hon har ingen feber. Hostan förekommer dygnet runt, ibland sämre nattetid. Flickan har normal aptit. Hon har inga förkylningssymtom. Flickan har inga allergier eller eksem. </a:t>
            </a:r>
          </a:p>
          <a:p>
            <a:pPr marL="0" indent="0">
              <a:buNone/>
            </a:pPr>
            <a:r>
              <a:rPr lang="sv-SE" sz="1600" dirty="0"/>
              <a:t>Vid lungauskultation hörs rena andningsljud, inga </a:t>
            </a:r>
            <a:r>
              <a:rPr lang="sv-SE" sz="1600" dirty="0" err="1"/>
              <a:t>krepitationer</a:t>
            </a:r>
            <a:r>
              <a:rPr lang="sv-SE" sz="1600" dirty="0"/>
              <a:t>, </a:t>
            </a:r>
            <a:r>
              <a:rPr lang="sv-SE" sz="1600" dirty="0" err="1"/>
              <a:t>ronki</a:t>
            </a:r>
            <a:r>
              <a:rPr lang="sv-SE" sz="1600" dirty="0"/>
              <a:t>, enstaka slembiljud. Inget ökat </a:t>
            </a:r>
            <a:r>
              <a:rPr lang="sv-SE" sz="1600" dirty="0" err="1"/>
              <a:t>andningarbete</a:t>
            </a:r>
            <a:r>
              <a:rPr lang="sv-SE" sz="1600" dirty="0"/>
              <a:t> eller indragningar. Flickan är mellan hostattackerna relativ pigg. MOS </a:t>
            </a:r>
            <a:r>
              <a:rPr lang="sv-SE" sz="1600" dirty="0" err="1"/>
              <a:t>ua</a:t>
            </a:r>
            <a:r>
              <a:rPr lang="sv-SE" sz="1600" dirty="0"/>
              <a:t>, </a:t>
            </a:r>
            <a:r>
              <a:rPr lang="sv-SE" sz="1600" dirty="0" err="1"/>
              <a:t>Cor</a:t>
            </a:r>
            <a:r>
              <a:rPr lang="sv-SE" sz="1600" dirty="0"/>
              <a:t> </a:t>
            </a:r>
            <a:r>
              <a:rPr lang="sv-SE" sz="1600" dirty="0" err="1"/>
              <a:t>ua</a:t>
            </a:r>
            <a:r>
              <a:rPr lang="sv-SE" sz="1600" dirty="0"/>
              <a:t>, buk </a:t>
            </a:r>
            <a:r>
              <a:rPr lang="sv-SE" sz="1600" dirty="0" err="1"/>
              <a:t>ua</a:t>
            </a:r>
            <a:r>
              <a:rPr lang="sv-SE" sz="1600" dirty="0"/>
              <a:t>. Normal fontanelltension. </a:t>
            </a:r>
            <a:br>
              <a:rPr lang="sv-SE" sz="1600" dirty="0"/>
            </a:br>
            <a:br>
              <a:rPr lang="sv-SE" sz="1600" dirty="0"/>
            </a:br>
            <a:r>
              <a:rPr lang="sv-SE" sz="1600" b="1" dirty="0"/>
              <a:t>Fråga 2:9 (1p) </a:t>
            </a:r>
            <a:r>
              <a:rPr lang="sv-SE" sz="1600" dirty="0"/>
              <a:t>Nämn 2 troliga differentialdiagnoser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Kikhosta/</a:t>
            </a:r>
            <a:r>
              <a:rPr lang="sv-SE" sz="1600" dirty="0" err="1">
                <a:solidFill>
                  <a:schemeClr val="accent4"/>
                </a:solidFill>
              </a:rPr>
              <a:t>pertussis</a:t>
            </a:r>
            <a:r>
              <a:rPr lang="sv-SE" sz="1600" dirty="0">
                <a:solidFill>
                  <a:schemeClr val="accent4"/>
                </a:solidFill>
              </a:rPr>
              <a:t>, atypisk pneumoni, astma </a:t>
            </a:r>
          </a:p>
          <a:p>
            <a:pPr marL="0" indent="0">
              <a:buNone/>
            </a:pPr>
            <a:endParaRPr lang="sv-SE" sz="1600" dirty="0"/>
          </a:p>
          <a:p>
            <a:pPr marL="0" indent="0">
              <a:buNone/>
            </a:pPr>
            <a:endParaRPr lang="sv-SE" sz="1600" dirty="0">
              <a:solidFill>
                <a:schemeClr val="accent4"/>
              </a:solidFill>
            </a:endParaRPr>
          </a:p>
          <a:p>
            <a:pPr marL="0" indent="0">
              <a:buNone/>
            </a:pPr>
            <a:endParaRPr lang="sv-SE" sz="1600" dirty="0"/>
          </a:p>
        </p:txBody>
      </p:sp>
    </p:spTree>
    <p:extLst>
      <p:ext uri="{BB962C8B-B14F-4D97-AF65-F5344CB8AC3E}">
        <p14:creationId xmlns:p14="http://schemas.microsoft.com/office/powerpoint/2010/main" val="176786965"/>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2, Maja 4 månader och Linda 7 månader </a:t>
            </a:r>
          </a:p>
          <a:p>
            <a:pPr marL="0" indent="0">
              <a:buNone/>
            </a:pPr>
            <a:r>
              <a:rPr lang="sv-SE" sz="1200" i="1" dirty="0">
                <a:solidFill>
                  <a:schemeClr val="tx1">
                    <a:lumMod val="50000"/>
                    <a:lumOff val="50000"/>
                  </a:schemeClr>
                </a:solidFill>
              </a:rPr>
              <a:t>3 månader senare arbetar du åter på akuten. In kommer en Linda, 7 månader med kraftig hosta. Flickans mor berättar att flickan hade en förkylning för 2,5 veckor sedan och har sedan dess haft rethosta. Senaste veckan har hostan förvärrats. Flickan har rejäla hostattacker som håller i sig i flera minuter. I samband med detta blir hon blek och blå i ansiktet och kippar efter luft. Flickan har ibland svårt att återhämta sig från hostattackerna. Hon har ingen feber. Hostan förekommer dygnet runt, ibland sämre nattetid. Flickan har normal aptit. Hon har inga förkylningssymtom. Flickan har inga allergier eller eksem. </a:t>
            </a:r>
          </a:p>
          <a:p>
            <a:pPr marL="0" indent="0">
              <a:buNone/>
            </a:pPr>
            <a:r>
              <a:rPr lang="sv-SE" sz="1200" i="1" dirty="0">
                <a:solidFill>
                  <a:schemeClr val="tx1">
                    <a:lumMod val="50000"/>
                    <a:lumOff val="50000"/>
                  </a:schemeClr>
                </a:solidFill>
              </a:rPr>
              <a:t>Vid lungauskultation hörs rena andningsljud, inga </a:t>
            </a:r>
            <a:r>
              <a:rPr lang="sv-SE" sz="1200" i="1" dirty="0" err="1">
                <a:solidFill>
                  <a:schemeClr val="tx1">
                    <a:lumMod val="50000"/>
                    <a:lumOff val="50000"/>
                  </a:schemeClr>
                </a:solidFill>
              </a:rPr>
              <a:t>krepitationer</a:t>
            </a:r>
            <a:r>
              <a:rPr lang="sv-SE" sz="1200" i="1" dirty="0">
                <a:solidFill>
                  <a:schemeClr val="tx1">
                    <a:lumMod val="50000"/>
                    <a:lumOff val="50000"/>
                  </a:schemeClr>
                </a:solidFill>
              </a:rPr>
              <a:t>, </a:t>
            </a:r>
            <a:r>
              <a:rPr lang="sv-SE" sz="1200" i="1" dirty="0" err="1">
                <a:solidFill>
                  <a:schemeClr val="tx1">
                    <a:lumMod val="50000"/>
                    <a:lumOff val="50000"/>
                  </a:schemeClr>
                </a:solidFill>
              </a:rPr>
              <a:t>ronki</a:t>
            </a:r>
            <a:r>
              <a:rPr lang="sv-SE" sz="1200" i="1" dirty="0">
                <a:solidFill>
                  <a:schemeClr val="tx1">
                    <a:lumMod val="50000"/>
                    <a:lumOff val="50000"/>
                  </a:schemeClr>
                </a:solidFill>
              </a:rPr>
              <a:t>, enstaka slembiljud. Inget ökat </a:t>
            </a:r>
            <a:r>
              <a:rPr lang="sv-SE" sz="1200" i="1" dirty="0" err="1">
                <a:solidFill>
                  <a:schemeClr val="tx1">
                    <a:lumMod val="50000"/>
                    <a:lumOff val="50000"/>
                  </a:schemeClr>
                </a:solidFill>
              </a:rPr>
              <a:t>andningarbete</a:t>
            </a:r>
            <a:r>
              <a:rPr lang="sv-SE" sz="1200" i="1" dirty="0">
                <a:solidFill>
                  <a:schemeClr val="tx1">
                    <a:lumMod val="50000"/>
                    <a:lumOff val="50000"/>
                  </a:schemeClr>
                </a:solidFill>
              </a:rPr>
              <a:t> eller indragningar. Flickan är mellan hostattackerna relativ pigg. MOS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r>
              <a:rPr lang="sv-SE" sz="1200" i="1" dirty="0" err="1">
                <a:solidFill>
                  <a:schemeClr val="tx1">
                    <a:lumMod val="50000"/>
                    <a:lumOff val="50000"/>
                  </a:schemeClr>
                </a:solidFill>
              </a:rPr>
              <a:t>Cor</a:t>
            </a:r>
            <a:r>
              <a:rPr lang="sv-SE" sz="1200" i="1" dirty="0">
                <a:solidFill>
                  <a:schemeClr val="tx1">
                    <a:lumMod val="50000"/>
                    <a:lumOff val="50000"/>
                  </a:schemeClr>
                </a:solidFill>
              </a:rPr>
              <a:t> </a:t>
            </a:r>
            <a:r>
              <a:rPr lang="sv-SE" sz="1200" i="1" dirty="0" err="1">
                <a:solidFill>
                  <a:schemeClr val="tx1">
                    <a:lumMod val="50000"/>
                    <a:lumOff val="50000"/>
                  </a:schemeClr>
                </a:solidFill>
              </a:rPr>
              <a:t>ua</a:t>
            </a:r>
            <a:r>
              <a:rPr lang="sv-SE" sz="1200" i="1" dirty="0">
                <a:solidFill>
                  <a:schemeClr val="tx1">
                    <a:lumMod val="50000"/>
                    <a:lumOff val="50000"/>
                  </a:schemeClr>
                </a:solidFill>
              </a:rPr>
              <a:t>, buk </a:t>
            </a:r>
            <a:r>
              <a:rPr lang="sv-SE" sz="1200" i="1" dirty="0" err="1">
                <a:solidFill>
                  <a:schemeClr val="tx1">
                    <a:lumMod val="50000"/>
                    <a:lumOff val="50000"/>
                  </a:schemeClr>
                </a:solidFill>
              </a:rPr>
              <a:t>ua</a:t>
            </a:r>
            <a:r>
              <a:rPr lang="sv-SE" sz="1200" i="1" dirty="0">
                <a:solidFill>
                  <a:schemeClr val="tx1">
                    <a:lumMod val="50000"/>
                    <a:lumOff val="50000"/>
                  </a:schemeClr>
                </a:solidFill>
              </a:rPr>
              <a:t>. Normal fontanelltension. </a:t>
            </a:r>
            <a:br>
              <a:rPr lang="sv-SE" sz="1600" dirty="0"/>
            </a:br>
            <a:br>
              <a:rPr lang="sv-SE" sz="1600" dirty="0"/>
            </a:br>
            <a:r>
              <a:rPr lang="sv-SE" sz="1600" dirty="0"/>
              <a:t>Du misstänker främst kikhosta/</a:t>
            </a:r>
            <a:r>
              <a:rPr lang="sv-SE" sz="1600" dirty="0" err="1"/>
              <a:t>pertussis</a:t>
            </a:r>
            <a:r>
              <a:rPr lang="sv-SE" sz="1600" dirty="0"/>
              <a:t>. </a:t>
            </a:r>
          </a:p>
          <a:p>
            <a:pPr marL="0" indent="0">
              <a:buNone/>
            </a:pPr>
            <a:r>
              <a:rPr lang="sv-SE" sz="1600" b="1" dirty="0"/>
              <a:t>Fråga 2:10 (1p) </a:t>
            </a:r>
            <a:r>
              <a:rPr lang="sv-SE" sz="1600" dirty="0"/>
              <a:t>Vilken fråga i anamnesen är viktig att ställa? </a:t>
            </a:r>
            <a:br>
              <a:rPr lang="sv-SE" sz="1600" dirty="0"/>
            </a:br>
            <a:br>
              <a:rPr lang="sv-SE" sz="1600" dirty="0"/>
            </a:br>
            <a:endParaRPr lang="sv-SE" sz="1600" dirty="0"/>
          </a:p>
        </p:txBody>
      </p:sp>
    </p:spTree>
    <p:extLst>
      <p:ext uri="{BB962C8B-B14F-4D97-AF65-F5344CB8AC3E}">
        <p14:creationId xmlns:p14="http://schemas.microsoft.com/office/powerpoint/2010/main" val="1618937379"/>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2, Maja 4 månader och Linda 7 månader </a:t>
            </a:r>
          </a:p>
          <a:p>
            <a:pPr marL="0" indent="0">
              <a:buNone/>
            </a:pPr>
            <a:r>
              <a:rPr lang="sv-SE" sz="1200" i="1" dirty="0">
                <a:solidFill>
                  <a:schemeClr val="tx1">
                    <a:lumMod val="50000"/>
                    <a:lumOff val="50000"/>
                  </a:schemeClr>
                </a:solidFill>
              </a:rPr>
              <a:t>3 månader senare arbetar du åter på akuten. In kommer en Linda, 7 månader med kraftig hosta. Flickans mor berättar att flickan hade en förkylning för 2,5 veckor sedan och har sedan dess haft rethosta. Senaste veckan har hostan förvärrats. Flickan har rejäla hostattacker som håller i sig i flera minuter. I samband med detta blir hon blek och blå i ansiktet och kippar efter luft. Flickan har ibland svårt att återhämta sig från hostattackerna. Hon har ingen feber. Hostan förekommer dygnet runt, ibland sämre nattetid. Flickan har normal aptit. Hon har inga förkylningssymtom. Flickan har inga allergier eller eksem. </a:t>
            </a:r>
          </a:p>
          <a:p>
            <a:pPr marL="0" indent="0">
              <a:buNone/>
            </a:pPr>
            <a:r>
              <a:rPr lang="sv-SE" sz="1200" i="1" dirty="0">
                <a:solidFill>
                  <a:schemeClr val="tx1">
                    <a:lumMod val="50000"/>
                    <a:lumOff val="50000"/>
                  </a:schemeClr>
                </a:solidFill>
              </a:rPr>
              <a:t>Vid lungauskultation hörs rena andningsljud, inga </a:t>
            </a:r>
            <a:r>
              <a:rPr lang="sv-SE" sz="1200" i="1" dirty="0" err="1">
                <a:solidFill>
                  <a:schemeClr val="tx1">
                    <a:lumMod val="50000"/>
                    <a:lumOff val="50000"/>
                  </a:schemeClr>
                </a:solidFill>
              </a:rPr>
              <a:t>krepitationer</a:t>
            </a:r>
            <a:r>
              <a:rPr lang="sv-SE" sz="1200" i="1" dirty="0">
                <a:solidFill>
                  <a:schemeClr val="tx1">
                    <a:lumMod val="50000"/>
                    <a:lumOff val="50000"/>
                  </a:schemeClr>
                </a:solidFill>
              </a:rPr>
              <a:t>, </a:t>
            </a:r>
            <a:r>
              <a:rPr lang="sv-SE" sz="1200" i="1" dirty="0" err="1">
                <a:solidFill>
                  <a:schemeClr val="tx1">
                    <a:lumMod val="50000"/>
                    <a:lumOff val="50000"/>
                  </a:schemeClr>
                </a:solidFill>
              </a:rPr>
              <a:t>ronki</a:t>
            </a:r>
            <a:r>
              <a:rPr lang="sv-SE" sz="1200" i="1" dirty="0">
                <a:solidFill>
                  <a:schemeClr val="tx1">
                    <a:lumMod val="50000"/>
                    <a:lumOff val="50000"/>
                  </a:schemeClr>
                </a:solidFill>
              </a:rPr>
              <a:t>, enstaka slembiljud. Inget ökat </a:t>
            </a:r>
            <a:r>
              <a:rPr lang="sv-SE" sz="1200" i="1" dirty="0" err="1">
                <a:solidFill>
                  <a:schemeClr val="tx1">
                    <a:lumMod val="50000"/>
                    <a:lumOff val="50000"/>
                  </a:schemeClr>
                </a:solidFill>
              </a:rPr>
              <a:t>andningarbete</a:t>
            </a:r>
            <a:r>
              <a:rPr lang="sv-SE" sz="1200" i="1" dirty="0">
                <a:solidFill>
                  <a:schemeClr val="tx1">
                    <a:lumMod val="50000"/>
                    <a:lumOff val="50000"/>
                  </a:schemeClr>
                </a:solidFill>
              </a:rPr>
              <a:t> eller indragningar. Flickan är mellan hostattackerna relativ pigg. MOS </a:t>
            </a:r>
            <a:r>
              <a:rPr lang="sv-SE" sz="1200" i="1" dirty="0" err="1">
                <a:solidFill>
                  <a:schemeClr val="tx1">
                    <a:lumMod val="50000"/>
                    <a:lumOff val="50000"/>
                  </a:schemeClr>
                </a:solidFill>
              </a:rPr>
              <a:t>ua</a:t>
            </a:r>
            <a:r>
              <a:rPr lang="sv-SE" sz="1200" i="1" dirty="0">
                <a:solidFill>
                  <a:schemeClr val="tx1">
                    <a:lumMod val="50000"/>
                    <a:lumOff val="50000"/>
                  </a:schemeClr>
                </a:solidFill>
              </a:rPr>
              <a:t>, </a:t>
            </a:r>
            <a:r>
              <a:rPr lang="sv-SE" sz="1200" i="1" dirty="0" err="1">
                <a:solidFill>
                  <a:schemeClr val="tx1">
                    <a:lumMod val="50000"/>
                    <a:lumOff val="50000"/>
                  </a:schemeClr>
                </a:solidFill>
              </a:rPr>
              <a:t>Cor</a:t>
            </a:r>
            <a:r>
              <a:rPr lang="sv-SE" sz="1200" i="1" dirty="0">
                <a:solidFill>
                  <a:schemeClr val="tx1">
                    <a:lumMod val="50000"/>
                    <a:lumOff val="50000"/>
                  </a:schemeClr>
                </a:solidFill>
              </a:rPr>
              <a:t> </a:t>
            </a:r>
            <a:r>
              <a:rPr lang="sv-SE" sz="1200" i="1" dirty="0" err="1">
                <a:solidFill>
                  <a:schemeClr val="tx1">
                    <a:lumMod val="50000"/>
                    <a:lumOff val="50000"/>
                  </a:schemeClr>
                </a:solidFill>
              </a:rPr>
              <a:t>ua</a:t>
            </a:r>
            <a:r>
              <a:rPr lang="sv-SE" sz="1200" i="1" dirty="0">
                <a:solidFill>
                  <a:schemeClr val="tx1">
                    <a:lumMod val="50000"/>
                    <a:lumOff val="50000"/>
                  </a:schemeClr>
                </a:solidFill>
              </a:rPr>
              <a:t>, buk </a:t>
            </a:r>
            <a:r>
              <a:rPr lang="sv-SE" sz="1200" i="1" dirty="0" err="1">
                <a:solidFill>
                  <a:schemeClr val="tx1">
                    <a:lumMod val="50000"/>
                    <a:lumOff val="50000"/>
                  </a:schemeClr>
                </a:solidFill>
              </a:rPr>
              <a:t>ua</a:t>
            </a:r>
            <a:r>
              <a:rPr lang="sv-SE" sz="1200" i="1" dirty="0">
                <a:solidFill>
                  <a:schemeClr val="tx1">
                    <a:lumMod val="50000"/>
                    <a:lumOff val="50000"/>
                  </a:schemeClr>
                </a:solidFill>
              </a:rPr>
              <a:t>. Normal fontanelltension. </a:t>
            </a:r>
            <a:br>
              <a:rPr lang="sv-SE" sz="1600" dirty="0"/>
            </a:br>
            <a:br>
              <a:rPr lang="sv-SE" sz="1600" dirty="0"/>
            </a:br>
            <a:r>
              <a:rPr lang="sv-SE" sz="1600" dirty="0"/>
              <a:t>Du misstänker främst kikhosta/</a:t>
            </a:r>
            <a:r>
              <a:rPr lang="sv-SE" sz="1600" dirty="0" err="1"/>
              <a:t>pertussis</a:t>
            </a:r>
            <a:r>
              <a:rPr lang="sv-SE" sz="1600" dirty="0"/>
              <a:t>. </a:t>
            </a:r>
          </a:p>
          <a:p>
            <a:pPr marL="0" indent="0">
              <a:buNone/>
            </a:pPr>
            <a:r>
              <a:rPr lang="sv-SE" sz="1600" b="1" dirty="0"/>
              <a:t>Fråga 2:10 (1p) </a:t>
            </a:r>
            <a:r>
              <a:rPr lang="sv-SE" sz="1600" dirty="0"/>
              <a:t>Vilken fråga i anamnesen är viktig att ställa?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Har hon fått sina vaccinationer? Enligt vaccinationsprogrammet ska flickan ha blivit vaccinerad med MPR (</a:t>
            </a:r>
            <a:r>
              <a:rPr lang="sv-SE" sz="1600" dirty="0" err="1">
                <a:solidFill>
                  <a:schemeClr val="accent4"/>
                </a:solidFill>
              </a:rPr>
              <a:t>morbilli</a:t>
            </a:r>
            <a:r>
              <a:rPr lang="sv-SE" sz="1600" dirty="0">
                <a:solidFill>
                  <a:schemeClr val="accent4"/>
                </a:solidFill>
              </a:rPr>
              <a:t>, </a:t>
            </a:r>
            <a:r>
              <a:rPr lang="sv-SE" sz="1600" dirty="0" err="1">
                <a:solidFill>
                  <a:schemeClr val="accent4"/>
                </a:solidFill>
              </a:rPr>
              <a:t>pertussis</a:t>
            </a:r>
            <a:r>
              <a:rPr lang="sv-SE" sz="1600" dirty="0">
                <a:solidFill>
                  <a:schemeClr val="accent4"/>
                </a:solidFill>
              </a:rPr>
              <a:t> och </a:t>
            </a:r>
            <a:r>
              <a:rPr lang="sv-SE" sz="1600" dirty="0" err="1">
                <a:solidFill>
                  <a:schemeClr val="accent4"/>
                </a:solidFill>
              </a:rPr>
              <a:t>rubella</a:t>
            </a:r>
            <a:r>
              <a:rPr lang="sv-SE" sz="1600" dirty="0">
                <a:solidFill>
                  <a:schemeClr val="accent4"/>
                </a:solidFill>
              </a:rPr>
              <a:t>) vid 3 och 5 månaders ålder och bör därför ha viss skydd mot </a:t>
            </a:r>
            <a:r>
              <a:rPr lang="sv-SE" sz="1600" dirty="0" err="1">
                <a:solidFill>
                  <a:schemeClr val="accent4"/>
                </a:solidFill>
              </a:rPr>
              <a:t>pertussis</a:t>
            </a:r>
            <a:r>
              <a:rPr lang="sv-SE" sz="1600" dirty="0">
                <a:solidFill>
                  <a:schemeClr val="accent4"/>
                </a:solidFill>
              </a:rPr>
              <a:t>. </a:t>
            </a:r>
          </a:p>
          <a:p>
            <a:pPr marL="0" indent="0">
              <a:buNone/>
            </a:pPr>
            <a:endParaRPr lang="sv-SE" sz="1600" dirty="0">
              <a:solidFill>
                <a:schemeClr val="accent4"/>
              </a:solidFill>
            </a:endParaRPr>
          </a:p>
          <a:p>
            <a:pPr marL="0" indent="0">
              <a:buNone/>
            </a:pPr>
            <a:r>
              <a:rPr lang="sv-SE" sz="1600" dirty="0">
                <a:solidFill>
                  <a:schemeClr val="accent4"/>
                </a:solidFill>
              </a:rPr>
              <a:t>Du frågar modern om vaccination. Modern svarar att de är skeptiska till vaccin och flickan har ej fått någon. Du tar prover för </a:t>
            </a:r>
            <a:r>
              <a:rPr lang="sv-SE" sz="1600" dirty="0" err="1">
                <a:solidFill>
                  <a:schemeClr val="accent4"/>
                </a:solidFill>
              </a:rPr>
              <a:t>pertussis</a:t>
            </a:r>
            <a:r>
              <a:rPr lang="sv-SE" sz="1600" dirty="0">
                <a:solidFill>
                  <a:schemeClr val="accent4"/>
                </a:solidFill>
              </a:rPr>
              <a:t> och flickan insättes på </a:t>
            </a:r>
            <a:r>
              <a:rPr lang="sv-SE" sz="1600" dirty="0" err="1">
                <a:solidFill>
                  <a:schemeClr val="accent4"/>
                </a:solidFill>
              </a:rPr>
              <a:t>Ery</a:t>
            </a:r>
            <a:r>
              <a:rPr lang="sv-SE" sz="1600" dirty="0">
                <a:solidFill>
                  <a:schemeClr val="accent4"/>
                </a:solidFill>
              </a:rPr>
              <a:t>-Max 40mg/kg fördelar på 2 dygn i 10 dagar. Flickan inlägges för observation under ett dygn men får sedan gå hem. Svar från mikrobiologi kommer som visar att hon är positiv för </a:t>
            </a:r>
            <a:r>
              <a:rPr lang="sv-SE" sz="1600" dirty="0" err="1">
                <a:solidFill>
                  <a:schemeClr val="accent4"/>
                </a:solidFill>
              </a:rPr>
              <a:t>Bordetella</a:t>
            </a:r>
            <a:r>
              <a:rPr lang="sv-SE" sz="1600" dirty="0">
                <a:solidFill>
                  <a:schemeClr val="accent4"/>
                </a:solidFill>
              </a:rPr>
              <a:t> </a:t>
            </a:r>
            <a:r>
              <a:rPr lang="sv-SE" sz="1600" dirty="0" err="1">
                <a:solidFill>
                  <a:schemeClr val="accent4"/>
                </a:solidFill>
              </a:rPr>
              <a:t>Pertussin</a:t>
            </a:r>
            <a:r>
              <a:rPr lang="sv-SE" sz="1600" dirty="0">
                <a:solidFill>
                  <a:schemeClr val="accent4"/>
                </a:solidFill>
              </a:rPr>
              <a:t> och en smittskyddsanmälan görs. </a:t>
            </a:r>
          </a:p>
          <a:p>
            <a:pPr marL="0" indent="0">
              <a:buNone/>
            </a:pPr>
            <a:endParaRPr lang="sv-SE" sz="1600" dirty="0"/>
          </a:p>
          <a:p>
            <a:pPr marL="0" indent="0">
              <a:buNone/>
            </a:pPr>
            <a:r>
              <a:rPr lang="sv-SE" sz="1600" dirty="0">
                <a:solidFill>
                  <a:schemeClr val="accent1"/>
                </a:solidFill>
              </a:rPr>
              <a:t>Slut på fall 2! </a:t>
            </a:r>
          </a:p>
          <a:p>
            <a:pPr marL="0" indent="0">
              <a:buNone/>
            </a:pPr>
            <a:endParaRPr lang="sv-SE" sz="1600" dirty="0"/>
          </a:p>
        </p:txBody>
      </p:sp>
    </p:spTree>
    <p:extLst>
      <p:ext uri="{BB962C8B-B14F-4D97-AF65-F5344CB8AC3E}">
        <p14:creationId xmlns:p14="http://schemas.microsoft.com/office/powerpoint/2010/main" val="29232013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6, Marie 29 år </a:t>
            </a:r>
            <a:endParaRPr lang="sv-SE" sz="1600" dirty="0"/>
          </a:p>
          <a:p>
            <a:pPr marL="0" indent="0">
              <a:buNone/>
            </a:pPr>
            <a:r>
              <a:rPr lang="sv-SE" sz="1200" i="1" dirty="0">
                <a:solidFill>
                  <a:schemeClr val="tx1">
                    <a:lumMod val="50000"/>
                    <a:lumOff val="50000"/>
                  </a:schemeClr>
                </a:solidFill>
              </a:rPr>
              <a:t>Du arbetar som förlossningsjour på ett länssjukhus. </a:t>
            </a:r>
            <a:br>
              <a:rPr lang="sv-SE" sz="1200" dirty="0">
                <a:solidFill>
                  <a:schemeClr val="tx1">
                    <a:lumMod val="50000"/>
                    <a:lumOff val="50000"/>
                  </a:schemeClr>
                </a:solidFill>
              </a:rPr>
            </a:br>
            <a:r>
              <a:rPr lang="sv-SE" sz="1200" i="1" dirty="0">
                <a:solidFill>
                  <a:schemeClr val="tx1">
                    <a:lumMod val="50000"/>
                    <a:lumOff val="50000"/>
                  </a:schemeClr>
                </a:solidFill>
              </a:rPr>
              <a:t>På sal 7 finns Marie som är 29 år gammal. Hon väntar sitt andra barn i vecka 40+6 och är frisk. Första förlossningen för tre år sedan avslutades med ett okomplicerat akut kejsarsnitt på grund av värksvaghet. Hon var då fullgången.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Vid inskrivningen i mödravården i aktuell graviditet hade hon BMI 34,5. Hennes blodtryck var normalt 110/70 och vid senaste kontrollen i vecka 39 var det 115/80. Hon har under graviditeten gått upp 22 kg. Glukosbelastning gjordes i vecka 28 med </a:t>
            </a:r>
            <a:r>
              <a:rPr lang="sv-SE" sz="1200" i="1" dirty="0" err="1">
                <a:solidFill>
                  <a:schemeClr val="tx1">
                    <a:lumMod val="50000"/>
                    <a:lumOff val="50000"/>
                  </a:schemeClr>
                </a:solidFill>
              </a:rPr>
              <a:t>fastevärde</a:t>
            </a:r>
            <a:r>
              <a:rPr lang="sv-SE" sz="1200" i="1" dirty="0">
                <a:solidFill>
                  <a:schemeClr val="tx1">
                    <a:lumMod val="50000"/>
                    <a:lumOff val="50000"/>
                  </a:schemeClr>
                </a:solidFill>
              </a:rPr>
              <a:t> 4,6 </a:t>
            </a:r>
            <a:r>
              <a:rPr lang="sv-SE" sz="1200" i="1" dirty="0" err="1">
                <a:solidFill>
                  <a:schemeClr val="tx1">
                    <a:lumMod val="50000"/>
                    <a:lumOff val="50000"/>
                  </a:schemeClr>
                </a:solidFill>
              </a:rPr>
              <a:t>mmol</a:t>
            </a:r>
            <a:r>
              <a:rPr lang="sv-SE" sz="1200" i="1" dirty="0">
                <a:solidFill>
                  <a:schemeClr val="tx1">
                    <a:lumMod val="50000"/>
                    <a:lumOff val="50000"/>
                  </a:schemeClr>
                </a:solidFill>
              </a:rPr>
              <a:t>/L och 2-timmarsvärde 7,4 </a:t>
            </a:r>
            <a:r>
              <a:rPr lang="sv-SE" sz="1200" i="1" dirty="0" err="1">
                <a:solidFill>
                  <a:schemeClr val="tx1">
                    <a:lumMod val="50000"/>
                    <a:lumOff val="50000"/>
                  </a:schemeClr>
                </a:solidFill>
              </a:rPr>
              <a:t>mmol</a:t>
            </a:r>
            <a:r>
              <a:rPr lang="sv-SE" sz="1200" i="1" dirty="0">
                <a:solidFill>
                  <a:schemeClr val="tx1">
                    <a:lumMod val="50000"/>
                    <a:lumOff val="50000"/>
                  </a:schemeClr>
                </a:solidFill>
              </a:rPr>
              <a:t>/L. SF-måttet har följt en normal ökning strax under + 2 SD. Hon var sjukskriven i tre veckor under första </a:t>
            </a:r>
            <a:r>
              <a:rPr lang="sv-SE" sz="1200" i="1" dirty="0" err="1">
                <a:solidFill>
                  <a:schemeClr val="tx1">
                    <a:lumMod val="50000"/>
                    <a:lumOff val="50000"/>
                  </a:schemeClr>
                </a:solidFill>
              </a:rPr>
              <a:t>trimestern</a:t>
            </a:r>
            <a:r>
              <a:rPr lang="sv-SE" sz="1200" i="1" dirty="0">
                <a:solidFill>
                  <a:schemeClr val="tx1">
                    <a:lumMod val="50000"/>
                    <a:lumOff val="50000"/>
                  </a:schemeClr>
                </a:solidFill>
              </a:rPr>
              <a:t> på grund av </a:t>
            </a:r>
            <a:r>
              <a:rPr lang="sv-SE" sz="1200" i="1" dirty="0" err="1">
                <a:solidFill>
                  <a:schemeClr val="tx1">
                    <a:lumMod val="50000"/>
                    <a:lumOff val="50000"/>
                  </a:schemeClr>
                </a:solidFill>
              </a:rPr>
              <a:t>hyperemesis</a:t>
            </a:r>
            <a:r>
              <a:rPr lang="sv-SE" sz="1200" i="1" dirty="0">
                <a:solidFill>
                  <a:schemeClr val="tx1">
                    <a:lumMod val="50000"/>
                    <a:lumOff val="50000"/>
                  </a:schemeClr>
                </a:solidFill>
              </a:rPr>
              <a:t> men har mått bra resten av graviditeten och jobbat administrativt fram till v. 37.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Marie kom in till förlossningen efter spontan vattenavgång i hemmet och vid ankomsten hade hon 2-3 värkar per 10 minuter. Vid yttre palpation noterades ett </a:t>
            </a:r>
            <a:r>
              <a:rPr lang="sv-SE" sz="1200" i="1" dirty="0" err="1">
                <a:solidFill>
                  <a:schemeClr val="tx1">
                    <a:lumMod val="50000"/>
                    <a:lumOff val="50000"/>
                  </a:schemeClr>
                </a:solidFill>
              </a:rPr>
              <a:t>vänstervänt</a:t>
            </a:r>
            <a:r>
              <a:rPr lang="sv-SE" sz="1200" i="1" dirty="0">
                <a:solidFill>
                  <a:schemeClr val="tx1">
                    <a:lumMod val="50000"/>
                    <a:lumOff val="50000"/>
                  </a:schemeClr>
                </a:solidFill>
              </a:rPr>
              <a:t> </a:t>
            </a:r>
            <a:r>
              <a:rPr lang="sv-SE" sz="1200" i="1" dirty="0" err="1">
                <a:solidFill>
                  <a:schemeClr val="tx1">
                    <a:lumMod val="50000"/>
                    <a:lumOff val="50000"/>
                  </a:schemeClr>
                </a:solidFill>
              </a:rPr>
              <a:t>längsläge</a:t>
            </a:r>
            <a:r>
              <a:rPr lang="sv-SE" sz="1200" i="1" dirty="0">
                <a:solidFill>
                  <a:schemeClr val="tx1">
                    <a:lumMod val="50000"/>
                    <a:lumOff val="50000"/>
                  </a:schemeClr>
                </a:solidFill>
              </a:rPr>
              <a:t> med fixerat huvud nedåt. Då barnmorskan gjorde inre undersökning var cervix </a:t>
            </a:r>
            <a:r>
              <a:rPr lang="sv-SE" sz="1200" i="1" dirty="0" err="1">
                <a:solidFill>
                  <a:schemeClr val="tx1">
                    <a:lumMod val="50000"/>
                    <a:lumOff val="50000"/>
                  </a:schemeClr>
                </a:solidFill>
              </a:rPr>
              <a:t>mediosakral</a:t>
            </a:r>
            <a:r>
              <a:rPr lang="sv-SE" sz="1200" i="1" dirty="0">
                <a:solidFill>
                  <a:schemeClr val="tx1">
                    <a:lumMod val="50000"/>
                    <a:lumOff val="50000"/>
                  </a:schemeClr>
                </a:solidFill>
              </a:rPr>
              <a:t>, utplånad, mjuk och öppen 4 cm. </a:t>
            </a:r>
            <a:r>
              <a:rPr lang="sv-SE" sz="1200" i="1" dirty="0" err="1">
                <a:solidFill>
                  <a:schemeClr val="tx1">
                    <a:lumMod val="50000"/>
                    <a:lumOff val="50000"/>
                  </a:schemeClr>
                </a:solidFill>
              </a:rPr>
              <a:t>Ffd</a:t>
            </a:r>
            <a:r>
              <a:rPr lang="sv-SE" sz="1200" i="1" dirty="0">
                <a:solidFill>
                  <a:schemeClr val="tx1">
                    <a:lumMod val="50000"/>
                    <a:lumOff val="50000"/>
                  </a:schemeClr>
                </a:solidFill>
              </a:rPr>
              <a:t>. huvud, i bäckeningången. Hennes blodtryck uppmättes till 120/80. </a:t>
            </a:r>
            <a:endParaRPr lang="sv-SE" sz="1200" dirty="0">
              <a:solidFill>
                <a:schemeClr val="tx1">
                  <a:lumMod val="50000"/>
                  <a:lumOff val="50000"/>
                </a:schemeClr>
              </a:solidFill>
            </a:endParaRPr>
          </a:p>
          <a:p>
            <a:pPr marL="0" indent="0">
              <a:buNone/>
            </a:pPr>
            <a:r>
              <a:rPr lang="sv-SE" sz="1200" i="1" dirty="0">
                <a:solidFill>
                  <a:schemeClr val="tx1">
                    <a:lumMod val="50000"/>
                    <a:lumOff val="50000"/>
                  </a:schemeClr>
                </a:solidFill>
              </a:rPr>
              <a:t>Intagnings-CTG bedömdes normalt. </a:t>
            </a:r>
            <a:br>
              <a:rPr lang="sv-SE" sz="1200" dirty="0">
                <a:solidFill>
                  <a:schemeClr val="tx1">
                    <a:lumMod val="50000"/>
                    <a:lumOff val="50000"/>
                  </a:schemeClr>
                </a:solidFill>
              </a:rPr>
            </a:br>
            <a:r>
              <a:rPr lang="sv-SE" sz="1200" i="1" dirty="0">
                <a:solidFill>
                  <a:schemeClr val="tx1">
                    <a:lumMod val="50000"/>
                    <a:lumOff val="50000"/>
                  </a:schemeClr>
                </a:solidFill>
              </a:rPr>
              <a:t>Du bedömer att Marie har medelhög risk inför förlossningen, mot bakgrund av hennes BMI, stora viktuppgång under graviditeten och tidigare kejsarsnitt. I övrigt bedömer du att graviditeten varit normal. </a:t>
            </a:r>
            <a:br>
              <a:rPr lang="sv-SE" sz="1200" dirty="0">
                <a:solidFill>
                  <a:schemeClr val="tx1">
                    <a:lumMod val="50000"/>
                    <a:lumOff val="50000"/>
                  </a:schemeClr>
                </a:solidFill>
              </a:rPr>
            </a:br>
            <a:r>
              <a:rPr lang="sv-SE" sz="1200" i="1" dirty="0">
                <a:solidFill>
                  <a:schemeClr val="tx1">
                    <a:lumMod val="50000"/>
                    <a:lumOff val="50000"/>
                  </a:schemeClr>
                </a:solidFill>
              </a:rPr>
              <a:t>Marie upplever efter hand smärtan allt svårare att hantera och hon får en epiduralbedövning. Vid vaginal undersökning är cervix öppen 5 cm och huvudet står ovan </a:t>
            </a:r>
            <a:r>
              <a:rPr lang="sv-SE" sz="1200" i="1" dirty="0" err="1">
                <a:solidFill>
                  <a:schemeClr val="tx1">
                    <a:lumMod val="50000"/>
                    <a:lumOff val="50000"/>
                  </a:schemeClr>
                </a:solidFill>
              </a:rPr>
              <a:t>spinae</a:t>
            </a:r>
            <a:r>
              <a:rPr lang="sv-SE" sz="1200" i="1" dirty="0">
                <a:solidFill>
                  <a:schemeClr val="tx1">
                    <a:lumMod val="50000"/>
                    <a:lumOff val="50000"/>
                  </a:schemeClr>
                </a:solidFill>
              </a:rPr>
              <a:t>. Det rinner klart fostervatten. </a:t>
            </a:r>
          </a:p>
          <a:p>
            <a:pPr marL="0" indent="0">
              <a:buNone/>
            </a:pPr>
            <a:r>
              <a:rPr lang="sv-SE" sz="1200" i="1" dirty="0">
                <a:solidFill>
                  <a:schemeClr val="tx1">
                    <a:lumMod val="50000"/>
                    <a:lumOff val="50000"/>
                  </a:schemeClr>
                </a:solidFill>
              </a:rPr>
              <a:t>Din riskbedömning inför tolkningen blir densamma, frånsett att Marie nu har starkare värkar. Samtliga parametrar är fortfarande normala, men du noterar att basalfrekvensen stigit med ca 20 slag/minut. </a:t>
            </a:r>
            <a:br>
              <a:rPr lang="sv-SE" sz="1600" dirty="0"/>
            </a:br>
            <a:endParaRPr lang="sv-SE" sz="1600" dirty="0"/>
          </a:p>
          <a:p>
            <a:pPr marL="0" indent="0">
              <a:buNone/>
            </a:pPr>
            <a:r>
              <a:rPr lang="sv-SE" sz="1600" dirty="0"/>
              <a:t>Den mest sannolika orsaken just nu är feber hos Marie. Du ber barnmorskan kontrollera hennes temperatur och får veta att den är 38,1 grader. Du undersöker henne och finner oförändrat blodtryck och en puls på ca 90/ minut. Hennes livmoder är oöm och du hör normala andningsljud då du auskulterar hennes lungor. </a:t>
            </a:r>
          </a:p>
          <a:p>
            <a:pPr marL="0" indent="0">
              <a:buNone/>
            </a:pPr>
            <a:r>
              <a:rPr lang="sv-SE" sz="1600" b="1" dirty="0"/>
              <a:t>Fråga 6:4 (2p) </a:t>
            </a:r>
            <a:br>
              <a:rPr lang="sv-SE" sz="1600" b="1" dirty="0"/>
            </a:br>
            <a:r>
              <a:rPr lang="sv-SE" sz="1600" dirty="0"/>
              <a:t>Vilket eller vilka läkemedel ordinerar du och varför? </a:t>
            </a:r>
            <a:br>
              <a:rPr lang="sv-SE" sz="1600" dirty="0"/>
            </a:br>
            <a:br>
              <a:rPr lang="sv-SE" sz="1600" dirty="0"/>
            </a:br>
            <a:endParaRPr lang="sv-SE" sz="1600" dirty="0">
              <a:solidFill>
                <a:schemeClr val="accent4"/>
              </a:solidFill>
            </a:endParaRPr>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025472893"/>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6: Nyfött barn </a:t>
            </a:r>
          </a:p>
          <a:p>
            <a:pPr marL="0" indent="0">
              <a:buNone/>
            </a:pPr>
            <a:r>
              <a:rPr lang="sv-SE" sz="1600" dirty="0"/>
              <a:t>Du har fått ST i barnmedicin och går din första nattjour. En barnmorska ringer från förlossningen och ger följande rapport: </a:t>
            </a:r>
          </a:p>
          <a:p>
            <a:pPr marL="0" indent="0">
              <a:buNone/>
            </a:pPr>
            <a:r>
              <a:rPr lang="sv-SE" sz="1600" dirty="0"/>
              <a:t>S: 10 min gammalt barn har lite jobbigt med andningen. </a:t>
            </a:r>
            <a:br>
              <a:rPr lang="sv-SE" sz="1600" dirty="0"/>
            </a:br>
            <a:r>
              <a:rPr lang="sv-SE" sz="1600" dirty="0"/>
              <a:t>B: Frisk mamma, andra barnet, normal graviditet, vattenavgång för 2 dagar sedan, snabb förlossning i vecka 37+2. </a:t>
            </a:r>
            <a:br>
              <a:rPr lang="sv-SE" sz="1600" dirty="0"/>
            </a:br>
            <a:r>
              <a:rPr lang="sv-SE" sz="1600" dirty="0"/>
              <a:t>A: Skrek direkt efter förlossningen men nu ansträngd andning med </a:t>
            </a:r>
            <a:r>
              <a:rPr lang="sv-SE" sz="1600" dirty="0" err="1"/>
              <a:t>grunting</a:t>
            </a:r>
            <a:r>
              <a:rPr lang="sv-SE" sz="1600" dirty="0"/>
              <a:t> och indragningar. </a:t>
            </a:r>
            <a:br>
              <a:rPr lang="sv-SE" sz="1600" dirty="0"/>
            </a:br>
            <a:r>
              <a:rPr lang="sv-SE" sz="1600" dirty="0"/>
              <a:t>R: Hon vill att du kommer direkt. </a:t>
            </a:r>
          </a:p>
          <a:p>
            <a:pPr marL="0" indent="0">
              <a:buNone/>
            </a:pPr>
            <a:r>
              <a:rPr lang="sv-SE" sz="1600" dirty="0"/>
              <a:t>På vägen till förlossningen funderar du på olika typer av andningsstörningar hos nyfödda. </a:t>
            </a:r>
            <a:br>
              <a:rPr lang="sv-SE" sz="1600" dirty="0"/>
            </a:br>
            <a:br>
              <a:rPr lang="sv-SE" sz="1600" dirty="0"/>
            </a:br>
            <a:r>
              <a:rPr lang="sv-SE" sz="1600" dirty="0"/>
              <a:t>Fråga 6:1. </a:t>
            </a:r>
            <a:br>
              <a:rPr lang="sv-SE" sz="1600" dirty="0"/>
            </a:br>
            <a:r>
              <a:rPr lang="sv-SE" sz="1600" dirty="0"/>
              <a:t>Nämn 3 differentialdiagnoser som mest sannolikt kan förklara detta barnets andningsbesvär och förklara kortfattat - en mening räcker - varför du överväger dessa tillstånd (3p) </a:t>
            </a:r>
            <a:br>
              <a:rPr lang="sv-SE" sz="1600" dirty="0"/>
            </a:br>
            <a:br>
              <a:rPr lang="sv-SE" sz="1600" dirty="0"/>
            </a:br>
            <a:endParaRPr lang="sv-SE" sz="1600" dirty="0"/>
          </a:p>
        </p:txBody>
      </p:sp>
    </p:spTree>
    <p:extLst>
      <p:ext uri="{BB962C8B-B14F-4D97-AF65-F5344CB8AC3E}">
        <p14:creationId xmlns:p14="http://schemas.microsoft.com/office/powerpoint/2010/main" val="2367433889"/>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6: Nyfött barn </a:t>
            </a:r>
          </a:p>
          <a:p>
            <a:pPr marL="0" indent="0">
              <a:buNone/>
            </a:pPr>
            <a:r>
              <a:rPr lang="sv-SE" sz="1600" dirty="0"/>
              <a:t>Du har fått ST i barnmedicin och går din första nattjour. En barnmorska ringer från förlossningen och ger följande rapport: </a:t>
            </a:r>
          </a:p>
          <a:p>
            <a:pPr marL="0" indent="0">
              <a:buNone/>
            </a:pPr>
            <a:r>
              <a:rPr lang="sv-SE" sz="1600" dirty="0"/>
              <a:t>S: 10 min gammalt barn har lite jobbigt med andningen. </a:t>
            </a:r>
            <a:br>
              <a:rPr lang="sv-SE" sz="1600" dirty="0"/>
            </a:br>
            <a:r>
              <a:rPr lang="sv-SE" sz="1600" dirty="0"/>
              <a:t>B: Frisk mamma, andra barnet, normal graviditet, vattenavgång för 2 dagar sedan, snabb förlossning i vecka 37+2. </a:t>
            </a:r>
            <a:br>
              <a:rPr lang="sv-SE" sz="1600" dirty="0"/>
            </a:br>
            <a:r>
              <a:rPr lang="sv-SE" sz="1600" dirty="0"/>
              <a:t>A: Skrek direkt efter förlossningen men nu ansträngd andning med </a:t>
            </a:r>
            <a:r>
              <a:rPr lang="sv-SE" sz="1600" dirty="0" err="1"/>
              <a:t>grunting</a:t>
            </a:r>
            <a:r>
              <a:rPr lang="sv-SE" sz="1600" dirty="0"/>
              <a:t> och indragningar. </a:t>
            </a:r>
            <a:br>
              <a:rPr lang="sv-SE" sz="1600" dirty="0"/>
            </a:br>
            <a:r>
              <a:rPr lang="sv-SE" sz="1600" dirty="0"/>
              <a:t>R: Hon vill att du kommer direkt. </a:t>
            </a:r>
          </a:p>
          <a:p>
            <a:pPr marL="0" indent="0">
              <a:buNone/>
            </a:pPr>
            <a:r>
              <a:rPr lang="sv-SE" sz="1600" dirty="0"/>
              <a:t>På vägen till förlossningen funderar du på olika typer av andningsstörningar hos nyfödda. </a:t>
            </a:r>
            <a:br>
              <a:rPr lang="sv-SE" sz="1600" dirty="0"/>
            </a:br>
            <a:br>
              <a:rPr lang="sv-SE" sz="1600" dirty="0"/>
            </a:br>
            <a:r>
              <a:rPr lang="sv-SE" sz="1600" dirty="0"/>
              <a:t>Fråga 6:1. </a:t>
            </a:r>
            <a:br>
              <a:rPr lang="sv-SE" sz="1600" dirty="0"/>
            </a:br>
            <a:r>
              <a:rPr lang="sv-SE" sz="1600" dirty="0"/>
              <a:t>Nämn 3 differentialdiagnoser som mest sannolikt kan förklara detta barnets andningsbesvär och förklara kortfattat - en mening räcker - varför du överväger dessa tillstånd (3p)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0,5p per tillstånd som är relevant och 0,5 p per motivering </a:t>
            </a:r>
          </a:p>
          <a:p>
            <a:pPr marL="0" indent="0">
              <a:buNone/>
            </a:pPr>
            <a:r>
              <a:rPr lang="sv-SE" sz="1600" dirty="0">
                <a:solidFill>
                  <a:schemeClr val="accent4"/>
                </a:solidFill>
              </a:rPr>
              <a:t>1. Adaptationsstörning/NAS/PAS – kan drabba alla utan riskfaktorer, ökad risk vid lätt underburenhet </a:t>
            </a:r>
          </a:p>
          <a:p>
            <a:pPr marL="0" indent="0">
              <a:buNone/>
            </a:pPr>
            <a:r>
              <a:rPr lang="sv-SE" sz="1600" dirty="0">
                <a:solidFill>
                  <a:schemeClr val="accent4"/>
                </a:solidFill>
              </a:rPr>
              <a:t>2. Infektion – lång vattenavgång ger ökad risk för detta </a:t>
            </a:r>
          </a:p>
          <a:p>
            <a:pPr marL="0" indent="0">
              <a:buNone/>
            </a:pPr>
            <a:r>
              <a:rPr lang="sv-SE" sz="1600" dirty="0">
                <a:solidFill>
                  <a:schemeClr val="accent4"/>
                </a:solidFill>
              </a:rPr>
              <a:t>3. Pneumothorax – kan drabba alla och ger samma symptom som övriga orsaker </a:t>
            </a:r>
          </a:p>
          <a:p>
            <a:pPr marL="0" indent="0">
              <a:buNone/>
            </a:pPr>
            <a:r>
              <a:rPr lang="sv-SE" sz="1600" dirty="0">
                <a:solidFill>
                  <a:schemeClr val="accent4"/>
                </a:solidFill>
              </a:rPr>
              <a:t>4. Persisterande </a:t>
            </a:r>
            <a:r>
              <a:rPr lang="sv-SE" sz="1600" dirty="0" err="1">
                <a:solidFill>
                  <a:schemeClr val="accent4"/>
                </a:solidFill>
              </a:rPr>
              <a:t>pulmonell</a:t>
            </a:r>
            <a:r>
              <a:rPr lang="sv-SE" sz="1600" dirty="0">
                <a:solidFill>
                  <a:schemeClr val="accent4"/>
                </a:solidFill>
              </a:rPr>
              <a:t> hypertension – måste alltid övervägas även om det typiska snarast är syresättningssvårigheter mer än andningsbesvär </a:t>
            </a:r>
          </a:p>
          <a:p>
            <a:pPr marL="0" indent="0">
              <a:buNone/>
            </a:pPr>
            <a:r>
              <a:rPr lang="sv-SE" sz="1600" dirty="0">
                <a:solidFill>
                  <a:schemeClr val="accent4"/>
                </a:solidFill>
              </a:rPr>
              <a:t>5. </a:t>
            </a:r>
            <a:r>
              <a:rPr lang="sv-SE" sz="1600" dirty="0" err="1">
                <a:solidFill>
                  <a:schemeClr val="accent4"/>
                </a:solidFill>
              </a:rPr>
              <a:t>Hjärtvitium</a:t>
            </a:r>
            <a:r>
              <a:rPr lang="sv-SE" sz="1600" dirty="0">
                <a:solidFill>
                  <a:schemeClr val="accent4"/>
                </a:solidFill>
              </a:rPr>
              <a:t> – kan godkännas då det kan ge andningsbesvär men ger inte full poäng eftersom diagnoserna ovan är mer sannolika </a:t>
            </a:r>
          </a:p>
          <a:p>
            <a:pPr marL="0" indent="0">
              <a:buNone/>
            </a:pPr>
            <a:r>
              <a:rPr lang="sv-SE" sz="1600" dirty="0">
                <a:solidFill>
                  <a:schemeClr val="accent4"/>
                </a:solidFill>
              </a:rPr>
              <a:t>6. </a:t>
            </a:r>
            <a:r>
              <a:rPr lang="sv-SE" sz="1600" dirty="0" err="1">
                <a:solidFill>
                  <a:schemeClr val="accent4"/>
                </a:solidFill>
              </a:rPr>
              <a:t>Mekoniumaspiration</a:t>
            </a:r>
            <a:r>
              <a:rPr lang="sv-SE" sz="1600" dirty="0">
                <a:solidFill>
                  <a:schemeClr val="accent4"/>
                </a:solidFill>
              </a:rPr>
              <a:t> – mindre troligt då det inte finns uppgifter om </a:t>
            </a:r>
            <a:r>
              <a:rPr lang="sv-SE" sz="1600" dirty="0" err="1">
                <a:solidFill>
                  <a:schemeClr val="accent4"/>
                </a:solidFill>
              </a:rPr>
              <a:t>mekoniumförekomst</a:t>
            </a:r>
            <a:r>
              <a:rPr lang="sv-SE" sz="1600" dirty="0">
                <a:solidFill>
                  <a:schemeClr val="accent4"/>
                </a:solidFill>
              </a:rPr>
              <a:t> men kan inte uteslutas i detta läget) </a:t>
            </a:r>
          </a:p>
          <a:p>
            <a:pPr marL="0" indent="0">
              <a:buNone/>
            </a:pPr>
            <a:r>
              <a:rPr lang="sv-SE" sz="1600" dirty="0">
                <a:solidFill>
                  <a:schemeClr val="accent4"/>
                </a:solidFill>
              </a:rPr>
              <a:t>7. RDS kan knappast godkännas då det inte drabbar barn vid denna </a:t>
            </a:r>
            <a:r>
              <a:rPr lang="sv-SE" sz="1600" dirty="0" err="1">
                <a:solidFill>
                  <a:schemeClr val="accent4"/>
                </a:solidFill>
              </a:rPr>
              <a:t>gestationsåldern</a:t>
            </a:r>
            <a:r>
              <a:rPr lang="sv-SE" sz="1600" dirty="0">
                <a:solidFill>
                  <a:schemeClr val="accent4"/>
                </a:solidFill>
              </a:rPr>
              <a:t> </a:t>
            </a:r>
          </a:p>
          <a:p>
            <a:pPr marL="0" indent="0">
              <a:buNone/>
            </a:pPr>
            <a:br>
              <a:rPr lang="sv-SE" sz="1000" dirty="0">
                <a:solidFill>
                  <a:schemeClr val="tx1">
                    <a:lumMod val="50000"/>
                    <a:lumOff val="50000"/>
                  </a:schemeClr>
                </a:solidFill>
              </a:rPr>
            </a:br>
            <a:r>
              <a:rPr lang="sv-SE" sz="1000" dirty="0">
                <a:solidFill>
                  <a:schemeClr val="tx1">
                    <a:lumMod val="50000"/>
                    <a:lumOff val="50000"/>
                  </a:schemeClr>
                </a:solidFill>
              </a:rPr>
              <a:t>B91a, B91b, B91c, B132 </a:t>
            </a:r>
          </a:p>
          <a:p>
            <a:pPr marL="0" indent="0">
              <a:buNone/>
            </a:pPr>
            <a:endParaRPr lang="sv-SE" sz="1600" dirty="0"/>
          </a:p>
        </p:txBody>
      </p:sp>
    </p:spTree>
    <p:extLst>
      <p:ext uri="{BB962C8B-B14F-4D97-AF65-F5344CB8AC3E}">
        <p14:creationId xmlns:p14="http://schemas.microsoft.com/office/powerpoint/2010/main" val="2985957510"/>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6: Nyfött barn </a:t>
            </a:r>
          </a:p>
          <a:p>
            <a:pPr marL="0" indent="0">
              <a:buNone/>
            </a:pPr>
            <a:r>
              <a:rPr lang="sv-SE" sz="1200" i="1" dirty="0">
                <a:solidFill>
                  <a:schemeClr val="tx1">
                    <a:lumMod val="50000"/>
                    <a:lumOff val="50000"/>
                  </a:schemeClr>
                </a:solidFill>
              </a:rPr>
              <a:t>Du har fått ST i barnmedicin och går din första nattjour. En barnmorska ringer från förlossningen och ger följande rapport: </a:t>
            </a:r>
            <a:br>
              <a:rPr lang="sv-SE" sz="1200" i="1" dirty="0">
                <a:solidFill>
                  <a:schemeClr val="tx1">
                    <a:lumMod val="50000"/>
                    <a:lumOff val="50000"/>
                  </a:schemeClr>
                </a:solidFill>
              </a:rPr>
            </a:br>
            <a:r>
              <a:rPr lang="sv-SE" sz="1200" i="1" dirty="0">
                <a:solidFill>
                  <a:schemeClr val="tx1">
                    <a:lumMod val="50000"/>
                    <a:lumOff val="50000"/>
                  </a:schemeClr>
                </a:solidFill>
              </a:rPr>
              <a:t>S: 10 min gammalt barn har lite jobbigt med andningen. </a:t>
            </a:r>
            <a:br>
              <a:rPr lang="sv-SE" sz="1200" i="1" dirty="0">
                <a:solidFill>
                  <a:schemeClr val="tx1">
                    <a:lumMod val="50000"/>
                    <a:lumOff val="50000"/>
                  </a:schemeClr>
                </a:solidFill>
              </a:rPr>
            </a:br>
            <a:r>
              <a:rPr lang="sv-SE" sz="1200" i="1" dirty="0">
                <a:solidFill>
                  <a:schemeClr val="tx1">
                    <a:lumMod val="50000"/>
                    <a:lumOff val="50000"/>
                  </a:schemeClr>
                </a:solidFill>
              </a:rPr>
              <a:t>B: Frisk mamma, andra barnet, normal graviditet, vattenavgång för 2 dagar sedan, snabb förlossning i vecka 37+2. </a:t>
            </a:r>
            <a:br>
              <a:rPr lang="sv-SE" sz="1200" i="1" dirty="0">
                <a:solidFill>
                  <a:schemeClr val="tx1">
                    <a:lumMod val="50000"/>
                    <a:lumOff val="50000"/>
                  </a:schemeClr>
                </a:solidFill>
              </a:rPr>
            </a:br>
            <a:r>
              <a:rPr lang="sv-SE" sz="1200" i="1" dirty="0">
                <a:solidFill>
                  <a:schemeClr val="tx1">
                    <a:lumMod val="50000"/>
                    <a:lumOff val="50000"/>
                  </a:schemeClr>
                </a:solidFill>
              </a:rPr>
              <a:t>A: Skrek direkt efter förlossningen men nu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och indragningar. </a:t>
            </a:r>
            <a:br>
              <a:rPr lang="sv-SE" sz="1200" i="1" dirty="0">
                <a:solidFill>
                  <a:schemeClr val="tx1">
                    <a:lumMod val="50000"/>
                    <a:lumOff val="50000"/>
                  </a:schemeClr>
                </a:solidFill>
              </a:rPr>
            </a:br>
            <a:r>
              <a:rPr lang="sv-SE" sz="1200" i="1" dirty="0">
                <a:solidFill>
                  <a:schemeClr val="tx1">
                    <a:lumMod val="50000"/>
                    <a:lumOff val="50000"/>
                  </a:schemeClr>
                </a:solidFill>
              </a:rPr>
              <a:t>R: Hon vill att du kommer direkt.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Du tänker att adaptationsstörning nog är den mest sannolika orsaken. Med tanke på långvattenavgång måste du ha </a:t>
            </a:r>
            <a:r>
              <a:rPr lang="sv-SE" sz="1600" dirty="0" err="1"/>
              <a:t>ev</a:t>
            </a:r>
            <a:r>
              <a:rPr lang="sv-SE" sz="1600" dirty="0"/>
              <a:t> infektion i åtanke. En tredje differentialdiagnos kan vara pneumothorax. </a:t>
            </a:r>
          </a:p>
          <a:p>
            <a:pPr marL="0" indent="0">
              <a:buNone/>
            </a:pPr>
            <a:r>
              <a:rPr lang="sv-SE" sz="1600" dirty="0"/>
              <a:t>Du undersöker barnet som ligger på mammans mage inne i förlossningsrummet. Det är nu 15 minuter gammalt. </a:t>
            </a:r>
          </a:p>
          <a:p>
            <a:pPr marL="0" indent="0">
              <a:buNone/>
            </a:pPr>
            <a:r>
              <a:rPr lang="sv-SE" sz="1600" dirty="0"/>
              <a:t>Rosig hudfärg. Regelbunden men ansträngd andning med </a:t>
            </a:r>
            <a:r>
              <a:rPr lang="sv-SE" sz="1600" dirty="0" err="1"/>
              <a:t>grunting</a:t>
            </a:r>
            <a:r>
              <a:rPr lang="sv-SE" sz="1600" dirty="0"/>
              <a:t>, </a:t>
            </a:r>
            <a:r>
              <a:rPr lang="sv-SE" sz="1600" dirty="0" err="1"/>
              <a:t>intercostala</a:t>
            </a:r>
            <a:r>
              <a:rPr lang="sv-SE" sz="1600" dirty="0"/>
              <a:t> indragningar, näsvingespel. Regelbunden hjärtrytm ca 120/minut, inga tydliga blåsljud. Svag muskeltonus. </a:t>
            </a:r>
            <a:br>
              <a:rPr lang="sv-SE" sz="1600" dirty="0"/>
            </a:br>
            <a:br>
              <a:rPr lang="sv-SE" sz="1600" dirty="0"/>
            </a:br>
            <a:r>
              <a:rPr lang="sv-SE" sz="1600" dirty="0"/>
              <a:t>Fråga 6:2. </a:t>
            </a:r>
            <a:br>
              <a:rPr lang="sv-SE" sz="1600" dirty="0"/>
            </a:br>
            <a:r>
              <a:rPr lang="sv-SE" sz="1600" dirty="0"/>
              <a:t>Utifrån dina diagnostiska funderingar ovan, vilken behandling vill du ge barnet för att underlätta andningen? (1p) </a:t>
            </a:r>
            <a:br>
              <a:rPr lang="sv-SE" sz="1600" dirty="0"/>
            </a:br>
            <a:br>
              <a:rPr lang="sv-SE" sz="1600" dirty="0"/>
            </a:br>
            <a:endParaRPr lang="sv-SE" sz="1600" dirty="0"/>
          </a:p>
        </p:txBody>
      </p:sp>
    </p:spTree>
    <p:extLst>
      <p:ext uri="{BB962C8B-B14F-4D97-AF65-F5344CB8AC3E}">
        <p14:creationId xmlns:p14="http://schemas.microsoft.com/office/powerpoint/2010/main" val="3043152858"/>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6: Nyfött barn </a:t>
            </a:r>
          </a:p>
          <a:p>
            <a:pPr marL="0" indent="0">
              <a:buNone/>
            </a:pPr>
            <a:r>
              <a:rPr lang="sv-SE" sz="1200" i="1" dirty="0">
                <a:solidFill>
                  <a:schemeClr val="tx1">
                    <a:lumMod val="50000"/>
                    <a:lumOff val="50000"/>
                  </a:schemeClr>
                </a:solidFill>
              </a:rPr>
              <a:t>Du har fått ST i barnmedicin och går din första nattjour. En barnmorska ringer från förlossningen och ger följande rapport: </a:t>
            </a:r>
            <a:br>
              <a:rPr lang="sv-SE" sz="1200" i="1" dirty="0">
                <a:solidFill>
                  <a:schemeClr val="tx1">
                    <a:lumMod val="50000"/>
                    <a:lumOff val="50000"/>
                  </a:schemeClr>
                </a:solidFill>
              </a:rPr>
            </a:br>
            <a:r>
              <a:rPr lang="sv-SE" sz="1200" i="1" dirty="0">
                <a:solidFill>
                  <a:schemeClr val="tx1">
                    <a:lumMod val="50000"/>
                    <a:lumOff val="50000"/>
                  </a:schemeClr>
                </a:solidFill>
              </a:rPr>
              <a:t>S: 10 min gammalt barn har lite jobbigt med andningen. </a:t>
            </a:r>
            <a:br>
              <a:rPr lang="sv-SE" sz="1200" i="1" dirty="0">
                <a:solidFill>
                  <a:schemeClr val="tx1">
                    <a:lumMod val="50000"/>
                    <a:lumOff val="50000"/>
                  </a:schemeClr>
                </a:solidFill>
              </a:rPr>
            </a:br>
            <a:r>
              <a:rPr lang="sv-SE" sz="1200" i="1" dirty="0">
                <a:solidFill>
                  <a:schemeClr val="tx1">
                    <a:lumMod val="50000"/>
                    <a:lumOff val="50000"/>
                  </a:schemeClr>
                </a:solidFill>
              </a:rPr>
              <a:t>B: Frisk mamma, andra barnet, normal graviditet, vattenavgång för 2 dagar sedan, snabb förlossning i vecka 37+2. </a:t>
            </a:r>
            <a:br>
              <a:rPr lang="sv-SE" sz="1200" i="1" dirty="0">
                <a:solidFill>
                  <a:schemeClr val="tx1">
                    <a:lumMod val="50000"/>
                    <a:lumOff val="50000"/>
                  </a:schemeClr>
                </a:solidFill>
              </a:rPr>
            </a:br>
            <a:r>
              <a:rPr lang="sv-SE" sz="1200" i="1" dirty="0">
                <a:solidFill>
                  <a:schemeClr val="tx1">
                    <a:lumMod val="50000"/>
                    <a:lumOff val="50000"/>
                  </a:schemeClr>
                </a:solidFill>
              </a:rPr>
              <a:t>A: Skrek direkt efter förlossningen men nu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och indragningar. </a:t>
            </a:r>
            <a:br>
              <a:rPr lang="sv-SE" sz="1200" i="1" dirty="0">
                <a:solidFill>
                  <a:schemeClr val="tx1">
                    <a:lumMod val="50000"/>
                    <a:lumOff val="50000"/>
                  </a:schemeClr>
                </a:solidFill>
              </a:rPr>
            </a:br>
            <a:r>
              <a:rPr lang="sv-SE" sz="1200" i="1" dirty="0">
                <a:solidFill>
                  <a:schemeClr val="tx1">
                    <a:lumMod val="50000"/>
                    <a:lumOff val="50000"/>
                  </a:schemeClr>
                </a:solidFill>
              </a:rPr>
              <a:t>R: Hon vill att du kommer direkt.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Du tänker att adaptationsstörning nog är den mest sannolika orsaken. Med tanke på långvattenavgång måste du ha </a:t>
            </a:r>
            <a:r>
              <a:rPr lang="sv-SE" sz="1600" dirty="0" err="1"/>
              <a:t>ev</a:t>
            </a:r>
            <a:r>
              <a:rPr lang="sv-SE" sz="1600" dirty="0"/>
              <a:t> infektion i åtanke. En tredje differentialdiagnos kan vara pneumothorax. </a:t>
            </a:r>
          </a:p>
          <a:p>
            <a:pPr marL="0" indent="0">
              <a:buNone/>
            </a:pPr>
            <a:r>
              <a:rPr lang="sv-SE" sz="1600" dirty="0"/>
              <a:t>Du undersöker barnet som ligger på mammans mage inne i förlossningsrummet. Det är nu 15 minuter gammalt. </a:t>
            </a:r>
          </a:p>
          <a:p>
            <a:pPr marL="0" indent="0">
              <a:buNone/>
            </a:pPr>
            <a:r>
              <a:rPr lang="sv-SE" sz="1600" dirty="0"/>
              <a:t>Rosig hudfärg. Regelbunden men ansträngd andning med </a:t>
            </a:r>
            <a:r>
              <a:rPr lang="sv-SE" sz="1600" dirty="0" err="1"/>
              <a:t>grunting</a:t>
            </a:r>
            <a:r>
              <a:rPr lang="sv-SE" sz="1600" dirty="0"/>
              <a:t>, </a:t>
            </a:r>
            <a:r>
              <a:rPr lang="sv-SE" sz="1600" dirty="0" err="1"/>
              <a:t>intercostala</a:t>
            </a:r>
            <a:r>
              <a:rPr lang="sv-SE" sz="1600" dirty="0"/>
              <a:t> indragningar, näsvingespel. Regelbunden hjärtrytm ca 120/minut, inga tydliga blåsljud. Svag muskeltonus. </a:t>
            </a:r>
            <a:br>
              <a:rPr lang="sv-SE" sz="1600" dirty="0"/>
            </a:br>
            <a:br>
              <a:rPr lang="sv-SE" sz="1600" dirty="0"/>
            </a:br>
            <a:r>
              <a:rPr lang="sv-SE" sz="1600" dirty="0"/>
              <a:t>Fråga 6:2. </a:t>
            </a:r>
            <a:br>
              <a:rPr lang="sv-SE" sz="1600" dirty="0"/>
            </a:br>
            <a:r>
              <a:rPr lang="sv-SE" sz="1600" dirty="0"/>
              <a:t>Utifrån dina diagnostiska funderingar ovan, vilken behandling vill du ge barnet för att underlätta andningen?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CPAP/nasal CPAP </a:t>
            </a:r>
          </a:p>
          <a:p>
            <a:pPr marL="0" indent="0">
              <a:buNone/>
            </a:pPr>
            <a:br>
              <a:rPr lang="sv-SE" sz="1600" dirty="0"/>
            </a:br>
            <a:r>
              <a:rPr lang="sv-SE" sz="1000" dirty="0">
                <a:solidFill>
                  <a:schemeClr val="tx1">
                    <a:lumMod val="50000"/>
                    <a:lumOff val="50000"/>
                  </a:schemeClr>
                </a:solidFill>
              </a:rPr>
              <a:t>B91a, C106c, C107, C108 </a:t>
            </a:r>
          </a:p>
          <a:p>
            <a:pPr marL="0" indent="0">
              <a:buNone/>
            </a:pPr>
            <a:endParaRPr lang="sv-SE" sz="1600" dirty="0"/>
          </a:p>
        </p:txBody>
      </p:sp>
    </p:spTree>
    <p:extLst>
      <p:ext uri="{BB962C8B-B14F-4D97-AF65-F5344CB8AC3E}">
        <p14:creationId xmlns:p14="http://schemas.microsoft.com/office/powerpoint/2010/main" val="325663641"/>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6: Nyfött barn </a:t>
            </a:r>
          </a:p>
          <a:p>
            <a:pPr marL="0" indent="0">
              <a:buNone/>
            </a:pPr>
            <a:r>
              <a:rPr lang="sv-SE" sz="1200" i="1" dirty="0">
                <a:solidFill>
                  <a:schemeClr val="tx1">
                    <a:lumMod val="50000"/>
                    <a:lumOff val="50000"/>
                  </a:schemeClr>
                </a:solidFill>
              </a:rPr>
              <a:t>Du har fått ST i barnmedicin och går din första nattjour. En barnmorska ringer från förlossningen och ger följande rapport: </a:t>
            </a:r>
            <a:br>
              <a:rPr lang="sv-SE" sz="1200" i="1" dirty="0">
                <a:solidFill>
                  <a:schemeClr val="tx1">
                    <a:lumMod val="50000"/>
                    <a:lumOff val="50000"/>
                  </a:schemeClr>
                </a:solidFill>
              </a:rPr>
            </a:br>
            <a:r>
              <a:rPr lang="sv-SE" sz="1200" i="1" dirty="0">
                <a:solidFill>
                  <a:schemeClr val="tx1">
                    <a:lumMod val="50000"/>
                    <a:lumOff val="50000"/>
                  </a:schemeClr>
                </a:solidFill>
              </a:rPr>
              <a:t>S: 10 min gammalt barn har lite jobbigt med andningen. </a:t>
            </a:r>
            <a:br>
              <a:rPr lang="sv-SE" sz="1200" i="1" dirty="0">
                <a:solidFill>
                  <a:schemeClr val="tx1">
                    <a:lumMod val="50000"/>
                    <a:lumOff val="50000"/>
                  </a:schemeClr>
                </a:solidFill>
              </a:rPr>
            </a:br>
            <a:r>
              <a:rPr lang="sv-SE" sz="1200" i="1" dirty="0">
                <a:solidFill>
                  <a:schemeClr val="tx1">
                    <a:lumMod val="50000"/>
                    <a:lumOff val="50000"/>
                  </a:schemeClr>
                </a:solidFill>
              </a:rPr>
              <a:t>B: Frisk mamma, andra barnet, normal graviditet, vattenavgång för 2 dagar sedan, snabb förlossning i vecka 37+2. </a:t>
            </a:r>
            <a:br>
              <a:rPr lang="sv-SE" sz="1200" i="1" dirty="0">
                <a:solidFill>
                  <a:schemeClr val="tx1">
                    <a:lumMod val="50000"/>
                    <a:lumOff val="50000"/>
                  </a:schemeClr>
                </a:solidFill>
              </a:rPr>
            </a:br>
            <a:r>
              <a:rPr lang="sv-SE" sz="1200" i="1" dirty="0">
                <a:solidFill>
                  <a:schemeClr val="tx1">
                    <a:lumMod val="50000"/>
                    <a:lumOff val="50000"/>
                  </a:schemeClr>
                </a:solidFill>
              </a:rPr>
              <a:t>A: Skrek direkt efter förlossningen men nu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och indragningar. </a:t>
            </a:r>
            <a:br>
              <a:rPr lang="sv-SE" sz="1200" i="1" dirty="0">
                <a:solidFill>
                  <a:schemeClr val="tx1">
                    <a:lumMod val="50000"/>
                    <a:lumOff val="50000"/>
                  </a:schemeClr>
                </a:solidFill>
              </a:rPr>
            </a:br>
            <a:r>
              <a:rPr lang="sv-SE" sz="1200" i="1" dirty="0">
                <a:solidFill>
                  <a:schemeClr val="tx1">
                    <a:lumMod val="50000"/>
                    <a:lumOff val="50000"/>
                  </a:schemeClr>
                </a:solidFill>
              </a:rPr>
              <a:t>R: Hon vill att du kommer direkt.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tänker att adaptationsstörning nog är den mest sannolika orsaken. Med tanke på långvattenavgång måste du ha </a:t>
            </a:r>
            <a:r>
              <a:rPr lang="sv-SE" sz="1200" i="1" dirty="0" err="1">
                <a:solidFill>
                  <a:schemeClr val="tx1">
                    <a:lumMod val="50000"/>
                    <a:lumOff val="50000"/>
                  </a:schemeClr>
                </a:solidFill>
              </a:rPr>
              <a:t>ev</a:t>
            </a:r>
            <a:r>
              <a:rPr lang="sv-SE" sz="1200" i="1" dirty="0">
                <a:solidFill>
                  <a:schemeClr val="tx1">
                    <a:lumMod val="50000"/>
                    <a:lumOff val="50000"/>
                  </a:schemeClr>
                </a:solidFill>
              </a:rPr>
              <a:t> infektion i åtanke. En tredje differentialdiagnos kan vara pneumothorax. Du undersöker barnet som ligger på mammans mage inne i förlossningsrummet. Det är nu 15 minuter gammalt. </a:t>
            </a:r>
            <a:br>
              <a:rPr lang="sv-SE" sz="1200" i="1" dirty="0">
                <a:solidFill>
                  <a:schemeClr val="tx1">
                    <a:lumMod val="50000"/>
                    <a:lumOff val="50000"/>
                  </a:schemeClr>
                </a:solidFill>
              </a:rPr>
            </a:br>
            <a:r>
              <a:rPr lang="sv-SE" sz="1200" i="1" dirty="0">
                <a:solidFill>
                  <a:schemeClr val="tx1">
                    <a:lumMod val="50000"/>
                    <a:lumOff val="50000"/>
                  </a:schemeClr>
                </a:solidFill>
              </a:rPr>
              <a:t>Rosig hudfärg. Regelbunden men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a:t>
            </a:r>
            <a:r>
              <a:rPr lang="sv-SE" sz="1200" i="1" dirty="0" err="1">
                <a:solidFill>
                  <a:schemeClr val="tx1">
                    <a:lumMod val="50000"/>
                    <a:lumOff val="50000"/>
                  </a:schemeClr>
                </a:solidFill>
              </a:rPr>
              <a:t>intercostala</a:t>
            </a:r>
            <a:r>
              <a:rPr lang="sv-SE" sz="1200" i="1" dirty="0">
                <a:solidFill>
                  <a:schemeClr val="tx1">
                    <a:lumMod val="50000"/>
                    <a:lumOff val="50000"/>
                  </a:schemeClr>
                </a:solidFill>
              </a:rPr>
              <a:t> indragningar, näsvingespel. Regelbunden hjärtrytm ca 120/minut, inga tydliga blåsljud. Svag muskeltonus. </a:t>
            </a:r>
            <a:br>
              <a:rPr lang="sv-SE" sz="1200" i="1" dirty="0">
                <a:solidFill>
                  <a:schemeClr val="tx1">
                    <a:lumMod val="50000"/>
                    <a:lumOff val="50000"/>
                  </a:schemeClr>
                </a:solidFill>
              </a:rPr>
            </a:br>
            <a:br>
              <a:rPr lang="sv-SE" sz="1600" dirty="0"/>
            </a:br>
            <a:r>
              <a:rPr lang="sv-SE" sz="1600" dirty="0"/>
              <a:t>Du ringer till </a:t>
            </a:r>
            <a:r>
              <a:rPr lang="sv-SE" sz="1600" dirty="0" err="1"/>
              <a:t>neotalavdelningen</a:t>
            </a:r>
            <a:r>
              <a:rPr lang="sv-SE" sz="1600" dirty="0"/>
              <a:t> som ligger intill och ber att en sköterska kommer direkt med avdelningens </a:t>
            </a:r>
            <a:r>
              <a:rPr lang="sv-SE" sz="1600" dirty="0" err="1"/>
              <a:t>portala</a:t>
            </a:r>
            <a:r>
              <a:rPr lang="sv-SE" sz="1600" dirty="0"/>
              <a:t> CPAP som ni ansluter barnet till inne på förlossningsrummet. Ni startar CPAP med tryck 4 cm vatten, 21% O2, varpå barnets andningsarbete blir mycket lugnare. </a:t>
            </a:r>
            <a:r>
              <a:rPr lang="sv-SE" sz="1600" dirty="0" err="1"/>
              <a:t>Grunting</a:t>
            </a:r>
            <a:r>
              <a:rPr lang="sv-SE" sz="1600" dirty="0"/>
              <a:t> och indragningar avtar med andningsfrekvensen är fortfarande hög, ca 80/minut. </a:t>
            </a:r>
            <a:br>
              <a:rPr lang="sv-SE" sz="1600" dirty="0"/>
            </a:br>
            <a:br>
              <a:rPr lang="sv-SE" sz="1600" dirty="0"/>
            </a:br>
            <a:r>
              <a:rPr lang="sv-SE" sz="1600" dirty="0"/>
              <a:t>Fråga 6:3. </a:t>
            </a:r>
            <a:br>
              <a:rPr lang="sv-SE" sz="1600" dirty="0"/>
            </a:br>
            <a:r>
              <a:rPr lang="sv-SE" sz="1600" dirty="0"/>
              <a:t>Vilken vitalparameter är viktigast att övervaka nu och varför? (1p) </a:t>
            </a:r>
            <a:br>
              <a:rPr lang="sv-SE" sz="1600" dirty="0"/>
            </a:br>
            <a:br>
              <a:rPr lang="sv-SE" sz="1600" dirty="0"/>
            </a:br>
            <a:endParaRPr lang="sv-SE" sz="1600" dirty="0"/>
          </a:p>
        </p:txBody>
      </p:sp>
    </p:spTree>
    <p:extLst>
      <p:ext uri="{BB962C8B-B14F-4D97-AF65-F5344CB8AC3E}">
        <p14:creationId xmlns:p14="http://schemas.microsoft.com/office/powerpoint/2010/main" val="1256764618"/>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6: Nyfött barn </a:t>
            </a:r>
          </a:p>
          <a:p>
            <a:pPr marL="0" indent="0">
              <a:buNone/>
            </a:pPr>
            <a:r>
              <a:rPr lang="sv-SE" sz="1200" i="1" dirty="0">
                <a:solidFill>
                  <a:schemeClr val="tx1">
                    <a:lumMod val="50000"/>
                    <a:lumOff val="50000"/>
                  </a:schemeClr>
                </a:solidFill>
              </a:rPr>
              <a:t>Du har fått ST i barnmedicin och går din första nattjour. En barnmorska ringer från förlossningen och ger följande rapport: </a:t>
            </a:r>
            <a:br>
              <a:rPr lang="sv-SE" sz="1200" i="1" dirty="0">
                <a:solidFill>
                  <a:schemeClr val="tx1">
                    <a:lumMod val="50000"/>
                    <a:lumOff val="50000"/>
                  </a:schemeClr>
                </a:solidFill>
              </a:rPr>
            </a:br>
            <a:r>
              <a:rPr lang="sv-SE" sz="1200" i="1" dirty="0">
                <a:solidFill>
                  <a:schemeClr val="tx1">
                    <a:lumMod val="50000"/>
                    <a:lumOff val="50000"/>
                  </a:schemeClr>
                </a:solidFill>
              </a:rPr>
              <a:t>S: 10 min gammalt barn har lite jobbigt med andningen. </a:t>
            </a:r>
            <a:br>
              <a:rPr lang="sv-SE" sz="1200" i="1" dirty="0">
                <a:solidFill>
                  <a:schemeClr val="tx1">
                    <a:lumMod val="50000"/>
                    <a:lumOff val="50000"/>
                  </a:schemeClr>
                </a:solidFill>
              </a:rPr>
            </a:br>
            <a:r>
              <a:rPr lang="sv-SE" sz="1200" i="1" dirty="0">
                <a:solidFill>
                  <a:schemeClr val="tx1">
                    <a:lumMod val="50000"/>
                    <a:lumOff val="50000"/>
                  </a:schemeClr>
                </a:solidFill>
              </a:rPr>
              <a:t>B: Frisk mamma, andra barnet, normal graviditet, vattenavgång för 2 dagar sedan, snabb förlossning i vecka 37+2. </a:t>
            </a:r>
            <a:br>
              <a:rPr lang="sv-SE" sz="1200" i="1" dirty="0">
                <a:solidFill>
                  <a:schemeClr val="tx1">
                    <a:lumMod val="50000"/>
                    <a:lumOff val="50000"/>
                  </a:schemeClr>
                </a:solidFill>
              </a:rPr>
            </a:br>
            <a:r>
              <a:rPr lang="sv-SE" sz="1200" i="1" dirty="0">
                <a:solidFill>
                  <a:schemeClr val="tx1">
                    <a:lumMod val="50000"/>
                    <a:lumOff val="50000"/>
                  </a:schemeClr>
                </a:solidFill>
              </a:rPr>
              <a:t>A: Skrek direkt efter förlossningen men nu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och indragningar. </a:t>
            </a:r>
            <a:br>
              <a:rPr lang="sv-SE" sz="1200" i="1" dirty="0">
                <a:solidFill>
                  <a:schemeClr val="tx1">
                    <a:lumMod val="50000"/>
                    <a:lumOff val="50000"/>
                  </a:schemeClr>
                </a:solidFill>
              </a:rPr>
            </a:br>
            <a:r>
              <a:rPr lang="sv-SE" sz="1200" i="1" dirty="0">
                <a:solidFill>
                  <a:schemeClr val="tx1">
                    <a:lumMod val="50000"/>
                    <a:lumOff val="50000"/>
                  </a:schemeClr>
                </a:solidFill>
              </a:rPr>
              <a:t>R: Hon vill att du kommer direkt.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tänker att adaptationsstörning nog är den mest sannolika orsaken. Med tanke på långvattenavgång måste du ha </a:t>
            </a:r>
            <a:r>
              <a:rPr lang="sv-SE" sz="1200" i="1" dirty="0" err="1">
                <a:solidFill>
                  <a:schemeClr val="tx1">
                    <a:lumMod val="50000"/>
                    <a:lumOff val="50000"/>
                  </a:schemeClr>
                </a:solidFill>
              </a:rPr>
              <a:t>ev</a:t>
            </a:r>
            <a:r>
              <a:rPr lang="sv-SE" sz="1200" i="1" dirty="0">
                <a:solidFill>
                  <a:schemeClr val="tx1">
                    <a:lumMod val="50000"/>
                    <a:lumOff val="50000"/>
                  </a:schemeClr>
                </a:solidFill>
              </a:rPr>
              <a:t> infektion i åtanke. En tredje differentialdiagnos kan vara pneumothorax. Du undersöker barnet som ligger på mammans mage inne i förlossningsrummet. Det är nu 15 minuter gammalt. </a:t>
            </a:r>
            <a:br>
              <a:rPr lang="sv-SE" sz="1200" i="1" dirty="0">
                <a:solidFill>
                  <a:schemeClr val="tx1">
                    <a:lumMod val="50000"/>
                    <a:lumOff val="50000"/>
                  </a:schemeClr>
                </a:solidFill>
              </a:rPr>
            </a:br>
            <a:r>
              <a:rPr lang="sv-SE" sz="1200" i="1" dirty="0">
                <a:solidFill>
                  <a:schemeClr val="tx1">
                    <a:lumMod val="50000"/>
                    <a:lumOff val="50000"/>
                  </a:schemeClr>
                </a:solidFill>
              </a:rPr>
              <a:t>Rosig hudfärg. Regelbunden men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a:t>
            </a:r>
            <a:r>
              <a:rPr lang="sv-SE" sz="1200" i="1" dirty="0" err="1">
                <a:solidFill>
                  <a:schemeClr val="tx1">
                    <a:lumMod val="50000"/>
                    <a:lumOff val="50000"/>
                  </a:schemeClr>
                </a:solidFill>
              </a:rPr>
              <a:t>intercostala</a:t>
            </a:r>
            <a:r>
              <a:rPr lang="sv-SE" sz="1200" i="1" dirty="0">
                <a:solidFill>
                  <a:schemeClr val="tx1">
                    <a:lumMod val="50000"/>
                    <a:lumOff val="50000"/>
                  </a:schemeClr>
                </a:solidFill>
              </a:rPr>
              <a:t> indragningar, näsvingespel. Regelbunden hjärtrytm ca 120/minut, inga tydliga blåsljud. Svag muskeltonus. </a:t>
            </a:r>
            <a:br>
              <a:rPr lang="sv-SE" sz="1200" i="1" dirty="0">
                <a:solidFill>
                  <a:schemeClr val="tx1">
                    <a:lumMod val="50000"/>
                    <a:lumOff val="50000"/>
                  </a:schemeClr>
                </a:solidFill>
              </a:rPr>
            </a:br>
            <a:br>
              <a:rPr lang="sv-SE" sz="1600" dirty="0"/>
            </a:br>
            <a:r>
              <a:rPr lang="sv-SE" sz="1600" dirty="0"/>
              <a:t>Du ringer till </a:t>
            </a:r>
            <a:r>
              <a:rPr lang="sv-SE" sz="1600" dirty="0" err="1"/>
              <a:t>neotalavdelningen</a:t>
            </a:r>
            <a:r>
              <a:rPr lang="sv-SE" sz="1600" dirty="0"/>
              <a:t> som ligger intill och ber att en sköterska kommer direkt med avdelningens </a:t>
            </a:r>
            <a:r>
              <a:rPr lang="sv-SE" sz="1600" dirty="0" err="1"/>
              <a:t>portala</a:t>
            </a:r>
            <a:r>
              <a:rPr lang="sv-SE" sz="1600" dirty="0"/>
              <a:t> CPAP som ni ansluter barnet till inne på förlossningsrummet. Ni startar CPAP med tryck 4 cm vatten, 21% O2, varpå barnets andningsarbete blir mycket lugnare. </a:t>
            </a:r>
            <a:r>
              <a:rPr lang="sv-SE" sz="1600" dirty="0" err="1"/>
              <a:t>Grunting</a:t>
            </a:r>
            <a:r>
              <a:rPr lang="sv-SE" sz="1600" dirty="0"/>
              <a:t> och indragningar avtar med andningsfrekvensen är fortfarande hög, ca 80/minut. </a:t>
            </a:r>
            <a:br>
              <a:rPr lang="sv-SE" sz="1600" dirty="0"/>
            </a:br>
            <a:br>
              <a:rPr lang="sv-SE" sz="1600" dirty="0"/>
            </a:br>
            <a:r>
              <a:rPr lang="sv-SE" sz="1600" dirty="0"/>
              <a:t>Fråga 6:3. </a:t>
            </a:r>
            <a:br>
              <a:rPr lang="sv-SE" sz="1600" dirty="0"/>
            </a:br>
            <a:r>
              <a:rPr lang="sv-SE" sz="1600" dirty="0"/>
              <a:t>Vilken vitalparameter är viktigast att övervaka nu och varför?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SaO2. Om barnet syresätts normalt kan man avvakta lite men om barnet behöver extra syrgas indikerar det ett allvarligare tillstånd och man behöver gå vidare i diagnostiken. </a:t>
            </a:r>
            <a:br>
              <a:rPr lang="sv-SE" sz="1600" dirty="0"/>
            </a:br>
            <a:br>
              <a:rPr lang="sv-SE" sz="1600" dirty="0"/>
            </a:br>
            <a:r>
              <a:rPr lang="sv-SE" sz="1000" dirty="0">
                <a:solidFill>
                  <a:schemeClr val="tx1">
                    <a:lumMod val="50000"/>
                    <a:lumOff val="50000"/>
                  </a:schemeClr>
                </a:solidFill>
              </a:rPr>
              <a:t>B91a </a:t>
            </a:r>
          </a:p>
          <a:p>
            <a:pPr marL="0" indent="0">
              <a:buNone/>
            </a:pPr>
            <a:endParaRPr lang="sv-SE" sz="1600" dirty="0"/>
          </a:p>
        </p:txBody>
      </p:sp>
    </p:spTree>
    <p:extLst>
      <p:ext uri="{BB962C8B-B14F-4D97-AF65-F5344CB8AC3E}">
        <p14:creationId xmlns:p14="http://schemas.microsoft.com/office/powerpoint/2010/main" val="506282767"/>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6: Nyfött barn </a:t>
            </a:r>
          </a:p>
          <a:p>
            <a:pPr marL="0" indent="0">
              <a:buNone/>
            </a:pPr>
            <a:r>
              <a:rPr lang="sv-SE" sz="1200" i="1" dirty="0">
                <a:solidFill>
                  <a:schemeClr val="tx1">
                    <a:lumMod val="50000"/>
                    <a:lumOff val="50000"/>
                  </a:schemeClr>
                </a:solidFill>
              </a:rPr>
              <a:t>Du har fått ST i barnmedicin och går din första nattjour. En barnmorska ringer från förlossningen och ger följande rapport: </a:t>
            </a:r>
            <a:br>
              <a:rPr lang="sv-SE" sz="1200" i="1" dirty="0">
                <a:solidFill>
                  <a:schemeClr val="tx1">
                    <a:lumMod val="50000"/>
                    <a:lumOff val="50000"/>
                  </a:schemeClr>
                </a:solidFill>
              </a:rPr>
            </a:br>
            <a:r>
              <a:rPr lang="sv-SE" sz="1200" i="1" dirty="0">
                <a:solidFill>
                  <a:schemeClr val="tx1">
                    <a:lumMod val="50000"/>
                    <a:lumOff val="50000"/>
                  </a:schemeClr>
                </a:solidFill>
              </a:rPr>
              <a:t>S: 10 min gammalt barn har lite jobbigt med andningen. </a:t>
            </a:r>
            <a:br>
              <a:rPr lang="sv-SE" sz="1200" i="1" dirty="0">
                <a:solidFill>
                  <a:schemeClr val="tx1">
                    <a:lumMod val="50000"/>
                    <a:lumOff val="50000"/>
                  </a:schemeClr>
                </a:solidFill>
              </a:rPr>
            </a:br>
            <a:r>
              <a:rPr lang="sv-SE" sz="1200" i="1" dirty="0">
                <a:solidFill>
                  <a:schemeClr val="tx1">
                    <a:lumMod val="50000"/>
                    <a:lumOff val="50000"/>
                  </a:schemeClr>
                </a:solidFill>
              </a:rPr>
              <a:t>B: Frisk mamma, andra barnet, normal graviditet, vattenavgång för 2 dagar sedan, snabb förlossning i vecka 37+2. </a:t>
            </a:r>
            <a:br>
              <a:rPr lang="sv-SE" sz="1200" i="1" dirty="0">
                <a:solidFill>
                  <a:schemeClr val="tx1">
                    <a:lumMod val="50000"/>
                    <a:lumOff val="50000"/>
                  </a:schemeClr>
                </a:solidFill>
              </a:rPr>
            </a:br>
            <a:r>
              <a:rPr lang="sv-SE" sz="1200" i="1" dirty="0">
                <a:solidFill>
                  <a:schemeClr val="tx1">
                    <a:lumMod val="50000"/>
                    <a:lumOff val="50000"/>
                  </a:schemeClr>
                </a:solidFill>
              </a:rPr>
              <a:t>A: Skrek direkt efter förlossningen men nu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och indragningar. </a:t>
            </a:r>
            <a:br>
              <a:rPr lang="sv-SE" sz="1200" i="1" dirty="0">
                <a:solidFill>
                  <a:schemeClr val="tx1">
                    <a:lumMod val="50000"/>
                    <a:lumOff val="50000"/>
                  </a:schemeClr>
                </a:solidFill>
              </a:rPr>
            </a:br>
            <a:r>
              <a:rPr lang="sv-SE" sz="1200" i="1" dirty="0">
                <a:solidFill>
                  <a:schemeClr val="tx1">
                    <a:lumMod val="50000"/>
                    <a:lumOff val="50000"/>
                  </a:schemeClr>
                </a:solidFill>
              </a:rPr>
              <a:t>R: Hon vill att du kommer direkt.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tänker att adaptationsstörning nog är den mest sannolika orsaken. Med tanke på långvattenavgång måste du ha </a:t>
            </a:r>
            <a:r>
              <a:rPr lang="sv-SE" sz="1200" i="1" dirty="0" err="1">
                <a:solidFill>
                  <a:schemeClr val="tx1">
                    <a:lumMod val="50000"/>
                    <a:lumOff val="50000"/>
                  </a:schemeClr>
                </a:solidFill>
              </a:rPr>
              <a:t>ev</a:t>
            </a:r>
            <a:r>
              <a:rPr lang="sv-SE" sz="1200" i="1" dirty="0">
                <a:solidFill>
                  <a:schemeClr val="tx1">
                    <a:lumMod val="50000"/>
                    <a:lumOff val="50000"/>
                  </a:schemeClr>
                </a:solidFill>
              </a:rPr>
              <a:t> infektion i åtanke. En tredje differentialdiagnos kan vara pneumothorax. Du undersöker barnet som ligger på mammans mage inne i förlossningsrummet. Det är nu 15 minuter gammalt. </a:t>
            </a:r>
            <a:br>
              <a:rPr lang="sv-SE" sz="1200" i="1" dirty="0">
                <a:solidFill>
                  <a:schemeClr val="tx1">
                    <a:lumMod val="50000"/>
                    <a:lumOff val="50000"/>
                  </a:schemeClr>
                </a:solidFill>
              </a:rPr>
            </a:br>
            <a:r>
              <a:rPr lang="sv-SE" sz="1200" i="1" dirty="0">
                <a:solidFill>
                  <a:schemeClr val="tx1">
                    <a:lumMod val="50000"/>
                    <a:lumOff val="50000"/>
                  </a:schemeClr>
                </a:solidFill>
              </a:rPr>
              <a:t>Rosig hudfärg. Regelbunden men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a:t>
            </a:r>
            <a:r>
              <a:rPr lang="sv-SE" sz="1200" i="1" dirty="0" err="1">
                <a:solidFill>
                  <a:schemeClr val="tx1">
                    <a:lumMod val="50000"/>
                    <a:lumOff val="50000"/>
                  </a:schemeClr>
                </a:solidFill>
              </a:rPr>
              <a:t>intercostala</a:t>
            </a:r>
            <a:r>
              <a:rPr lang="sv-SE" sz="1200" i="1" dirty="0">
                <a:solidFill>
                  <a:schemeClr val="tx1">
                    <a:lumMod val="50000"/>
                    <a:lumOff val="50000"/>
                  </a:schemeClr>
                </a:solidFill>
              </a:rPr>
              <a:t> indragningar, näsvingespel. Regelbunden hjärtrytm ca 120/minut, inga tydliga blåsljud. Svag muskeltonus. </a:t>
            </a:r>
            <a:br>
              <a:rPr lang="sv-SE" sz="1200" i="1" dirty="0">
                <a:solidFill>
                  <a:schemeClr val="tx1">
                    <a:lumMod val="50000"/>
                    <a:lumOff val="50000"/>
                  </a:schemeClr>
                </a:solidFill>
              </a:rPr>
            </a:br>
            <a:br>
              <a:rPr lang="sv-SE" sz="1600" dirty="0"/>
            </a:br>
            <a:r>
              <a:rPr lang="sv-SE" sz="1600" dirty="0"/>
              <a:t>Du ringer till </a:t>
            </a:r>
            <a:r>
              <a:rPr lang="sv-SE" sz="1600" dirty="0" err="1"/>
              <a:t>neotalavdelningen</a:t>
            </a:r>
            <a:r>
              <a:rPr lang="sv-SE" sz="1600" dirty="0"/>
              <a:t> som ligger intill och ber att en sköterska kommer direkt med avdelningens </a:t>
            </a:r>
            <a:r>
              <a:rPr lang="sv-SE" sz="1600" dirty="0" err="1"/>
              <a:t>portala</a:t>
            </a:r>
            <a:r>
              <a:rPr lang="sv-SE" sz="1600" dirty="0"/>
              <a:t> CPAP som ni ansluter barnet till inne på förlossningsrummet. Ni startar CPAP med tryck 4 cm vatten, 21% O2, varpå barnets andningsarbete blir mycket lugnare. </a:t>
            </a:r>
            <a:r>
              <a:rPr lang="sv-SE" sz="1600" dirty="0" err="1"/>
              <a:t>Grunting</a:t>
            </a:r>
            <a:r>
              <a:rPr lang="sv-SE" sz="1600" dirty="0"/>
              <a:t> och indragningar avtar med andningsfrekvensen är fortfarande hög, ca 80/minut. </a:t>
            </a:r>
            <a:br>
              <a:rPr lang="sv-SE" sz="1600" dirty="0"/>
            </a:br>
            <a:br>
              <a:rPr lang="sv-SE" sz="1600" dirty="0"/>
            </a:br>
            <a:r>
              <a:rPr lang="sv-SE" sz="1600" dirty="0"/>
              <a:t>Fråga 6:4. </a:t>
            </a:r>
            <a:br>
              <a:rPr lang="sv-SE" sz="1600" dirty="0"/>
            </a:br>
            <a:r>
              <a:rPr lang="sv-SE" sz="1600" dirty="0"/>
              <a:t>Du funderar på om barnet kan ha en infektion och i så fall behöver antibiotikabehandling. Nämn 2 saker du vill veta om mamman – utöver lång vattenavgång - som skulle kunna öka risken för neonatal infektion. (2p) </a:t>
            </a:r>
            <a:br>
              <a:rPr lang="sv-SE" sz="1600" dirty="0"/>
            </a:br>
            <a:br>
              <a:rPr lang="sv-SE" sz="1600" dirty="0"/>
            </a:br>
            <a:endParaRPr lang="sv-SE" sz="1600" dirty="0"/>
          </a:p>
        </p:txBody>
      </p:sp>
    </p:spTree>
    <p:extLst>
      <p:ext uri="{BB962C8B-B14F-4D97-AF65-F5344CB8AC3E}">
        <p14:creationId xmlns:p14="http://schemas.microsoft.com/office/powerpoint/2010/main" val="973082539"/>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6: Nyfött barn </a:t>
            </a:r>
          </a:p>
          <a:p>
            <a:pPr marL="0" indent="0">
              <a:buNone/>
            </a:pPr>
            <a:r>
              <a:rPr lang="sv-SE" sz="1200" i="1" dirty="0">
                <a:solidFill>
                  <a:schemeClr val="tx1">
                    <a:lumMod val="50000"/>
                    <a:lumOff val="50000"/>
                  </a:schemeClr>
                </a:solidFill>
              </a:rPr>
              <a:t>Du har fått ST i barnmedicin och går din första nattjour. En barnmorska ringer från förlossningen och ger följande rapport: </a:t>
            </a:r>
            <a:br>
              <a:rPr lang="sv-SE" sz="1200" i="1" dirty="0">
                <a:solidFill>
                  <a:schemeClr val="tx1">
                    <a:lumMod val="50000"/>
                    <a:lumOff val="50000"/>
                  </a:schemeClr>
                </a:solidFill>
              </a:rPr>
            </a:br>
            <a:r>
              <a:rPr lang="sv-SE" sz="1200" i="1" dirty="0">
                <a:solidFill>
                  <a:schemeClr val="tx1">
                    <a:lumMod val="50000"/>
                    <a:lumOff val="50000"/>
                  </a:schemeClr>
                </a:solidFill>
              </a:rPr>
              <a:t>S: 10 min gammalt barn har lite jobbigt med andningen. </a:t>
            </a:r>
            <a:br>
              <a:rPr lang="sv-SE" sz="1200" i="1" dirty="0">
                <a:solidFill>
                  <a:schemeClr val="tx1">
                    <a:lumMod val="50000"/>
                    <a:lumOff val="50000"/>
                  </a:schemeClr>
                </a:solidFill>
              </a:rPr>
            </a:br>
            <a:r>
              <a:rPr lang="sv-SE" sz="1200" i="1" dirty="0">
                <a:solidFill>
                  <a:schemeClr val="tx1">
                    <a:lumMod val="50000"/>
                    <a:lumOff val="50000"/>
                  </a:schemeClr>
                </a:solidFill>
              </a:rPr>
              <a:t>B: Frisk mamma, andra barnet, normal graviditet, vattenavgång för 2 dagar sedan, snabb förlossning i vecka 37+2. </a:t>
            </a:r>
            <a:br>
              <a:rPr lang="sv-SE" sz="1200" i="1" dirty="0">
                <a:solidFill>
                  <a:schemeClr val="tx1">
                    <a:lumMod val="50000"/>
                    <a:lumOff val="50000"/>
                  </a:schemeClr>
                </a:solidFill>
              </a:rPr>
            </a:br>
            <a:r>
              <a:rPr lang="sv-SE" sz="1200" i="1" dirty="0">
                <a:solidFill>
                  <a:schemeClr val="tx1">
                    <a:lumMod val="50000"/>
                    <a:lumOff val="50000"/>
                  </a:schemeClr>
                </a:solidFill>
              </a:rPr>
              <a:t>A: Skrek direkt efter förlossningen men nu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och indragningar. </a:t>
            </a:r>
            <a:br>
              <a:rPr lang="sv-SE" sz="1200" i="1" dirty="0">
                <a:solidFill>
                  <a:schemeClr val="tx1">
                    <a:lumMod val="50000"/>
                    <a:lumOff val="50000"/>
                  </a:schemeClr>
                </a:solidFill>
              </a:rPr>
            </a:br>
            <a:r>
              <a:rPr lang="sv-SE" sz="1200" i="1" dirty="0">
                <a:solidFill>
                  <a:schemeClr val="tx1">
                    <a:lumMod val="50000"/>
                    <a:lumOff val="50000"/>
                  </a:schemeClr>
                </a:solidFill>
              </a:rPr>
              <a:t>R: Hon vill att du kommer direkt.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tänker att adaptationsstörning nog är den mest sannolika orsaken. Med tanke på långvattenavgång måste du ha </a:t>
            </a:r>
            <a:r>
              <a:rPr lang="sv-SE" sz="1200" i="1" dirty="0" err="1">
                <a:solidFill>
                  <a:schemeClr val="tx1">
                    <a:lumMod val="50000"/>
                    <a:lumOff val="50000"/>
                  </a:schemeClr>
                </a:solidFill>
              </a:rPr>
              <a:t>ev</a:t>
            </a:r>
            <a:r>
              <a:rPr lang="sv-SE" sz="1200" i="1" dirty="0">
                <a:solidFill>
                  <a:schemeClr val="tx1">
                    <a:lumMod val="50000"/>
                    <a:lumOff val="50000"/>
                  </a:schemeClr>
                </a:solidFill>
              </a:rPr>
              <a:t> infektion i åtanke. En tredje differentialdiagnos kan vara pneumothorax. Du undersöker barnet som ligger på mammans mage inne i förlossningsrummet. Det är nu 15 minuter gammalt. </a:t>
            </a:r>
            <a:br>
              <a:rPr lang="sv-SE" sz="1200" i="1" dirty="0">
                <a:solidFill>
                  <a:schemeClr val="tx1">
                    <a:lumMod val="50000"/>
                    <a:lumOff val="50000"/>
                  </a:schemeClr>
                </a:solidFill>
              </a:rPr>
            </a:br>
            <a:r>
              <a:rPr lang="sv-SE" sz="1200" i="1" dirty="0">
                <a:solidFill>
                  <a:schemeClr val="tx1">
                    <a:lumMod val="50000"/>
                    <a:lumOff val="50000"/>
                  </a:schemeClr>
                </a:solidFill>
              </a:rPr>
              <a:t>Rosig hudfärg. Regelbunden men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a:t>
            </a:r>
            <a:r>
              <a:rPr lang="sv-SE" sz="1200" i="1" dirty="0" err="1">
                <a:solidFill>
                  <a:schemeClr val="tx1">
                    <a:lumMod val="50000"/>
                    <a:lumOff val="50000"/>
                  </a:schemeClr>
                </a:solidFill>
              </a:rPr>
              <a:t>intercostala</a:t>
            </a:r>
            <a:r>
              <a:rPr lang="sv-SE" sz="1200" i="1" dirty="0">
                <a:solidFill>
                  <a:schemeClr val="tx1">
                    <a:lumMod val="50000"/>
                    <a:lumOff val="50000"/>
                  </a:schemeClr>
                </a:solidFill>
              </a:rPr>
              <a:t> indragningar, näsvingespel. Regelbunden hjärtrytm ca 120/minut, inga tydliga blåsljud. Svag muskeltonus. </a:t>
            </a:r>
            <a:br>
              <a:rPr lang="sv-SE" sz="1200" i="1" dirty="0">
                <a:solidFill>
                  <a:schemeClr val="tx1">
                    <a:lumMod val="50000"/>
                    <a:lumOff val="50000"/>
                  </a:schemeClr>
                </a:solidFill>
              </a:rPr>
            </a:br>
            <a:br>
              <a:rPr lang="sv-SE" sz="1600" dirty="0"/>
            </a:br>
            <a:r>
              <a:rPr lang="sv-SE" sz="1600" dirty="0"/>
              <a:t>Du ringer till </a:t>
            </a:r>
            <a:r>
              <a:rPr lang="sv-SE" sz="1600" dirty="0" err="1"/>
              <a:t>neotalavdelningen</a:t>
            </a:r>
            <a:r>
              <a:rPr lang="sv-SE" sz="1600" dirty="0"/>
              <a:t> som ligger intill och ber att en sköterska kommer direkt med avdelningens </a:t>
            </a:r>
            <a:r>
              <a:rPr lang="sv-SE" sz="1600" dirty="0" err="1"/>
              <a:t>portala</a:t>
            </a:r>
            <a:r>
              <a:rPr lang="sv-SE" sz="1600" dirty="0"/>
              <a:t> CPAP som ni ansluter barnet till inne på förlossningsrummet. Ni startar CPAP med tryck 4 cm vatten, 21% O2, varpå barnets andningsarbete blir mycket lugnare. </a:t>
            </a:r>
            <a:r>
              <a:rPr lang="sv-SE" sz="1600" dirty="0" err="1"/>
              <a:t>Grunting</a:t>
            </a:r>
            <a:r>
              <a:rPr lang="sv-SE" sz="1600" dirty="0"/>
              <a:t> och indragningar avtar med andningsfrekvensen är fortfarande hög, ca 80/minut. </a:t>
            </a:r>
            <a:br>
              <a:rPr lang="sv-SE" sz="1600" dirty="0"/>
            </a:br>
            <a:br>
              <a:rPr lang="sv-SE" sz="1600" dirty="0"/>
            </a:br>
            <a:r>
              <a:rPr lang="sv-SE" sz="1600" dirty="0"/>
              <a:t>Fråga 6:4. </a:t>
            </a:r>
            <a:br>
              <a:rPr lang="sv-SE" sz="1600" dirty="0"/>
            </a:br>
            <a:r>
              <a:rPr lang="sv-SE" sz="1600" dirty="0"/>
              <a:t>Du funderar på om barnet kan ha en infektion och i så fall behöver antibiotikabehandling. Nämn 2 saker du vill veta om mamman – utöver lång vattenavgång - som skulle kunna öka risken för neonatal infektion.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Känd kolonisering med GBS? Feber under förlossningsförloppet? Tidigare barn med neonatal infektion? Har hon fått intrapartal antibiotikaprofylax? </a:t>
            </a:r>
            <a:br>
              <a:rPr lang="sv-SE" sz="1600" dirty="0"/>
            </a:br>
            <a:br>
              <a:rPr lang="sv-SE" sz="1600" dirty="0"/>
            </a:br>
            <a:r>
              <a:rPr lang="sv-SE" sz="1000" dirty="0">
                <a:solidFill>
                  <a:schemeClr val="tx1">
                    <a:lumMod val="50000"/>
                    <a:lumOff val="50000"/>
                  </a:schemeClr>
                </a:solidFill>
              </a:rPr>
              <a:t>B91b, C106b </a:t>
            </a:r>
          </a:p>
          <a:p>
            <a:pPr marL="0" indent="0">
              <a:buNone/>
            </a:pPr>
            <a:endParaRPr lang="sv-SE" sz="1600" dirty="0"/>
          </a:p>
        </p:txBody>
      </p:sp>
    </p:spTree>
    <p:extLst>
      <p:ext uri="{BB962C8B-B14F-4D97-AF65-F5344CB8AC3E}">
        <p14:creationId xmlns:p14="http://schemas.microsoft.com/office/powerpoint/2010/main" val="1966184689"/>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6: Nyfött barn </a:t>
            </a:r>
          </a:p>
          <a:p>
            <a:pPr marL="0" indent="0">
              <a:buNone/>
            </a:pPr>
            <a:r>
              <a:rPr lang="sv-SE" sz="1200" i="1" dirty="0">
                <a:solidFill>
                  <a:schemeClr val="tx1">
                    <a:lumMod val="50000"/>
                    <a:lumOff val="50000"/>
                  </a:schemeClr>
                </a:solidFill>
              </a:rPr>
              <a:t>Du har fått ST i barnmedicin och går din första nattjour. En barnmorska ringer från förlossningen och ger följande rapport: </a:t>
            </a:r>
            <a:br>
              <a:rPr lang="sv-SE" sz="1200" i="1" dirty="0">
                <a:solidFill>
                  <a:schemeClr val="tx1">
                    <a:lumMod val="50000"/>
                    <a:lumOff val="50000"/>
                  </a:schemeClr>
                </a:solidFill>
              </a:rPr>
            </a:br>
            <a:r>
              <a:rPr lang="sv-SE" sz="1200" i="1" dirty="0">
                <a:solidFill>
                  <a:schemeClr val="tx1">
                    <a:lumMod val="50000"/>
                    <a:lumOff val="50000"/>
                  </a:schemeClr>
                </a:solidFill>
              </a:rPr>
              <a:t>S: 10 min gammalt barn har lite jobbigt med andningen. </a:t>
            </a:r>
            <a:br>
              <a:rPr lang="sv-SE" sz="1200" i="1" dirty="0">
                <a:solidFill>
                  <a:schemeClr val="tx1">
                    <a:lumMod val="50000"/>
                    <a:lumOff val="50000"/>
                  </a:schemeClr>
                </a:solidFill>
              </a:rPr>
            </a:br>
            <a:r>
              <a:rPr lang="sv-SE" sz="1200" i="1" dirty="0">
                <a:solidFill>
                  <a:schemeClr val="tx1">
                    <a:lumMod val="50000"/>
                    <a:lumOff val="50000"/>
                  </a:schemeClr>
                </a:solidFill>
              </a:rPr>
              <a:t>B: Frisk mamma, andra barnet, normal graviditet, vattenavgång för 2 dagar sedan, snabb förlossning i vecka 37+2. </a:t>
            </a:r>
            <a:br>
              <a:rPr lang="sv-SE" sz="1200" i="1" dirty="0">
                <a:solidFill>
                  <a:schemeClr val="tx1">
                    <a:lumMod val="50000"/>
                    <a:lumOff val="50000"/>
                  </a:schemeClr>
                </a:solidFill>
              </a:rPr>
            </a:br>
            <a:r>
              <a:rPr lang="sv-SE" sz="1200" i="1" dirty="0">
                <a:solidFill>
                  <a:schemeClr val="tx1">
                    <a:lumMod val="50000"/>
                    <a:lumOff val="50000"/>
                  </a:schemeClr>
                </a:solidFill>
              </a:rPr>
              <a:t>A: Skrek direkt efter förlossningen men nu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och indragningar. </a:t>
            </a:r>
            <a:br>
              <a:rPr lang="sv-SE" sz="1200" i="1" dirty="0">
                <a:solidFill>
                  <a:schemeClr val="tx1">
                    <a:lumMod val="50000"/>
                    <a:lumOff val="50000"/>
                  </a:schemeClr>
                </a:solidFill>
              </a:rPr>
            </a:br>
            <a:r>
              <a:rPr lang="sv-SE" sz="1200" i="1" dirty="0">
                <a:solidFill>
                  <a:schemeClr val="tx1">
                    <a:lumMod val="50000"/>
                    <a:lumOff val="50000"/>
                  </a:schemeClr>
                </a:solidFill>
              </a:rPr>
              <a:t>R: Hon vill att du kommer direkt.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tänker att adaptationsstörning nog är den mest sannolika orsaken. Med tanke på långvattenavgång måste du ha </a:t>
            </a:r>
            <a:r>
              <a:rPr lang="sv-SE" sz="1200" i="1" dirty="0" err="1">
                <a:solidFill>
                  <a:schemeClr val="tx1">
                    <a:lumMod val="50000"/>
                    <a:lumOff val="50000"/>
                  </a:schemeClr>
                </a:solidFill>
              </a:rPr>
              <a:t>ev</a:t>
            </a:r>
            <a:r>
              <a:rPr lang="sv-SE" sz="1200" i="1" dirty="0">
                <a:solidFill>
                  <a:schemeClr val="tx1">
                    <a:lumMod val="50000"/>
                    <a:lumOff val="50000"/>
                  </a:schemeClr>
                </a:solidFill>
              </a:rPr>
              <a:t> infektion i åtanke. En tredje differentialdiagnos kan vara pneumothorax. Du undersöker barnet som ligger på mammans mage inne i förlossningsrummet. Det är nu 15 minuter gammalt. </a:t>
            </a:r>
            <a:br>
              <a:rPr lang="sv-SE" sz="1200" i="1" dirty="0">
                <a:solidFill>
                  <a:schemeClr val="tx1">
                    <a:lumMod val="50000"/>
                    <a:lumOff val="50000"/>
                  </a:schemeClr>
                </a:solidFill>
              </a:rPr>
            </a:br>
            <a:r>
              <a:rPr lang="sv-SE" sz="1200" i="1" dirty="0">
                <a:solidFill>
                  <a:schemeClr val="tx1">
                    <a:lumMod val="50000"/>
                    <a:lumOff val="50000"/>
                  </a:schemeClr>
                </a:solidFill>
              </a:rPr>
              <a:t>Rosig hudfärg. Regelbunden men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a:t>
            </a:r>
            <a:r>
              <a:rPr lang="sv-SE" sz="1200" i="1" dirty="0" err="1">
                <a:solidFill>
                  <a:schemeClr val="tx1">
                    <a:lumMod val="50000"/>
                    <a:lumOff val="50000"/>
                  </a:schemeClr>
                </a:solidFill>
              </a:rPr>
              <a:t>intercostala</a:t>
            </a:r>
            <a:r>
              <a:rPr lang="sv-SE" sz="1200" i="1" dirty="0">
                <a:solidFill>
                  <a:schemeClr val="tx1">
                    <a:lumMod val="50000"/>
                    <a:lumOff val="50000"/>
                  </a:schemeClr>
                </a:solidFill>
              </a:rPr>
              <a:t> indragningar, näsvingespel. Regelbunden hjärtrytm ca 120/minut, inga tydliga blåsljud. Svag muskeltonus. </a:t>
            </a:r>
            <a:br>
              <a:rPr lang="sv-SE" sz="1200" i="1" dirty="0">
                <a:solidFill>
                  <a:schemeClr val="tx1">
                    <a:lumMod val="50000"/>
                    <a:lumOff val="50000"/>
                  </a:schemeClr>
                </a:solidFill>
              </a:rPr>
            </a:br>
            <a:r>
              <a:rPr lang="sv-SE" sz="1200" i="1" dirty="0">
                <a:solidFill>
                  <a:schemeClr val="tx1">
                    <a:lumMod val="50000"/>
                    <a:lumOff val="50000"/>
                  </a:schemeClr>
                </a:solidFill>
              </a:rPr>
              <a:t>Du ringer till </a:t>
            </a:r>
            <a:r>
              <a:rPr lang="sv-SE" sz="1200" i="1" dirty="0" err="1">
                <a:solidFill>
                  <a:schemeClr val="tx1">
                    <a:lumMod val="50000"/>
                    <a:lumOff val="50000"/>
                  </a:schemeClr>
                </a:solidFill>
              </a:rPr>
              <a:t>neotalavdelningen</a:t>
            </a:r>
            <a:r>
              <a:rPr lang="sv-SE" sz="1200" i="1" dirty="0">
                <a:solidFill>
                  <a:schemeClr val="tx1">
                    <a:lumMod val="50000"/>
                    <a:lumOff val="50000"/>
                  </a:schemeClr>
                </a:solidFill>
              </a:rPr>
              <a:t> som ligger intill och ber att en sköterska kommer direkt med avdelningens </a:t>
            </a:r>
            <a:r>
              <a:rPr lang="sv-SE" sz="1200" i="1" dirty="0" err="1">
                <a:solidFill>
                  <a:schemeClr val="tx1">
                    <a:lumMod val="50000"/>
                    <a:lumOff val="50000"/>
                  </a:schemeClr>
                </a:solidFill>
              </a:rPr>
              <a:t>portala</a:t>
            </a:r>
            <a:r>
              <a:rPr lang="sv-SE" sz="1200" i="1" dirty="0">
                <a:solidFill>
                  <a:schemeClr val="tx1">
                    <a:lumMod val="50000"/>
                    <a:lumOff val="50000"/>
                  </a:schemeClr>
                </a:solidFill>
              </a:rPr>
              <a:t> CPAP som ni ansluter barnet till inne på förlossningsrummet. Ni startar CPAP med tryck 4 cm vatten, 21% O2, varpå barnets andningsarbete blir mycket lugnare. </a:t>
            </a:r>
            <a:r>
              <a:rPr lang="sv-SE" sz="1200" i="1" dirty="0" err="1">
                <a:solidFill>
                  <a:schemeClr val="tx1">
                    <a:lumMod val="50000"/>
                    <a:lumOff val="50000"/>
                  </a:schemeClr>
                </a:solidFill>
              </a:rPr>
              <a:t>Grunting</a:t>
            </a:r>
            <a:r>
              <a:rPr lang="sv-SE" sz="1200" i="1" dirty="0">
                <a:solidFill>
                  <a:schemeClr val="tx1">
                    <a:lumMod val="50000"/>
                    <a:lumOff val="50000"/>
                  </a:schemeClr>
                </a:solidFill>
              </a:rPr>
              <a:t> och indragningar avtar med andningsfrekvensen är fortfarande hög, ca 80/minut. </a:t>
            </a:r>
            <a:br>
              <a:rPr lang="sv-SE" sz="1600" dirty="0"/>
            </a:br>
            <a:br>
              <a:rPr lang="sv-SE" sz="1600" dirty="0"/>
            </a:br>
            <a:r>
              <a:rPr lang="sv-SE" sz="1600" dirty="0"/>
              <a:t>Du kopplar på </a:t>
            </a:r>
            <a:r>
              <a:rPr lang="sv-SE" sz="1600" dirty="0" err="1"/>
              <a:t>saturationsmätare</a:t>
            </a:r>
            <a:r>
              <a:rPr lang="sv-SE" sz="1600" dirty="0"/>
              <a:t> som visar 96% och tolkar detta som att behandlingen har god effekt. Du väljer därför att inte separera barnet från mamman direkt utan flytta mor och barn tillsammans till neonatalavdelningen om en stund när mamman är transportabel. </a:t>
            </a:r>
          </a:p>
          <a:p>
            <a:pPr marL="0" indent="0">
              <a:buNone/>
            </a:pPr>
            <a:r>
              <a:rPr lang="sv-SE" sz="1600" dirty="0"/>
              <a:t>Fråga 6:5. </a:t>
            </a:r>
            <a:br>
              <a:rPr lang="sv-SE" sz="1600" dirty="0"/>
            </a:br>
            <a:r>
              <a:rPr lang="sv-SE" sz="1600" dirty="0"/>
              <a:t>Om barnet hade haft syrgasbehov som steg successivt under första stunden med CPAP – hur hade detta förändrat handläggningen? Beskriv kortfattat vad du hade gjort och varför (3p) </a:t>
            </a:r>
            <a:br>
              <a:rPr lang="sv-SE" sz="1600" dirty="0"/>
            </a:br>
            <a:br>
              <a:rPr lang="sv-SE" sz="1600" dirty="0"/>
            </a:br>
            <a:endParaRPr lang="sv-SE" sz="1600" dirty="0"/>
          </a:p>
        </p:txBody>
      </p:sp>
    </p:spTree>
    <p:extLst>
      <p:ext uri="{BB962C8B-B14F-4D97-AF65-F5344CB8AC3E}">
        <p14:creationId xmlns:p14="http://schemas.microsoft.com/office/powerpoint/2010/main" val="2445781019"/>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6: Nyfött barn </a:t>
            </a:r>
          </a:p>
          <a:p>
            <a:pPr marL="0" indent="0">
              <a:buNone/>
            </a:pPr>
            <a:r>
              <a:rPr lang="sv-SE" sz="1200" i="1" dirty="0">
                <a:solidFill>
                  <a:schemeClr val="tx1">
                    <a:lumMod val="50000"/>
                    <a:lumOff val="50000"/>
                  </a:schemeClr>
                </a:solidFill>
              </a:rPr>
              <a:t>Du har fått ST i barnmedicin och går din första nattjour. En barnmorska ringer från förlossningen och ger följande rapport: </a:t>
            </a:r>
            <a:br>
              <a:rPr lang="sv-SE" sz="1200" i="1" dirty="0">
                <a:solidFill>
                  <a:schemeClr val="tx1">
                    <a:lumMod val="50000"/>
                    <a:lumOff val="50000"/>
                  </a:schemeClr>
                </a:solidFill>
              </a:rPr>
            </a:br>
            <a:r>
              <a:rPr lang="sv-SE" sz="1200" i="1" dirty="0">
                <a:solidFill>
                  <a:schemeClr val="tx1">
                    <a:lumMod val="50000"/>
                    <a:lumOff val="50000"/>
                  </a:schemeClr>
                </a:solidFill>
              </a:rPr>
              <a:t>S: 10 min gammalt barn har lite jobbigt med andningen. </a:t>
            </a:r>
            <a:br>
              <a:rPr lang="sv-SE" sz="1200" i="1" dirty="0">
                <a:solidFill>
                  <a:schemeClr val="tx1">
                    <a:lumMod val="50000"/>
                    <a:lumOff val="50000"/>
                  </a:schemeClr>
                </a:solidFill>
              </a:rPr>
            </a:br>
            <a:r>
              <a:rPr lang="sv-SE" sz="1200" i="1" dirty="0">
                <a:solidFill>
                  <a:schemeClr val="tx1">
                    <a:lumMod val="50000"/>
                    <a:lumOff val="50000"/>
                  </a:schemeClr>
                </a:solidFill>
              </a:rPr>
              <a:t>B: Frisk mamma, andra barnet, normal graviditet, vattenavgång för 2 dagar sedan, snabb förlossning i vecka 37+2. </a:t>
            </a:r>
            <a:br>
              <a:rPr lang="sv-SE" sz="1200" i="1" dirty="0">
                <a:solidFill>
                  <a:schemeClr val="tx1">
                    <a:lumMod val="50000"/>
                    <a:lumOff val="50000"/>
                  </a:schemeClr>
                </a:solidFill>
              </a:rPr>
            </a:br>
            <a:r>
              <a:rPr lang="sv-SE" sz="1200" i="1" dirty="0">
                <a:solidFill>
                  <a:schemeClr val="tx1">
                    <a:lumMod val="50000"/>
                    <a:lumOff val="50000"/>
                  </a:schemeClr>
                </a:solidFill>
              </a:rPr>
              <a:t>A: Skrek direkt efter förlossningen men nu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och indragningar. </a:t>
            </a:r>
            <a:br>
              <a:rPr lang="sv-SE" sz="1200" i="1" dirty="0">
                <a:solidFill>
                  <a:schemeClr val="tx1">
                    <a:lumMod val="50000"/>
                    <a:lumOff val="50000"/>
                  </a:schemeClr>
                </a:solidFill>
              </a:rPr>
            </a:br>
            <a:r>
              <a:rPr lang="sv-SE" sz="1200" i="1" dirty="0">
                <a:solidFill>
                  <a:schemeClr val="tx1">
                    <a:lumMod val="50000"/>
                    <a:lumOff val="50000"/>
                  </a:schemeClr>
                </a:solidFill>
              </a:rPr>
              <a:t>R: Hon vill att du kommer direkt.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tänker att adaptationsstörning nog är den mest sannolika orsaken. Med tanke på långvattenavgång måste du ha </a:t>
            </a:r>
            <a:r>
              <a:rPr lang="sv-SE" sz="1200" i="1" dirty="0" err="1">
                <a:solidFill>
                  <a:schemeClr val="tx1">
                    <a:lumMod val="50000"/>
                    <a:lumOff val="50000"/>
                  </a:schemeClr>
                </a:solidFill>
              </a:rPr>
              <a:t>ev</a:t>
            </a:r>
            <a:r>
              <a:rPr lang="sv-SE" sz="1200" i="1" dirty="0">
                <a:solidFill>
                  <a:schemeClr val="tx1">
                    <a:lumMod val="50000"/>
                    <a:lumOff val="50000"/>
                  </a:schemeClr>
                </a:solidFill>
              </a:rPr>
              <a:t> infektion i åtanke. En tredje differentialdiagnos kan vara pneumothorax. Du undersöker barnet som ligger på mammans mage inne i förlossningsrummet. Det är nu 15 minuter gammalt. </a:t>
            </a:r>
            <a:br>
              <a:rPr lang="sv-SE" sz="1200" i="1" dirty="0">
                <a:solidFill>
                  <a:schemeClr val="tx1">
                    <a:lumMod val="50000"/>
                    <a:lumOff val="50000"/>
                  </a:schemeClr>
                </a:solidFill>
              </a:rPr>
            </a:br>
            <a:r>
              <a:rPr lang="sv-SE" sz="1200" i="1" dirty="0">
                <a:solidFill>
                  <a:schemeClr val="tx1">
                    <a:lumMod val="50000"/>
                    <a:lumOff val="50000"/>
                  </a:schemeClr>
                </a:solidFill>
              </a:rPr>
              <a:t>Rosig hudfärg. Regelbunden men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a:t>
            </a:r>
            <a:r>
              <a:rPr lang="sv-SE" sz="1200" i="1" dirty="0" err="1">
                <a:solidFill>
                  <a:schemeClr val="tx1">
                    <a:lumMod val="50000"/>
                    <a:lumOff val="50000"/>
                  </a:schemeClr>
                </a:solidFill>
              </a:rPr>
              <a:t>intercostala</a:t>
            </a:r>
            <a:r>
              <a:rPr lang="sv-SE" sz="1200" i="1" dirty="0">
                <a:solidFill>
                  <a:schemeClr val="tx1">
                    <a:lumMod val="50000"/>
                    <a:lumOff val="50000"/>
                  </a:schemeClr>
                </a:solidFill>
              </a:rPr>
              <a:t> indragningar, näsvingespel. Regelbunden hjärtrytm ca 120/minut, inga tydliga blåsljud. Svag muskeltonus. </a:t>
            </a:r>
            <a:br>
              <a:rPr lang="sv-SE" sz="1200" i="1" dirty="0">
                <a:solidFill>
                  <a:schemeClr val="tx1">
                    <a:lumMod val="50000"/>
                    <a:lumOff val="50000"/>
                  </a:schemeClr>
                </a:solidFill>
              </a:rPr>
            </a:br>
            <a:r>
              <a:rPr lang="sv-SE" sz="1200" i="1" dirty="0">
                <a:solidFill>
                  <a:schemeClr val="tx1">
                    <a:lumMod val="50000"/>
                    <a:lumOff val="50000"/>
                  </a:schemeClr>
                </a:solidFill>
              </a:rPr>
              <a:t>Du ringer till </a:t>
            </a:r>
            <a:r>
              <a:rPr lang="sv-SE" sz="1200" i="1" dirty="0" err="1">
                <a:solidFill>
                  <a:schemeClr val="tx1">
                    <a:lumMod val="50000"/>
                    <a:lumOff val="50000"/>
                  </a:schemeClr>
                </a:solidFill>
              </a:rPr>
              <a:t>neotalavdelningen</a:t>
            </a:r>
            <a:r>
              <a:rPr lang="sv-SE" sz="1200" i="1" dirty="0">
                <a:solidFill>
                  <a:schemeClr val="tx1">
                    <a:lumMod val="50000"/>
                    <a:lumOff val="50000"/>
                  </a:schemeClr>
                </a:solidFill>
              </a:rPr>
              <a:t> som ligger intill och ber att en sköterska kommer direkt med avdelningens </a:t>
            </a:r>
            <a:r>
              <a:rPr lang="sv-SE" sz="1200" i="1" dirty="0" err="1">
                <a:solidFill>
                  <a:schemeClr val="tx1">
                    <a:lumMod val="50000"/>
                    <a:lumOff val="50000"/>
                  </a:schemeClr>
                </a:solidFill>
              </a:rPr>
              <a:t>portala</a:t>
            </a:r>
            <a:r>
              <a:rPr lang="sv-SE" sz="1200" i="1" dirty="0">
                <a:solidFill>
                  <a:schemeClr val="tx1">
                    <a:lumMod val="50000"/>
                    <a:lumOff val="50000"/>
                  </a:schemeClr>
                </a:solidFill>
              </a:rPr>
              <a:t> CPAP som ni ansluter barnet till inne på förlossningsrummet. Ni startar CPAP med tryck 4 cm vatten, 21% O2, varpå barnets andningsarbete blir mycket lugnare. </a:t>
            </a:r>
            <a:r>
              <a:rPr lang="sv-SE" sz="1200" i="1" dirty="0" err="1">
                <a:solidFill>
                  <a:schemeClr val="tx1">
                    <a:lumMod val="50000"/>
                    <a:lumOff val="50000"/>
                  </a:schemeClr>
                </a:solidFill>
              </a:rPr>
              <a:t>Grunting</a:t>
            </a:r>
            <a:r>
              <a:rPr lang="sv-SE" sz="1200" i="1" dirty="0">
                <a:solidFill>
                  <a:schemeClr val="tx1">
                    <a:lumMod val="50000"/>
                    <a:lumOff val="50000"/>
                  </a:schemeClr>
                </a:solidFill>
              </a:rPr>
              <a:t> och indragningar avtar med andningsfrekvensen är fortfarande hög, ca 80/minut. </a:t>
            </a:r>
            <a:br>
              <a:rPr lang="sv-SE" sz="1600" dirty="0"/>
            </a:br>
            <a:br>
              <a:rPr lang="sv-SE" sz="1600" dirty="0"/>
            </a:br>
            <a:r>
              <a:rPr lang="sv-SE" sz="1600" dirty="0"/>
              <a:t>Du kopplar på </a:t>
            </a:r>
            <a:r>
              <a:rPr lang="sv-SE" sz="1600" dirty="0" err="1"/>
              <a:t>saturationsmätare</a:t>
            </a:r>
            <a:r>
              <a:rPr lang="sv-SE" sz="1600" dirty="0"/>
              <a:t> som visar 96% och tolkar detta som att behandlingen har god effekt. Du väljer därför att inte separera barnet från mamman direkt utan flytta mor och barn tillsammans till neonatalavdelningen om en stund när mamman är transportabel. </a:t>
            </a:r>
          </a:p>
          <a:p>
            <a:pPr marL="0" indent="0">
              <a:buNone/>
            </a:pPr>
            <a:r>
              <a:rPr lang="sv-SE" sz="1600" dirty="0"/>
              <a:t>Fråga 6:5. </a:t>
            </a:r>
            <a:br>
              <a:rPr lang="sv-SE" sz="1600" dirty="0"/>
            </a:br>
            <a:r>
              <a:rPr lang="sv-SE" sz="1600" dirty="0"/>
              <a:t>Om barnet hade haft syrgasbehov som steg successivt under första stunden med CPAP – hur hade detta förändrat handläggningen? Beskriv kortfattat vad du hade gjort och varför (3p)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i="1" dirty="0">
                <a:solidFill>
                  <a:schemeClr val="accent4"/>
                </a:solidFill>
              </a:rPr>
              <a:t>För 3 p krävs: </a:t>
            </a:r>
            <a:br>
              <a:rPr lang="sv-SE" sz="1600" i="1" dirty="0">
                <a:solidFill>
                  <a:schemeClr val="accent4"/>
                </a:solidFill>
              </a:rPr>
            </a:br>
            <a:r>
              <a:rPr lang="sv-SE" sz="1600" dirty="0">
                <a:solidFill>
                  <a:schemeClr val="accent4"/>
                </a:solidFill>
              </a:rPr>
              <a:t>Flytta barnet till </a:t>
            </a:r>
            <a:r>
              <a:rPr lang="sv-SE" sz="1600" dirty="0" err="1">
                <a:solidFill>
                  <a:schemeClr val="accent4"/>
                </a:solidFill>
              </a:rPr>
              <a:t>neo</a:t>
            </a:r>
            <a:r>
              <a:rPr lang="sv-SE" sz="1600" dirty="0">
                <a:solidFill>
                  <a:schemeClr val="accent4"/>
                </a:solidFill>
              </a:rPr>
              <a:t>, beställa </a:t>
            </a:r>
            <a:r>
              <a:rPr lang="sv-SE" sz="1600" dirty="0" err="1">
                <a:solidFill>
                  <a:schemeClr val="accent4"/>
                </a:solidFill>
              </a:rPr>
              <a:t>rtg</a:t>
            </a:r>
            <a:r>
              <a:rPr lang="sv-SE" sz="1600" dirty="0">
                <a:solidFill>
                  <a:schemeClr val="accent4"/>
                </a:solidFill>
              </a:rPr>
              <a:t> lungor + en ytterligare adekvat åtgärd – t ex: sätta infart, ta blododling och ge antibiotika, koppla upp EKG, mäta </a:t>
            </a:r>
            <a:r>
              <a:rPr lang="sv-SE" sz="1600" dirty="0" err="1">
                <a:solidFill>
                  <a:schemeClr val="accent4"/>
                </a:solidFill>
              </a:rPr>
              <a:t>saturation</a:t>
            </a:r>
            <a:r>
              <a:rPr lang="sv-SE" sz="1600" dirty="0">
                <a:solidFill>
                  <a:schemeClr val="accent4"/>
                </a:solidFill>
              </a:rPr>
              <a:t> i hand och fot. </a:t>
            </a:r>
          </a:p>
          <a:p>
            <a:pPr marL="0" indent="0">
              <a:buNone/>
            </a:pPr>
            <a:endParaRPr lang="sv-SE" sz="1000" dirty="0">
              <a:solidFill>
                <a:schemeClr val="tx1">
                  <a:lumMod val="50000"/>
                  <a:lumOff val="50000"/>
                </a:schemeClr>
              </a:solidFill>
            </a:endParaRPr>
          </a:p>
          <a:p>
            <a:pPr marL="0" indent="0">
              <a:buNone/>
            </a:pPr>
            <a:endParaRPr lang="sv-SE" sz="1000" dirty="0">
              <a:solidFill>
                <a:schemeClr val="tx1">
                  <a:lumMod val="50000"/>
                  <a:lumOff val="50000"/>
                </a:schemeClr>
              </a:solidFill>
            </a:endParaRPr>
          </a:p>
          <a:p>
            <a:pPr marL="0" indent="0">
              <a:buNone/>
            </a:pPr>
            <a:r>
              <a:rPr lang="sv-SE" sz="1000" dirty="0">
                <a:solidFill>
                  <a:schemeClr val="tx1">
                    <a:lumMod val="50000"/>
                    <a:lumOff val="50000"/>
                  </a:schemeClr>
                </a:solidFill>
              </a:rPr>
              <a:t>B23g, B91a, B91b, B132 </a:t>
            </a:r>
          </a:p>
          <a:p>
            <a:pPr marL="0" indent="0">
              <a:buNone/>
            </a:pPr>
            <a:endParaRPr lang="sv-SE" sz="1600" dirty="0"/>
          </a:p>
        </p:txBody>
      </p:sp>
    </p:spTree>
    <p:extLst>
      <p:ext uri="{BB962C8B-B14F-4D97-AF65-F5344CB8AC3E}">
        <p14:creationId xmlns:p14="http://schemas.microsoft.com/office/powerpoint/2010/main" val="17775011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6, Marie 29 år </a:t>
            </a:r>
            <a:endParaRPr lang="sv-SE" sz="1600" dirty="0"/>
          </a:p>
          <a:p>
            <a:pPr marL="0" indent="0">
              <a:buNone/>
            </a:pPr>
            <a:r>
              <a:rPr lang="sv-SE" sz="1600" dirty="0"/>
              <a:t>Du ordinerar intravenöst </a:t>
            </a:r>
            <a:r>
              <a:rPr lang="sv-SE" sz="1600" dirty="0" err="1"/>
              <a:t>Paracetamol</a:t>
            </a:r>
            <a:r>
              <a:rPr lang="sv-SE" sz="1600" dirty="0"/>
              <a:t> för att sänka kroppstemperaturen och på så sätt minska fostrets känslighet för </a:t>
            </a:r>
            <a:r>
              <a:rPr lang="sv-SE" sz="1600" dirty="0" err="1"/>
              <a:t>hypoxi</a:t>
            </a:r>
            <a:r>
              <a:rPr lang="sv-SE" sz="1600" dirty="0"/>
              <a:t>. Du ordinerar också </a:t>
            </a:r>
            <a:r>
              <a:rPr lang="sv-SE" sz="1600" dirty="0" err="1"/>
              <a:t>Bensylpenicillin</a:t>
            </a:r>
            <a:r>
              <a:rPr lang="sv-SE" sz="1600" dirty="0"/>
              <a:t> för att minska risken för barnet att drabbas av GBS-sepsis efter födseln. </a:t>
            </a:r>
          </a:p>
          <a:p>
            <a:pPr marL="0" indent="0">
              <a:buNone/>
            </a:pPr>
            <a:r>
              <a:rPr lang="sv-SE" sz="1600" dirty="0"/>
              <a:t>Då barnmorskan kontrollerar om temperaturen en stund senare har den sjunkit till 37,4 grader. Vid nästa vaginala undersökning är livmoderhalsen fortfarande öppen 5 cm, se </a:t>
            </a:r>
            <a:r>
              <a:rPr lang="sv-SE" sz="1600" dirty="0" err="1"/>
              <a:t>partogram</a:t>
            </a:r>
            <a:r>
              <a:rPr lang="sv-SE" sz="1600" dirty="0"/>
              <a:t>. </a:t>
            </a:r>
            <a:br>
              <a:rPr lang="sv-SE" sz="1600" dirty="0"/>
            </a:br>
            <a:br>
              <a:rPr lang="sv-SE" sz="1600" dirty="0"/>
            </a:br>
            <a:r>
              <a:rPr lang="sv-SE" sz="1600" b="1" dirty="0"/>
              <a:t>Fråga 6:5 (1p) </a:t>
            </a:r>
            <a:br>
              <a:rPr lang="sv-SE" sz="1600" b="1" dirty="0"/>
            </a:br>
            <a:r>
              <a:rPr lang="sv-SE" sz="1600" dirty="0"/>
              <a:t>Vilken blir din ordination och vilken är indikationen? </a:t>
            </a:r>
          </a:p>
          <a:p>
            <a:pPr marL="0" indent="0">
              <a:buNone/>
            </a:pPr>
            <a:endParaRPr lang="sv-SE" sz="1600" dirty="0"/>
          </a:p>
          <a:p>
            <a:pPr marL="0" indent="0">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7795F258-CBB6-23FA-475F-5A3CE96FA463}"/>
              </a:ext>
            </a:extLst>
          </p:cNvPr>
          <p:cNvPicPr>
            <a:picLocks noChangeAspect="1"/>
          </p:cNvPicPr>
          <p:nvPr/>
        </p:nvPicPr>
        <p:blipFill>
          <a:blip r:embed="rId2"/>
          <a:stretch>
            <a:fillRect/>
          </a:stretch>
        </p:blipFill>
        <p:spPr>
          <a:xfrm>
            <a:off x="8152684" y="1636784"/>
            <a:ext cx="3683000" cy="5003800"/>
          </a:xfrm>
          <a:prstGeom prst="rect">
            <a:avLst/>
          </a:prstGeom>
        </p:spPr>
      </p:pic>
    </p:spTree>
    <p:extLst>
      <p:ext uri="{BB962C8B-B14F-4D97-AF65-F5344CB8AC3E}">
        <p14:creationId xmlns:p14="http://schemas.microsoft.com/office/powerpoint/2010/main" val="8749196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6: Nyfött barn </a:t>
            </a:r>
          </a:p>
          <a:p>
            <a:pPr marL="0" indent="0">
              <a:buNone/>
            </a:pPr>
            <a:r>
              <a:rPr lang="sv-SE" sz="1200" i="1" dirty="0">
                <a:solidFill>
                  <a:schemeClr val="tx1">
                    <a:lumMod val="50000"/>
                    <a:lumOff val="50000"/>
                  </a:schemeClr>
                </a:solidFill>
              </a:rPr>
              <a:t>Du har fått ST i barnmedicin och går din första nattjour. En barnmorska ringer från förlossningen och ger följande rapport: </a:t>
            </a:r>
            <a:br>
              <a:rPr lang="sv-SE" sz="1200" i="1" dirty="0">
                <a:solidFill>
                  <a:schemeClr val="tx1">
                    <a:lumMod val="50000"/>
                    <a:lumOff val="50000"/>
                  </a:schemeClr>
                </a:solidFill>
              </a:rPr>
            </a:br>
            <a:r>
              <a:rPr lang="sv-SE" sz="1200" i="1" dirty="0">
                <a:solidFill>
                  <a:schemeClr val="tx1">
                    <a:lumMod val="50000"/>
                    <a:lumOff val="50000"/>
                  </a:schemeClr>
                </a:solidFill>
              </a:rPr>
              <a:t>S: 10 min gammalt barn har lite jobbigt med andningen. </a:t>
            </a:r>
            <a:br>
              <a:rPr lang="sv-SE" sz="1200" i="1" dirty="0">
                <a:solidFill>
                  <a:schemeClr val="tx1">
                    <a:lumMod val="50000"/>
                    <a:lumOff val="50000"/>
                  </a:schemeClr>
                </a:solidFill>
              </a:rPr>
            </a:br>
            <a:r>
              <a:rPr lang="sv-SE" sz="1200" i="1" dirty="0">
                <a:solidFill>
                  <a:schemeClr val="tx1">
                    <a:lumMod val="50000"/>
                    <a:lumOff val="50000"/>
                  </a:schemeClr>
                </a:solidFill>
              </a:rPr>
              <a:t>B: Frisk mamma, andra barnet, normal graviditet, vattenavgång för 2 dagar sedan, snabb förlossning i vecka 37+2. </a:t>
            </a:r>
            <a:br>
              <a:rPr lang="sv-SE" sz="1200" i="1" dirty="0">
                <a:solidFill>
                  <a:schemeClr val="tx1">
                    <a:lumMod val="50000"/>
                    <a:lumOff val="50000"/>
                  </a:schemeClr>
                </a:solidFill>
              </a:rPr>
            </a:br>
            <a:r>
              <a:rPr lang="sv-SE" sz="1200" i="1" dirty="0">
                <a:solidFill>
                  <a:schemeClr val="tx1">
                    <a:lumMod val="50000"/>
                    <a:lumOff val="50000"/>
                  </a:schemeClr>
                </a:solidFill>
              </a:rPr>
              <a:t>A: Skrek direkt efter förlossningen men nu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och indragningar. </a:t>
            </a:r>
            <a:br>
              <a:rPr lang="sv-SE" sz="1200" i="1" dirty="0">
                <a:solidFill>
                  <a:schemeClr val="tx1">
                    <a:lumMod val="50000"/>
                    <a:lumOff val="50000"/>
                  </a:schemeClr>
                </a:solidFill>
              </a:rPr>
            </a:br>
            <a:r>
              <a:rPr lang="sv-SE" sz="1200" i="1" dirty="0">
                <a:solidFill>
                  <a:schemeClr val="tx1">
                    <a:lumMod val="50000"/>
                    <a:lumOff val="50000"/>
                  </a:schemeClr>
                </a:solidFill>
              </a:rPr>
              <a:t>R: Hon vill att du kommer direkt.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tänker att adaptationsstörning nog är den mest sannolika orsaken. Med tanke på långvattenavgång måste du ha </a:t>
            </a:r>
            <a:r>
              <a:rPr lang="sv-SE" sz="1200" i="1" dirty="0" err="1">
                <a:solidFill>
                  <a:schemeClr val="tx1">
                    <a:lumMod val="50000"/>
                    <a:lumOff val="50000"/>
                  </a:schemeClr>
                </a:solidFill>
              </a:rPr>
              <a:t>ev</a:t>
            </a:r>
            <a:r>
              <a:rPr lang="sv-SE" sz="1200" i="1" dirty="0">
                <a:solidFill>
                  <a:schemeClr val="tx1">
                    <a:lumMod val="50000"/>
                    <a:lumOff val="50000"/>
                  </a:schemeClr>
                </a:solidFill>
              </a:rPr>
              <a:t> infektion i åtanke. En tredje differentialdiagnos kan vara pneumothorax. Du undersöker barnet som ligger på mammans mage inne i förlossningsrummet. Det är nu 15 minuter gammalt. </a:t>
            </a:r>
            <a:br>
              <a:rPr lang="sv-SE" sz="1200" i="1" dirty="0">
                <a:solidFill>
                  <a:schemeClr val="tx1">
                    <a:lumMod val="50000"/>
                    <a:lumOff val="50000"/>
                  </a:schemeClr>
                </a:solidFill>
              </a:rPr>
            </a:br>
            <a:r>
              <a:rPr lang="sv-SE" sz="1200" i="1" dirty="0">
                <a:solidFill>
                  <a:schemeClr val="tx1">
                    <a:lumMod val="50000"/>
                    <a:lumOff val="50000"/>
                  </a:schemeClr>
                </a:solidFill>
              </a:rPr>
              <a:t>Rosig hudfärg. Regelbunden men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a:t>
            </a:r>
            <a:r>
              <a:rPr lang="sv-SE" sz="1200" i="1" dirty="0" err="1">
                <a:solidFill>
                  <a:schemeClr val="tx1">
                    <a:lumMod val="50000"/>
                    <a:lumOff val="50000"/>
                  </a:schemeClr>
                </a:solidFill>
              </a:rPr>
              <a:t>intercostala</a:t>
            </a:r>
            <a:r>
              <a:rPr lang="sv-SE" sz="1200" i="1" dirty="0">
                <a:solidFill>
                  <a:schemeClr val="tx1">
                    <a:lumMod val="50000"/>
                    <a:lumOff val="50000"/>
                  </a:schemeClr>
                </a:solidFill>
              </a:rPr>
              <a:t> indragningar, näsvingespel. Regelbunden hjärtrytm ca 120/minut, inga tydliga blåsljud. Svag muskeltonus. </a:t>
            </a:r>
            <a:br>
              <a:rPr lang="sv-SE" sz="1200" i="1" dirty="0">
                <a:solidFill>
                  <a:schemeClr val="tx1">
                    <a:lumMod val="50000"/>
                    <a:lumOff val="50000"/>
                  </a:schemeClr>
                </a:solidFill>
              </a:rPr>
            </a:br>
            <a:r>
              <a:rPr lang="sv-SE" sz="1200" i="1" dirty="0">
                <a:solidFill>
                  <a:schemeClr val="tx1">
                    <a:lumMod val="50000"/>
                    <a:lumOff val="50000"/>
                  </a:schemeClr>
                </a:solidFill>
              </a:rPr>
              <a:t>Du ringer till </a:t>
            </a:r>
            <a:r>
              <a:rPr lang="sv-SE" sz="1200" i="1" dirty="0" err="1">
                <a:solidFill>
                  <a:schemeClr val="tx1">
                    <a:lumMod val="50000"/>
                    <a:lumOff val="50000"/>
                  </a:schemeClr>
                </a:solidFill>
              </a:rPr>
              <a:t>neotalavdelningen</a:t>
            </a:r>
            <a:r>
              <a:rPr lang="sv-SE" sz="1200" i="1" dirty="0">
                <a:solidFill>
                  <a:schemeClr val="tx1">
                    <a:lumMod val="50000"/>
                    <a:lumOff val="50000"/>
                  </a:schemeClr>
                </a:solidFill>
              </a:rPr>
              <a:t> som ligger intill och ber att en sköterska kommer direkt med avdelningens </a:t>
            </a:r>
            <a:r>
              <a:rPr lang="sv-SE" sz="1200" i="1" dirty="0" err="1">
                <a:solidFill>
                  <a:schemeClr val="tx1">
                    <a:lumMod val="50000"/>
                    <a:lumOff val="50000"/>
                  </a:schemeClr>
                </a:solidFill>
              </a:rPr>
              <a:t>portala</a:t>
            </a:r>
            <a:r>
              <a:rPr lang="sv-SE" sz="1200" i="1" dirty="0">
                <a:solidFill>
                  <a:schemeClr val="tx1">
                    <a:lumMod val="50000"/>
                    <a:lumOff val="50000"/>
                  </a:schemeClr>
                </a:solidFill>
              </a:rPr>
              <a:t> CPAP som ni ansluter barnet till inne på förlossningsrummet. Ni startar CPAP med tryck 4 cm vatten, 21% O2, varpå barnets andningsarbete blir mycket lugnare. </a:t>
            </a:r>
            <a:r>
              <a:rPr lang="sv-SE" sz="1200" i="1" dirty="0" err="1">
                <a:solidFill>
                  <a:schemeClr val="tx1">
                    <a:lumMod val="50000"/>
                    <a:lumOff val="50000"/>
                  </a:schemeClr>
                </a:solidFill>
              </a:rPr>
              <a:t>Grunting</a:t>
            </a:r>
            <a:r>
              <a:rPr lang="sv-SE" sz="1200" i="1" dirty="0">
                <a:solidFill>
                  <a:schemeClr val="tx1">
                    <a:lumMod val="50000"/>
                    <a:lumOff val="50000"/>
                  </a:schemeClr>
                </a:solidFill>
              </a:rPr>
              <a:t> och indragningar avtar med andningsfrekvensen är fortfarande hög, ca 80/minut. </a:t>
            </a:r>
            <a:br>
              <a:rPr lang="sv-SE" sz="1200" i="1" dirty="0">
                <a:solidFill>
                  <a:schemeClr val="tx1">
                    <a:lumMod val="50000"/>
                    <a:lumOff val="50000"/>
                  </a:schemeClr>
                </a:solidFill>
              </a:rPr>
            </a:br>
            <a:r>
              <a:rPr lang="sv-SE" sz="1200" i="1" dirty="0">
                <a:solidFill>
                  <a:schemeClr val="tx1">
                    <a:lumMod val="50000"/>
                    <a:lumOff val="50000"/>
                  </a:schemeClr>
                </a:solidFill>
              </a:rPr>
              <a:t>Du kopplar på </a:t>
            </a:r>
            <a:r>
              <a:rPr lang="sv-SE" sz="1200" i="1" dirty="0" err="1">
                <a:solidFill>
                  <a:schemeClr val="tx1">
                    <a:lumMod val="50000"/>
                    <a:lumOff val="50000"/>
                  </a:schemeClr>
                </a:solidFill>
              </a:rPr>
              <a:t>saturationsmätare</a:t>
            </a:r>
            <a:r>
              <a:rPr lang="sv-SE" sz="1200" i="1" dirty="0">
                <a:solidFill>
                  <a:schemeClr val="tx1">
                    <a:lumMod val="50000"/>
                    <a:lumOff val="50000"/>
                  </a:schemeClr>
                </a:solidFill>
              </a:rPr>
              <a:t> som visar 96% och tolkar detta som att behandlingen har god effekt. Du väljer därför att inte separera barnet från mamman direkt utan flytta mor och barn tillsammans till neonatalavdelningen om en stund när mamman är transportabel. </a:t>
            </a:r>
            <a:br>
              <a:rPr lang="sv-SE" sz="1600" i="1" dirty="0">
                <a:solidFill>
                  <a:schemeClr val="tx1">
                    <a:lumMod val="50000"/>
                    <a:lumOff val="50000"/>
                  </a:schemeClr>
                </a:solidFill>
              </a:rPr>
            </a:br>
            <a:br>
              <a:rPr lang="sv-SE" sz="1600" i="1" dirty="0">
                <a:solidFill>
                  <a:schemeClr val="tx1">
                    <a:lumMod val="50000"/>
                    <a:lumOff val="50000"/>
                  </a:schemeClr>
                </a:solidFill>
              </a:rPr>
            </a:br>
            <a:r>
              <a:rPr lang="sv-SE" sz="1600" dirty="0"/>
              <a:t>Mor och barn flyttas till </a:t>
            </a:r>
            <a:r>
              <a:rPr lang="sv-SE" sz="1600" dirty="0" err="1"/>
              <a:t>neo</a:t>
            </a:r>
            <a:r>
              <a:rPr lang="sv-SE" sz="1600" dirty="0"/>
              <a:t> när barnet är 40 min gammalt, har då CPAP 4 cm vatten, fortsatt god syresättning, är nu piggare i sitt rörelsemönster men fortsatt </a:t>
            </a:r>
            <a:r>
              <a:rPr lang="sv-SE" sz="1600" dirty="0" err="1"/>
              <a:t>takypné</a:t>
            </a:r>
            <a:r>
              <a:rPr lang="sv-SE" sz="1600" dirty="0"/>
              <a:t>. Barnets födelsevikt är 2210 g, alltså SGA (small för </a:t>
            </a:r>
            <a:r>
              <a:rPr lang="sv-SE" sz="1600" dirty="0" err="1"/>
              <a:t>gestational</a:t>
            </a:r>
            <a:r>
              <a:rPr lang="sv-SE" sz="1600" dirty="0"/>
              <a:t> age= lätt för tiden). </a:t>
            </a:r>
            <a:br>
              <a:rPr lang="sv-SE" sz="1600" dirty="0"/>
            </a:br>
            <a:br>
              <a:rPr lang="sv-SE" sz="1600" dirty="0"/>
            </a:br>
            <a:r>
              <a:rPr lang="sv-SE" sz="1600" dirty="0"/>
              <a:t>Fråga 6:6. </a:t>
            </a:r>
            <a:br>
              <a:rPr lang="sv-SE" sz="1600" dirty="0"/>
            </a:br>
            <a:r>
              <a:rPr lang="sv-SE" sz="1600" dirty="0"/>
              <a:t>Vad är extra viktigt att tänka på vid SGA och hur ska du agera utifrån detta? (2p) </a:t>
            </a:r>
            <a:br>
              <a:rPr lang="sv-SE" sz="1600" dirty="0"/>
            </a:br>
            <a:br>
              <a:rPr lang="sv-SE" sz="1600" dirty="0"/>
            </a:br>
            <a:endParaRPr lang="sv-SE" sz="1200" i="1" dirty="0">
              <a:solidFill>
                <a:schemeClr val="tx1">
                  <a:lumMod val="50000"/>
                  <a:lumOff val="50000"/>
                </a:schemeClr>
              </a:solidFill>
            </a:endParaRPr>
          </a:p>
        </p:txBody>
      </p:sp>
    </p:spTree>
    <p:extLst>
      <p:ext uri="{BB962C8B-B14F-4D97-AF65-F5344CB8AC3E}">
        <p14:creationId xmlns:p14="http://schemas.microsoft.com/office/powerpoint/2010/main" val="1163499490"/>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6: Nyfött barn </a:t>
            </a:r>
          </a:p>
          <a:p>
            <a:pPr marL="0" indent="0">
              <a:buNone/>
            </a:pPr>
            <a:r>
              <a:rPr lang="sv-SE" sz="1200" i="1" dirty="0">
                <a:solidFill>
                  <a:schemeClr val="tx1">
                    <a:lumMod val="50000"/>
                    <a:lumOff val="50000"/>
                  </a:schemeClr>
                </a:solidFill>
              </a:rPr>
              <a:t>Du har fått ST i barnmedicin och går din första nattjour. En barnmorska ringer från förlossningen och ger följande rapport: </a:t>
            </a:r>
            <a:br>
              <a:rPr lang="sv-SE" sz="1200" i="1" dirty="0">
                <a:solidFill>
                  <a:schemeClr val="tx1">
                    <a:lumMod val="50000"/>
                    <a:lumOff val="50000"/>
                  </a:schemeClr>
                </a:solidFill>
              </a:rPr>
            </a:br>
            <a:r>
              <a:rPr lang="sv-SE" sz="1200" i="1" dirty="0">
                <a:solidFill>
                  <a:schemeClr val="tx1">
                    <a:lumMod val="50000"/>
                    <a:lumOff val="50000"/>
                  </a:schemeClr>
                </a:solidFill>
              </a:rPr>
              <a:t>S: 10 min gammalt barn har lite jobbigt med andningen. </a:t>
            </a:r>
            <a:br>
              <a:rPr lang="sv-SE" sz="1200" i="1" dirty="0">
                <a:solidFill>
                  <a:schemeClr val="tx1">
                    <a:lumMod val="50000"/>
                    <a:lumOff val="50000"/>
                  </a:schemeClr>
                </a:solidFill>
              </a:rPr>
            </a:br>
            <a:r>
              <a:rPr lang="sv-SE" sz="1200" i="1" dirty="0">
                <a:solidFill>
                  <a:schemeClr val="tx1">
                    <a:lumMod val="50000"/>
                    <a:lumOff val="50000"/>
                  </a:schemeClr>
                </a:solidFill>
              </a:rPr>
              <a:t>B: Frisk mamma, andra barnet, normal graviditet, vattenavgång för 2 dagar sedan, snabb förlossning i vecka 37+2. </a:t>
            </a:r>
            <a:br>
              <a:rPr lang="sv-SE" sz="1200" i="1" dirty="0">
                <a:solidFill>
                  <a:schemeClr val="tx1">
                    <a:lumMod val="50000"/>
                    <a:lumOff val="50000"/>
                  </a:schemeClr>
                </a:solidFill>
              </a:rPr>
            </a:br>
            <a:r>
              <a:rPr lang="sv-SE" sz="1200" i="1" dirty="0">
                <a:solidFill>
                  <a:schemeClr val="tx1">
                    <a:lumMod val="50000"/>
                    <a:lumOff val="50000"/>
                  </a:schemeClr>
                </a:solidFill>
              </a:rPr>
              <a:t>A: Skrek direkt efter förlossningen men nu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och indragningar. </a:t>
            </a:r>
            <a:br>
              <a:rPr lang="sv-SE" sz="1200" i="1" dirty="0">
                <a:solidFill>
                  <a:schemeClr val="tx1">
                    <a:lumMod val="50000"/>
                    <a:lumOff val="50000"/>
                  </a:schemeClr>
                </a:solidFill>
              </a:rPr>
            </a:br>
            <a:r>
              <a:rPr lang="sv-SE" sz="1200" i="1" dirty="0">
                <a:solidFill>
                  <a:schemeClr val="tx1">
                    <a:lumMod val="50000"/>
                    <a:lumOff val="50000"/>
                  </a:schemeClr>
                </a:solidFill>
              </a:rPr>
              <a:t>R: Hon vill att du kommer direkt.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tänker att adaptationsstörning nog är den mest sannolika orsaken. Med tanke på långvattenavgång måste du ha </a:t>
            </a:r>
            <a:r>
              <a:rPr lang="sv-SE" sz="1200" i="1" dirty="0" err="1">
                <a:solidFill>
                  <a:schemeClr val="tx1">
                    <a:lumMod val="50000"/>
                    <a:lumOff val="50000"/>
                  </a:schemeClr>
                </a:solidFill>
              </a:rPr>
              <a:t>ev</a:t>
            </a:r>
            <a:r>
              <a:rPr lang="sv-SE" sz="1200" i="1" dirty="0">
                <a:solidFill>
                  <a:schemeClr val="tx1">
                    <a:lumMod val="50000"/>
                    <a:lumOff val="50000"/>
                  </a:schemeClr>
                </a:solidFill>
              </a:rPr>
              <a:t> infektion i åtanke. En tredje differentialdiagnos kan vara pneumothorax. Du undersöker barnet som ligger på mammans mage inne i förlossningsrummet. Det är nu 15 minuter gammalt. </a:t>
            </a:r>
            <a:br>
              <a:rPr lang="sv-SE" sz="1200" i="1" dirty="0">
                <a:solidFill>
                  <a:schemeClr val="tx1">
                    <a:lumMod val="50000"/>
                    <a:lumOff val="50000"/>
                  </a:schemeClr>
                </a:solidFill>
              </a:rPr>
            </a:br>
            <a:r>
              <a:rPr lang="sv-SE" sz="1200" i="1" dirty="0">
                <a:solidFill>
                  <a:schemeClr val="tx1">
                    <a:lumMod val="50000"/>
                    <a:lumOff val="50000"/>
                  </a:schemeClr>
                </a:solidFill>
              </a:rPr>
              <a:t>Rosig hudfärg. Regelbunden men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a:t>
            </a:r>
            <a:r>
              <a:rPr lang="sv-SE" sz="1200" i="1" dirty="0" err="1">
                <a:solidFill>
                  <a:schemeClr val="tx1">
                    <a:lumMod val="50000"/>
                    <a:lumOff val="50000"/>
                  </a:schemeClr>
                </a:solidFill>
              </a:rPr>
              <a:t>intercostala</a:t>
            </a:r>
            <a:r>
              <a:rPr lang="sv-SE" sz="1200" i="1" dirty="0">
                <a:solidFill>
                  <a:schemeClr val="tx1">
                    <a:lumMod val="50000"/>
                    <a:lumOff val="50000"/>
                  </a:schemeClr>
                </a:solidFill>
              </a:rPr>
              <a:t> indragningar, näsvingespel. Regelbunden hjärtrytm ca 120/minut, inga tydliga blåsljud. Svag muskeltonus. </a:t>
            </a:r>
            <a:br>
              <a:rPr lang="sv-SE" sz="1200" i="1" dirty="0">
                <a:solidFill>
                  <a:schemeClr val="tx1">
                    <a:lumMod val="50000"/>
                    <a:lumOff val="50000"/>
                  </a:schemeClr>
                </a:solidFill>
              </a:rPr>
            </a:br>
            <a:r>
              <a:rPr lang="sv-SE" sz="1200" i="1" dirty="0">
                <a:solidFill>
                  <a:schemeClr val="tx1">
                    <a:lumMod val="50000"/>
                    <a:lumOff val="50000"/>
                  </a:schemeClr>
                </a:solidFill>
              </a:rPr>
              <a:t>Du ringer till </a:t>
            </a:r>
            <a:r>
              <a:rPr lang="sv-SE" sz="1200" i="1" dirty="0" err="1">
                <a:solidFill>
                  <a:schemeClr val="tx1">
                    <a:lumMod val="50000"/>
                    <a:lumOff val="50000"/>
                  </a:schemeClr>
                </a:solidFill>
              </a:rPr>
              <a:t>neotalavdelningen</a:t>
            </a:r>
            <a:r>
              <a:rPr lang="sv-SE" sz="1200" i="1" dirty="0">
                <a:solidFill>
                  <a:schemeClr val="tx1">
                    <a:lumMod val="50000"/>
                    <a:lumOff val="50000"/>
                  </a:schemeClr>
                </a:solidFill>
              </a:rPr>
              <a:t> som ligger intill och ber att en sköterska kommer direkt med avdelningens </a:t>
            </a:r>
            <a:r>
              <a:rPr lang="sv-SE" sz="1200" i="1" dirty="0" err="1">
                <a:solidFill>
                  <a:schemeClr val="tx1">
                    <a:lumMod val="50000"/>
                    <a:lumOff val="50000"/>
                  </a:schemeClr>
                </a:solidFill>
              </a:rPr>
              <a:t>portala</a:t>
            </a:r>
            <a:r>
              <a:rPr lang="sv-SE" sz="1200" i="1" dirty="0">
                <a:solidFill>
                  <a:schemeClr val="tx1">
                    <a:lumMod val="50000"/>
                    <a:lumOff val="50000"/>
                  </a:schemeClr>
                </a:solidFill>
              </a:rPr>
              <a:t> CPAP som ni ansluter barnet till inne på förlossningsrummet. Ni startar CPAP med tryck 4 cm vatten, 21% O2, varpå barnets andningsarbete blir mycket lugnare. </a:t>
            </a:r>
            <a:r>
              <a:rPr lang="sv-SE" sz="1200" i="1" dirty="0" err="1">
                <a:solidFill>
                  <a:schemeClr val="tx1">
                    <a:lumMod val="50000"/>
                    <a:lumOff val="50000"/>
                  </a:schemeClr>
                </a:solidFill>
              </a:rPr>
              <a:t>Grunting</a:t>
            </a:r>
            <a:r>
              <a:rPr lang="sv-SE" sz="1200" i="1" dirty="0">
                <a:solidFill>
                  <a:schemeClr val="tx1">
                    <a:lumMod val="50000"/>
                    <a:lumOff val="50000"/>
                  </a:schemeClr>
                </a:solidFill>
              </a:rPr>
              <a:t> och indragningar avtar med andningsfrekvensen är fortfarande hög, ca 80/minut. </a:t>
            </a:r>
            <a:br>
              <a:rPr lang="sv-SE" sz="1200" i="1" dirty="0">
                <a:solidFill>
                  <a:schemeClr val="tx1">
                    <a:lumMod val="50000"/>
                    <a:lumOff val="50000"/>
                  </a:schemeClr>
                </a:solidFill>
              </a:rPr>
            </a:br>
            <a:r>
              <a:rPr lang="sv-SE" sz="1200" i="1" dirty="0">
                <a:solidFill>
                  <a:schemeClr val="tx1">
                    <a:lumMod val="50000"/>
                    <a:lumOff val="50000"/>
                  </a:schemeClr>
                </a:solidFill>
              </a:rPr>
              <a:t>Du kopplar på </a:t>
            </a:r>
            <a:r>
              <a:rPr lang="sv-SE" sz="1200" i="1" dirty="0" err="1">
                <a:solidFill>
                  <a:schemeClr val="tx1">
                    <a:lumMod val="50000"/>
                    <a:lumOff val="50000"/>
                  </a:schemeClr>
                </a:solidFill>
              </a:rPr>
              <a:t>saturationsmätare</a:t>
            </a:r>
            <a:r>
              <a:rPr lang="sv-SE" sz="1200" i="1" dirty="0">
                <a:solidFill>
                  <a:schemeClr val="tx1">
                    <a:lumMod val="50000"/>
                    <a:lumOff val="50000"/>
                  </a:schemeClr>
                </a:solidFill>
              </a:rPr>
              <a:t> som visar 96% och tolkar detta som att behandlingen har god effekt. Du väljer därför att inte separera barnet från mamman direkt utan flytta mor och barn tillsammans till neonatalavdelningen om en stund när mamman är transportabel. </a:t>
            </a:r>
            <a:br>
              <a:rPr lang="sv-SE" sz="1200" i="1" dirty="0">
                <a:solidFill>
                  <a:schemeClr val="tx1">
                    <a:lumMod val="50000"/>
                    <a:lumOff val="50000"/>
                  </a:schemeClr>
                </a:solidFill>
              </a:rPr>
            </a:br>
            <a:r>
              <a:rPr lang="sv-SE" sz="1200" i="1" dirty="0">
                <a:solidFill>
                  <a:schemeClr val="tx1">
                    <a:lumMod val="50000"/>
                    <a:lumOff val="50000"/>
                  </a:schemeClr>
                </a:solidFill>
              </a:rPr>
              <a:t>Mor och barn flyttas till </a:t>
            </a:r>
            <a:r>
              <a:rPr lang="sv-SE" sz="1200" i="1" dirty="0" err="1">
                <a:solidFill>
                  <a:schemeClr val="tx1">
                    <a:lumMod val="50000"/>
                    <a:lumOff val="50000"/>
                  </a:schemeClr>
                </a:solidFill>
              </a:rPr>
              <a:t>neo</a:t>
            </a:r>
            <a:r>
              <a:rPr lang="sv-SE" sz="1200" i="1" dirty="0">
                <a:solidFill>
                  <a:schemeClr val="tx1">
                    <a:lumMod val="50000"/>
                    <a:lumOff val="50000"/>
                  </a:schemeClr>
                </a:solidFill>
              </a:rPr>
              <a:t> när barnet är 40 min gammalt, har då CPAP 4 cm vatten, fortsatt god syresättning, är nu piggare i sitt rörelsemönster men fortsatt </a:t>
            </a:r>
            <a:r>
              <a:rPr lang="sv-SE" sz="1200" i="1" dirty="0" err="1">
                <a:solidFill>
                  <a:schemeClr val="tx1">
                    <a:lumMod val="50000"/>
                    <a:lumOff val="50000"/>
                  </a:schemeClr>
                </a:solidFill>
              </a:rPr>
              <a:t>takypné</a:t>
            </a:r>
            <a:r>
              <a:rPr lang="sv-SE" sz="1200" i="1" dirty="0">
                <a:solidFill>
                  <a:schemeClr val="tx1">
                    <a:lumMod val="50000"/>
                    <a:lumOff val="50000"/>
                  </a:schemeClr>
                </a:solidFill>
              </a:rPr>
              <a:t>. Barnets födelsevikt är 2210 g, alltså SGA (small för </a:t>
            </a:r>
            <a:r>
              <a:rPr lang="sv-SE" sz="1200" i="1" dirty="0" err="1">
                <a:solidFill>
                  <a:schemeClr val="tx1">
                    <a:lumMod val="50000"/>
                    <a:lumOff val="50000"/>
                  </a:schemeClr>
                </a:solidFill>
              </a:rPr>
              <a:t>gestational</a:t>
            </a:r>
            <a:r>
              <a:rPr lang="sv-SE" sz="1200" i="1" dirty="0">
                <a:solidFill>
                  <a:schemeClr val="tx1">
                    <a:lumMod val="50000"/>
                    <a:lumOff val="50000"/>
                  </a:schemeClr>
                </a:solidFill>
              </a:rPr>
              <a:t> age= lätt för tiden). </a:t>
            </a:r>
            <a:br>
              <a:rPr lang="sv-SE" sz="1600" dirty="0"/>
            </a:br>
            <a:br>
              <a:rPr lang="sv-SE" sz="1600" dirty="0"/>
            </a:br>
            <a:r>
              <a:rPr lang="sv-SE" sz="1600" dirty="0"/>
              <a:t>SGA är en riskfaktor för utveckling av neonatal hypoglykemi och du ordinerar därför </a:t>
            </a:r>
            <a:r>
              <a:rPr lang="sv-SE" sz="1600" dirty="0" err="1"/>
              <a:t>tillmatning</a:t>
            </a:r>
            <a:r>
              <a:rPr lang="sv-SE" sz="1600" dirty="0"/>
              <a:t> av barnet enligt PM så snart barnet kommer till </a:t>
            </a:r>
            <a:r>
              <a:rPr lang="sv-SE" sz="1600" dirty="0" err="1"/>
              <a:t>neo</a:t>
            </a:r>
            <a:r>
              <a:rPr lang="sv-SE" sz="1600" dirty="0"/>
              <a:t> och sedan kontroller av p-glukos enligt PM. </a:t>
            </a:r>
            <a:br>
              <a:rPr lang="sv-SE" sz="1600" dirty="0"/>
            </a:br>
            <a:br>
              <a:rPr lang="sv-SE" sz="1600" dirty="0"/>
            </a:br>
            <a:r>
              <a:rPr lang="sv-SE" sz="1600" dirty="0"/>
              <a:t>Fråga 6:7. </a:t>
            </a:r>
            <a:br>
              <a:rPr lang="sv-SE" sz="1600" dirty="0"/>
            </a:br>
            <a:r>
              <a:rPr lang="sv-SE" sz="1600" dirty="0"/>
              <a:t>Finns det fler faktorer hos detta barnet som kan påverka risken för hypoglykemi? På vilket sätt? (1p) </a:t>
            </a:r>
            <a:br>
              <a:rPr lang="sv-SE" sz="1600" dirty="0"/>
            </a:br>
            <a:br>
              <a:rPr lang="sv-SE" sz="1600" dirty="0"/>
            </a:br>
            <a:endParaRPr lang="sv-SE" sz="1200" i="1" dirty="0">
              <a:solidFill>
                <a:schemeClr val="tx1">
                  <a:lumMod val="50000"/>
                  <a:lumOff val="50000"/>
                </a:schemeClr>
              </a:solidFill>
            </a:endParaRPr>
          </a:p>
        </p:txBody>
      </p:sp>
    </p:spTree>
    <p:extLst>
      <p:ext uri="{BB962C8B-B14F-4D97-AF65-F5344CB8AC3E}">
        <p14:creationId xmlns:p14="http://schemas.microsoft.com/office/powerpoint/2010/main" val="3624592803"/>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6: Nyfött barn </a:t>
            </a:r>
          </a:p>
          <a:p>
            <a:pPr marL="0" indent="0">
              <a:buNone/>
            </a:pPr>
            <a:r>
              <a:rPr lang="sv-SE" sz="1200" i="1" dirty="0">
                <a:solidFill>
                  <a:schemeClr val="tx1">
                    <a:lumMod val="50000"/>
                    <a:lumOff val="50000"/>
                  </a:schemeClr>
                </a:solidFill>
              </a:rPr>
              <a:t>Du har fått ST i barnmedicin och går din första nattjour. En barnmorska ringer från förlossningen och ger följande rapport: </a:t>
            </a:r>
            <a:br>
              <a:rPr lang="sv-SE" sz="1200" i="1" dirty="0">
                <a:solidFill>
                  <a:schemeClr val="tx1">
                    <a:lumMod val="50000"/>
                    <a:lumOff val="50000"/>
                  </a:schemeClr>
                </a:solidFill>
              </a:rPr>
            </a:br>
            <a:r>
              <a:rPr lang="sv-SE" sz="1200" i="1" dirty="0">
                <a:solidFill>
                  <a:schemeClr val="tx1">
                    <a:lumMod val="50000"/>
                    <a:lumOff val="50000"/>
                  </a:schemeClr>
                </a:solidFill>
              </a:rPr>
              <a:t>S: 10 min gammalt barn har lite jobbigt med andningen. </a:t>
            </a:r>
            <a:br>
              <a:rPr lang="sv-SE" sz="1200" i="1" dirty="0">
                <a:solidFill>
                  <a:schemeClr val="tx1">
                    <a:lumMod val="50000"/>
                    <a:lumOff val="50000"/>
                  </a:schemeClr>
                </a:solidFill>
              </a:rPr>
            </a:br>
            <a:r>
              <a:rPr lang="sv-SE" sz="1200" i="1" dirty="0">
                <a:solidFill>
                  <a:schemeClr val="tx1">
                    <a:lumMod val="50000"/>
                    <a:lumOff val="50000"/>
                  </a:schemeClr>
                </a:solidFill>
              </a:rPr>
              <a:t>B: Frisk mamma, andra barnet, normal graviditet, vattenavgång för 2 dagar sedan, snabb förlossning i vecka 37+2. </a:t>
            </a:r>
            <a:br>
              <a:rPr lang="sv-SE" sz="1200" i="1" dirty="0">
                <a:solidFill>
                  <a:schemeClr val="tx1">
                    <a:lumMod val="50000"/>
                    <a:lumOff val="50000"/>
                  </a:schemeClr>
                </a:solidFill>
              </a:rPr>
            </a:br>
            <a:r>
              <a:rPr lang="sv-SE" sz="1200" i="1" dirty="0">
                <a:solidFill>
                  <a:schemeClr val="tx1">
                    <a:lumMod val="50000"/>
                    <a:lumOff val="50000"/>
                  </a:schemeClr>
                </a:solidFill>
              </a:rPr>
              <a:t>A: Skrek direkt efter förlossningen men nu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och indragningar. </a:t>
            </a:r>
            <a:br>
              <a:rPr lang="sv-SE" sz="1200" i="1" dirty="0">
                <a:solidFill>
                  <a:schemeClr val="tx1">
                    <a:lumMod val="50000"/>
                    <a:lumOff val="50000"/>
                  </a:schemeClr>
                </a:solidFill>
              </a:rPr>
            </a:br>
            <a:r>
              <a:rPr lang="sv-SE" sz="1200" i="1" dirty="0">
                <a:solidFill>
                  <a:schemeClr val="tx1">
                    <a:lumMod val="50000"/>
                    <a:lumOff val="50000"/>
                  </a:schemeClr>
                </a:solidFill>
              </a:rPr>
              <a:t>R: Hon vill att du kommer direkt.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tänker att adaptationsstörning nog är den mest sannolika orsaken. Med tanke på långvattenavgång måste du ha </a:t>
            </a:r>
            <a:r>
              <a:rPr lang="sv-SE" sz="1200" i="1" dirty="0" err="1">
                <a:solidFill>
                  <a:schemeClr val="tx1">
                    <a:lumMod val="50000"/>
                    <a:lumOff val="50000"/>
                  </a:schemeClr>
                </a:solidFill>
              </a:rPr>
              <a:t>ev</a:t>
            </a:r>
            <a:r>
              <a:rPr lang="sv-SE" sz="1200" i="1" dirty="0">
                <a:solidFill>
                  <a:schemeClr val="tx1">
                    <a:lumMod val="50000"/>
                    <a:lumOff val="50000"/>
                  </a:schemeClr>
                </a:solidFill>
              </a:rPr>
              <a:t> infektion i åtanke. En tredje differentialdiagnos kan vara pneumothorax. Du undersöker barnet som ligger på mammans mage inne i förlossningsrummet. Det är nu 15 minuter gammalt. </a:t>
            </a:r>
            <a:br>
              <a:rPr lang="sv-SE" sz="1200" i="1" dirty="0">
                <a:solidFill>
                  <a:schemeClr val="tx1">
                    <a:lumMod val="50000"/>
                    <a:lumOff val="50000"/>
                  </a:schemeClr>
                </a:solidFill>
              </a:rPr>
            </a:br>
            <a:r>
              <a:rPr lang="sv-SE" sz="1200" i="1" dirty="0">
                <a:solidFill>
                  <a:schemeClr val="tx1">
                    <a:lumMod val="50000"/>
                    <a:lumOff val="50000"/>
                  </a:schemeClr>
                </a:solidFill>
              </a:rPr>
              <a:t>Rosig hudfärg. Regelbunden men ansträngd andning med </a:t>
            </a:r>
            <a:r>
              <a:rPr lang="sv-SE" sz="1200" i="1" dirty="0" err="1">
                <a:solidFill>
                  <a:schemeClr val="tx1">
                    <a:lumMod val="50000"/>
                    <a:lumOff val="50000"/>
                  </a:schemeClr>
                </a:solidFill>
              </a:rPr>
              <a:t>grunting</a:t>
            </a:r>
            <a:r>
              <a:rPr lang="sv-SE" sz="1200" i="1" dirty="0">
                <a:solidFill>
                  <a:schemeClr val="tx1">
                    <a:lumMod val="50000"/>
                    <a:lumOff val="50000"/>
                  </a:schemeClr>
                </a:solidFill>
              </a:rPr>
              <a:t>, </a:t>
            </a:r>
            <a:r>
              <a:rPr lang="sv-SE" sz="1200" i="1" dirty="0" err="1">
                <a:solidFill>
                  <a:schemeClr val="tx1">
                    <a:lumMod val="50000"/>
                    <a:lumOff val="50000"/>
                  </a:schemeClr>
                </a:solidFill>
              </a:rPr>
              <a:t>intercostala</a:t>
            </a:r>
            <a:r>
              <a:rPr lang="sv-SE" sz="1200" i="1" dirty="0">
                <a:solidFill>
                  <a:schemeClr val="tx1">
                    <a:lumMod val="50000"/>
                    <a:lumOff val="50000"/>
                  </a:schemeClr>
                </a:solidFill>
              </a:rPr>
              <a:t> indragningar, näsvingespel. Regelbunden hjärtrytm ca 120/minut, inga tydliga blåsljud. Svag muskeltonus. </a:t>
            </a:r>
            <a:br>
              <a:rPr lang="sv-SE" sz="1200" i="1" dirty="0">
                <a:solidFill>
                  <a:schemeClr val="tx1">
                    <a:lumMod val="50000"/>
                    <a:lumOff val="50000"/>
                  </a:schemeClr>
                </a:solidFill>
              </a:rPr>
            </a:br>
            <a:r>
              <a:rPr lang="sv-SE" sz="1200" i="1" dirty="0">
                <a:solidFill>
                  <a:schemeClr val="tx1">
                    <a:lumMod val="50000"/>
                    <a:lumOff val="50000"/>
                  </a:schemeClr>
                </a:solidFill>
              </a:rPr>
              <a:t>Du ringer till </a:t>
            </a:r>
            <a:r>
              <a:rPr lang="sv-SE" sz="1200" i="1" dirty="0" err="1">
                <a:solidFill>
                  <a:schemeClr val="tx1">
                    <a:lumMod val="50000"/>
                    <a:lumOff val="50000"/>
                  </a:schemeClr>
                </a:solidFill>
              </a:rPr>
              <a:t>neotalavdelningen</a:t>
            </a:r>
            <a:r>
              <a:rPr lang="sv-SE" sz="1200" i="1" dirty="0">
                <a:solidFill>
                  <a:schemeClr val="tx1">
                    <a:lumMod val="50000"/>
                    <a:lumOff val="50000"/>
                  </a:schemeClr>
                </a:solidFill>
              </a:rPr>
              <a:t> som ligger intill och ber att en sköterska kommer direkt med avdelningens </a:t>
            </a:r>
            <a:r>
              <a:rPr lang="sv-SE" sz="1200" i="1" dirty="0" err="1">
                <a:solidFill>
                  <a:schemeClr val="tx1">
                    <a:lumMod val="50000"/>
                    <a:lumOff val="50000"/>
                  </a:schemeClr>
                </a:solidFill>
              </a:rPr>
              <a:t>portala</a:t>
            </a:r>
            <a:r>
              <a:rPr lang="sv-SE" sz="1200" i="1" dirty="0">
                <a:solidFill>
                  <a:schemeClr val="tx1">
                    <a:lumMod val="50000"/>
                    <a:lumOff val="50000"/>
                  </a:schemeClr>
                </a:solidFill>
              </a:rPr>
              <a:t> CPAP som ni ansluter barnet till inne på förlossningsrummet. Ni startar CPAP med tryck 4 cm vatten, 21% O2, varpå barnets andningsarbete blir mycket lugnare. </a:t>
            </a:r>
            <a:r>
              <a:rPr lang="sv-SE" sz="1200" i="1" dirty="0" err="1">
                <a:solidFill>
                  <a:schemeClr val="tx1">
                    <a:lumMod val="50000"/>
                    <a:lumOff val="50000"/>
                  </a:schemeClr>
                </a:solidFill>
              </a:rPr>
              <a:t>Grunting</a:t>
            </a:r>
            <a:r>
              <a:rPr lang="sv-SE" sz="1200" i="1" dirty="0">
                <a:solidFill>
                  <a:schemeClr val="tx1">
                    <a:lumMod val="50000"/>
                    <a:lumOff val="50000"/>
                  </a:schemeClr>
                </a:solidFill>
              </a:rPr>
              <a:t> och indragningar avtar med andningsfrekvensen är fortfarande hög, ca 80/minut. </a:t>
            </a:r>
            <a:br>
              <a:rPr lang="sv-SE" sz="1200" i="1" dirty="0">
                <a:solidFill>
                  <a:schemeClr val="tx1">
                    <a:lumMod val="50000"/>
                    <a:lumOff val="50000"/>
                  </a:schemeClr>
                </a:solidFill>
              </a:rPr>
            </a:br>
            <a:r>
              <a:rPr lang="sv-SE" sz="1200" i="1" dirty="0">
                <a:solidFill>
                  <a:schemeClr val="tx1">
                    <a:lumMod val="50000"/>
                    <a:lumOff val="50000"/>
                  </a:schemeClr>
                </a:solidFill>
              </a:rPr>
              <a:t>Du kopplar på </a:t>
            </a:r>
            <a:r>
              <a:rPr lang="sv-SE" sz="1200" i="1" dirty="0" err="1">
                <a:solidFill>
                  <a:schemeClr val="tx1">
                    <a:lumMod val="50000"/>
                    <a:lumOff val="50000"/>
                  </a:schemeClr>
                </a:solidFill>
              </a:rPr>
              <a:t>saturationsmätare</a:t>
            </a:r>
            <a:r>
              <a:rPr lang="sv-SE" sz="1200" i="1" dirty="0">
                <a:solidFill>
                  <a:schemeClr val="tx1">
                    <a:lumMod val="50000"/>
                    <a:lumOff val="50000"/>
                  </a:schemeClr>
                </a:solidFill>
              </a:rPr>
              <a:t> som visar 96% och tolkar detta som att behandlingen har god effekt. Du väljer därför att inte separera barnet från mamman direkt utan flytta mor och barn tillsammans till neonatalavdelningen om en stund när mamman är transportabel. </a:t>
            </a:r>
            <a:br>
              <a:rPr lang="sv-SE" sz="1200" i="1" dirty="0">
                <a:solidFill>
                  <a:schemeClr val="tx1">
                    <a:lumMod val="50000"/>
                    <a:lumOff val="50000"/>
                  </a:schemeClr>
                </a:solidFill>
              </a:rPr>
            </a:br>
            <a:r>
              <a:rPr lang="sv-SE" sz="1200" i="1" dirty="0">
                <a:solidFill>
                  <a:schemeClr val="tx1">
                    <a:lumMod val="50000"/>
                    <a:lumOff val="50000"/>
                  </a:schemeClr>
                </a:solidFill>
              </a:rPr>
              <a:t>Mor och barn flyttas till </a:t>
            </a:r>
            <a:r>
              <a:rPr lang="sv-SE" sz="1200" i="1" dirty="0" err="1">
                <a:solidFill>
                  <a:schemeClr val="tx1">
                    <a:lumMod val="50000"/>
                    <a:lumOff val="50000"/>
                  </a:schemeClr>
                </a:solidFill>
              </a:rPr>
              <a:t>neo</a:t>
            </a:r>
            <a:r>
              <a:rPr lang="sv-SE" sz="1200" i="1" dirty="0">
                <a:solidFill>
                  <a:schemeClr val="tx1">
                    <a:lumMod val="50000"/>
                    <a:lumOff val="50000"/>
                  </a:schemeClr>
                </a:solidFill>
              </a:rPr>
              <a:t> när barnet är 40 min gammalt, har då CPAP 4 cm vatten, fortsatt god syresättning, är nu piggare i sitt rörelsemönster men fortsatt </a:t>
            </a:r>
            <a:r>
              <a:rPr lang="sv-SE" sz="1200" i="1" dirty="0" err="1">
                <a:solidFill>
                  <a:schemeClr val="tx1">
                    <a:lumMod val="50000"/>
                    <a:lumOff val="50000"/>
                  </a:schemeClr>
                </a:solidFill>
              </a:rPr>
              <a:t>takypné</a:t>
            </a:r>
            <a:r>
              <a:rPr lang="sv-SE" sz="1200" i="1" dirty="0">
                <a:solidFill>
                  <a:schemeClr val="tx1">
                    <a:lumMod val="50000"/>
                    <a:lumOff val="50000"/>
                  </a:schemeClr>
                </a:solidFill>
              </a:rPr>
              <a:t>. Barnets födelsevikt är 2210 g, alltså SGA (small för </a:t>
            </a:r>
            <a:r>
              <a:rPr lang="sv-SE" sz="1200" i="1" dirty="0" err="1">
                <a:solidFill>
                  <a:schemeClr val="tx1">
                    <a:lumMod val="50000"/>
                    <a:lumOff val="50000"/>
                  </a:schemeClr>
                </a:solidFill>
              </a:rPr>
              <a:t>gestational</a:t>
            </a:r>
            <a:r>
              <a:rPr lang="sv-SE" sz="1200" i="1" dirty="0">
                <a:solidFill>
                  <a:schemeClr val="tx1">
                    <a:lumMod val="50000"/>
                    <a:lumOff val="50000"/>
                  </a:schemeClr>
                </a:solidFill>
              </a:rPr>
              <a:t> age= lätt för tiden). </a:t>
            </a:r>
            <a:br>
              <a:rPr lang="sv-SE" sz="1600" dirty="0"/>
            </a:br>
            <a:br>
              <a:rPr lang="sv-SE" sz="1600" dirty="0"/>
            </a:br>
            <a:r>
              <a:rPr lang="sv-SE" sz="1600" dirty="0"/>
              <a:t>SGA är en riskfaktor för utveckling av neonatal hypoglykemi och du ordinerar därför </a:t>
            </a:r>
            <a:r>
              <a:rPr lang="sv-SE" sz="1600" dirty="0" err="1"/>
              <a:t>tillmatning</a:t>
            </a:r>
            <a:r>
              <a:rPr lang="sv-SE" sz="1600" dirty="0"/>
              <a:t> av barnet enligt PM så snart barnet kommer till </a:t>
            </a:r>
            <a:r>
              <a:rPr lang="sv-SE" sz="1600" dirty="0" err="1"/>
              <a:t>neo</a:t>
            </a:r>
            <a:r>
              <a:rPr lang="sv-SE" sz="1600" dirty="0"/>
              <a:t> och sedan kontroller av p-glukos enligt PM. </a:t>
            </a:r>
            <a:br>
              <a:rPr lang="sv-SE" sz="1600" dirty="0"/>
            </a:br>
            <a:br>
              <a:rPr lang="sv-SE" sz="1600" dirty="0"/>
            </a:br>
            <a:r>
              <a:rPr lang="sv-SE" sz="1600" dirty="0"/>
              <a:t>Fråga 6:7. </a:t>
            </a:r>
            <a:br>
              <a:rPr lang="sv-SE" sz="1600" dirty="0"/>
            </a:br>
            <a:r>
              <a:rPr lang="sv-SE" sz="1600" dirty="0"/>
              <a:t>Finns det fler faktorer hos detta barnet som kan påverka risken för hypoglykemi? På vilket sätt? (1p)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Barnet är fött några veckor för tidigt och har därmed mindre energireserver vilket ökar risken för hypoglykemi (0,5p) </a:t>
            </a:r>
            <a:br>
              <a:rPr lang="sv-SE" sz="1600" dirty="0">
                <a:solidFill>
                  <a:schemeClr val="accent4"/>
                </a:solidFill>
              </a:rPr>
            </a:br>
            <a:r>
              <a:rPr lang="sv-SE" sz="1600" dirty="0">
                <a:solidFill>
                  <a:schemeClr val="accent4"/>
                </a:solidFill>
              </a:rPr>
              <a:t>Ett ökat andningsarbete förbrukar energi och ökar risken för hypoglykemi (0,5p) </a:t>
            </a:r>
          </a:p>
          <a:p>
            <a:pPr marL="0" indent="0">
              <a:buNone/>
            </a:pPr>
            <a:endParaRPr lang="sv-SE" sz="1000" dirty="0">
              <a:solidFill>
                <a:schemeClr val="tx1">
                  <a:lumMod val="50000"/>
                  <a:lumOff val="50000"/>
                </a:schemeClr>
              </a:solidFill>
            </a:endParaRPr>
          </a:p>
          <a:p>
            <a:pPr marL="0" indent="0">
              <a:buNone/>
            </a:pPr>
            <a:r>
              <a:rPr lang="sv-SE" sz="1000" dirty="0">
                <a:solidFill>
                  <a:schemeClr val="tx1">
                    <a:lumMod val="50000"/>
                    <a:lumOff val="50000"/>
                  </a:schemeClr>
                </a:solidFill>
              </a:rPr>
              <a:t>B91c </a:t>
            </a:r>
          </a:p>
          <a:p>
            <a:pPr marL="0" indent="0">
              <a:buNone/>
            </a:pPr>
            <a:endParaRPr lang="sv-SE" sz="1200" i="1" dirty="0">
              <a:solidFill>
                <a:schemeClr val="tx1">
                  <a:lumMod val="50000"/>
                  <a:lumOff val="50000"/>
                </a:schemeClr>
              </a:solidFill>
            </a:endParaRPr>
          </a:p>
        </p:txBody>
      </p:sp>
    </p:spTree>
    <p:extLst>
      <p:ext uri="{BB962C8B-B14F-4D97-AF65-F5344CB8AC3E}">
        <p14:creationId xmlns:p14="http://schemas.microsoft.com/office/powerpoint/2010/main" val="3423238"/>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6: Nyfött barn </a:t>
            </a:r>
          </a:p>
          <a:p>
            <a:pPr marL="0" indent="0">
              <a:buNone/>
            </a:pPr>
            <a:r>
              <a:rPr lang="sv-SE" sz="1600" dirty="0"/>
              <a:t>Fråga 6:8. </a:t>
            </a:r>
            <a:br>
              <a:rPr lang="sv-SE" sz="1600" dirty="0"/>
            </a:br>
            <a:r>
              <a:rPr lang="sv-SE" sz="1600" dirty="0"/>
              <a:t>Förklara de mekanismer som det nyfödda barnet använder sig av för att mobilisera energi och säkerställa </a:t>
            </a:r>
            <a:r>
              <a:rPr lang="sv-SE" sz="1600" dirty="0" err="1"/>
              <a:t>normoglykemi</a:t>
            </a:r>
            <a:r>
              <a:rPr lang="sv-SE" sz="1600" dirty="0"/>
              <a:t> innan amningen etableras (2p) </a:t>
            </a:r>
            <a:br>
              <a:rPr lang="sv-SE" sz="1600" dirty="0"/>
            </a:br>
            <a:br>
              <a:rPr lang="sv-SE" sz="1600" dirty="0"/>
            </a:br>
            <a:endParaRPr lang="sv-SE" sz="1200" i="1" dirty="0">
              <a:solidFill>
                <a:schemeClr val="tx1">
                  <a:lumMod val="50000"/>
                  <a:lumOff val="50000"/>
                </a:schemeClr>
              </a:solidFill>
            </a:endParaRPr>
          </a:p>
        </p:txBody>
      </p:sp>
    </p:spTree>
    <p:extLst>
      <p:ext uri="{BB962C8B-B14F-4D97-AF65-F5344CB8AC3E}">
        <p14:creationId xmlns:p14="http://schemas.microsoft.com/office/powerpoint/2010/main" val="3632362729"/>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6: Nyfött barn </a:t>
            </a:r>
          </a:p>
          <a:p>
            <a:pPr marL="0" indent="0">
              <a:buNone/>
            </a:pPr>
            <a:r>
              <a:rPr lang="sv-SE" sz="1600" dirty="0"/>
              <a:t>Fråga 6:8. </a:t>
            </a:r>
            <a:br>
              <a:rPr lang="sv-SE" sz="1600" dirty="0"/>
            </a:br>
            <a:r>
              <a:rPr lang="sv-SE" sz="1600" dirty="0"/>
              <a:t>Förklara de mekanismer som det nyfödda barnet använder sig av för att mobilisera energi och säkerställa </a:t>
            </a:r>
            <a:r>
              <a:rPr lang="sv-SE" sz="1600" dirty="0" err="1"/>
              <a:t>normoglykemi</a:t>
            </a:r>
            <a:r>
              <a:rPr lang="sv-SE" sz="1600" dirty="0"/>
              <a:t> innan amningen etableras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Vid fasta hos det nyfödda barnet används fettdepåer som har byggs upp under tredje </a:t>
            </a:r>
            <a:r>
              <a:rPr lang="sv-SE" sz="1600" dirty="0" err="1">
                <a:solidFill>
                  <a:schemeClr val="accent4"/>
                </a:solidFill>
              </a:rPr>
              <a:t>trimestern</a:t>
            </a:r>
            <a:r>
              <a:rPr lang="sv-SE" sz="1600" dirty="0">
                <a:solidFill>
                  <a:schemeClr val="accent4"/>
                </a:solidFill>
              </a:rPr>
              <a:t>. Med hjälp av sänkt insulin och ökad adrenalin/noradrenalin, GH och kortisolfrisättning ökar </a:t>
            </a:r>
            <a:r>
              <a:rPr lang="sv-SE" sz="1600" dirty="0" err="1">
                <a:solidFill>
                  <a:schemeClr val="accent4"/>
                </a:solidFill>
              </a:rPr>
              <a:t>lipolys</a:t>
            </a:r>
            <a:r>
              <a:rPr lang="sv-SE" sz="1600" dirty="0">
                <a:solidFill>
                  <a:schemeClr val="accent4"/>
                </a:solidFill>
              </a:rPr>
              <a:t> (1p) av fett med frisättning av fria fettsyror och glycerol. Glycerol omsätts i levern genom </a:t>
            </a:r>
            <a:r>
              <a:rPr lang="sv-SE" sz="1600" dirty="0" err="1">
                <a:solidFill>
                  <a:schemeClr val="accent4"/>
                </a:solidFill>
              </a:rPr>
              <a:t>glukoneogenes</a:t>
            </a:r>
            <a:r>
              <a:rPr lang="sv-SE" sz="1600" dirty="0">
                <a:solidFill>
                  <a:schemeClr val="accent4"/>
                </a:solidFill>
              </a:rPr>
              <a:t> (1p) till glukos och ökad </a:t>
            </a:r>
            <a:r>
              <a:rPr lang="sv-SE" sz="1600" dirty="0" err="1">
                <a:solidFill>
                  <a:schemeClr val="accent4"/>
                </a:solidFill>
              </a:rPr>
              <a:t>glukagon</a:t>
            </a:r>
            <a:r>
              <a:rPr lang="sv-SE" sz="1600" dirty="0">
                <a:solidFill>
                  <a:schemeClr val="accent4"/>
                </a:solidFill>
              </a:rPr>
              <a:t>/minskad insulin bidrar till en nettofrisättning av glukos från levern. Fria fettsyror används i levern för </a:t>
            </a:r>
            <a:r>
              <a:rPr lang="sv-SE" sz="1600" dirty="0" err="1">
                <a:solidFill>
                  <a:schemeClr val="accent4"/>
                </a:solidFill>
              </a:rPr>
              <a:t>ketonbildning</a:t>
            </a:r>
            <a:r>
              <a:rPr lang="sv-SE" sz="1600" dirty="0">
                <a:solidFill>
                  <a:schemeClr val="accent4"/>
                </a:solidFill>
              </a:rPr>
              <a:t> (1p) som delvis är substrat för hjärnan, muskel och hjärtmuskel. Även nedbrytning av protein kan bidra till att aminosyror ingår i </a:t>
            </a:r>
            <a:r>
              <a:rPr lang="sv-SE" sz="1600" dirty="0" err="1">
                <a:solidFill>
                  <a:schemeClr val="accent4"/>
                </a:solidFill>
              </a:rPr>
              <a:t>glukoneogenes</a:t>
            </a:r>
            <a:r>
              <a:rPr lang="sv-SE" sz="1600" dirty="0">
                <a:solidFill>
                  <a:schemeClr val="accent4"/>
                </a:solidFill>
              </a:rPr>
              <a:t>. </a:t>
            </a:r>
            <a:br>
              <a:rPr lang="sv-SE" sz="1600" dirty="0"/>
            </a:br>
            <a:br>
              <a:rPr lang="sv-SE" sz="1600" dirty="0"/>
            </a:br>
            <a:r>
              <a:rPr lang="sv-SE" sz="1000" dirty="0">
                <a:solidFill>
                  <a:schemeClr val="tx1">
                    <a:lumMod val="50000"/>
                    <a:lumOff val="50000"/>
                  </a:schemeClr>
                </a:solidFill>
              </a:rPr>
              <a:t>K1 FLM 44, K4 FLM 31 </a:t>
            </a:r>
          </a:p>
          <a:p>
            <a:pPr marL="0" indent="0">
              <a:buNone/>
            </a:pPr>
            <a:endParaRPr lang="sv-SE" sz="1000" dirty="0">
              <a:solidFill>
                <a:schemeClr val="tx1">
                  <a:lumMod val="50000"/>
                  <a:lumOff val="50000"/>
                </a:schemeClr>
              </a:solidFill>
            </a:endParaRPr>
          </a:p>
          <a:p>
            <a:pPr marL="0" indent="0">
              <a:buNone/>
            </a:pPr>
            <a:r>
              <a:rPr lang="sv-SE" sz="1600" dirty="0">
                <a:solidFill>
                  <a:schemeClr val="accent1"/>
                </a:solidFill>
              </a:rPr>
              <a:t>Slut på fall 6! </a:t>
            </a:r>
          </a:p>
          <a:p>
            <a:pPr marL="0" indent="0">
              <a:buNone/>
            </a:pPr>
            <a:endParaRPr lang="sv-SE" sz="1200" i="1" dirty="0">
              <a:solidFill>
                <a:schemeClr val="tx1">
                  <a:lumMod val="50000"/>
                  <a:lumOff val="50000"/>
                </a:schemeClr>
              </a:solidFill>
            </a:endParaRPr>
          </a:p>
        </p:txBody>
      </p:sp>
    </p:spTree>
    <p:extLst>
      <p:ext uri="{BB962C8B-B14F-4D97-AF65-F5344CB8AC3E}">
        <p14:creationId xmlns:p14="http://schemas.microsoft.com/office/powerpoint/2010/main" val="2700235998"/>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6. Ellen, 4 veckor (5 poäng) </a:t>
            </a:r>
          </a:p>
          <a:p>
            <a:pPr marL="0" indent="0">
              <a:buNone/>
            </a:pPr>
            <a:r>
              <a:rPr lang="sv-SE" sz="1600" dirty="0"/>
              <a:t>Du jobbar som läkare på Vårdcentral och ska idag ha ett förmiddagspass på Barnhälsovården (BHV). </a:t>
            </a:r>
          </a:p>
          <a:p>
            <a:pPr marL="0" indent="0">
              <a:buNone/>
            </a:pPr>
            <a:r>
              <a:rPr lang="sv-SE" sz="1600" dirty="0"/>
              <a:t>Du och BHV-sjuksköterskan börjar dagen med att sitta ner och titta igenom dagens mottagning. Den består av en blandning av olika teambesök. Dagens sista besök är ett 4-veckors teambesök och där har BHV-sjuksköterskan bokat av 45 min. </a:t>
            </a:r>
          </a:p>
          <a:p>
            <a:pPr marL="0" indent="0">
              <a:buNone/>
            </a:pPr>
            <a:r>
              <a:rPr lang="sv-SE" sz="1600" dirty="0"/>
              <a:t>Hon berättar följande: </a:t>
            </a:r>
          </a:p>
          <a:p>
            <a:pPr marL="0" indent="0">
              <a:buNone/>
            </a:pPr>
            <a:r>
              <a:rPr lang="sv-SE" sz="1600" dirty="0"/>
              <a:t>Det är ett nyblivet föräldrapar som har fått en liten dotter. Graviditet och förlossning har gått bra och BHV-sjuksköterskan har gjort det första hembesöket. I samband med detta berättade föräldrarna att de är mycket tveksamma till att gå till BHV av någon anledning som inte kommer fram. Detta är en mycket ovanlig situation och BHV-sjuksköterskan vet inte riktigt hur hon ska hantera situationen. Hon finner sig och bjuder in familjen till ett första teambesök där ni tillsammans kan informera familjen om vad BHV har att erbjuda och varför ni anser att det är varje barns rättighet att få ta del av barnhälsovårdsprogrammet. </a:t>
            </a:r>
          </a:p>
          <a:p>
            <a:pPr marL="0" indent="0">
              <a:buNone/>
            </a:pPr>
            <a:r>
              <a:rPr lang="sv-SE" sz="1600" dirty="0"/>
              <a:t>Du träffar Jonna och Per med sin 4 veckor gamla Ellen. Du inleder med en öppen fråga om de vill berätta varför de känner en tveksamhet? Sedan förklarar du att BHV är ett frivilligt erbjudande men att ni gärna berättar om BHV-verksamheten så att de kan ta ett välgrundat beslut. </a:t>
            </a:r>
            <a:br>
              <a:rPr lang="sv-SE" sz="1600" dirty="0"/>
            </a:br>
            <a:br>
              <a:rPr lang="sv-SE" sz="1600" dirty="0"/>
            </a:br>
            <a:r>
              <a:rPr lang="sv-SE" sz="1600" b="1" dirty="0"/>
              <a:t>Fråga 6:1. </a:t>
            </a:r>
            <a:br>
              <a:rPr lang="sv-SE" sz="1600" b="1" dirty="0"/>
            </a:br>
            <a:r>
              <a:rPr lang="sv-SE" sz="1600" dirty="0"/>
              <a:t>Beskriv fem olika områden/delar som ingår i de olika hälsobesöken i det Nationella barnhälsovårdsprogrammet samt resonera kort kring varför respektive del är viktig utifrån ett hälsofrämjande och förebyggande perspektiv? (5p) </a:t>
            </a:r>
          </a:p>
          <a:p>
            <a:pPr marL="0" indent="0">
              <a:buNone/>
            </a:pPr>
            <a:endParaRPr lang="sv-SE" sz="1600" i="1" dirty="0">
              <a:solidFill>
                <a:schemeClr val="tx1">
                  <a:lumMod val="50000"/>
                  <a:lumOff val="50000"/>
                </a:schemeClr>
              </a:solidFill>
            </a:endParaRPr>
          </a:p>
        </p:txBody>
      </p:sp>
    </p:spTree>
    <p:extLst>
      <p:ext uri="{BB962C8B-B14F-4D97-AF65-F5344CB8AC3E}">
        <p14:creationId xmlns:p14="http://schemas.microsoft.com/office/powerpoint/2010/main" val="2194250038"/>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6. Ellen, 4 veckor (5 poäng) </a:t>
            </a:r>
          </a:p>
          <a:p>
            <a:pPr marL="0" indent="0">
              <a:buNone/>
            </a:pPr>
            <a:r>
              <a:rPr lang="sv-SE" sz="1400" b="1" dirty="0"/>
              <a:t>Fråga 6:1. </a:t>
            </a:r>
            <a:br>
              <a:rPr lang="sv-SE" sz="1400" b="1" dirty="0"/>
            </a:br>
            <a:r>
              <a:rPr lang="sv-SE" sz="1400" dirty="0"/>
              <a:t>Beskriv fem olika områden/delar som ingår i de olika hälsobesöken i det Nationella barnhälsovårdsprogrammet samt resonera kort kring varför respektive del är viktig utifrån ett hälsofrämjande och förebyggande perspektiv? (5p)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accent4"/>
                </a:solidFill>
              </a:rPr>
              <a:t>Svarsförslag: </a:t>
            </a:r>
          </a:p>
          <a:p>
            <a:pPr marL="0" indent="0">
              <a:buNone/>
            </a:pPr>
            <a:r>
              <a:rPr lang="sv-SE" sz="1200" dirty="0">
                <a:solidFill>
                  <a:schemeClr val="accent4"/>
                </a:solidFill>
              </a:rPr>
              <a:t>Tillväxtkontroll </a:t>
            </a:r>
          </a:p>
          <a:p>
            <a:pPr marL="0" indent="0">
              <a:buNone/>
            </a:pPr>
            <a:r>
              <a:rPr lang="sv-SE" sz="1200" dirty="0">
                <a:solidFill>
                  <a:schemeClr val="accent4"/>
                </a:solidFill>
              </a:rPr>
              <a:t>Psykomotorisk utvecklingsuppföljning (motorik, samspel-kommunikation, kognitiv utveckling, socialutveckling) </a:t>
            </a:r>
            <a:br>
              <a:rPr lang="sv-SE" sz="1200" dirty="0">
                <a:solidFill>
                  <a:schemeClr val="accent4"/>
                </a:solidFill>
              </a:rPr>
            </a:br>
            <a:r>
              <a:rPr lang="sv-SE" sz="1200" dirty="0">
                <a:solidFill>
                  <a:schemeClr val="accent4"/>
                </a:solidFill>
              </a:rPr>
              <a:t>- Genom att följa barnets tillväxt och utveckling har vi möjlighet att på ett tidigt stadie hitta eventuella somatiska sjukdomar, syndrom, </a:t>
            </a:r>
            <a:r>
              <a:rPr lang="sv-SE" sz="1200" dirty="0" err="1">
                <a:solidFill>
                  <a:schemeClr val="accent4"/>
                </a:solidFill>
              </a:rPr>
              <a:t>failure</a:t>
            </a:r>
            <a:r>
              <a:rPr lang="sv-SE" sz="1200" dirty="0">
                <a:solidFill>
                  <a:schemeClr val="accent4"/>
                </a:solidFill>
              </a:rPr>
              <a:t> to </a:t>
            </a:r>
            <a:r>
              <a:rPr lang="sv-SE" sz="1200" dirty="0" err="1">
                <a:solidFill>
                  <a:schemeClr val="accent4"/>
                </a:solidFill>
              </a:rPr>
              <a:t>thrive</a:t>
            </a:r>
            <a:r>
              <a:rPr lang="sv-SE" sz="1200" dirty="0">
                <a:solidFill>
                  <a:schemeClr val="accent4"/>
                </a:solidFill>
              </a:rPr>
              <a:t>, neuropsykiatrisk problematik. </a:t>
            </a:r>
          </a:p>
          <a:p>
            <a:pPr marL="0" indent="0">
              <a:buNone/>
            </a:pPr>
            <a:r>
              <a:rPr lang="sv-SE" sz="1200" dirty="0">
                <a:solidFill>
                  <a:schemeClr val="accent4"/>
                </a:solidFill>
              </a:rPr>
              <a:t>Amningsstöd eller vid behov annat stöd om amningen inte fungerar</a:t>
            </a:r>
            <a:br>
              <a:rPr lang="sv-SE" sz="1200" dirty="0">
                <a:solidFill>
                  <a:schemeClr val="accent4"/>
                </a:solidFill>
              </a:rPr>
            </a:br>
            <a:r>
              <a:rPr lang="sv-SE" sz="1200" dirty="0">
                <a:solidFill>
                  <a:schemeClr val="accent4"/>
                </a:solidFill>
              </a:rPr>
              <a:t>- Genom att finnas med tidigt och stötta amningen ökar möjligheten för en lyckad amning och ett välmående barn och mamma. </a:t>
            </a:r>
          </a:p>
          <a:p>
            <a:pPr marL="0" indent="0">
              <a:buNone/>
            </a:pPr>
            <a:r>
              <a:rPr lang="sv-SE" sz="1200" dirty="0">
                <a:solidFill>
                  <a:schemeClr val="accent4"/>
                </a:solidFill>
              </a:rPr>
              <a:t>Allmän rådgivning och föräldrastöd, t.ex. stöd kring föräldra-barn-relationen </a:t>
            </a:r>
            <a:br>
              <a:rPr lang="sv-SE" sz="1200" dirty="0">
                <a:solidFill>
                  <a:schemeClr val="accent4"/>
                </a:solidFill>
              </a:rPr>
            </a:br>
            <a:r>
              <a:rPr lang="sv-SE" sz="1200" dirty="0">
                <a:solidFill>
                  <a:schemeClr val="accent4"/>
                </a:solidFill>
              </a:rPr>
              <a:t>- Rådgivning kring bland annat kost, övergång från bröstmjölk/ersättning till vanlig kost</a:t>
            </a:r>
            <a:br>
              <a:rPr lang="sv-SE" sz="1200" dirty="0">
                <a:solidFill>
                  <a:schemeClr val="accent4"/>
                </a:solidFill>
              </a:rPr>
            </a:br>
            <a:r>
              <a:rPr lang="sv-SE" sz="1200" dirty="0">
                <a:solidFill>
                  <a:schemeClr val="accent4"/>
                </a:solidFill>
              </a:rPr>
              <a:t>- Föräldrastöd ger tryggare föräldrar och mer välmående familjer </a:t>
            </a:r>
            <a:br>
              <a:rPr lang="sv-SE" sz="1200" dirty="0">
                <a:solidFill>
                  <a:schemeClr val="accent4"/>
                </a:solidFill>
              </a:rPr>
            </a:br>
            <a:r>
              <a:rPr lang="sv-SE" sz="1200" dirty="0">
                <a:solidFill>
                  <a:schemeClr val="accent4"/>
                </a:solidFill>
              </a:rPr>
              <a:t>- Nytt är det enskilda föräldrasamtalet där man även ger den icke-födande föräldern möjlighet att prata om den nya situationen att ha blivit förälder, nya roller etc. Det påverkar en god relation till barnet och till ens partner och ger förhoppningsvis tryggare föräldrar och barn. </a:t>
            </a:r>
          </a:p>
          <a:p>
            <a:pPr marL="0" indent="0">
              <a:buNone/>
            </a:pPr>
            <a:r>
              <a:rPr lang="sv-SE" sz="1200" dirty="0">
                <a:solidFill>
                  <a:schemeClr val="accent4"/>
                </a:solidFill>
              </a:rPr>
              <a:t>EPDS</a:t>
            </a:r>
            <a:br>
              <a:rPr lang="sv-SE" sz="1200" dirty="0">
                <a:solidFill>
                  <a:schemeClr val="accent4"/>
                </a:solidFill>
              </a:rPr>
            </a:br>
            <a:r>
              <a:rPr lang="sv-SE" sz="1200" dirty="0">
                <a:solidFill>
                  <a:schemeClr val="accent4"/>
                </a:solidFill>
              </a:rPr>
              <a:t>- EPDS screenar för </a:t>
            </a:r>
            <a:r>
              <a:rPr lang="sv-SE" sz="1200" dirty="0" err="1">
                <a:solidFill>
                  <a:schemeClr val="accent4"/>
                </a:solidFill>
              </a:rPr>
              <a:t>postpartum</a:t>
            </a:r>
            <a:r>
              <a:rPr lang="sv-SE" sz="1200" dirty="0">
                <a:solidFill>
                  <a:schemeClr val="accent4"/>
                </a:solidFill>
              </a:rPr>
              <a:t> depression hos mamman och genom att hitta det tidigt och sätta in åtgärder påverkar man barnets och mammans möjligheter till en positiv anknytning som man vet är väldigt betydelsefull. </a:t>
            </a:r>
          </a:p>
          <a:p>
            <a:pPr marL="0" indent="0">
              <a:buNone/>
            </a:pPr>
            <a:r>
              <a:rPr lang="sv-SE" sz="1200" dirty="0">
                <a:solidFill>
                  <a:schemeClr val="accent4"/>
                </a:solidFill>
              </a:rPr>
              <a:t>Olycksfallsprofylax relaterat till barnets olika åldrar</a:t>
            </a:r>
            <a:br>
              <a:rPr lang="sv-SE" sz="1200" dirty="0">
                <a:solidFill>
                  <a:schemeClr val="accent4"/>
                </a:solidFill>
              </a:rPr>
            </a:br>
            <a:r>
              <a:rPr lang="sv-SE" sz="1200" dirty="0">
                <a:solidFill>
                  <a:schemeClr val="accent4"/>
                </a:solidFill>
              </a:rPr>
              <a:t>- Många barn skadas fortfarande i hemmet och genom att kontinuerligt erbjuda föräldrarna kunskap relaterat till barnets ålder kan man förebygga många olyckor. </a:t>
            </a:r>
          </a:p>
          <a:p>
            <a:pPr marL="0" indent="0">
              <a:buNone/>
            </a:pPr>
            <a:r>
              <a:rPr lang="sv-SE" sz="1200" dirty="0">
                <a:solidFill>
                  <a:schemeClr val="accent4"/>
                </a:solidFill>
              </a:rPr>
              <a:t>Samtal kring hälsofrämjande levnadsvanor (kost, sömn, fysisk aktivitet, skärmtid)</a:t>
            </a:r>
            <a:br>
              <a:rPr lang="sv-SE" sz="1200" dirty="0">
                <a:solidFill>
                  <a:schemeClr val="accent4"/>
                </a:solidFill>
              </a:rPr>
            </a:br>
            <a:r>
              <a:rPr lang="sv-SE" sz="1200" dirty="0">
                <a:solidFill>
                  <a:schemeClr val="accent4"/>
                </a:solidFill>
              </a:rPr>
              <a:t>- Nyblivna föräldrar/familjer är ofta mottagliga för information och beteendeförändring för mer hälsosamma levnadsvanor som i förlängningen även påverkar barnets levnadsvanor och kan förhindra t ex framtida övervikt och fetma. </a:t>
            </a:r>
          </a:p>
          <a:p>
            <a:pPr marL="0" indent="0">
              <a:buNone/>
            </a:pPr>
            <a:r>
              <a:rPr lang="sv-SE" sz="1200" dirty="0">
                <a:solidFill>
                  <a:schemeClr val="accent4"/>
                </a:solidFill>
              </a:rPr>
              <a:t>Vaccinationer enligt vaccinationsprogram</a:t>
            </a:r>
            <a:br>
              <a:rPr lang="sv-SE" sz="1200" dirty="0">
                <a:solidFill>
                  <a:schemeClr val="accent4"/>
                </a:solidFill>
              </a:rPr>
            </a:br>
            <a:r>
              <a:rPr lang="sv-SE" sz="1200" dirty="0">
                <a:solidFill>
                  <a:schemeClr val="accent4"/>
                </a:solidFill>
              </a:rPr>
              <a:t>- Vaccinationer är barnets rättighet för att skydda sig från olika sjukdomar och dess komplikationer. </a:t>
            </a:r>
          </a:p>
          <a:p>
            <a:pPr marL="0" indent="0">
              <a:buNone/>
            </a:pPr>
            <a:r>
              <a:rPr lang="sv-SE" sz="1200" dirty="0">
                <a:solidFill>
                  <a:schemeClr val="accent4"/>
                </a:solidFill>
              </a:rPr>
              <a:t>Screening avseende syn, hörsel och språk </a:t>
            </a:r>
            <a:br>
              <a:rPr lang="sv-SE" sz="1200" dirty="0">
                <a:solidFill>
                  <a:schemeClr val="accent4"/>
                </a:solidFill>
              </a:rPr>
            </a:br>
            <a:r>
              <a:rPr lang="sv-SE" sz="1200" dirty="0">
                <a:solidFill>
                  <a:schemeClr val="accent4"/>
                </a:solidFill>
              </a:rPr>
              <a:t>- Syn, hörsel och språk är oerhört viktigt för barnets psykomotoriska och sociala utveckling. Här behöver man hitta avvikelser tidigt för att kunna förbättra prognosen ( synfel), hjälpa till med stödinsatser ( logoped, hörhjälpmedel om hörselnedsättning) för att barnet ska kunna utvecklas normalt. </a:t>
            </a:r>
            <a:r>
              <a:rPr lang="sv-SE" sz="1000" dirty="0">
                <a:solidFill>
                  <a:schemeClr val="tx1">
                    <a:lumMod val="50000"/>
                    <a:lumOff val="50000"/>
                  </a:schemeClr>
                </a:solidFill>
              </a:rPr>
              <a:t>FLM K10: 13, 14</a:t>
            </a:r>
            <a:br>
              <a:rPr lang="sv-SE" sz="1000" dirty="0">
                <a:solidFill>
                  <a:schemeClr val="tx1">
                    <a:lumMod val="50000"/>
                    <a:lumOff val="50000"/>
                  </a:schemeClr>
                </a:solidFill>
              </a:rPr>
            </a:br>
            <a:br>
              <a:rPr lang="sv-SE" sz="1000" dirty="0">
                <a:solidFill>
                  <a:schemeClr val="tx1">
                    <a:lumMod val="50000"/>
                    <a:lumOff val="50000"/>
                  </a:schemeClr>
                </a:solidFill>
              </a:rPr>
            </a:br>
            <a:r>
              <a:rPr lang="sv-SE" sz="1600" dirty="0">
                <a:solidFill>
                  <a:schemeClr val="accent1"/>
                </a:solidFill>
              </a:rPr>
              <a:t>Slut på fall 6!</a:t>
            </a:r>
          </a:p>
        </p:txBody>
      </p:sp>
    </p:spTree>
    <p:extLst>
      <p:ext uri="{BB962C8B-B14F-4D97-AF65-F5344CB8AC3E}">
        <p14:creationId xmlns:p14="http://schemas.microsoft.com/office/powerpoint/2010/main" val="3066280192"/>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Henry 10 år (15 poäng) </a:t>
            </a:r>
          </a:p>
          <a:p>
            <a:pPr marL="0" indent="0">
              <a:buNone/>
            </a:pPr>
            <a:r>
              <a:rPr lang="sv-SE" sz="1600" dirty="0"/>
              <a:t>Henry 10 år har av 1177 blivit hänvisad till barnakutmottagningen där du går jour. Han har kräkts hela natten och är allmänpåverkad. </a:t>
            </a:r>
          </a:p>
          <a:p>
            <a:pPr marL="0" indent="0">
              <a:buNone/>
            </a:pPr>
            <a:r>
              <a:rPr lang="sv-SE" sz="1600" dirty="0"/>
              <a:t>Du träffar en kille som är trött och tagen. Du tar anamnes av medföljande pappa och får veta att Henry är tidigare frisk och pigg, trivs i skolan och spelar mycket tennis på fritiden. Han äter inga mediciner och har inga kända allergier. </a:t>
            </a:r>
          </a:p>
          <a:p>
            <a:pPr marL="0" indent="0">
              <a:buNone/>
            </a:pPr>
            <a:r>
              <a:rPr lang="sv-SE" sz="1600" dirty="0"/>
              <a:t>Tennistränaren har för en vecka sedan ringt hem och berättat att hon inte tycker att Henry varit lika pigg som vanligt. Han har avstått träningar och har flera gånger avbrutit sitt tränande för att gå ut i omklädningsrummet. Henrys lärare har också påtalat att Henry inte är sig riktigt lik och att han senaste dagarna velat gå på toaletten under lektionstid. Pappa har märkt att Henry varit uppe de senaste nätterna och kissat och att han varit väldigt törstig. Han har noterat att Henry gått ner i vikt. </a:t>
            </a:r>
          </a:p>
          <a:p>
            <a:pPr marL="0" indent="0">
              <a:buNone/>
            </a:pPr>
            <a:r>
              <a:rPr lang="sv-SE" sz="1600" dirty="0"/>
              <a:t>Senast dygnet har han haft ont i magen och han har i natt kräkts sex gånger. Han har ingen diarré. På akuten kräks Henry igen och han kissar också på sig. Han har ingen feber och ingen annan i familjen är sjuk. </a:t>
            </a:r>
            <a:br>
              <a:rPr lang="sv-SE" sz="1600" dirty="0"/>
            </a:br>
            <a:br>
              <a:rPr lang="sv-SE" sz="1600" dirty="0"/>
            </a:br>
            <a:r>
              <a:rPr lang="sv-SE" sz="1600" b="1" dirty="0"/>
              <a:t>Fråga 7:1. </a:t>
            </a:r>
            <a:br>
              <a:rPr lang="sv-SE" sz="1600" b="1" dirty="0"/>
            </a:br>
            <a:r>
              <a:rPr lang="sv-SE" sz="1600" dirty="0"/>
              <a:t>Vilken diagnos är troligast att Henry drabbats av och vilken akut komplikation till diagnosen misstänker du? Motivera (2p) </a:t>
            </a:r>
            <a:br>
              <a:rPr lang="sv-SE" sz="1600" b="1" dirty="0"/>
            </a:br>
            <a:br>
              <a:rPr lang="sv-SE" sz="1600" b="1" dirty="0"/>
            </a:br>
            <a:endParaRPr lang="sv-SE" sz="1600" dirty="0">
              <a:solidFill>
                <a:schemeClr val="accent1"/>
              </a:solidFill>
            </a:endParaRPr>
          </a:p>
        </p:txBody>
      </p:sp>
    </p:spTree>
    <p:extLst>
      <p:ext uri="{BB962C8B-B14F-4D97-AF65-F5344CB8AC3E}">
        <p14:creationId xmlns:p14="http://schemas.microsoft.com/office/powerpoint/2010/main" val="471956171"/>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Henry 10 år (15 poäng) </a:t>
            </a:r>
          </a:p>
          <a:p>
            <a:pPr marL="0" indent="0">
              <a:buNone/>
            </a:pPr>
            <a:r>
              <a:rPr lang="sv-SE" sz="1600" dirty="0"/>
              <a:t>Henry 10 år har av 1177 blivit hänvisad till barnakutmottagningen där du går jour. Han har kräkts hela natten och är allmänpåverkad. </a:t>
            </a:r>
          </a:p>
          <a:p>
            <a:pPr marL="0" indent="0">
              <a:buNone/>
            </a:pPr>
            <a:r>
              <a:rPr lang="sv-SE" sz="1600" dirty="0"/>
              <a:t>Du träffar en kille som är trött och tagen. Du tar anamnes av medföljande pappa och får veta att Henry är tidigare frisk och pigg, trivs i skolan och spelar mycket tennis på fritiden. Han äter inga mediciner och har inga kända allergier. </a:t>
            </a:r>
          </a:p>
          <a:p>
            <a:pPr marL="0" indent="0">
              <a:buNone/>
            </a:pPr>
            <a:r>
              <a:rPr lang="sv-SE" sz="1600" dirty="0"/>
              <a:t>Tennistränaren har för en vecka sedan ringt hem och berättat att hon inte tycker att Henry varit lika pigg som vanligt. Han har avstått träningar och har flera gånger avbrutit sitt tränande för att gå ut i omklädningsrummet. Henrys lärare har också påtalat att Henry inte är sig riktigt lik och att han senaste dagarna velat gå på toaletten under lektionstid. Pappa har märkt att Henry varit uppe de senaste nätterna och kissat och att han varit väldigt törstig. Han har noterat att Henry gått ner i vikt. </a:t>
            </a:r>
          </a:p>
          <a:p>
            <a:pPr marL="0" indent="0">
              <a:buNone/>
            </a:pPr>
            <a:r>
              <a:rPr lang="sv-SE" sz="1600" dirty="0"/>
              <a:t>Senast dygnet har han haft ont i magen och han har i natt kräkts sex gånger. Han har ingen diarré. På akuten kräks Henry igen och han kissar också på sig. Han har ingen feber och ingen annan i familjen är sjuk. </a:t>
            </a:r>
            <a:br>
              <a:rPr lang="sv-SE" sz="1600" dirty="0"/>
            </a:br>
            <a:br>
              <a:rPr lang="sv-SE" sz="1600" dirty="0"/>
            </a:br>
            <a:r>
              <a:rPr lang="sv-SE" sz="1600" b="1" dirty="0"/>
              <a:t>Fråga 7:1. </a:t>
            </a:r>
            <a:br>
              <a:rPr lang="sv-SE" sz="1600" b="1" dirty="0"/>
            </a:br>
            <a:r>
              <a:rPr lang="sv-SE" sz="1600" dirty="0"/>
              <a:t>Vilken diagnos är troligast att Henry drabbats av och vilken akut komplikation till diagnosen misstänker du? Motivera (2p) </a:t>
            </a:r>
            <a:br>
              <a:rPr lang="sv-SE" sz="1600" b="1" dirty="0"/>
            </a:br>
            <a:br>
              <a:rPr lang="sv-SE" sz="1600" b="1"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Typ 1 diabetes med </a:t>
            </a:r>
            <a:r>
              <a:rPr lang="sv-SE" sz="1600" dirty="0" err="1">
                <a:solidFill>
                  <a:schemeClr val="accent4"/>
                </a:solidFill>
              </a:rPr>
              <a:t>ketoacidos</a:t>
            </a:r>
            <a:r>
              <a:rPr lang="sv-SE" sz="1600" dirty="0">
                <a:solidFill>
                  <a:schemeClr val="accent4"/>
                </a:solidFill>
              </a:rPr>
              <a:t> med tanke på att han kräks och är allmänpåverkad. </a:t>
            </a:r>
          </a:p>
          <a:p>
            <a:pPr marL="0" indent="0">
              <a:buNone/>
            </a:pPr>
            <a:br>
              <a:rPr lang="sv-SE" sz="1000" dirty="0">
                <a:solidFill>
                  <a:schemeClr val="tx1">
                    <a:lumMod val="50000"/>
                    <a:lumOff val="50000"/>
                  </a:schemeClr>
                </a:solidFill>
              </a:rPr>
            </a:br>
            <a:r>
              <a:rPr lang="sv-SE" sz="1000" dirty="0">
                <a:solidFill>
                  <a:schemeClr val="tx1">
                    <a:lumMod val="50000"/>
                    <a:lumOff val="50000"/>
                  </a:schemeClr>
                </a:solidFill>
              </a:rPr>
              <a:t>FLM K10: Färdighet och förmåga nivå B 91:D, nivå C 106:S </a:t>
            </a:r>
            <a:br>
              <a:rPr lang="sv-SE" sz="1000" dirty="0">
                <a:solidFill>
                  <a:schemeClr val="tx1">
                    <a:lumMod val="50000"/>
                    <a:lumOff val="50000"/>
                  </a:schemeClr>
                </a:solidFill>
              </a:rPr>
            </a:br>
            <a:r>
              <a:rPr lang="sv-SE" sz="1000" dirty="0">
                <a:solidFill>
                  <a:schemeClr val="tx1">
                    <a:lumMod val="50000"/>
                    <a:lumOff val="50000"/>
                  </a:schemeClr>
                </a:solidFill>
              </a:rPr>
              <a:t>Värderingsförmåga och förhållningssätt Nivå A 132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2465370592"/>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Henry 10 år (15 poäng) </a:t>
            </a:r>
          </a:p>
          <a:p>
            <a:pPr marL="0" indent="0">
              <a:buNone/>
            </a:pPr>
            <a:r>
              <a:rPr lang="sv-SE" sz="1200" i="1" dirty="0">
                <a:solidFill>
                  <a:schemeClr val="tx1">
                    <a:lumMod val="50000"/>
                    <a:lumOff val="50000"/>
                  </a:schemeClr>
                </a:solidFill>
              </a:rPr>
              <a:t>Henry 10 år har av 1177 blivit hänvisad till barnakutmottagningen där du går jour då han kräkts hela natten och är allmänpåverkad. </a:t>
            </a:r>
          </a:p>
          <a:p>
            <a:pPr marL="0" indent="0">
              <a:buNone/>
            </a:pPr>
            <a:r>
              <a:rPr lang="sv-SE" sz="1200" i="1" dirty="0">
                <a:solidFill>
                  <a:schemeClr val="tx1">
                    <a:lumMod val="50000"/>
                    <a:lumOff val="50000"/>
                  </a:schemeClr>
                </a:solidFill>
              </a:rPr>
              <a:t>Du träffar en kille som är trött och tagen. Du tar anamnesen av medföljande pappa och får veta att Henry är tidigare frisk och pigg, trivs i skolan och spelar mycket tennis på fritiden. Han äter inga mediciner och har inga kända allergier. </a:t>
            </a:r>
          </a:p>
          <a:p>
            <a:pPr marL="0" indent="0">
              <a:buNone/>
            </a:pPr>
            <a:r>
              <a:rPr lang="sv-SE" sz="1200" i="1" dirty="0">
                <a:solidFill>
                  <a:schemeClr val="tx1">
                    <a:lumMod val="50000"/>
                    <a:lumOff val="50000"/>
                  </a:schemeClr>
                </a:solidFill>
              </a:rPr>
              <a:t>Tennistränaren har för en vecka sedan ringt hem och berättat att hon inte tycker att Henry varit lika pigg som vanligt. Han har avstått träningar och har flera gånger avbrutit sitt tränande för att gå ut i omklädningsrummet. Henrys lärare har också påtalat att Henry inte är sig riktigt lik och att han senaste dagarna velat gå på toaletten under lektionstid. Pappa har märkt att Henry varit uppe de senaste nätterna och kissat och att han varit väldigt törstig. Han har noterat att Henry gått ner i vikt. </a:t>
            </a:r>
          </a:p>
          <a:p>
            <a:pPr marL="0" indent="0">
              <a:buNone/>
            </a:pPr>
            <a:r>
              <a:rPr lang="sv-SE" sz="1200" i="1" dirty="0">
                <a:solidFill>
                  <a:schemeClr val="tx1">
                    <a:lumMod val="50000"/>
                    <a:lumOff val="50000"/>
                  </a:schemeClr>
                </a:solidFill>
              </a:rPr>
              <a:t>Senast dygnet har han haft ont i magen och han har i natt kräkts sex gånger. Han har ingen diarré. På akuten kräks Henry igen och han kissar också på sig. Han har ingen feber och ingen annan i familjen är sjuk. </a:t>
            </a:r>
          </a:p>
          <a:p>
            <a:pPr marL="0" indent="0">
              <a:buNone/>
            </a:pPr>
            <a:r>
              <a:rPr lang="sv-SE" sz="1600" dirty="0"/>
              <a:t>Du misstänker att Henry drabbats av typ 1 diabetes med </a:t>
            </a:r>
            <a:r>
              <a:rPr lang="sv-SE" sz="1600" dirty="0" err="1"/>
              <a:t>ketoacidos</a:t>
            </a:r>
            <a:r>
              <a:rPr lang="sv-SE" sz="1600" dirty="0"/>
              <a:t> </a:t>
            </a:r>
            <a:br>
              <a:rPr lang="sv-SE" sz="1600" dirty="0"/>
            </a:br>
            <a:br>
              <a:rPr lang="sv-SE" sz="1600" dirty="0"/>
            </a:br>
            <a:r>
              <a:rPr lang="sv-SE" sz="1600" b="1" dirty="0"/>
              <a:t>Fråga 7:2. </a:t>
            </a:r>
            <a:br>
              <a:rPr lang="sv-SE" sz="1600" b="1" dirty="0"/>
            </a:br>
            <a:r>
              <a:rPr lang="sv-SE" sz="1600" dirty="0"/>
              <a:t>Vilka prover vill du kontrollera? Vilka är de diagnostiska kriterierna för diabetes </a:t>
            </a:r>
            <a:r>
              <a:rPr lang="sv-SE" sz="1600" dirty="0" err="1"/>
              <a:t>mellitus</a:t>
            </a:r>
            <a:r>
              <a:rPr lang="sv-SE" sz="1600" dirty="0"/>
              <a:t>? Vad talar för att det är typ 1 diabetes </a:t>
            </a:r>
            <a:r>
              <a:rPr lang="sv-SE" sz="1600" dirty="0" err="1"/>
              <a:t>mellitus</a:t>
            </a:r>
            <a:r>
              <a:rPr lang="sv-SE" sz="1600" dirty="0"/>
              <a:t>? Vad är definitionen för </a:t>
            </a:r>
            <a:r>
              <a:rPr lang="sv-SE" sz="1600" dirty="0" err="1"/>
              <a:t>ketoacidos</a:t>
            </a:r>
            <a:r>
              <a:rPr lang="sv-SE" sz="1600" dirty="0"/>
              <a:t>? (3p)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23280227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6, Marie 29 år </a:t>
            </a:r>
            <a:endParaRPr lang="sv-SE" sz="1600" dirty="0"/>
          </a:p>
          <a:p>
            <a:pPr marL="0" indent="0">
              <a:buNone/>
            </a:pPr>
            <a:r>
              <a:rPr lang="sv-SE" sz="1600" dirty="0"/>
              <a:t>Du ordinerar intravenöst </a:t>
            </a:r>
            <a:r>
              <a:rPr lang="sv-SE" sz="1600" dirty="0" err="1"/>
              <a:t>Paracetamol</a:t>
            </a:r>
            <a:r>
              <a:rPr lang="sv-SE" sz="1600" dirty="0"/>
              <a:t> för att sänka kroppstemperaturen och på så sätt minska fostrets känslighet för </a:t>
            </a:r>
            <a:r>
              <a:rPr lang="sv-SE" sz="1600" dirty="0" err="1"/>
              <a:t>hypoxi</a:t>
            </a:r>
            <a:r>
              <a:rPr lang="sv-SE" sz="1600" dirty="0"/>
              <a:t>. Du ordinerar också </a:t>
            </a:r>
            <a:r>
              <a:rPr lang="sv-SE" sz="1600" dirty="0" err="1"/>
              <a:t>Bensylpenicillin</a:t>
            </a:r>
            <a:r>
              <a:rPr lang="sv-SE" sz="1600" dirty="0"/>
              <a:t> för att minska risken för barnet att drabbas av GBS-sepsis efter födseln. </a:t>
            </a:r>
          </a:p>
          <a:p>
            <a:pPr marL="0" indent="0">
              <a:buNone/>
            </a:pPr>
            <a:r>
              <a:rPr lang="sv-SE" sz="1600" dirty="0"/>
              <a:t>Då barnmorskan kontrollerar om temperaturen en stund senare har den sjunkit till 37,4 grader. Vid nästa vaginala undersökning är livmoderhalsen fortfarande öppen 5 cm, se </a:t>
            </a:r>
            <a:r>
              <a:rPr lang="sv-SE" sz="1600" dirty="0" err="1"/>
              <a:t>partogram</a:t>
            </a:r>
            <a:r>
              <a:rPr lang="sv-SE" sz="1600" dirty="0"/>
              <a:t>. </a:t>
            </a:r>
            <a:br>
              <a:rPr lang="sv-SE" sz="1600" dirty="0"/>
            </a:br>
            <a:br>
              <a:rPr lang="sv-SE" sz="1600" dirty="0"/>
            </a:br>
            <a:r>
              <a:rPr lang="sv-SE" sz="1600" b="1" dirty="0"/>
              <a:t>Fråga 6:5 (1p) </a:t>
            </a:r>
            <a:br>
              <a:rPr lang="sv-SE" sz="1600" b="1" dirty="0"/>
            </a:br>
            <a:r>
              <a:rPr lang="sv-SE" sz="1600" dirty="0"/>
              <a:t>Vilken blir din ordination och vilken är indikationen? </a:t>
            </a:r>
          </a:p>
          <a:p>
            <a:pPr marL="0" indent="0">
              <a:buNone/>
            </a:pPr>
            <a:endParaRPr lang="sv-SE" sz="1600" dirty="0"/>
          </a:p>
          <a:p>
            <a:pPr marL="0" indent="0">
              <a:buNone/>
            </a:pPr>
            <a:r>
              <a:rPr lang="sv-SE" sz="1600" dirty="0">
                <a:solidFill>
                  <a:schemeClr val="accent4"/>
                </a:solidFill>
              </a:rPr>
              <a:t>Svarsförslag:</a:t>
            </a:r>
            <a:br>
              <a:rPr lang="sv-SE" sz="1600" dirty="0">
                <a:solidFill>
                  <a:schemeClr val="accent4"/>
                </a:solidFill>
              </a:rPr>
            </a:br>
            <a:r>
              <a:rPr lang="sv-SE" sz="1600" dirty="0" err="1">
                <a:solidFill>
                  <a:schemeClr val="accent4"/>
                </a:solidFill>
              </a:rPr>
              <a:t>Oxytocininfusion</a:t>
            </a:r>
            <a:r>
              <a:rPr lang="sv-SE" sz="1600" dirty="0">
                <a:solidFill>
                  <a:schemeClr val="accent4"/>
                </a:solidFill>
              </a:rPr>
              <a:t> </a:t>
            </a:r>
            <a:r>
              <a:rPr lang="sv-SE" sz="1600" dirty="0" err="1">
                <a:solidFill>
                  <a:schemeClr val="accent4"/>
                </a:solidFill>
              </a:rPr>
              <a:t>pga</a:t>
            </a:r>
            <a:r>
              <a:rPr lang="sv-SE" sz="1600" dirty="0">
                <a:solidFill>
                  <a:schemeClr val="accent4"/>
                </a:solidFill>
              </a:rPr>
              <a:t> värksvaghet. </a:t>
            </a:r>
          </a:p>
          <a:p>
            <a:pPr marL="0" indent="0">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7795F258-CBB6-23FA-475F-5A3CE96FA463}"/>
              </a:ext>
            </a:extLst>
          </p:cNvPr>
          <p:cNvPicPr>
            <a:picLocks noChangeAspect="1"/>
          </p:cNvPicPr>
          <p:nvPr/>
        </p:nvPicPr>
        <p:blipFill>
          <a:blip r:embed="rId2"/>
          <a:stretch>
            <a:fillRect/>
          </a:stretch>
        </p:blipFill>
        <p:spPr>
          <a:xfrm>
            <a:off x="8152684" y="1636784"/>
            <a:ext cx="3683000" cy="5003800"/>
          </a:xfrm>
          <a:prstGeom prst="rect">
            <a:avLst/>
          </a:prstGeom>
        </p:spPr>
      </p:pic>
    </p:spTree>
    <p:extLst>
      <p:ext uri="{BB962C8B-B14F-4D97-AF65-F5344CB8AC3E}">
        <p14:creationId xmlns:p14="http://schemas.microsoft.com/office/powerpoint/2010/main" val="3566920521"/>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Henry 10 år (15 poäng) </a:t>
            </a:r>
          </a:p>
          <a:p>
            <a:pPr marL="0" indent="0">
              <a:buNone/>
            </a:pPr>
            <a:r>
              <a:rPr lang="sv-SE" sz="1200" i="1" dirty="0">
                <a:solidFill>
                  <a:schemeClr val="tx1">
                    <a:lumMod val="50000"/>
                    <a:lumOff val="50000"/>
                  </a:schemeClr>
                </a:solidFill>
              </a:rPr>
              <a:t>Henry 10 år har av 1177 blivit hänvisad till barnakutmottagningen där du går jour då han kräkts hela natten och är allmänpåverkad. </a:t>
            </a:r>
          </a:p>
          <a:p>
            <a:pPr marL="0" indent="0">
              <a:buNone/>
            </a:pPr>
            <a:r>
              <a:rPr lang="sv-SE" sz="1200" i="1" dirty="0">
                <a:solidFill>
                  <a:schemeClr val="tx1">
                    <a:lumMod val="50000"/>
                    <a:lumOff val="50000"/>
                  </a:schemeClr>
                </a:solidFill>
              </a:rPr>
              <a:t>Du träffar en kille som är trött och tagen. Du tar anamnesen av medföljande pappa och får veta att Henry är tidigare frisk och pigg, trivs i skolan och spelar mycket tennis på fritiden. Han äter inga mediciner och har inga kända allergier. </a:t>
            </a:r>
          </a:p>
          <a:p>
            <a:pPr marL="0" indent="0">
              <a:buNone/>
            </a:pPr>
            <a:r>
              <a:rPr lang="sv-SE" sz="1200" i="1" dirty="0">
                <a:solidFill>
                  <a:schemeClr val="tx1">
                    <a:lumMod val="50000"/>
                    <a:lumOff val="50000"/>
                  </a:schemeClr>
                </a:solidFill>
              </a:rPr>
              <a:t>Tennistränaren har för en vecka sedan ringt hem och berättat att hon inte tycker att Henry varit lika pigg som vanligt. Han har avstått träningar och har flera gånger avbrutit sitt tränande för att gå ut i omklädningsrummet. Henrys lärare har också påtalat att Henry inte är sig riktigt lik och att han senaste dagarna velat gå på toaletten under lektionstid. Pappa har märkt att Henry varit uppe de senaste nätterna och kissat och att han varit väldigt törstig. Han har noterat att Henry gått ner i vikt. </a:t>
            </a:r>
          </a:p>
          <a:p>
            <a:pPr marL="0" indent="0">
              <a:buNone/>
            </a:pPr>
            <a:r>
              <a:rPr lang="sv-SE" sz="1200" i="1" dirty="0">
                <a:solidFill>
                  <a:schemeClr val="tx1">
                    <a:lumMod val="50000"/>
                    <a:lumOff val="50000"/>
                  </a:schemeClr>
                </a:solidFill>
              </a:rPr>
              <a:t>Senast dygnet har han haft ont i magen och han har i natt kräkts sex gånger. Han har ingen diarré. På akuten kräks Henry igen och han kissar också på sig. Han har ingen feber och ingen annan i familjen är sjuk. </a:t>
            </a:r>
          </a:p>
          <a:p>
            <a:pPr marL="0" indent="0">
              <a:buNone/>
            </a:pPr>
            <a:r>
              <a:rPr lang="sv-SE" sz="1600" dirty="0"/>
              <a:t>Du misstänker att Henry drabbats av typ 1 diabetes med </a:t>
            </a:r>
            <a:r>
              <a:rPr lang="sv-SE" sz="1600" dirty="0" err="1"/>
              <a:t>ketoacidos</a:t>
            </a:r>
            <a:r>
              <a:rPr lang="sv-SE" sz="1600" dirty="0"/>
              <a:t> </a:t>
            </a:r>
            <a:br>
              <a:rPr lang="sv-SE" sz="1600" dirty="0"/>
            </a:br>
            <a:br>
              <a:rPr lang="sv-SE" sz="1600" dirty="0"/>
            </a:br>
            <a:r>
              <a:rPr lang="sv-SE" sz="1600" b="1" dirty="0"/>
              <a:t>Fråga 7:2. </a:t>
            </a:r>
            <a:br>
              <a:rPr lang="sv-SE" sz="1600" b="1" dirty="0"/>
            </a:br>
            <a:r>
              <a:rPr lang="sv-SE" sz="1600" dirty="0"/>
              <a:t>Vilka prover vill du kontrollera? Vilka är de diagnostiska kriterierna för diabetes </a:t>
            </a:r>
            <a:r>
              <a:rPr lang="sv-SE" sz="1600" dirty="0" err="1"/>
              <a:t>mellitus</a:t>
            </a:r>
            <a:r>
              <a:rPr lang="sv-SE" sz="1600" dirty="0"/>
              <a:t>? Vad talar för att det är typ 1 diabetes </a:t>
            </a:r>
            <a:r>
              <a:rPr lang="sv-SE" sz="1600" dirty="0" err="1"/>
              <a:t>mellitus</a:t>
            </a:r>
            <a:r>
              <a:rPr lang="sv-SE" sz="1600" dirty="0"/>
              <a:t>? Vad är definitionen för </a:t>
            </a:r>
            <a:r>
              <a:rPr lang="sv-SE" sz="1600" dirty="0" err="1"/>
              <a:t>ketoacidos</a:t>
            </a:r>
            <a:r>
              <a:rPr lang="sv-SE" sz="1600" dirty="0"/>
              <a:t>? (3p)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P-glukos, U-glukos, HbA1c, pH, standardbikarbonat, b-</a:t>
            </a:r>
            <a:r>
              <a:rPr lang="sv-SE" sz="1600" dirty="0" err="1">
                <a:solidFill>
                  <a:schemeClr val="accent4"/>
                </a:solidFill>
              </a:rPr>
              <a:t>ketoner</a:t>
            </a:r>
            <a:r>
              <a:rPr lang="sv-SE" sz="1600" dirty="0">
                <a:solidFill>
                  <a:schemeClr val="accent4"/>
                </a:solidFill>
              </a:rPr>
              <a:t>, u-</a:t>
            </a:r>
            <a:r>
              <a:rPr lang="sv-SE" sz="1600" dirty="0" err="1">
                <a:solidFill>
                  <a:schemeClr val="accent4"/>
                </a:solidFill>
              </a:rPr>
              <a:t>ketoner</a:t>
            </a:r>
            <a:r>
              <a:rPr lang="sv-SE" sz="1600" dirty="0">
                <a:solidFill>
                  <a:schemeClr val="accent4"/>
                </a:solidFill>
              </a:rPr>
              <a:t>, elektrolyter, (vid </a:t>
            </a:r>
            <a:r>
              <a:rPr lang="sv-SE" sz="1600" dirty="0" err="1">
                <a:solidFill>
                  <a:schemeClr val="accent4"/>
                </a:solidFill>
              </a:rPr>
              <a:t>blodgas</a:t>
            </a:r>
            <a:r>
              <a:rPr lang="sv-SE" sz="1600" dirty="0">
                <a:solidFill>
                  <a:schemeClr val="accent4"/>
                </a:solidFill>
              </a:rPr>
              <a:t> får man svar på pH, standardbikarbonat och elektrolyter). </a:t>
            </a:r>
          </a:p>
          <a:p>
            <a:pPr marL="0" indent="0">
              <a:buNone/>
            </a:pPr>
            <a:r>
              <a:rPr lang="sv-SE" sz="1600" dirty="0">
                <a:solidFill>
                  <a:schemeClr val="accent4"/>
                </a:solidFill>
              </a:rPr>
              <a:t>Blodsockervärden (&gt;11,1 </a:t>
            </a:r>
            <a:r>
              <a:rPr lang="sv-SE" sz="1600" dirty="0" err="1">
                <a:solidFill>
                  <a:schemeClr val="accent4"/>
                </a:solidFill>
              </a:rPr>
              <a:t>mmol</a:t>
            </a:r>
            <a:r>
              <a:rPr lang="sv-SE" sz="1600" dirty="0">
                <a:solidFill>
                  <a:schemeClr val="accent4"/>
                </a:solidFill>
              </a:rPr>
              <a:t>/l) varav minst ett ska vara venöst plasma-glukos (kapillärt &gt; 12,2 </a:t>
            </a:r>
            <a:r>
              <a:rPr lang="sv-SE" sz="1600" dirty="0" err="1">
                <a:solidFill>
                  <a:schemeClr val="accent4"/>
                </a:solidFill>
              </a:rPr>
              <a:t>mmol</a:t>
            </a:r>
            <a:r>
              <a:rPr lang="sv-SE" sz="1600" dirty="0">
                <a:solidFill>
                  <a:schemeClr val="accent4"/>
                </a:solidFill>
              </a:rPr>
              <a:t>/l). HbA1c &gt; 48 </a:t>
            </a:r>
            <a:r>
              <a:rPr lang="sv-SE" sz="1600" dirty="0" err="1">
                <a:solidFill>
                  <a:schemeClr val="accent4"/>
                </a:solidFill>
              </a:rPr>
              <a:t>mmol</a:t>
            </a:r>
            <a:r>
              <a:rPr lang="sv-SE" sz="1600" dirty="0">
                <a:solidFill>
                  <a:schemeClr val="accent4"/>
                </a:solidFill>
              </a:rPr>
              <a:t>/mol. </a:t>
            </a:r>
          </a:p>
          <a:p>
            <a:pPr marL="0" indent="0">
              <a:buNone/>
            </a:pPr>
            <a:r>
              <a:rPr lang="sv-SE" sz="1600" dirty="0">
                <a:solidFill>
                  <a:schemeClr val="accent4"/>
                </a:solidFill>
              </a:rPr>
              <a:t>Typ 1 diabetes utgör &gt; 90 % av barn med diabetes och insjuknandet med </a:t>
            </a:r>
            <a:r>
              <a:rPr lang="sv-SE" sz="1600" dirty="0" err="1">
                <a:solidFill>
                  <a:schemeClr val="accent4"/>
                </a:solidFill>
              </a:rPr>
              <a:t>ketoacidos</a:t>
            </a:r>
            <a:r>
              <a:rPr lang="sv-SE" sz="1600" dirty="0">
                <a:solidFill>
                  <a:schemeClr val="accent4"/>
                </a:solidFill>
              </a:rPr>
              <a:t> utesluter i princip annan typ av diabetes (även om fall med T2DM och </a:t>
            </a:r>
            <a:r>
              <a:rPr lang="sv-SE" sz="1600" dirty="0" err="1">
                <a:solidFill>
                  <a:schemeClr val="accent4"/>
                </a:solidFill>
              </a:rPr>
              <a:t>ketos</a:t>
            </a:r>
            <a:r>
              <a:rPr lang="sv-SE" sz="1600" dirty="0">
                <a:solidFill>
                  <a:schemeClr val="accent4"/>
                </a:solidFill>
              </a:rPr>
              <a:t> finns) </a:t>
            </a:r>
          </a:p>
          <a:p>
            <a:pPr marL="0" indent="0">
              <a:buNone/>
            </a:pPr>
            <a:r>
              <a:rPr lang="sv-SE" sz="1600" dirty="0">
                <a:solidFill>
                  <a:schemeClr val="accent4"/>
                </a:solidFill>
              </a:rPr>
              <a:t>Den biokemiska definitionen av </a:t>
            </a:r>
            <a:r>
              <a:rPr lang="sv-SE" sz="1600" dirty="0" err="1">
                <a:solidFill>
                  <a:schemeClr val="accent4"/>
                </a:solidFill>
              </a:rPr>
              <a:t>hyperglukemi</a:t>
            </a:r>
            <a:r>
              <a:rPr lang="sv-SE" sz="1600" dirty="0">
                <a:solidFill>
                  <a:schemeClr val="accent4"/>
                </a:solidFill>
              </a:rPr>
              <a:t> med </a:t>
            </a:r>
            <a:r>
              <a:rPr lang="sv-SE" sz="1600" dirty="0" err="1">
                <a:solidFill>
                  <a:schemeClr val="accent4"/>
                </a:solidFill>
              </a:rPr>
              <a:t>ketoacidos</a:t>
            </a:r>
            <a:r>
              <a:rPr lang="sv-SE" sz="1600" dirty="0">
                <a:solidFill>
                  <a:schemeClr val="accent4"/>
                </a:solidFill>
              </a:rPr>
              <a:t> är P-glukos &gt;11 </a:t>
            </a:r>
            <a:r>
              <a:rPr lang="sv-SE" sz="1600" dirty="0" err="1">
                <a:solidFill>
                  <a:schemeClr val="accent4"/>
                </a:solidFill>
              </a:rPr>
              <a:t>mmol</a:t>
            </a:r>
            <a:r>
              <a:rPr lang="sv-SE" sz="1600" dirty="0">
                <a:solidFill>
                  <a:schemeClr val="accent4"/>
                </a:solidFill>
              </a:rPr>
              <a:t>/l och venöst pH &lt;7,3 eller standardbikarbonat &lt;15 </a:t>
            </a:r>
            <a:r>
              <a:rPr lang="sv-SE" sz="1600" dirty="0" err="1">
                <a:solidFill>
                  <a:schemeClr val="accent4"/>
                </a:solidFill>
              </a:rPr>
              <a:t>mmol</a:t>
            </a:r>
            <a:r>
              <a:rPr lang="sv-SE" sz="1600" dirty="0">
                <a:solidFill>
                  <a:schemeClr val="accent4"/>
                </a:solidFill>
              </a:rPr>
              <a:t>/l och </a:t>
            </a:r>
            <a:r>
              <a:rPr lang="sv-SE" sz="1600" dirty="0" err="1">
                <a:solidFill>
                  <a:schemeClr val="accent4"/>
                </a:solidFill>
              </a:rPr>
              <a:t>ketonemi</a:t>
            </a:r>
            <a:r>
              <a:rPr lang="sv-SE" sz="1600" dirty="0">
                <a:solidFill>
                  <a:schemeClr val="accent4"/>
                </a:solidFill>
              </a:rPr>
              <a:t>/</a:t>
            </a:r>
            <a:r>
              <a:rPr lang="sv-SE" sz="1600" dirty="0" err="1">
                <a:solidFill>
                  <a:schemeClr val="accent4"/>
                </a:solidFill>
              </a:rPr>
              <a:t>ketonuri</a:t>
            </a:r>
            <a:r>
              <a:rPr lang="sv-SE" sz="1600" dirty="0">
                <a:solidFill>
                  <a:schemeClr val="accent4"/>
                </a:solidFill>
              </a:rPr>
              <a:t>. Beta-</a:t>
            </a:r>
            <a:r>
              <a:rPr lang="sv-SE" sz="1600" dirty="0" err="1">
                <a:solidFill>
                  <a:schemeClr val="accent4"/>
                </a:solidFill>
              </a:rPr>
              <a:t>hydroxismörsyra</a:t>
            </a:r>
            <a:r>
              <a:rPr lang="sv-SE" sz="1600" dirty="0">
                <a:solidFill>
                  <a:schemeClr val="accent4"/>
                </a:solidFill>
              </a:rPr>
              <a:t> (B-</a:t>
            </a:r>
            <a:r>
              <a:rPr lang="sv-SE" sz="1600" dirty="0" err="1">
                <a:solidFill>
                  <a:schemeClr val="accent4"/>
                </a:solidFill>
              </a:rPr>
              <a:t>ketoner</a:t>
            </a:r>
            <a:r>
              <a:rPr lang="sv-SE" sz="1600" dirty="0">
                <a:solidFill>
                  <a:schemeClr val="accent4"/>
                </a:solidFill>
              </a:rPr>
              <a:t>) &gt; 3,0 </a:t>
            </a:r>
            <a:r>
              <a:rPr lang="sv-SE" sz="1600" dirty="0" err="1">
                <a:solidFill>
                  <a:schemeClr val="accent4"/>
                </a:solidFill>
              </a:rPr>
              <a:t>mmol</a:t>
            </a:r>
            <a:r>
              <a:rPr lang="sv-SE" sz="1600" dirty="0">
                <a:solidFill>
                  <a:schemeClr val="accent4"/>
                </a:solidFill>
              </a:rPr>
              <a:t>/l räknas numera också som ett diagnostiskt kriterium för </a:t>
            </a:r>
            <a:r>
              <a:rPr lang="sv-SE" sz="1600" dirty="0" err="1">
                <a:solidFill>
                  <a:schemeClr val="accent4"/>
                </a:solidFill>
              </a:rPr>
              <a:t>ketoacidos</a:t>
            </a:r>
            <a:r>
              <a:rPr lang="sv-SE" sz="1600" dirty="0">
                <a:solidFill>
                  <a:schemeClr val="accent4"/>
                </a:solidFill>
              </a:rPr>
              <a:t>. </a:t>
            </a:r>
            <a:r>
              <a:rPr lang="sv-SE" sz="1600" dirty="0" err="1">
                <a:solidFill>
                  <a:schemeClr val="accent4"/>
                </a:solidFill>
              </a:rPr>
              <a:t>Ketoacidos</a:t>
            </a:r>
            <a:r>
              <a:rPr lang="sv-SE" sz="1600" dirty="0">
                <a:solidFill>
                  <a:schemeClr val="accent4"/>
                </a:solidFill>
              </a:rPr>
              <a:t> kan dock förekomma även vid blodsockervärden &lt;10 </a:t>
            </a:r>
            <a:r>
              <a:rPr lang="sv-SE" sz="1600" dirty="0" err="1">
                <a:solidFill>
                  <a:schemeClr val="accent4"/>
                </a:solidFill>
              </a:rPr>
              <a:t>mmol</a:t>
            </a:r>
            <a:r>
              <a:rPr lang="sv-SE" sz="1600" dirty="0">
                <a:solidFill>
                  <a:schemeClr val="accent4"/>
                </a:solidFill>
              </a:rPr>
              <a:t>/l, så kallad </a:t>
            </a:r>
            <a:r>
              <a:rPr lang="sv-SE" sz="1600" dirty="0" err="1">
                <a:solidFill>
                  <a:schemeClr val="accent4"/>
                </a:solidFill>
              </a:rPr>
              <a:t>euglykemisk</a:t>
            </a:r>
            <a:r>
              <a:rPr lang="sv-SE" sz="1600" dirty="0">
                <a:solidFill>
                  <a:schemeClr val="accent4"/>
                </a:solidFill>
              </a:rPr>
              <a:t> </a:t>
            </a:r>
            <a:r>
              <a:rPr lang="sv-SE" sz="1600" dirty="0" err="1">
                <a:solidFill>
                  <a:schemeClr val="accent4"/>
                </a:solidFill>
              </a:rPr>
              <a:t>ketoacidos</a:t>
            </a:r>
            <a:r>
              <a:rPr lang="sv-SE" sz="1600" dirty="0">
                <a:solidFill>
                  <a:schemeClr val="accent4"/>
                </a:solidFill>
              </a:rPr>
              <a:t> </a:t>
            </a:r>
            <a:br>
              <a:rPr lang="sv-SE" sz="1600" dirty="0"/>
            </a:br>
            <a:endParaRPr lang="sv-SE" sz="1600" dirty="0"/>
          </a:p>
          <a:p>
            <a:pPr marL="0" indent="0">
              <a:buNone/>
            </a:pPr>
            <a:r>
              <a:rPr lang="sv-SE" sz="1000" dirty="0">
                <a:solidFill>
                  <a:schemeClr val="tx1">
                    <a:lumMod val="50000"/>
                    <a:lumOff val="50000"/>
                  </a:schemeClr>
                </a:solidFill>
              </a:rPr>
              <a:t>FLMK10 Färdighet och förmåga nivå B 91:D, nivå C 106:f, g, i </a:t>
            </a:r>
            <a:br>
              <a:rPr lang="sv-SE" sz="1000" dirty="0">
                <a:solidFill>
                  <a:schemeClr val="tx1">
                    <a:lumMod val="50000"/>
                    <a:lumOff val="50000"/>
                  </a:schemeClr>
                </a:solidFill>
              </a:rPr>
            </a:br>
            <a:r>
              <a:rPr lang="sv-SE" sz="1000" dirty="0">
                <a:solidFill>
                  <a:schemeClr val="tx1">
                    <a:lumMod val="50000"/>
                    <a:lumOff val="50000"/>
                  </a:schemeClr>
                </a:solidFill>
              </a:rPr>
              <a:t>Värderingsförmåga och förhållningssätt Nivå A 132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839350051"/>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Henry 10 år (15 poäng) </a:t>
            </a:r>
          </a:p>
          <a:p>
            <a:pPr marL="0" indent="0">
              <a:buNone/>
            </a:pPr>
            <a:r>
              <a:rPr lang="sv-SE" sz="1200" i="1" dirty="0">
                <a:solidFill>
                  <a:schemeClr val="tx1">
                    <a:lumMod val="50000"/>
                    <a:lumOff val="50000"/>
                  </a:schemeClr>
                </a:solidFill>
              </a:rPr>
              <a:t>Henry 10 år har av 1177 blivit hänvisad till barnakutmottagningen där du går jour då han kräkts hela natten och är allmänpåverkad. </a:t>
            </a:r>
            <a:br>
              <a:rPr lang="sv-SE" sz="1200" i="1" dirty="0">
                <a:solidFill>
                  <a:schemeClr val="tx1">
                    <a:lumMod val="50000"/>
                    <a:lumOff val="50000"/>
                  </a:schemeClr>
                </a:solidFill>
              </a:rPr>
            </a:br>
            <a:r>
              <a:rPr lang="sv-SE" sz="1200" i="1" dirty="0">
                <a:solidFill>
                  <a:schemeClr val="tx1">
                    <a:lumMod val="50000"/>
                    <a:lumOff val="50000"/>
                  </a:schemeClr>
                </a:solidFill>
              </a:rPr>
              <a:t>Du träffar en kille som är trött och tagen. Du tar anamnesen av medföljande pappa och får veta att Henry är tidigare frisk och pigg, trivs i skolan och spelar mycket tennis på fritiden. Han äter inga mediciner och har inga kända allergier. </a:t>
            </a:r>
            <a:br>
              <a:rPr lang="sv-SE" sz="1200" i="1" dirty="0">
                <a:solidFill>
                  <a:schemeClr val="tx1">
                    <a:lumMod val="50000"/>
                    <a:lumOff val="50000"/>
                  </a:schemeClr>
                </a:solidFill>
              </a:rPr>
            </a:br>
            <a:r>
              <a:rPr lang="sv-SE" sz="1200" i="1" dirty="0">
                <a:solidFill>
                  <a:schemeClr val="tx1">
                    <a:lumMod val="50000"/>
                    <a:lumOff val="50000"/>
                  </a:schemeClr>
                </a:solidFill>
              </a:rPr>
              <a:t>Tennistränaren har för en vecka sedan ringt hem och berättat att hon inte tycker att Henry varit lika pigg som vanligt. Han har avstått träningar och har flera gånger avbrutit sitt tränande för att gå ut i omklädningsrummet. Henrys lärare har också påtalat att Henry inte är sig riktigt lik och att han senaste dagarna velat gå på toaletten under lektionstid. Pappa har märkt att Henry varit uppe de senaste nätterna och kissat och att han varit väldigt törstig. Han har noterat att Henry gått ner i vikt. </a:t>
            </a:r>
            <a:br>
              <a:rPr lang="sv-SE" sz="1200" i="1" dirty="0">
                <a:solidFill>
                  <a:schemeClr val="tx1">
                    <a:lumMod val="50000"/>
                    <a:lumOff val="50000"/>
                  </a:schemeClr>
                </a:solidFill>
              </a:rPr>
            </a:br>
            <a:r>
              <a:rPr lang="sv-SE" sz="1200" i="1" dirty="0">
                <a:solidFill>
                  <a:schemeClr val="tx1">
                    <a:lumMod val="50000"/>
                    <a:lumOff val="50000"/>
                  </a:schemeClr>
                </a:solidFill>
              </a:rPr>
              <a:t>Senast dygnet har han haft ont i magen och han har i natt kräkts sex gånger. Han har ingen diarré. På akuten kräks Henry igen och han kissar också på sig. Han har ingen feber och ingen annan i familjen är sjuk. Du misstänker att Henry drabbats av typ 1 diabetes med </a:t>
            </a:r>
            <a:r>
              <a:rPr lang="sv-SE" sz="1200" i="1" dirty="0" err="1">
                <a:solidFill>
                  <a:schemeClr val="tx1">
                    <a:lumMod val="50000"/>
                    <a:lumOff val="50000"/>
                  </a:schemeClr>
                </a:solidFill>
              </a:rPr>
              <a:t>ketoacidos</a:t>
            </a:r>
            <a:r>
              <a:rPr lang="sv-SE" sz="1200" i="1" dirty="0">
                <a:solidFill>
                  <a:schemeClr val="tx1">
                    <a:lumMod val="50000"/>
                    <a:lumOff val="50000"/>
                  </a:schemeClr>
                </a:solidFill>
              </a:rPr>
              <a:t> </a:t>
            </a:r>
            <a:br>
              <a:rPr lang="sv-SE" sz="1600" dirty="0"/>
            </a:br>
            <a:br>
              <a:rPr lang="sv-SE" sz="1600" dirty="0"/>
            </a:br>
            <a:r>
              <a:rPr lang="sv-SE" sz="1400" dirty="0"/>
              <a:t>Du får svar på glukos som är 28 </a:t>
            </a:r>
            <a:r>
              <a:rPr lang="sv-SE" sz="1400" dirty="0" err="1"/>
              <a:t>mmol</a:t>
            </a:r>
            <a:r>
              <a:rPr lang="sv-SE" sz="1400" dirty="0"/>
              <a:t>/L och </a:t>
            </a:r>
            <a:r>
              <a:rPr lang="sv-SE" sz="1400" dirty="0" err="1"/>
              <a:t>blodketoner</a:t>
            </a:r>
            <a:r>
              <a:rPr lang="sv-SE" sz="1400" dirty="0"/>
              <a:t> är 3,5 </a:t>
            </a:r>
            <a:r>
              <a:rPr lang="sv-SE" sz="1400" dirty="0" err="1"/>
              <a:t>mmol</a:t>
            </a:r>
            <a:r>
              <a:rPr lang="sv-SE" sz="1400" dirty="0"/>
              <a:t>/l. Dessutom är pH 7,20, och standardbikarbonat är 10 </a:t>
            </a:r>
            <a:r>
              <a:rPr lang="sv-SE" sz="1400" dirty="0" err="1"/>
              <a:t>mmol</a:t>
            </a:r>
            <a:r>
              <a:rPr lang="sv-SE" sz="1400" dirty="0"/>
              <a:t>/l. Diagnosen typ 1 diabetes med </a:t>
            </a:r>
            <a:r>
              <a:rPr lang="sv-SE" sz="1400" dirty="0" err="1"/>
              <a:t>ketoacidos</a:t>
            </a:r>
            <a:r>
              <a:rPr lang="sv-SE" sz="1400" dirty="0"/>
              <a:t> är alltså verifierad. Typ 1 diabetes utgör &gt; 90% av fallen hos barn och för att </a:t>
            </a:r>
            <a:r>
              <a:rPr lang="sv-SE" sz="1400" dirty="0" err="1"/>
              <a:t>ketoacidos</a:t>
            </a:r>
            <a:r>
              <a:rPr lang="sv-SE" sz="1400" dirty="0"/>
              <a:t> är extremt ovanligt vid andra diabetes typer. Du får i blodgasen också ett elektrolytstatus. </a:t>
            </a:r>
            <a:br>
              <a:rPr lang="sv-SE" sz="1400" dirty="0"/>
            </a:br>
            <a:br>
              <a:rPr lang="sv-SE" sz="1400" dirty="0"/>
            </a:br>
            <a:r>
              <a:rPr lang="sv-SE" sz="1400" b="1" dirty="0"/>
              <a:t>Fråga 7:3. </a:t>
            </a:r>
            <a:br>
              <a:rPr lang="sv-SE" sz="1400" b="1" dirty="0"/>
            </a:br>
            <a:r>
              <a:rPr lang="sv-SE" sz="1400" dirty="0"/>
              <a:t>Hur förväntar du dig att natrium, kalium och </a:t>
            </a:r>
            <a:r>
              <a:rPr lang="sv-SE" sz="1400" dirty="0" err="1"/>
              <a:t>osmolalitet</a:t>
            </a:r>
            <a:r>
              <a:rPr lang="sv-SE" sz="1400" dirty="0"/>
              <a:t> ser ut i provsvaren. Förklara orsak/mekanismer till de påverkade värdena. (3p) </a:t>
            </a:r>
            <a:br>
              <a:rPr lang="sv-SE" sz="1400" dirty="0"/>
            </a:br>
            <a:br>
              <a:rPr lang="sv-SE" sz="1400" dirty="0"/>
            </a:br>
            <a:endParaRPr lang="sv-SE" sz="1600" dirty="0">
              <a:solidFill>
                <a:schemeClr val="accent1"/>
              </a:solidFill>
            </a:endParaRPr>
          </a:p>
        </p:txBody>
      </p:sp>
    </p:spTree>
    <p:extLst>
      <p:ext uri="{BB962C8B-B14F-4D97-AF65-F5344CB8AC3E}">
        <p14:creationId xmlns:p14="http://schemas.microsoft.com/office/powerpoint/2010/main" val="1319314408"/>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Henry 10 år (15 poäng) </a:t>
            </a:r>
          </a:p>
          <a:p>
            <a:pPr marL="0" indent="0">
              <a:buNone/>
            </a:pPr>
            <a:r>
              <a:rPr lang="sv-SE" sz="1200" i="1" dirty="0">
                <a:solidFill>
                  <a:schemeClr val="tx1">
                    <a:lumMod val="50000"/>
                    <a:lumOff val="50000"/>
                  </a:schemeClr>
                </a:solidFill>
              </a:rPr>
              <a:t>Henry 10 år har av 1177 blivit hänvisad till barnakutmottagningen där du går jour då han kräkts hela natten och är allmänpåverkad. </a:t>
            </a:r>
            <a:br>
              <a:rPr lang="sv-SE" sz="1200" i="1" dirty="0">
                <a:solidFill>
                  <a:schemeClr val="tx1">
                    <a:lumMod val="50000"/>
                    <a:lumOff val="50000"/>
                  </a:schemeClr>
                </a:solidFill>
              </a:rPr>
            </a:br>
            <a:r>
              <a:rPr lang="sv-SE" sz="1200" i="1" dirty="0">
                <a:solidFill>
                  <a:schemeClr val="tx1">
                    <a:lumMod val="50000"/>
                    <a:lumOff val="50000"/>
                  </a:schemeClr>
                </a:solidFill>
              </a:rPr>
              <a:t>Du träffar en kille som är trött och tagen. Du tar anamnesen av medföljande pappa och får veta att Henry är tidigare frisk och pigg, trivs i skolan och spelar mycket tennis på fritiden. Han äter inga mediciner och har inga kända allergier. </a:t>
            </a:r>
            <a:br>
              <a:rPr lang="sv-SE" sz="1200" i="1" dirty="0">
                <a:solidFill>
                  <a:schemeClr val="tx1">
                    <a:lumMod val="50000"/>
                    <a:lumOff val="50000"/>
                  </a:schemeClr>
                </a:solidFill>
              </a:rPr>
            </a:br>
            <a:r>
              <a:rPr lang="sv-SE" sz="1200" i="1" dirty="0">
                <a:solidFill>
                  <a:schemeClr val="tx1">
                    <a:lumMod val="50000"/>
                    <a:lumOff val="50000"/>
                  </a:schemeClr>
                </a:solidFill>
              </a:rPr>
              <a:t>Tennistränaren har för en vecka sedan ringt hem och berättat att hon inte tycker att Henry varit lika pigg som vanligt. Han har avstått träningar och har flera gånger avbrutit sitt tränande för att gå ut i omklädningsrummet. Henrys lärare har också påtalat att Henry inte är sig riktigt lik och att han senaste dagarna velat gå på toaletten under lektionstid. Pappa har märkt att Henry varit uppe de senaste nätterna och kissat och att han varit väldigt törstig. Han har noterat att Henry gått ner i vikt. </a:t>
            </a:r>
            <a:br>
              <a:rPr lang="sv-SE" sz="1200" i="1" dirty="0">
                <a:solidFill>
                  <a:schemeClr val="tx1">
                    <a:lumMod val="50000"/>
                    <a:lumOff val="50000"/>
                  </a:schemeClr>
                </a:solidFill>
              </a:rPr>
            </a:br>
            <a:r>
              <a:rPr lang="sv-SE" sz="1200" i="1" dirty="0">
                <a:solidFill>
                  <a:schemeClr val="tx1">
                    <a:lumMod val="50000"/>
                    <a:lumOff val="50000"/>
                  </a:schemeClr>
                </a:solidFill>
              </a:rPr>
              <a:t>Senast dygnet har han haft ont i magen och han har i natt kräkts sex gånger. Han har ingen diarré. På akuten kräks Henry igen och han kissar också på sig. Han har ingen feber och ingen annan i familjen är sjuk. Du misstänker att Henry drabbats av typ 1 diabetes med </a:t>
            </a:r>
            <a:r>
              <a:rPr lang="sv-SE" sz="1200" i="1" dirty="0" err="1">
                <a:solidFill>
                  <a:schemeClr val="tx1">
                    <a:lumMod val="50000"/>
                    <a:lumOff val="50000"/>
                  </a:schemeClr>
                </a:solidFill>
              </a:rPr>
              <a:t>ketoacidos</a:t>
            </a:r>
            <a:r>
              <a:rPr lang="sv-SE" sz="1200" i="1" dirty="0">
                <a:solidFill>
                  <a:schemeClr val="tx1">
                    <a:lumMod val="50000"/>
                    <a:lumOff val="50000"/>
                  </a:schemeClr>
                </a:solidFill>
              </a:rPr>
              <a:t> </a:t>
            </a:r>
            <a:br>
              <a:rPr lang="sv-SE" sz="1600" dirty="0"/>
            </a:br>
            <a:br>
              <a:rPr lang="sv-SE" sz="1600" dirty="0"/>
            </a:br>
            <a:r>
              <a:rPr lang="sv-SE" sz="1400" dirty="0"/>
              <a:t>Du får svar på glukos som är 28 </a:t>
            </a:r>
            <a:r>
              <a:rPr lang="sv-SE" sz="1400" dirty="0" err="1"/>
              <a:t>mmol</a:t>
            </a:r>
            <a:r>
              <a:rPr lang="sv-SE" sz="1400" dirty="0"/>
              <a:t>/L och </a:t>
            </a:r>
            <a:r>
              <a:rPr lang="sv-SE" sz="1400" dirty="0" err="1"/>
              <a:t>blodketoner</a:t>
            </a:r>
            <a:r>
              <a:rPr lang="sv-SE" sz="1400" dirty="0"/>
              <a:t> är 3,5 </a:t>
            </a:r>
            <a:r>
              <a:rPr lang="sv-SE" sz="1400" dirty="0" err="1"/>
              <a:t>mmol</a:t>
            </a:r>
            <a:r>
              <a:rPr lang="sv-SE" sz="1400" dirty="0"/>
              <a:t>/l. Dessutom är pH 7,20, och standardbikarbonat är 10 </a:t>
            </a:r>
            <a:r>
              <a:rPr lang="sv-SE" sz="1400" dirty="0" err="1"/>
              <a:t>mmol</a:t>
            </a:r>
            <a:r>
              <a:rPr lang="sv-SE" sz="1400" dirty="0"/>
              <a:t>/l. Diagnosen typ 1 diabetes med </a:t>
            </a:r>
            <a:r>
              <a:rPr lang="sv-SE" sz="1400" dirty="0" err="1"/>
              <a:t>ketoacidos</a:t>
            </a:r>
            <a:r>
              <a:rPr lang="sv-SE" sz="1400" dirty="0"/>
              <a:t> är alltså verifierad. Typ 1 diabetes utgör &gt; 90% av fallen hos barn och för att </a:t>
            </a:r>
            <a:r>
              <a:rPr lang="sv-SE" sz="1400" dirty="0" err="1"/>
              <a:t>ketoacidos</a:t>
            </a:r>
            <a:r>
              <a:rPr lang="sv-SE" sz="1400" dirty="0"/>
              <a:t> är extremt ovanligt vid andra diabetes typer. Du får i blodgasen också ett elektrolytstatus. </a:t>
            </a:r>
            <a:br>
              <a:rPr lang="sv-SE" sz="1400" dirty="0"/>
            </a:br>
            <a:br>
              <a:rPr lang="sv-SE" sz="1400" dirty="0"/>
            </a:br>
            <a:r>
              <a:rPr lang="sv-SE" sz="1400" b="1" dirty="0"/>
              <a:t>Fråga 7:3. </a:t>
            </a:r>
            <a:br>
              <a:rPr lang="sv-SE" sz="1400" b="1" dirty="0"/>
            </a:br>
            <a:r>
              <a:rPr lang="sv-SE" sz="1400" dirty="0"/>
              <a:t>Hur förväntar du dig att natrium, kalium och </a:t>
            </a:r>
            <a:r>
              <a:rPr lang="sv-SE" sz="1400" dirty="0" err="1"/>
              <a:t>osmolalitet</a:t>
            </a:r>
            <a:r>
              <a:rPr lang="sv-SE" sz="1400" dirty="0"/>
              <a:t> ser ut i provsvaren. Förklara orsak/mekanismer till de påverkade värdena. (3p) </a:t>
            </a:r>
            <a:br>
              <a:rPr lang="sv-SE" sz="1400" dirty="0"/>
            </a:br>
            <a:br>
              <a:rPr lang="sv-SE" sz="1400" dirty="0"/>
            </a:br>
            <a:r>
              <a:rPr lang="sv-SE" sz="1400" dirty="0">
                <a:solidFill>
                  <a:schemeClr val="accent4"/>
                </a:solidFill>
              </a:rPr>
              <a:t>Svarsförslag: </a:t>
            </a:r>
            <a:br>
              <a:rPr lang="sv-SE" sz="1400" dirty="0">
                <a:solidFill>
                  <a:schemeClr val="accent4"/>
                </a:solidFill>
              </a:rPr>
            </a:br>
            <a:r>
              <a:rPr lang="sv-SE" sz="1400" dirty="0">
                <a:solidFill>
                  <a:schemeClr val="accent4"/>
                </a:solidFill>
              </a:rPr>
              <a:t>För lågt natrium (eller under ref) </a:t>
            </a:r>
            <a:r>
              <a:rPr lang="sv-SE" sz="1400" dirty="0" err="1">
                <a:solidFill>
                  <a:schemeClr val="accent4"/>
                </a:solidFill>
              </a:rPr>
              <a:t>pga</a:t>
            </a:r>
            <a:r>
              <a:rPr lang="sv-SE" sz="1400" dirty="0">
                <a:solidFill>
                  <a:schemeClr val="accent4"/>
                </a:solidFill>
              </a:rPr>
              <a:t> förluster av Na i urinen drivet av osmotisk </a:t>
            </a:r>
            <a:r>
              <a:rPr lang="sv-SE" sz="1400" dirty="0" err="1">
                <a:solidFill>
                  <a:schemeClr val="accent4"/>
                </a:solidFill>
              </a:rPr>
              <a:t>diures</a:t>
            </a:r>
            <a:r>
              <a:rPr lang="sv-SE" sz="1400" dirty="0">
                <a:solidFill>
                  <a:schemeClr val="accent4"/>
                </a:solidFill>
              </a:rPr>
              <a:t> (högt glukosvärde). Dessutom: När blodglukosnivån stiger ökar mängden vatten i det extracellulära rummet genom osmos och det uppmätta </a:t>
            </a:r>
            <a:r>
              <a:rPr lang="sv-SE" sz="1400" dirty="0" err="1">
                <a:solidFill>
                  <a:schemeClr val="accent4"/>
                </a:solidFill>
              </a:rPr>
              <a:t>P-Na</a:t>
            </a:r>
            <a:r>
              <a:rPr lang="sv-SE" sz="1400" dirty="0">
                <a:solidFill>
                  <a:schemeClr val="accent4"/>
                </a:solidFill>
              </a:rPr>
              <a:t>-värdet sjunker på grund av utspädningen. </a:t>
            </a:r>
          </a:p>
          <a:p>
            <a:pPr marL="0" indent="0">
              <a:buNone/>
            </a:pPr>
            <a:r>
              <a:rPr lang="sv-SE" sz="1400" dirty="0" err="1">
                <a:solidFill>
                  <a:schemeClr val="accent4"/>
                </a:solidFill>
              </a:rPr>
              <a:t>Ketoacidos</a:t>
            </a:r>
            <a:r>
              <a:rPr lang="sv-SE" sz="1400" dirty="0">
                <a:solidFill>
                  <a:schemeClr val="accent4"/>
                </a:solidFill>
              </a:rPr>
              <a:t> föregås ofta av en kortare eller längre period med ökad </a:t>
            </a:r>
            <a:r>
              <a:rPr lang="sv-SE" sz="1400" dirty="0" err="1">
                <a:solidFill>
                  <a:schemeClr val="accent4"/>
                </a:solidFill>
              </a:rPr>
              <a:t>diures</a:t>
            </a:r>
            <a:r>
              <a:rPr lang="sv-SE" sz="1400" dirty="0">
                <a:solidFill>
                  <a:schemeClr val="accent4"/>
                </a:solidFill>
              </a:rPr>
              <a:t> på grund av </a:t>
            </a:r>
            <a:r>
              <a:rPr lang="sv-SE" sz="1400" dirty="0" err="1">
                <a:solidFill>
                  <a:schemeClr val="accent4"/>
                </a:solidFill>
              </a:rPr>
              <a:t>glukosuri</a:t>
            </a:r>
            <a:r>
              <a:rPr lang="sv-SE" sz="1400" dirty="0">
                <a:solidFill>
                  <a:schemeClr val="accent4"/>
                </a:solidFill>
              </a:rPr>
              <a:t>. Patienten dricker då ofta kompensatoriskt stora mängder </a:t>
            </a:r>
            <a:r>
              <a:rPr lang="sv-SE" sz="1400" dirty="0" err="1">
                <a:solidFill>
                  <a:schemeClr val="accent4"/>
                </a:solidFill>
              </a:rPr>
              <a:t>hypoton</a:t>
            </a:r>
            <a:r>
              <a:rPr lang="sv-SE" sz="1400" dirty="0">
                <a:solidFill>
                  <a:schemeClr val="accent4"/>
                </a:solidFill>
              </a:rPr>
              <a:t> vätska, och efter en längre tids ökad </a:t>
            </a:r>
            <a:r>
              <a:rPr lang="sv-SE" sz="1400" dirty="0" err="1">
                <a:solidFill>
                  <a:schemeClr val="accent4"/>
                </a:solidFill>
              </a:rPr>
              <a:t>diures</a:t>
            </a:r>
            <a:r>
              <a:rPr lang="sv-SE" sz="1400" dirty="0">
                <a:solidFill>
                  <a:schemeClr val="accent4"/>
                </a:solidFill>
              </a:rPr>
              <a:t> kan även kroppens totala natriuminnehåll minska och en </a:t>
            </a:r>
            <a:r>
              <a:rPr lang="sv-SE" sz="1400" dirty="0" err="1">
                <a:solidFill>
                  <a:schemeClr val="accent4"/>
                </a:solidFill>
              </a:rPr>
              <a:t>hyperton</a:t>
            </a:r>
            <a:r>
              <a:rPr lang="sv-SE" sz="1400" dirty="0">
                <a:solidFill>
                  <a:schemeClr val="accent4"/>
                </a:solidFill>
              </a:rPr>
              <a:t> </a:t>
            </a:r>
            <a:r>
              <a:rPr lang="sv-SE" sz="1400" dirty="0" err="1">
                <a:solidFill>
                  <a:schemeClr val="accent4"/>
                </a:solidFill>
              </a:rPr>
              <a:t>hyponatremisk</a:t>
            </a:r>
            <a:r>
              <a:rPr lang="sv-SE" sz="1400" dirty="0">
                <a:solidFill>
                  <a:schemeClr val="accent4"/>
                </a:solidFill>
              </a:rPr>
              <a:t> </a:t>
            </a:r>
            <a:r>
              <a:rPr lang="sv-SE" sz="1400" dirty="0" err="1">
                <a:solidFill>
                  <a:schemeClr val="accent4"/>
                </a:solidFill>
              </a:rPr>
              <a:t>dehydrering</a:t>
            </a:r>
            <a:r>
              <a:rPr lang="sv-SE" sz="1400" dirty="0">
                <a:solidFill>
                  <a:schemeClr val="accent4"/>
                </a:solidFill>
              </a:rPr>
              <a:t> utvecklas. </a:t>
            </a:r>
          </a:p>
          <a:p>
            <a:pPr marL="0" indent="0">
              <a:buNone/>
            </a:pPr>
            <a:r>
              <a:rPr lang="sv-SE" sz="1400" dirty="0">
                <a:solidFill>
                  <a:schemeClr val="accent4"/>
                </a:solidFill>
              </a:rPr>
              <a:t>Högt kalium (i övre ref eller eventuellt över). Insulinbrist och </a:t>
            </a:r>
            <a:r>
              <a:rPr lang="sv-SE" sz="1400" dirty="0" err="1">
                <a:solidFill>
                  <a:schemeClr val="accent4"/>
                </a:solidFill>
              </a:rPr>
              <a:t>acidos</a:t>
            </a:r>
            <a:r>
              <a:rPr lang="sv-SE" sz="1400" dirty="0">
                <a:solidFill>
                  <a:schemeClr val="accent4"/>
                </a:solidFill>
              </a:rPr>
              <a:t> bidrar båda till </a:t>
            </a:r>
            <a:r>
              <a:rPr lang="sv-SE" sz="1400" dirty="0" err="1">
                <a:solidFill>
                  <a:schemeClr val="accent4"/>
                </a:solidFill>
              </a:rPr>
              <a:t>hyperkalemin</a:t>
            </a:r>
            <a:r>
              <a:rPr lang="sv-SE" sz="1400" dirty="0">
                <a:solidFill>
                  <a:schemeClr val="accent4"/>
                </a:solidFill>
              </a:rPr>
              <a:t>. De viktigaste mekanismer är 1) att insulin bristen medför att den insulinberoende glukos – kalium </a:t>
            </a:r>
            <a:r>
              <a:rPr lang="sv-SE" sz="1400" dirty="0" err="1">
                <a:solidFill>
                  <a:schemeClr val="accent4"/>
                </a:solidFill>
              </a:rPr>
              <a:t>cotransport</a:t>
            </a:r>
            <a:r>
              <a:rPr lang="sv-SE" sz="1400" dirty="0">
                <a:solidFill>
                  <a:schemeClr val="accent4"/>
                </a:solidFill>
              </a:rPr>
              <a:t> minskar. Insulin stimulerar i normalfallet natrium–kaliumpumpen i skelettmuskelceller, vilket gör att kalium förflyttas intracellulärt framförallt efter måltid, men detta sker inte vid insulinbrist. 2) att högt B-glukos ger en osmotisk gradient som tvingar vatten ur cellen och det drar med sig K som är den viktigaste intracellulära </a:t>
            </a:r>
            <a:r>
              <a:rPr lang="sv-SE" sz="1400" dirty="0" err="1">
                <a:solidFill>
                  <a:schemeClr val="accent4"/>
                </a:solidFill>
              </a:rPr>
              <a:t>postiva</a:t>
            </a:r>
            <a:r>
              <a:rPr lang="sv-SE" sz="1400" dirty="0">
                <a:solidFill>
                  <a:schemeClr val="accent4"/>
                </a:solidFill>
              </a:rPr>
              <a:t> jonen. Slutligen 3) kommer K+ som den viktigaste intracellulära positiva jonen att bytas mot H+ när buffringskapaciteten i blodet inte räcker till och pH sjunker dvs att </a:t>
            </a:r>
            <a:r>
              <a:rPr lang="sv-SE" sz="1400" dirty="0" err="1">
                <a:solidFill>
                  <a:schemeClr val="accent4"/>
                </a:solidFill>
              </a:rPr>
              <a:t>acidosen</a:t>
            </a:r>
            <a:r>
              <a:rPr lang="sv-SE" sz="1400" dirty="0">
                <a:solidFill>
                  <a:schemeClr val="accent4"/>
                </a:solidFill>
              </a:rPr>
              <a:t> ger en ökning av K+ i blodet. I normalfallet finns största delen av kalium intracellulärt men när du får en </a:t>
            </a:r>
            <a:r>
              <a:rPr lang="sv-SE" sz="1400" dirty="0" err="1">
                <a:solidFill>
                  <a:schemeClr val="accent4"/>
                </a:solidFill>
              </a:rPr>
              <a:t>acidos</a:t>
            </a:r>
            <a:r>
              <a:rPr lang="sv-SE" sz="1400" dirty="0">
                <a:solidFill>
                  <a:schemeClr val="accent4"/>
                </a:solidFill>
              </a:rPr>
              <a:t> blir det ett skifte av H som går intracellulärt i utbyte med kalium som då går extracellulärt. Dock finns en total förlust av båda Na och K vid </a:t>
            </a:r>
            <a:r>
              <a:rPr lang="sv-SE" sz="1400" dirty="0" err="1">
                <a:solidFill>
                  <a:schemeClr val="accent4"/>
                </a:solidFill>
              </a:rPr>
              <a:t>ketoacidos</a:t>
            </a:r>
            <a:r>
              <a:rPr lang="sv-SE" sz="1400" dirty="0">
                <a:solidFill>
                  <a:schemeClr val="accent4"/>
                </a:solidFill>
              </a:rPr>
              <a:t> som under behandlingen måste bemötas. </a:t>
            </a:r>
          </a:p>
          <a:p>
            <a:pPr marL="0" indent="0">
              <a:buNone/>
            </a:pPr>
            <a:r>
              <a:rPr lang="sv-SE" sz="1400" dirty="0" err="1">
                <a:solidFill>
                  <a:schemeClr val="accent4"/>
                </a:solidFill>
              </a:rPr>
              <a:t>Osmolaliteten</a:t>
            </a:r>
            <a:r>
              <a:rPr lang="sv-SE" sz="1400" dirty="0">
                <a:solidFill>
                  <a:schemeClr val="accent4"/>
                </a:solidFill>
              </a:rPr>
              <a:t> blir hög, trots lågt natrium, </a:t>
            </a:r>
            <a:r>
              <a:rPr lang="sv-SE" sz="1400" dirty="0" err="1">
                <a:solidFill>
                  <a:schemeClr val="accent4"/>
                </a:solidFill>
              </a:rPr>
              <a:t>pga</a:t>
            </a:r>
            <a:r>
              <a:rPr lang="sv-SE" sz="1400" dirty="0">
                <a:solidFill>
                  <a:schemeClr val="accent4"/>
                </a:solidFill>
              </a:rPr>
              <a:t> högt glukos. </a:t>
            </a:r>
          </a:p>
          <a:p>
            <a:pPr marL="0" indent="0">
              <a:buNone/>
            </a:pPr>
            <a:r>
              <a:rPr lang="sv-SE" sz="1000" dirty="0">
                <a:solidFill>
                  <a:schemeClr val="tx1">
                    <a:lumMod val="50000"/>
                    <a:lumOff val="50000"/>
                  </a:schemeClr>
                </a:solidFill>
              </a:rPr>
              <a:t>FLMK10 Färdighet och förmåga nivå B 91:D, nivå C 106:f, g, i </a:t>
            </a:r>
            <a:br>
              <a:rPr lang="sv-SE" sz="1000" dirty="0">
                <a:solidFill>
                  <a:schemeClr val="tx1">
                    <a:lumMod val="50000"/>
                    <a:lumOff val="50000"/>
                  </a:schemeClr>
                </a:solidFill>
              </a:rPr>
            </a:br>
            <a:r>
              <a:rPr lang="sv-SE" sz="1000" dirty="0">
                <a:solidFill>
                  <a:schemeClr val="tx1">
                    <a:lumMod val="50000"/>
                    <a:lumOff val="50000"/>
                  </a:schemeClr>
                </a:solidFill>
              </a:rPr>
              <a:t>Värderingsförmåga och förhållningssätt Nivå A 132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159143162"/>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Henry 10 år (15 poäng) </a:t>
            </a:r>
          </a:p>
          <a:p>
            <a:pPr marL="0" indent="0">
              <a:buNone/>
            </a:pPr>
            <a:r>
              <a:rPr lang="sv-SE" sz="1200" i="1" dirty="0">
                <a:solidFill>
                  <a:schemeClr val="tx1">
                    <a:lumMod val="50000"/>
                    <a:lumOff val="50000"/>
                  </a:schemeClr>
                </a:solidFill>
              </a:rPr>
              <a:t>Henry 10 år har av 1177 blivit hänvisad till barnakutmottagningen där du går jour då han kräkts hela natten och är allmänpåverkad. </a:t>
            </a:r>
            <a:br>
              <a:rPr lang="sv-SE" sz="1200" i="1" dirty="0">
                <a:solidFill>
                  <a:schemeClr val="tx1">
                    <a:lumMod val="50000"/>
                    <a:lumOff val="50000"/>
                  </a:schemeClr>
                </a:solidFill>
              </a:rPr>
            </a:br>
            <a:r>
              <a:rPr lang="sv-SE" sz="1200" i="1" dirty="0">
                <a:solidFill>
                  <a:schemeClr val="tx1">
                    <a:lumMod val="50000"/>
                    <a:lumOff val="50000"/>
                  </a:schemeClr>
                </a:solidFill>
              </a:rPr>
              <a:t>Du träffar en kille som är trött och tagen. Du tar anamnesen av medföljande pappa och får veta att Henry är tidigare frisk och pigg, trivs i skolan och spelar mycket tennis på fritiden. Han äter inga mediciner och har inga kända allergier. </a:t>
            </a:r>
            <a:br>
              <a:rPr lang="sv-SE" sz="1200" i="1" dirty="0">
                <a:solidFill>
                  <a:schemeClr val="tx1">
                    <a:lumMod val="50000"/>
                    <a:lumOff val="50000"/>
                  </a:schemeClr>
                </a:solidFill>
              </a:rPr>
            </a:br>
            <a:r>
              <a:rPr lang="sv-SE" sz="1200" i="1" dirty="0">
                <a:solidFill>
                  <a:schemeClr val="tx1">
                    <a:lumMod val="50000"/>
                    <a:lumOff val="50000"/>
                  </a:schemeClr>
                </a:solidFill>
              </a:rPr>
              <a:t>Tennistränaren har för en vecka sedan ringt hem och berättat att hon inte tycker att Henry varit lika pigg som vanligt. Han har avstått träningar och har flera gånger avbrutit sitt tränande för att gå ut i omklädningsrummet. Henrys lärare har också påtalat att Henry inte är sig riktigt lik och att han senaste dagarna velat gå på toaletten under lektionstid. Pappa har märkt att Henry varit uppe de senaste nätterna och kissat och att han varit väldigt törstig. Han har noterat att Henry gått ner i vikt. </a:t>
            </a:r>
            <a:br>
              <a:rPr lang="sv-SE" sz="1200" i="1" dirty="0">
                <a:solidFill>
                  <a:schemeClr val="tx1">
                    <a:lumMod val="50000"/>
                    <a:lumOff val="50000"/>
                  </a:schemeClr>
                </a:solidFill>
              </a:rPr>
            </a:br>
            <a:r>
              <a:rPr lang="sv-SE" sz="1200" i="1" dirty="0">
                <a:solidFill>
                  <a:schemeClr val="tx1">
                    <a:lumMod val="50000"/>
                    <a:lumOff val="50000"/>
                  </a:schemeClr>
                </a:solidFill>
              </a:rPr>
              <a:t>Senast dygnet har han haft ont i magen och han har i natt kräkts sex gånger. Han har ingen diarré. På akuten kräks Henry igen och han kissar också på sig. Han har ingen feber och ingen annan i familjen är sjuk. Du misstänker att Henry drabbats av typ 1 diabetes med </a:t>
            </a:r>
            <a:r>
              <a:rPr lang="sv-SE" sz="1200" i="1" dirty="0" err="1">
                <a:solidFill>
                  <a:schemeClr val="tx1">
                    <a:lumMod val="50000"/>
                    <a:lumOff val="50000"/>
                  </a:schemeClr>
                </a:solidFill>
              </a:rPr>
              <a:t>ketoacidos</a:t>
            </a:r>
            <a:r>
              <a:rPr lang="sv-SE" sz="1200" i="1" dirty="0">
                <a:solidFill>
                  <a:schemeClr val="tx1">
                    <a:lumMod val="50000"/>
                    <a:lumOff val="50000"/>
                  </a:schemeClr>
                </a:solidFill>
              </a:rPr>
              <a:t> </a:t>
            </a:r>
            <a:br>
              <a:rPr lang="sv-SE" sz="1200" i="1" dirty="0">
                <a:solidFill>
                  <a:schemeClr val="tx1">
                    <a:lumMod val="50000"/>
                    <a:lumOff val="50000"/>
                  </a:schemeClr>
                </a:solidFill>
              </a:rPr>
            </a:br>
            <a:r>
              <a:rPr lang="sv-SE" sz="1200" i="1" dirty="0">
                <a:solidFill>
                  <a:schemeClr val="tx1">
                    <a:lumMod val="50000"/>
                    <a:lumOff val="50000"/>
                  </a:schemeClr>
                </a:solidFill>
              </a:rPr>
              <a:t>Du får svar på glukos som är 28 </a:t>
            </a:r>
            <a:r>
              <a:rPr lang="sv-SE" sz="1200" i="1" dirty="0" err="1">
                <a:solidFill>
                  <a:schemeClr val="tx1">
                    <a:lumMod val="50000"/>
                    <a:lumOff val="50000"/>
                  </a:schemeClr>
                </a:solidFill>
              </a:rPr>
              <a:t>mmol</a:t>
            </a:r>
            <a:r>
              <a:rPr lang="sv-SE" sz="1200" i="1" dirty="0">
                <a:solidFill>
                  <a:schemeClr val="tx1">
                    <a:lumMod val="50000"/>
                    <a:lumOff val="50000"/>
                  </a:schemeClr>
                </a:solidFill>
              </a:rPr>
              <a:t>/L och </a:t>
            </a:r>
            <a:r>
              <a:rPr lang="sv-SE" sz="1200" i="1" dirty="0" err="1">
                <a:solidFill>
                  <a:schemeClr val="tx1">
                    <a:lumMod val="50000"/>
                    <a:lumOff val="50000"/>
                  </a:schemeClr>
                </a:solidFill>
              </a:rPr>
              <a:t>blodketoner</a:t>
            </a:r>
            <a:r>
              <a:rPr lang="sv-SE" sz="1200" i="1" dirty="0">
                <a:solidFill>
                  <a:schemeClr val="tx1">
                    <a:lumMod val="50000"/>
                    <a:lumOff val="50000"/>
                  </a:schemeClr>
                </a:solidFill>
              </a:rPr>
              <a:t> är 3,5 </a:t>
            </a:r>
            <a:r>
              <a:rPr lang="sv-SE" sz="1200" i="1" dirty="0" err="1">
                <a:solidFill>
                  <a:schemeClr val="tx1">
                    <a:lumMod val="50000"/>
                    <a:lumOff val="50000"/>
                  </a:schemeClr>
                </a:solidFill>
              </a:rPr>
              <a:t>mmol</a:t>
            </a:r>
            <a:r>
              <a:rPr lang="sv-SE" sz="1200" i="1" dirty="0">
                <a:solidFill>
                  <a:schemeClr val="tx1">
                    <a:lumMod val="50000"/>
                    <a:lumOff val="50000"/>
                  </a:schemeClr>
                </a:solidFill>
              </a:rPr>
              <a:t>/l. Dessutom är pH 7,20, och standardbikarbonat är 10 </a:t>
            </a:r>
            <a:r>
              <a:rPr lang="sv-SE" sz="1200" i="1" dirty="0" err="1">
                <a:solidFill>
                  <a:schemeClr val="tx1">
                    <a:lumMod val="50000"/>
                    <a:lumOff val="50000"/>
                  </a:schemeClr>
                </a:solidFill>
              </a:rPr>
              <a:t>mmol</a:t>
            </a:r>
            <a:r>
              <a:rPr lang="sv-SE" sz="1200" i="1" dirty="0">
                <a:solidFill>
                  <a:schemeClr val="tx1">
                    <a:lumMod val="50000"/>
                    <a:lumOff val="50000"/>
                  </a:schemeClr>
                </a:solidFill>
              </a:rPr>
              <a:t>/l. Diagnosen typ 1 diabetes med </a:t>
            </a:r>
            <a:r>
              <a:rPr lang="sv-SE" sz="1200" i="1" dirty="0" err="1">
                <a:solidFill>
                  <a:schemeClr val="tx1">
                    <a:lumMod val="50000"/>
                    <a:lumOff val="50000"/>
                  </a:schemeClr>
                </a:solidFill>
              </a:rPr>
              <a:t>ketoacidos</a:t>
            </a:r>
            <a:r>
              <a:rPr lang="sv-SE" sz="1200" i="1" dirty="0">
                <a:solidFill>
                  <a:schemeClr val="tx1">
                    <a:lumMod val="50000"/>
                    <a:lumOff val="50000"/>
                  </a:schemeClr>
                </a:solidFill>
              </a:rPr>
              <a:t> är alltså verifierad. Typ 1 diabetes utgör &gt; 90% av fallen hos barn och för att </a:t>
            </a:r>
            <a:r>
              <a:rPr lang="sv-SE" sz="1200" i="1" dirty="0" err="1">
                <a:solidFill>
                  <a:schemeClr val="tx1">
                    <a:lumMod val="50000"/>
                    <a:lumOff val="50000"/>
                  </a:schemeClr>
                </a:solidFill>
              </a:rPr>
              <a:t>ketoacidos</a:t>
            </a:r>
            <a:r>
              <a:rPr lang="sv-SE" sz="1200" i="1" dirty="0">
                <a:solidFill>
                  <a:schemeClr val="tx1">
                    <a:lumMod val="50000"/>
                    <a:lumOff val="50000"/>
                  </a:schemeClr>
                </a:solidFill>
              </a:rPr>
              <a:t> är extremt ovanligt vid andra diabetes typer. Du får i blodgasen också ett elektrolytstatus. </a:t>
            </a:r>
            <a:br>
              <a:rPr lang="sv-SE" sz="1200" i="1" dirty="0">
                <a:solidFill>
                  <a:schemeClr val="tx1">
                    <a:lumMod val="50000"/>
                    <a:lumOff val="50000"/>
                  </a:schemeClr>
                </a:solidFill>
              </a:rPr>
            </a:br>
            <a:br>
              <a:rPr lang="sv-SE" sz="1400" dirty="0"/>
            </a:br>
            <a:r>
              <a:rPr lang="sv-SE" sz="1600" dirty="0"/>
              <a:t>Du får i blodgasen också ett elektrolytstatus som påvisar att Na+ ligger under nedre referensvärde, at K+ ligger högt i normalområdet eller eventuellt över referensvärde och att </a:t>
            </a:r>
            <a:r>
              <a:rPr lang="sv-SE" sz="1600" dirty="0" err="1"/>
              <a:t>osmolaliteten</a:t>
            </a:r>
            <a:r>
              <a:rPr lang="sv-SE" sz="1600" dirty="0"/>
              <a:t> är hög </a:t>
            </a:r>
            <a:r>
              <a:rPr lang="sv-SE" sz="1600" dirty="0" err="1"/>
              <a:t>pga</a:t>
            </a:r>
            <a:r>
              <a:rPr lang="sv-SE" sz="1600" dirty="0"/>
              <a:t> ett högt B-glukos. </a:t>
            </a:r>
            <a:br>
              <a:rPr lang="sv-SE" sz="1600" dirty="0"/>
            </a:br>
            <a:br>
              <a:rPr lang="sv-SE" sz="1600" dirty="0"/>
            </a:br>
            <a:r>
              <a:rPr lang="sv-SE" sz="1600" b="1" dirty="0"/>
              <a:t>Fråga 7:4. </a:t>
            </a:r>
            <a:br>
              <a:rPr lang="sv-SE" sz="1600" b="1" dirty="0"/>
            </a:br>
            <a:r>
              <a:rPr lang="sv-SE" sz="1600" dirty="0"/>
              <a:t>Du noterar att Henrys andning är påverkad. Hur förväntar du dig att han utifrån </a:t>
            </a:r>
            <a:r>
              <a:rPr lang="sv-SE" sz="1600" dirty="0" err="1"/>
              <a:t>ketoacidosen</a:t>
            </a:r>
            <a:r>
              <a:rPr lang="sv-SE" sz="1600" dirty="0"/>
              <a:t> andas och hur ser pCO2 värdet ut? Förklara mekanismen. (2p)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90006943"/>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Henry 10 år (15 poäng) </a:t>
            </a:r>
          </a:p>
          <a:p>
            <a:pPr marL="0" indent="0">
              <a:buNone/>
            </a:pPr>
            <a:r>
              <a:rPr lang="sv-SE" sz="1200" i="1" dirty="0">
                <a:solidFill>
                  <a:schemeClr val="tx1">
                    <a:lumMod val="50000"/>
                    <a:lumOff val="50000"/>
                  </a:schemeClr>
                </a:solidFill>
              </a:rPr>
              <a:t>Henry 10 år har av 1177 blivit hänvisad till barnakutmottagningen där du går jour då han kräkts hela natten och är allmänpåverkad. </a:t>
            </a:r>
            <a:br>
              <a:rPr lang="sv-SE" sz="1200" i="1" dirty="0">
                <a:solidFill>
                  <a:schemeClr val="tx1">
                    <a:lumMod val="50000"/>
                    <a:lumOff val="50000"/>
                  </a:schemeClr>
                </a:solidFill>
              </a:rPr>
            </a:br>
            <a:r>
              <a:rPr lang="sv-SE" sz="1200" i="1" dirty="0">
                <a:solidFill>
                  <a:schemeClr val="tx1">
                    <a:lumMod val="50000"/>
                    <a:lumOff val="50000"/>
                  </a:schemeClr>
                </a:solidFill>
              </a:rPr>
              <a:t>Du träffar en kille som är trött och tagen. Du tar anamnesen av medföljande pappa och får veta att Henry är tidigare frisk och pigg, trivs i skolan och spelar mycket tennis på fritiden. Han äter inga mediciner och har inga kända allergier. </a:t>
            </a:r>
            <a:br>
              <a:rPr lang="sv-SE" sz="1200" i="1" dirty="0">
                <a:solidFill>
                  <a:schemeClr val="tx1">
                    <a:lumMod val="50000"/>
                    <a:lumOff val="50000"/>
                  </a:schemeClr>
                </a:solidFill>
              </a:rPr>
            </a:br>
            <a:r>
              <a:rPr lang="sv-SE" sz="1200" i="1" dirty="0">
                <a:solidFill>
                  <a:schemeClr val="tx1">
                    <a:lumMod val="50000"/>
                    <a:lumOff val="50000"/>
                  </a:schemeClr>
                </a:solidFill>
              </a:rPr>
              <a:t>Tennistränaren har för en vecka sedan ringt hem och berättat att hon inte tycker att Henry varit lika pigg som vanligt. Han har avstått träningar och har flera gånger avbrutit sitt tränande för att gå ut i omklädningsrummet. Henrys lärare har också påtalat att Henry inte är sig riktigt lik och att han senaste dagarna velat gå på toaletten under lektionstid. Pappa har märkt att Henry varit uppe de senaste nätterna och kissat och att han varit väldigt törstig. Han har noterat att Henry gått ner i vikt. </a:t>
            </a:r>
            <a:br>
              <a:rPr lang="sv-SE" sz="1200" i="1" dirty="0">
                <a:solidFill>
                  <a:schemeClr val="tx1">
                    <a:lumMod val="50000"/>
                    <a:lumOff val="50000"/>
                  </a:schemeClr>
                </a:solidFill>
              </a:rPr>
            </a:br>
            <a:r>
              <a:rPr lang="sv-SE" sz="1200" i="1" dirty="0">
                <a:solidFill>
                  <a:schemeClr val="tx1">
                    <a:lumMod val="50000"/>
                    <a:lumOff val="50000"/>
                  </a:schemeClr>
                </a:solidFill>
              </a:rPr>
              <a:t>Senast dygnet har han haft ont i magen och han har i natt kräkts sex gånger. Han har ingen diarré. På akuten kräks Henry igen och han kissar också på sig. Han har ingen feber och ingen annan i familjen är sjuk. Du misstänker att Henry drabbats av typ 1 diabetes med </a:t>
            </a:r>
            <a:r>
              <a:rPr lang="sv-SE" sz="1200" i="1" dirty="0" err="1">
                <a:solidFill>
                  <a:schemeClr val="tx1">
                    <a:lumMod val="50000"/>
                    <a:lumOff val="50000"/>
                  </a:schemeClr>
                </a:solidFill>
              </a:rPr>
              <a:t>ketoacidos</a:t>
            </a:r>
            <a:r>
              <a:rPr lang="sv-SE" sz="1200" i="1" dirty="0">
                <a:solidFill>
                  <a:schemeClr val="tx1">
                    <a:lumMod val="50000"/>
                    <a:lumOff val="50000"/>
                  </a:schemeClr>
                </a:solidFill>
              </a:rPr>
              <a:t> </a:t>
            </a:r>
            <a:br>
              <a:rPr lang="sv-SE" sz="1200" i="1" dirty="0">
                <a:solidFill>
                  <a:schemeClr val="tx1">
                    <a:lumMod val="50000"/>
                    <a:lumOff val="50000"/>
                  </a:schemeClr>
                </a:solidFill>
              </a:rPr>
            </a:br>
            <a:r>
              <a:rPr lang="sv-SE" sz="1200" i="1" dirty="0">
                <a:solidFill>
                  <a:schemeClr val="tx1">
                    <a:lumMod val="50000"/>
                    <a:lumOff val="50000"/>
                  </a:schemeClr>
                </a:solidFill>
              </a:rPr>
              <a:t>Du får svar på glukos som är 28 </a:t>
            </a:r>
            <a:r>
              <a:rPr lang="sv-SE" sz="1200" i="1" dirty="0" err="1">
                <a:solidFill>
                  <a:schemeClr val="tx1">
                    <a:lumMod val="50000"/>
                    <a:lumOff val="50000"/>
                  </a:schemeClr>
                </a:solidFill>
              </a:rPr>
              <a:t>mmol</a:t>
            </a:r>
            <a:r>
              <a:rPr lang="sv-SE" sz="1200" i="1" dirty="0">
                <a:solidFill>
                  <a:schemeClr val="tx1">
                    <a:lumMod val="50000"/>
                    <a:lumOff val="50000"/>
                  </a:schemeClr>
                </a:solidFill>
              </a:rPr>
              <a:t>/L och </a:t>
            </a:r>
            <a:r>
              <a:rPr lang="sv-SE" sz="1200" i="1" dirty="0" err="1">
                <a:solidFill>
                  <a:schemeClr val="tx1">
                    <a:lumMod val="50000"/>
                    <a:lumOff val="50000"/>
                  </a:schemeClr>
                </a:solidFill>
              </a:rPr>
              <a:t>blodketoner</a:t>
            </a:r>
            <a:r>
              <a:rPr lang="sv-SE" sz="1200" i="1" dirty="0">
                <a:solidFill>
                  <a:schemeClr val="tx1">
                    <a:lumMod val="50000"/>
                    <a:lumOff val="50000"/>
                  </a:schemeClr>
                </a:solidFill>
              </a:rPr>
              <a:t> är 3,5 </a:t>
            </a:r>
            <a:r>
              <a:rPr lang="sv-SE" sz="1200" i="1" dirty="0" err="1">
                <a:solidFill>
                  <a:schemeClr val="tx1">
                    <a:lumMod val="50000"/>
                    <a:lumOff val="50000"/>
                  </a:schemeClr>
                </a:solidFill>
              </a:rPr>
              <a:t>mmol</a:t>
            </a:r>
            <a:r>
              <a:rPr lang="sv-SE" sz="1200" i="1" dirty="0">
                <a:solidFill>
                  <a:schemeClr val="tx1">
                    <a:lumMod val="50000"/>
                    <a:lumOff val="50000"/>
                  </a:schemeClr>
                </a:solidFill>
              </a:rPr>
              <a:t>/l. Dessutom är pH 7,20, och standardbikarbonat är 10 </a:t>
            </a:r>
            <a:r>
              <a:rPr lang="sv-SE" sz="1200" i="1" dirty="0" err="1">
                <a:solidFill>
                  <a:schemeClr val="tx1">
                    <a:lumMod val="50000"/>
                    <a:lumOff val="50000"/>
                  </a:schemeClr>
                </a:solidFill>
              </a:rPr>
              <a:t>mmol</a:t>
            </a:r>
            <a:r>
              <a:rPr lang="sv-SE" sz="1200" i="1" dirty="0">
                <a:solidFill>
                  <a:schemeClr val="tx1">
                    <a:lumMod val="50000"/>
                    <a:lumOff val="50000"/>
                  </a:schemeClr>
                </a:solidFill>
              </a:rPr>
              <a:t>/l. Diagnosen typ 1 diabetes med </a:t>
            </a:r>
            <a:r>
              <a:rPr lang="sv-SE" sz="1200" i="1" dirty="0" err="1">
                <a:solidFill>
                  <a:schemeClr val="tx1">
                    <a:lumMod val="50000"/>
                    <a:lumOff val="50000"/>
                  </a:schemeClr>
                </a:solidFill>
              </a:rPr>
              <a:t>ketoacidos</a:t>
            </a:r>
            <a:r>
              <a:rPr lang="sv-SE" sz="1200" i="1" dirty="0">
                <a:solidFill>
                  <a:schemeClr val="tx1">
                    <a:lumMod val="50000"/>
                    <a:lumOff val="50000"/>
                  </a:schemeClr>
                </a:solidFill>
              </a:rPr>
              <a:t> är alltså verifierad. Typ 1 diabetes utgör &gt; 90% av fallen hos barn och för att </a:t>
            </a:r>
            <a:r>
              <a:rPr lang="sv-SE" sz="1200" i="1" dirty="0" err="1">
                <a:solidFill>
                  <a:schemeClr val="tx1">
                    <a:lumMod val="50000"/>
                    <a:lumOff val="50000"/>
                  </a:schemeClr>
                </a:solidFill>
              </a:rPr>
              <a:t>ketoacidos</a:t>
            </a:r>
            <a:r>
              <a:rPr lang="sv-SE" sz="1200" i="1" dirty="0">
                <a:solidFill>
                  <a:schemeClr val="tx1">
                    <a:lumMod val="50000"/>
                    <a:lumOff val="50000"/>
                  </a:schemeClr>
                </a:solidFill>
              </a:rPr>
              <a:t> är extremt ovanligt vid andra diabetes typer. Du får i blodgasen också ett elektrolytstatus. </a:t>
            </a:r>
            <a:br>
              <a:rPr lang="sv-SE" sz="1200" i="1" dirty="0">
                <a:solidFill>
                  <a:schemeClr val="tx1">
                    <a:lumMod val="50000"/>
                    <a:lumOff val="50000"/>
                  </a:schemeClr>
                </a:solidFill>
              </a:rPr>
            </a:br>
            <a:br>
              <a:rPr lang="sv-SE" sz="1400" dirty="0"/>
            </a:br>
            <a:r>
              <a:rPr lang="sv-SE" sz="1600" dirty="0"/>
              <a:t>Du får i blodgasen också ett elektrolytstatus som påvisar att Na+ ligger under nedre referensvärde, at K+ ligger högt i normalområdet eller eventuellt över referensvärde och att </a:t>
            </a:r>
            <a:r>
              <a:rPr lang="sv-SE" sz="1600" dirty="0" err="1"/>
              <a:t>osmolaliteten</a:t>
            </a:r>
            <a:r>
              <a:rPr lang="sv-SE" sz="1600" dirty="0"/>
              <a:t> är hög </a:t>
            </a:r>
            <a:r>
              <a:rPr lang="sv-SE" sz="1600" dirty="0" err="1"/>
              <a:t>pga</a:t>
            </a:r>
            <a:r>
              <a:rPr lang="sv-SE" sz="1600" dirty="0"/>
              <a:t> ett högt B-glukos. </a:t>
            </a:r>
            <a:br>
              <a:rPr lang="sv-SE" sz="1600" dirty="0"/>
            </a:br>
            <a:br>
              <a:rPr lang="sv-SE" sz="1600" dirty="0"/>
            </a:br>
            <a:r>
              <a:rPr lang="sv-SE" sz="1600" b="1" dirty="0"/>
              <a:t>Fråga 7:4. </a:t>
            </a:r>
            <a:br>
              <a:rPr lang="sv-SE" sz="1600" b="1" dirty="0"/>
            </a:br>
            <a:r>
              <a:rPr lang="sv-SE" sz="1600" dirty="0"/>
              <a:t>Du noterar att Henrys andning är påverkad. Hur förväntar du dig att han utifrån </a:t>
            </a:r>
            <a:r>
              <a:rPr lang="sv-SE" sz="1600" dirty="0" err="1"/>
              <a:t>ketoacidosen</a:t>
            </a:r>
            <a:r>
              <a:rPr lang="sv-SE" sz="1600" dirty="0"/>
              <a:t> andas och hur ser pCO2 värdet ut? Förklara mekanismen.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Henry försöker kompensera den metabola </a:t>
            </a:r>
            <a:r>
              <a:rPr lang="sv-SE" sz="1600" dirty="0" err="1">
                <a:solidFill>
                  <a:schemeClr val="accent4"/>
                </a:solidFill>
              </a:rPr>
              <a:t>acidosen</a:t>
            </a:r>
            <a:r>
              <a:rPr lang="sv-SE" sz="1600" dirty="0">
                <a:solidFill>
                  <a:schemeClr val="accent4"/>
                </a:solidFill>
              </a:rPr>
              <a:t> (H+ överskott) som uppstår </a:t>
            </a:r>
            <a:r>
              <a:rPr lang="sv-SE" sz="1600" dirty="0" err="1">
                <a:solidFill>
                  <a:schemeClr val="accent4"/>
                </a:solidFill>
              </a:rPr>
              <a:t>pga</a:t>
            </a:r>
            <a:r>
              <a:rPr lang="sv-SE" sz="1600" dirty="0">
                <a:solidFill>
                  <a:schemeClr val="accent4"/>
                </a:solidFill>
              </a:rPr>
              <a:t> </a:t>
            </a:r>
            <a:r>
              <a:rPr lang="sv-SE" sz="1600" dirty="0" err="1">
                <a:solidFill>
                  <a:schemeClr val="accent4"/>
                </a:solidFill>
              </a:rPr>
              <a:t>ketosen</a:t>
            </a:r>
            <a:r>
              <a:rPr lang="sv-SE" sz="1600" dirty="0">
                <a:solidFill>
                  <a:schemeClr val="accent4"/>
                </a:solidFill>
              </a:rPr>
              <a:t> genom att hyperventilera (göra sig av med CO2) vilket sänker pCO2 och därmed ger en buffring av </a:t>
            </a:r>
            <a:r>
              <a:rPr lang="sv-SE" sz="1600" dirty="0" err="1">
                <a:solidFill>
                  <a:schemeClr val="accent4"/>
                </a:solidFill>
              </a:rPr>
              <a:t>acidosen</a:t>
            </a:r>
            <a:r>
              <a:rPr lang="sv-SE" sz="1600" dirty="0">
                <a:solidFill>
                  <a:schemeClr val="accent4"/>
                </a:solidFill>
              </a:rPr>
              <a:t> (genom att förskjuta reaktionerna CO2 + H2O ↔ H2CO3 ↔ H+ + HCO3- mot vänster). pCO2 blir lågt. H2CO3 tillsammans med HCO3−, är blodets viktigaste buffertsystem. </a:t>
            </a:r>
          </a:p>
          <a:p>
            <a:pPr marL="0" indent="0">
              <a:buNone/>
            </a:pPr>
            <a:r>
              <a:rPr lang="sv-SE" sz="1600" dirty="0" err="1">
                <a:solidFill>
                  <a:schemeClr val="accent4"/>
                </a:solidFill>
              </a:rPr>
              <a:t>Kussmauls</a:t>
            </a:r>
            <a:r>
              <a:rPr lang="sv-SE" sz="1600" dirty="0">
                <a:solidFill>
                  <a:schemeClr val="accent4"/>
                </a:solidFill>
              </a:rPr>
              <a:t> andning eller beskrivning av djup snabb andning kan godkännas </a:t>
            </a:r>
          </a:p>
          <a:p>
            <a:pPr marL="0" indent="0">
              <a:buNone/>
            </a:pPr>
            <a:endParaRPr lang="sv-SE" sz="1000" dirty="0">
              <a:solidFill>
                <a:schemeClr val="tx1">
                  <a:lumMod val="50000"/>
                  <a:lumOff val="50000"/>
                </a:schemeClr>
              </a:solidFill>
            </a:endParaRPr>
          </a:p>
          <a:p>
            <a:pPr marL="0" indent="0">
              <a:buNone/>
            </a:pPr>
            <a:r>
              <a:rPr lang="sv-SE" sz="1000" dirty="0">
                <a:solidFill>
                  <a:schemeClr val="tx1">
                    <a:lumMod val="50000"/>
                    <a:lumOff val="50000"/>
                  </a:schemeClr>
                </a:solidFill>
              </a:rPr>
              <a:t>FLMK10 Färdighet och förmåga nivå B 91:D, nivå C 106:f, g, i </a:t>
            </a:r>
            <a:br>
              <a:rPr lang="sv-SE" sz="1000" dirty="0">
                <a:solidFill>
                  <a:schemeClr val="tx1">
                    <a:lumMod val="50000"/>
                    <a:lumOff val="50000"/>
                  </a:schemeClr>
                </a:solidFill>
              </a:rPr>
            </a:br>
            <a:r>
              <a:rPr lang="sv-SE" sz="1000" dirty="0">
                <a:solidFill>
                  <a:schemeClr val="tx1">
                    <a:lumMod val="50000"/>
                    <a:lumOff val="50000"/>
                  </a:schemeClr>
                </a:solidFill>
              </a:rPr>
              <a:t>Värderingsförmåga och förhållningssätt Nivå A 132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1349066413"/>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Henry 10 år (15 poäng) </a:t>
            </a:r>
          </a:p>
          <a:p>
            <a:pPr marL="0" indent="0">
              <a:buNone/>
            </a:pPr>
            <a:r>
              <a:rPr lang="sv-SE" sz="1200" i="1" dirty="0">
                <a:solidFill>
                  <a:schemeClr val="tx1">
                    <a:lumMod val="50000"/>
                    <a:lumOff val="50000"/>
                  </a:schemeClr>
                </a:solidFill>
              </a:rPr>
              <a:t>Henry 10 år har av 1177 blivit hänvisad till barnakutmottagningen där du går jour då han kräkts hela natten och är allmänpåverkad. </a:t>
            </a:r>
            <a:br>
              <a:rPr lang="sv-SE" sz="1200" i="1" dirty="0">
                <a:solidFill>
                  <a:schemeClr val="tx1">
                    <a:lumMod val="50000"/>
                    <a:lumOff val="50000"/>
                  </a:schemeClr>
                </a:solidFill>
              </a:rPr>
            </a:br>
            <a:r>
              <a:rPr lang="sv-SE" sz="1200" i="1" dirty="0">
                <a:solidFill>
                  <a:schemeClr val="tx1">
                    <a:lumMod val="50000"/>
                    <a:lumOff val="50000"/>
                  </a:schemeClr>
                </a:solidFill>
              </a:rPr>
              <a:t>Du träffar en kille som är trött och tagen. Du tar anamnesen av medföljande pappa och får veta att Henry är tidigare frisk och pigg, trivs i skolan och spelar mycket tennis på fritiden. Han äter inga mediciner och har inga kända allergier. </a:t>
            </a:r>
            <a:br>
              <a:rPr lang="sv-SE" sz="1200" i="1" dirty="0">
                <a:solidFill>
                  <a:schemeClr val="tx1">
                    <a:lumMod val="50000"/>
                    <a:lumOff val="50000"/>
                  </a:schemeClr>
                </a:solidFill>
              </a:rPr>
            </a:br>
            <a:r>
              <a:rPr lang="sv-SE" sz="1200" i="1" dirty="0">
                <a:solidFill>
                  <a:schemeClr val="tx1">
                    <a:lumMod val="50000"/>
                    <a:lumOff val="50000"/>
                  </a:schemeClr>
                </a:solidFill>
              </a:rPr>
              <a:t>Tennistränaren har för en vecka sedan ringt hem och berättat att hon inte tycker att Henry varit lika pigg som vanligt. Han har avstått träningar och har flera gånger avbrutit sitt tränande för att gå ut i omklädningsrummet. Henrys lärare har också påtalat att Henry inte är sig riktigt lik och att han senaste dagarna velat gå på toaletten under lektionstid. Pappa har märkt att Henry varit uppe de senaste nätterna och kissat och att han varit väldigt törstig. Han har noterat att Henry gått ner i vikt. </a:t>
            </a:r>
            <a:br>
              <a:rPr lang="sv-SE" sz="1200" i="1" dirty="0">
                <a:solidFill>
                  <a:schemeClr val="tx1">
                    <a:lumMod val="50000"/>
                    <a:lumOff val="50000"/>
                  </a:schemeClr>
                </a:solidFill>
              </a:rPr>
            </a:br>
            <a:r>
              <a:rPr lang="sv-SE" sz="1200" i="1" dirty="0">
                <a:solidFill>
                  <a:schemeClr val="tx1">
                    <a:lumMod val="50000"/>
                    <a:lumOff val="50000"/>
                  </a:schemeClr>
                </a:solidFill>
              </a:rPr>
              <a:t>Senast dygnet har han haft ont i magen och han har i natt kräkts sex gånger. Han har ingen diarré. På akuten kräks Henry igen och han kissar också på sig. Han har ingen feber och ingen annan i familjen är sjuk. Du misstänker att Henry drabbats av typ 1 diabetes med </a:t>
            </a:r>
            <a:r>
              <a:rPr lang="sv-SE" sz="1200" i="1" dirty="0" err="1">
                <a:solidFill>
                  <a:schemeClr val="tx1">
                    <a:lumMod val="50000"/>
                    <a:lumOff val="50000"/>
                  </a:schemeClr>
                </a:solidFill>
              </a:rPr>
              <a:t>ketoacidos</a:t>
            </a:r>
            <a:r>
              <a:rPr lang="sv-SE" sz="1200" i="1" dirty="0">
                <a:solidFill>
                  <a:schemeClr val="tx1">
                    <a:lumMod val="50000"/>
                    <a:lumOff val="50000"/>
                  </a:schemeClr>
                </a:solidFill>
              </a:rPr>
              <a:t> </a:t>
            </a:r>
            <a:br>
              <a:rPr lang="sv-SE" sz="1200" i="1" dirty="0">
                <a:solidFill>
                  <a:schemeClr val="tx1">
                    <a:lumMod val="50000"/>
                    <a:lumOff val="50000"/>
                  </a:schemeClr>
                </a:solidFill>
              </a:rPr>
            </a:br>
            <a:r>
              <a:rPr lang="sv-SE" sz="1200" i="1" dirty="0">
                <a:solidFill>
                  <a:schemeClr val="tx1">
                    <a:lumMod val="50000"/>
                    <a:lumOff val="50000"/>
                  </a:schemeClr>
                </a:solidFill>
              </a:rPr>
              <a:t>Du får svar på glukos som är 28 </a:t>
            </a:r>
            <a:r>
              <a:rPr lang="sv-SE" sz="1200" i="1" dirty="0" err="1">
                <a:solidFill>
                  <a:schemeClr val="tx1">
                    <a:lumMod val="50000"/>
                    <a:lumOff val="50000"/>
                  </a:schemeClr>
                </a:solidFill>
              </a:rPr>
              <a:t>mmol</a:t>
            </a:r>
            <a:r>
              <a:rPr lang="sv-SE" sz="1200" i="1" dirty="0">
                <a:solidFill>
                  <a:schemeClr val="tx1">
                    <a:lumMod val="50000"/>
                    <a:lumOff val="50000"/>
                  </a:schemeClr>
                </a:solidFill>
              </a:rPr>
              <a:t>/L och </a:t>
            </a:r>
            <a:r>
              <a:rPr lang="sv-SE" sz="1200" i="1" dirty="0" err="1">
                <a:solidFill>
                  <a:schemeClr val="tx1">
                    <a:lumMod val="50000"/>
                    <a:lumOff val="50000"/>
                  </a:schemeClr>
                </a:solidFill>
              </a:rPr>
              <a:t>blodketoner</a:t>
            </a:r>
            <a:r>
              <a:rPr lang="sv-SE" sz="1200" i="1" dirty="0">
                <a:solidFill>
                  <a:schemeClr val="tx1">
                    <a:lumMod val="50000"/>
                    <a:lumOff val="50000"/>
                  </a:schemeClr>
                </a:solidFill>
              </a:rPr>
              <a:t> är 3,5 </a:t>
            </a:r>
            <a:r>
              <a:rPr lang="sv-SE" sz="1200" i="1" dirty="0" err="1">
                <a:solidFill>
                  <a:schemeClr val="tx1">
                    <a:lumMod val="50000"/>
                    <a:lumOff val="50000"/>
                  </a:schemeClr>
                </a:solidFill>
              </a:rPr>
              <a:t>mmol</a:t>
            </a:r>
            <a:r>
              <a:rPr lang="sv-SE" sz="1200" i="1" dirty="0">
                <a:solidFill>
                  <a:schemeClr val="tx1">
                    <a:lumMod val="50000"/>
                    <a:lumOff val="50000"/>
                  </a:schemeClr>
                </a:solidFill>
              </a:rPr>
              <a:t>/l. Dessutom är pH 7,20, och standardbikarbonat är 10 </a:t>
            </a:r>
            <a:r>
              <a:rPr lang="sv-SE" sz="1200" i="1" dirty="0" err="1">
                <a:solidFill>
                  <a:schemeClr val="tx1">
                    <a:lumMod val="50000"/>
                    <a:lumOff val="50000"/>
                  </a:schemeClr>
                </a:solidFill>
              </a:rPr>
              <a:t>mmol</a:t>
            </a:r>
            <a:r>
              <a:rPr lang="sv-SE" sz="1200" i="1" dirty="0">
                <a:solidFill>
                  <a:schemeClr val="tx1">
                    <a:lumMod val="50000"/>
                    <a:lumOff val="50000"/>
                  </a:schemeClr>
                </a:solidFill>
              </a:rPr>
              <a:t>/l. Diagnosen typ 1 diabetes med </a:t>
            </a:r>
            <a:r>
              <a:rPr lang="sv-SE" sz="1200" i="1" dirty="0" err="1">
                <a:solidFill>
                  <a:schemeClr val="tx1">
                    <a:lumMod val="50000"/>
                    <a:lumOff val="50000"/>
                  </a:schemeClr>
                </a:solidFill>
              </a:rPr>
              <a:t>ketoacidos</a:t>
            </a:r>
            <a:r>
              <a:rPr lang="sv-SE" sz="1200" i="1" dirty="0">
                <a:solidFill>
                  <a:schemeClr val="tx1">
                    <a:lumMod val="50000"/>
                    <a:lumOff val="50000"/>
                  </a:schemeClr>
                </a:solidFill>
              </a:rPr>
              <a:t> är alltså verifierad. Typ 1 diabetes utgör &gt; 90% av fallen hos barn och för att </a:t>
            </a:r>
            <a:r>
              <a:rPr lang="sv-SE" sz="1200" i="1" dirty="0" err="1">
                <a:solidFill>
                  <a:schemeClr val="tx1">
                    <a:lumMod val="50000"/>
                    <a:lumOff val="50000"/>
                  </a:schemeClr>
                </a:solidFill>
              </a:rPr>
              <a:t>ketoacidos</a:t>
            </a:r>
            <a:r>
              <a:rPr lang="sv-SE" sz="1200" i="1" dirty="0">
                <a:solidFill>
                  <a:schemeClr val="tx1">
                    <a:lumMod val="50000"/>
                    <a:lumOff val="50000"/>
                  </a:schemeClr>
                </a:solidFill>
              </a:rPr>
              <a:t> är extremt ovanligt vid andra diabetes typer. Du får i blodgasen också ett elektrolytstatus. </a:t>
            </a:r>
            <a:br>
              <a:rPr lang="sv-SE" sz="1200" i="1" dirty="0">
                <a:solidFill>
                  <a:schemeClr val="tx1">
                    <a:lumMod val="50000"/>
                    <a:lumOff val="50000"/>
                  </a:schemeClr>
                </a:solidFill>
              </a:rPr>
            </a:br>
            <a:r>
              <a:rPr lang="sv-SE" sz="1200" i="1" dirty="0">
                <a:solidFill>
                  <a:schemeClr val="tx1">
                    <a:lumMod val="50000"/>
                    <a:lumOff val="50000"/>
                  </a:schemeClr>
                </a:solidFill>
              </a:rPr>
              <a:t>Du får i blodgasen också ett elektrolytstatus som påvisar att Na+ ligger under nedre referensvärde, at K+ ligger högt i normalområdet eller eventuellt över referensvärde och att </a:t>
            </a:r>
            <a:r>
              <a:rPr lang="sv-SE" sz="1200" i="1" dirty="0" err="1">
                <a:solidFill>
                  <a:schemeClr val="tx1">
                    <a:lumMod val="50000"/>
                    <a:lumOff val="50000"/>
                  </a:schemeClr>
                </a:solidFill>
              </a:rPr>
              <a:t>osmolaliteten</a:t>
            </a:r>
            <a:r>
              <a:rPr lang="sv-SE" sz="1200" i="1" dirty="0">
                <a:solidFill>
                  <a:schemeClr val="tx1">
                    <a:lumMod val="50000"/>
                    <a:lumOff val="50000"/>
                  </a:schemeClr>
                </a:solidFill>
              </a:rPr>
              <a:t> är hög </a:t>
            </a:r>
            <a:r>
              <a:rPr lang="sv-SE" sz="1200" i="1" dirty="0" err="1">
                <a:solidFill>
                  <a:schemeClr val="tx1">
                    <a:lumMod val="50000"/>
                    <a:lumOff val="50000"/>
                  </a:schemeClr>
                </a:solidFill>
              </a:rPr>
              <a:t>pga</a:t>
            </a:r>
            <a:r>
              <a:rPr lang="sv-SE" sz="1200" i="1" dirty="0">
                <a:solidFill>
                  <a:schemeClr val="tx1">
                    <a:lumMod val="50000"/>
                    <a:lumOff val="50000"/>
                  </a:schemeClr>
                </a:solidFill>
              </a:rPr>
              <a:t> ett högt B-glukos. </a:t>
            </a:r>
            <a:br>
              <a:rPr lang="sv-SE" sz="1200" i="1" dirty="0">
                <a:solidFill>
                  <a:schemeClr val="tx1">
                    <a:lumMod val="50000"/>
                    <a:lumOff val="50000"/>
                  </a:schemeClr>
                </a:solidFill>
              </a:rPr>
            </a:br>
            <a:br>
              <a:rPr lang="sv-SE" sz="1600" dirty="0"/>
            </a:br>
            <a:r>
              <a:rPr lang="sv-SE" sz="1600" dirty="0"/>
              <a:t>Henry har </a:t>
            </a:r>
            <a:r>
              <a:rPr lang="sv-SE" sz="1600" dirty="0" err="1"/>
              <a:t>kussmauls</a:t>
            </a:r>
            <a:r>
              <a:rPr lang="sv-SE" sz="1600" dirty="0"/>
              <a:t> andning och försöker respiratorisk kompensera sin metabola </a:t>
            </a:r>
            <a:r>
              <a:rPr lang="sv-SE" sz="1600" dirty="0" err="1"/>
              <a:t>acidos</a:t>
            </a:r>
            <a:r>
              <a:rPr lang="sv-SE" sz="1600" dirty="0"/>
              <a:t> vilket leder till sänkt pCO2. </a:t>
            </a:r>
            <a:br>
              <a:rPr lang="sv-SE" sz="1600" dirty="0"/>
            </a:br>
            <a:br>
              <a:rPr lang="sv-SE" sz="1600" dirty="0"/>
            </a:br>
            <a:r>
              <a:rPr lang="sv-SE" sz="1600" b="1" dirty="0"/>
              <a:t>Fråga 7:5. </a:t>
            </a:r>
            <a:r>
              <a:rPr lang="sv-SE" sz="1600" dirty="0"/>
              <a:t>Redogör för och motivera principerna för behandling av </a:t>
            </a:r>
            <a:r>
              <a:rPr lang="sv-SE" sz="1600" dirty="0" err="1"/>
              <a:t>ketoacidos</a:t>
            </a:r>
            <a:r>
              <a:rPr lang="sv-SE" sz="1600" dirty="0"/>
              <a:t> hos ett barn. Av din beskrivning ska framgå i vilken ordning olika åtgärder görs och i de fall åtgärden inte är obligat när den är indicerad (du förväntas inte redogöra för den mest allvarliga komplikation vid </a:t>
            </a:r>
            <a:r>
              <a:rPr lang="sv-SE" sz="1600" dirty="0" err="1"/>
              <a:t>ketoacidos</a:t>
            </a:r>
            <a:r>
              <a:rPr lang="sv-SE" sz="1600" dirty="0"/>
              <a:t>). (5p)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177041543"/>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Henry 10 år (15 poäng) </a:t>
            </a:r>
          </a:p>
          <a:p>
            <a:pPr marL="0" indent="0">
              <a:buNone/>
            </a:pPr>
            <a:r>
              <a:rPr lang="sv-SE" sz="1600" b="1" dirty="0"/>
              <a:t>Fråga 7:5. </a:t>
            </a:r>
            <a:r>
              <a:rPr lang="sv-SE" sz="1600" dirty="0"/>
              <a:t>Redogör för och motivera principerna för behandling av </a:t>
            </a:r>
            <a:r>
              <a:rPr lang="sv-SE" sz="1600" dirty="0" err="1"/>
              <a:t>ketoacidos</a:t>
            </a:r>
            <a:r>
              <a:rPr lang="sv-SE" sz="1600" dirty="0"/>
              <a:t> hos ett barn. Av din beskrivning ska framgå i vilken ordning olika åtgärder görs och i de fall åtgärden inte är obligat när den är indicerad (du förväntas inte redogöra för den mest allvarliga komplikation vid </a:t>
            </a:r>
            <a:r>
              <a:rPr lang="sv-SE" sz="1600" dirty="0" err="1"/>
              <a:t>ketoacidos</a:t>
            </a:r>
            <a:r>
              <a:rPr lang="sv-SE" sz="1600" dirty="0"/>
              <a:t>). (5p) </a:t>
            </a:r>
          </a:p>
          <a:p>
            <a:pPr marL="0" indent="0">
              <a:buNone/>
            </a:pPr>
            <a:r>
              <a:rPr lang="sv-SE" sz="1400" dirty="0">
                <a:solidFill>
                  <a:schemeClr val="accent4"/>
                </a:solidFill>
              </a:rPr>
              <a:t>Svarsförslag. </a:t>
            </a:r>
          </a:p>
          <a:p>
            <a:r>
              <a:rPr lang="sv-SE" sz="1400" dirty="0">
                <a:solidFill>
                  <a:schemeClr val="accent4"/>
                </a:solidFill>
              </a:rPr>
              <a:t>I första fas (0-2 timmarna) av behandlingen ges intravenös uppvätskning med </a:t>
            </a:r>
            <a:r>
              <a:rPr lang="sv-SE" sz="1400" dirty="0" err="1">
                <a:solidFill>
                  <a:schemeClr val="accent4"/>
                </a:solidFill>
              </a:rPr>
              <a:t>kristalloid</a:t>
            </a:r>
            <a:r>
              <a:rPr lang="sv-SE" sz="1400" dirty="0">
                <a:solidFill>
                  <a:schemeClr val="accent4"/>
                </a:solidFill>
              </a:rPr>
              <a:t> lösning (</a:t>
            </a:r>
            <a:r>
              <a:rPr lang="sv-SE" sz="1400" dirty="0" err="1">
                <a:solidFill>
                  <a:schemeClr val="accent4"/>
                </a:solidFill>
              </a:rPr>
              <a:t>NaCl</a:t>
            </a:r>
            <a:r>
              <a:rPr lang="sv-SE" sz="1400" dirty="0">
                <a:solidFill>
                  <a:schemeClr val="accent4"/>
                </a:solidFill>
              </a:rPr>
              <a:t> 9 % 12,5 ml/kg/h krävs inte sort och hastighet) eftersom detta i sig minskar blodsocker, understöttar cirkulationen som är påverkad vid </a:t>
            </a:r>
            <a:r>
              <a:rPr lang="sv-SE" sz="1400" dirty="0" err="1">
                <a:solidFill>
                  <a:schemeClr val="accent4"/>
                </a:solidFill>
              </a:rPr>
              <a:t>dehydrering</a:t>
            </a:r>
            <a:r>
              <a:rPr lang="sv-SE" sz="1400" dirty="0">
                <a:solidFill>
                  <a:schemeClr val="accent4"/>
                </a:solidFill>
              </a:rPr>
              <a:t>. Vid svår </a:t>
            </a:r>
            <a:r>
              <a:rPr lang="sv-SE" sz="1400" dirty="0" err="1">
                <a:solidFill>
                  <a:schemeClr val="accent4"/>
                </a:solidFill>
              </a:rPr>
              <a:t>dehydrering</a:t>
            </a:r>
            <a:r>
              <a:rPr lang="sv-SE" sz="1400" dirty="0">
                <a:solidFill>
                  <a:schemeClr val="accent4"/>
                </a:solidFill>
              </a:rPr>
              <a:t> och prechock/chock ges behandling med albumin iv (dos krävs inte). </a:t>
            </a:r>
            <a:r>
              <a:rPr lang="sv-SE" sz="1400" dirty="0" err="1">
                <a:solidFill>
                  <a:schemeClr val="accent4"/>
                </a:solidFill>
              </a:rPr>
              <a:t>Acidoskorrektion</a:t>
            </a:r>
            <a:r>
              <a:rPr lang="sv-SE" sz="1400" dirty="0">
                <a:solidFill>
                  <a:schemeClr val="accent4"/>
                </a:solidFill>
              </a:rPr>
              <a:t> ges endast på vitalindikation (inkluderande livshotande </a:t>
            </a:r>
            <a:r>
              <a:rPr lang="sv-SE" sz="1400" dirty="0" err="1">
                <a:solidFill>
                  <a:schemeClr val="accent4"/>
                </a:solidFill>
              </a:rPr>
              <a:t>hyperkalemi</a:t>
            </a:r>
            <a:r>
              <a:rPr lang="sv-SE" sz="1400" dirty="0">
                <a:solidFill>
                  <a:schemeClr val="accent4"/>
                </a:solidFill>
              </a:rPr>
              <a:t>) och kan övervägas vid pH &lt;6,9. </a:t>
            </a:r>
          </a:p>
          <a:p>
            <a:r>
              <a:rPr lang="sv-SE" sz="1400" dirty="0">
                <a:solidFill>
                  <a:schemeClr val="accent4"/>
                </a:solidFill>
              </a:rPr>
              <a:t>I de nästa faser (II-III) påbörjas en långsam </a:t>
            </a:r>
            <a:r>
              <a:rPr lang="sv-SE" sz="1400" dirty="0" err="1">
                <a:solidFill>
                  <a:schemeClr val="accent4"/>
                </a:solidFill>
              </a:rPr>
              <a:t>rehydrering</a:t>
            </a:r>
            <a:r>
              <a:rPr lang="sv-SE" sz="1400" dirty="0">
                <a:solidFill>
                  <a:schemeClr val="accent4"/>
                </a:solidFill>
              </a:rPr>
              <a:t> med vätska, glukos och elektrolyter under 48 timmar (5 % av kroppsvikt per 24 timmar plus underhåll). Den fortsatta långsamma tillförsel av vätska som skall säkerställa en långsam återställning av normal </a:t>
            </a:r>
            <a:r>
              <a:rPr lang="sv-SE" sz="1400" dirty="0" err="1">
                <a:solidFill>
                  <a:schemeClr val="accent4"/>
                </a:solidFill>
              </a:rPr>
              <a:t>väske</a:t>
            </a:r>
            <a:r>
              <a:rPr lang="sv-SE" sz="1400" dirty="0">
                <a:solidFill>
                  <a:schemeClr val="accent4"/>
                </a:solidFill>
              </a:rPr>
              <a:t>- och elektrolytbalans mellan blodet och intracellulärrummet samt ersätta glukos som osmotisk komponent. Detta är speciellt viktigt för hjärnan där en snabbare sänkning av glukos och elektrolyter (</a:t>
            </a:r>
            <a:r>
              <a:rPr lang="sv-SE" sz="1400" dirty="0" err="1">
                <a:solidFill>
                  <a:schemeClr val="accent4"/>
                </a:solidFill>
              </a:rPr>
              <a:t>osmoloalitet</a:t>
            </a:r>
            <a:r>
              <a:rPr lang="sv-SE" sz="1400" dirty="0">
                <a:solidFill>
                  <a:schemeClr val="accent4"/>
                </a:solidFill>
              </a:rPr>
              <a:t>) i blodet jmf med intracellulärt kan driva en snabb vätskeökning intracellulärt med risk för hjärnödem. </a:t>
            </a:r>
          </a:p>
          <a:p>
            <a:r>
              <a:rPr lang="sv-SE" sz="1400" dirty="0">
                <a:solidFill>
                  <a:schemeClr val="accent4"/>
                </a:solidFill>
              </a:rPr>
              <a:t>Tillsats av mycket Na och K (trots den initiala </a:t>
            </a:r>
            <a:r>
              <a:rPr lang="sv-SE" sz="1400" dirty="0" err="1">
                <a:solidFill>
                  <a:schemeClr val="accent4"/>
                </a:solidFill>
              </a:rPr>
              <a:t>hyperkalemin</a:t>
            </a:r>
            <a:r>
              <a:rPr lang="sv-SE" sz="1400" dirty="0">
                <a:solidFill>
                  <a:schemeClr val="accent4"/>
                </a:solidFill>
              </a:rPr>
              <a:t>) krävs </a:t>
            </a:r>
            <a:r>
              <a:rPr lang="sv-SE" sz="1400" dirty="0" err="1">
                <a:solidFill>
                  <a:schemeClr val="accent4"/>
                </a:solidFill>
              </a:rPr>
              <a:t>pga</a:t>
            </a:r>
            <a:r>
              <a:rPr lang="sv-SE" sz="1400" dirty="0">
                <a:solidFill>
                  <a:schemeClr val="accent4"/>
                </a:solidFill>
              </a:rPr>
              <a:t> att tidigare förluster (120-160 </a:t>
            </a:r>
            <a:r>
              <a:rPr lang="sv-SE" sz="1400" dirty="0" err="1">
                <a:solidFill>
                  <a:schemeClr val="accent4"/>
                </a:solidFill>
              </a:rPr>
              <a:t>mmol</a:t>
            </a:r>
            <a:r>
              <a:rPr lang="sv-SE" sz="1400" dirty="0">
                <a:solidFill>
                  <a:schemeClr val="accent4"/>
                </a:solidFill>
              </a:rPr>
              <a:t>/l Na och 40-80 </a:t>
            </a:r>
            <a:r>
              <a:rPr lang="sv-SE" sz="1400" dirty="0" err="1">
                <a:solidFill>
                  <a:schemeClr val="accent4"/>
                </a:solidFill>
              </a:rPr>
              <a:t>mmol</a:t>
            </a:r>
            <a:r>
              <a:rPr lang="sv-SE" sz="1400" dirty="0">
                <a:solidFill>
                  <a:schemeClr val="accent4"/>
                </a:solidFill>
              </a:rPr>
              <a:t>/L K, dos av tillsatser krävs inte) </a:t>
            </a:r>
          </a:p>
          <a:p>
            <a:r>
              <a:rPr lang="sv-SE" sz="1400" dirty="0">
                <a:solidFill>
                  <a:schemeClr val="accent4"/>
                </a:solidFill>
              </a:rPr>
              <a:t>I denna fas börjar även insulinbehandling, tidigast 1 timme och senast 2 timmar efter det att vätskebehandlingen har kommit igång. Målet är en långsam sänkning av B-glukos med max 4-5 </a:t>
            </a:r>
            <a:r>
              <a:rPr lang="sv-SE" sz="1400" dirty="0" err="1">
                <a:solidFill>
                  <a:schemeClr val="accent4"/>
                </a:solidFill>
              </a:rPr>
              <a:t>mmol</a:t>
            </a:r>
            <a:r>
              <a:rPr lang="sv-SE" sz="1400" dirty="0">
                <a:solidFill>
                  <a:schemeClr val="accent4"/>
                </a:solidFill>
              </a:rPr>
              <a:t>/l per timma ned till 15 </a:t>
            </a:r>
            <a:r>
              <a:rPr lang="sv-SE" sz="1400" dirty="0" err="1">
                <a:solidFill>
                  <a:schemeClr val="accent4"/>
                </a:solidFill>
              </a:rPr>
              <a:t>mmol</a:t>
            </a:r>
            <a:r>
              <a:rPr lang="sv-SE" sz="1400" dirty="0">
                <a:solidFill>
                  <a:schemeClr val="accent4"/>
                </a:solidFill>
              </a:rPr>
              <a:t>/l och B-glukos på 12-15 </a:t>
            </a:r>
            <a:r>
              <a:rPr lang="sv-SE" sz="1400" dirty="0" err="1">
                <a:solidFill>
                  <a:schemeClr val="accent4"/>
                </a:solidFill>
              </a:rPr>
              <a:t>mmol</a:t>
            </a:r>
            <a:r>
              <a:rPr lang="sv-SE" sz="1400" dirty="0">
                <a:solidFill>
                  <a:schemeClr val="accent4"/>
                </a:solidFill>
              </a:rPr>
              <a:t>/l eftersträvas tills </a:t>
            </a:r>
            <a:r>
              <a:rPr lang="sv-SE" sz="1400" dirty="0" err="1">
                <a:solidFill>
                  <a:schemeClr val="accent4"/>
                </a:solidFill>
              </a:rPr>
              <a:t>acidosen</a:t>
            </a:r>
            <a:r>
              <a:rPr lang="sv-SE" sz="1400" dirty="0">
                <a:solidFill>
                  <a:schemeClr val="accent4"/>
                </a:solidFill>
              </a:rPr>
              <a:t> korrigerats dvs pH &gt; 7.3 (genom tillförsel av socker och insulin som stoppas </a:t>
            </a:r>
            <a:r>
              <a:rPr lang="sv-SE" sz="1400" dirty="0" err="1">
                <a:solidFill>
                  <a:schemeClr val="accent4"/>
                </a:solidFill>
              </a:rPr>
              <a:t>ketonbildningen</a:t>
            </a:r>
            <a:r>
              <a:rPr lang="sv-SE" sz="1400" dirty="0">
                <a:solidFill>
                  <a:schemeClr val="accent4"/>
                </a:solidFill>
              </a:rPr>
              <a:t>). Tillförsel av glukos kan behöva ökas för att kunna ge insulin och fortsätta behandlingen. Insulintillförsel ökar K och glukos co-transport och minskar K i blodbanan. </a:t>
            </a:r>
          </a:p>
          <a:p>
            <a:r>
              <a:rPr lang="sv-SE" sz="1400" dirty="0">
                <a:solidFill>
                  <a:schemeClr val="accent4"/>
                </a:solidFill>
              </a:rPr>
              <a:t>Insulin som bolusdos ges inte då det medför ökad risk för snabbt blodsockerfall och cerebralt ödem. Detta då en snabb sänkning av glukos i blod ger en snabb sänkning av </a:t>
            </a:r>
            <a:r>
              <a:rPr lang="sv-SE" sz="1400" dirty="0" err="1">
                <a:solidFill>
                  <a:schemeClr val="accent4"/>
                </a:solidFill>
              </a:rPr>
              <a:t>osmolaliteten</a:t>
            </a:r>
            <a:r>
              <a:rPr lang="sv-SE" sz="1400" dirty="0">
                <a:solidFill>
                  <a:schemeClr val="accent4"/>
                </a:solidFill>
              </a:rPr>
              <a:t> i blodbanan och om inte natrium parallellt stiger och då kommer vätska att gå från blodbanan och in i cellerna. </a:t>
            </a:r>
          </a:p>
          <a:p>
            <a:r>
              <a:rPr lang="sv-SE" sz="1400" dirty="0">
                <a:solidFill>
                  <a:schemeClr val="accent4"/>
                </a:solidFill>
              </a:rPr>
              <a:t>Insulintillförsel före påbörjad vätskebehandling kan leda till chock och hjärnödem eftersom sänkt blodsocker utan samtidig volymtillförsel medför ett sänkt osmotiskt tryck. </a:t>
            </a:r>
          </a:p>
          <a:p>
            <a:r>
              <a:rPr lang="sv-SE" sz="1400" dirty="0">
                <a:solidFill>
                  <a:schemeClr val="accent4"/>
                </a:solidFill>
              </a:rPr>
              <a:t>Vid svår </a:t>
            </a:r>
            <a:r>
              <a:rPr lang="sv-SE" sz="1400" dirty="0" err="1">
                <a:solidFill>
                  <a:schemeClr val="accent4"/>
                </a:solidFill>
              </a:rPr>
              <a:t>hypokalemi</a:t>
            </a:r>
            <a:r>
              <a:rPr lang="sv-SE" sz="1400" dirty="0">
                <a:solidFill>
                  <a:schemeClr val="accent4"/>
                </a:solidFill>
              </a:rPr>
              <a:t> (&lt; 2,5 </a:t>
            </a:r>
            <a:r>
              <a:rPr lang="sv-SE" sz="1400" dirty="0" err="1">
                <a:solidFill>
                  <a:schemeClr val="accent4"/>
                </a:solidFill>
              </a:rPr>
              <a:t>mmol</a:t>
            </a:r>
            <a:r>
              <a:rPr lang="sv-SE" sz="1400" dirty="0">
                <a:solidFill>
                  <a:schemeClr val="accent4"/>
                </a:solidFill>
              </a:rPr>
              <a:t>/, sällsynt), avvaktas med insulin </a:t>
            </a:r>
          </a:p>
          <a:p>
            <a:r>
              <a:rPr lang="sv-SE" sz="1400" dirty="0">
                <a:solidFill>
                  <a:schemeClr val="accent4"/>
                </a:solidFill>
              </a:rPr>
              <a:t>I den sista fasen (fas IV) har </a:t>
            </a:r>
            <a:r>
              <a:rPr lang="sv-SE" sz="1400" dirty="0" err="1">
                <a:solidFill>
                  <a:schemeClr val="accent4"/>
                </a:solidFill>
              </a:rPr>
              <a:t>acidosen</a:t>
            </a:r>
            <a:r>
              <a:rPr lang="sv-SE" sz="1400" dirty="0">
                <a:solidFill>
                  <a:schemeClr val="accent4"/>
                </a:solidFill>
              </a:rPr>
              <a:t> korrigerats helt (pH&gt;7.3) och barnet kan börja dricka per os men den långsamma intravenösa vätskebehandlingen, glukos och elektrolyter (minus per os vätska) fortsätter. Normal glukosnivå eftersträvas nu. </a:t>
            </a:r>
          </a:p>
          <a:p>
            <a:pPr marL="0" indent="0">
              <a:buNone/>
            </a:pPr>
            <a:r>
              <a:rPr lang="sv-SE" sz="1600" dirty="0">
                <a:solidFill>
                  <a:schemeClr val="accent1"/>
                </a:solidFill>
              </a:rPr>
              <a:t>Slut på fall 7!</a:t>
            </a:r>
          </a:p>
          <a:p>
            <a:pPr marL="0" indent="0">
              <a:buNone/>
            </a:pPr>
            <a:endParaRPr lang="sv-SE" sz="1600" dirty="0">
              <a:solidFill>
                <a:schemeClr val="accent1"/>
              </a:solidFill>
            </a:endParaRPr>
          </a:p>
        </p:txBody>
      </p:sp>
      <p:sp>
        <p:nvSpPr>
          <p:cNvPr id="4" name="textruta 3">
            <a:extLst>
              <a:ext uri="{FF2B5EF4-FFF2-40B4-BE49-F238E27FC236}">
                <a16:creationId xmlns:a16="http://schemas.microsoft.com/office/drawing/2014/main" id="{906B9777-D142-BF1C-FB5C-76429E87DB94}"/>
              </a:ext>
            </a:extLst>
          </p:cNvPr>
          <p:cNvSpPr txBox="1"/>
          <p:nvPr/>
        </p:nvSpPr>
        <p:spPr>
          <a:xfrm>
            <a:off x="7854287" y="6328236"/>
            <a:ext cx="6100548" cy="400110"/>
          </a:xfrm>
          <a:prstGeom prst="rect">
            <a:avLst/>
          </a:prstGeom>
          <a:noFill/>
        </p:spPr>
        <p:txBody>
          <a:bodyPr wrap="square">
            <a:spAutoFit/>
          </a:bodyPr>
          <a:lstStyle/>
          <a:p>
            <a:r>
              <a:rPr lang="sv-SE" sz="1000" dirty="0">
                <a:solidFill>
                  <a:schemeClr val="tx1">
                    <a:lumMod val="50000"/>
                    <a:lumOff val="50000"/>
                  </a:schemeClr>
                </a:solidFill>
                <a:effectLst/>
                <a:latin typeface="+mj-lt"/>
              </a:rPr>
              <a:t>FLMK10 Färdighet och förmåga nivå B 91:D, nivå C 106 g, 114 </a:t>
            </a:r>
          </a:p>
          <a:p>
            <a:r>
              <a:rPr lang="sv-SE" sz="1000" dirty="0">
                <a:solidFill>
                  <a:schemeClr val="tx1">
                    <a:lumMod val="50000"/>
                    <a:lumOff val="50000"/>
                  </a:schemeClr>
                </a:solidFill>
                <a:effectLst/>
                <a:latin typeface="+mj-lt"/>
              </a:rPr>
              <a:t>Värderingsförmåga och förhållningssätt Nivå A 132 </a:t>
            </a:r>
          </a:p>
        </p:txBody>
      </p:sp>
    </p:spTree>
    <p:extLst>
      <p:ext uri="{BB962C8B-B14F-4D97-AF65-F5344CB8AC3E}">
        <p14:creationId xmlns:p14="http://schemas.microsoft.com/office/powerpoint/2010/main" val="2586145183"/>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5 – Lotta, 2 år och 2 månader </a:t>
            </a:r>
          </a:p>
          <a:p>
            <a:pPr marL="0" indent="0">
              <a:buNone/>
            </a:pPr>
            <a:r>
              <a:rPr lang="sv-SE" sz="1600" dirty="0"/>
              <a:t>Du sitter på Barnmottagningen. Remiss har inkommit på en 2 år gammal flicka. Lilla Lotta har haft kontakt med BVC p.g.a. torr hud och kliande utslag. Lotta har ammats fullt fram till 7 månader då modern började introducera mjölk i kosten. Mor har misstänkt mjölk vid ca 8 månaders ålder. Barnmottagningen kontaktades och man bekräftade med ett S-IgE förekomst av IgE antikroppar mot mjölk i låga nivåer. Lotta fick då mjölkfri kost och huden blev bättre. Vid ca 14 månaders ålder fick hon i sig mjölk i kosten utan att reagera och har sedan dess haft mjölk i maten och avslutades från barnmottagningen. </a:t>
            </a:r>
          </a:p>
          <a:p>
            <a:pPr marL="0" indent="0">
              <a:buNone/>
            </a:pPr>
            <a:r>
              <a:rPr lang="sv-SE" sz="1600" dirty="0"/>
              <a:t>Anledningen till besöket är att flickan har haft mycket besvär med förkylningar, långdragen hosta med varierande karaktär, ibland slemmig och ibland retlig, de senaste 6 månaderna. Vid något tillfälle skällande hosta. Samtidigt har huden försämrats i perioder. Senaste veckan besvärligt framför allt med klåda. </a:t>
            </a:r>
          </a:p>
          <a:p>
            <a:pPr marL="0" indent="0">
              <a:buNone/>
            </a:pPr>
            <a:r>
              <a:rPr lang="sv-SE" sz="1600" dirty="0"/>
              <a:t>I status noterar du att flickan är svår att undersöka. Värjer sig vid undersökningen, gråter en stund. I samband med gråt diskret rethosta men du kan så småningom lugna barnet och får undersöka. </a:t>
            </a:r>
          </a:p>
          <a:p>
            <a:pPr marL="0" indent="0">
              <a:buNone/>
            </a:pPr>
            <a:r>
              <a:rPr lang="sv-SE" sz="1600" dirty="0"/>
              <a:t>AT: Klar sekret från näsan, </a:t>
            </a:r>
            <a:r>
              <a:rPr lang="sv-SE" sz="1600" dirty="0" err="1"/>
              <a:t>saturation</a:t>
            </a:r>
            <a:r>
              <a:rPr lang="sv-SE" sz="1600" dirty="0"/>
              <a:t> 98%, andningsfrekvens 40. Inga </a:t>
            </a:r>
            <a:r>
              <a:rPr lang="sv-SE" sz="1600" dirty="0" err="1"/>
              <a:t>distansronki</a:t>
            </a:r>
            <a:r>
              <a:rPr lang="sv-SE" sz="1600" dirty="0"/>
              <a:t>. Andningsrörelse finns i bröstkorgen men antydan till </a:t>
            </a:r>
            <a:r>
              <a:rPr lang="sv-SE" sz="1600" dirty="0" err="1"/>
              <a:t>bukandning</a:t>
            </a:r>
            <a:r>
              <a:rPr lang="sv-SE" sz="1600" dirty="0"/>
              <a:t>. </a:t>
            </a:r>
            <a:br>
              <a:rPr lang="sv-SE" sz="1600" dirty="0"/>
            </a:br>
            <a:r>
              <a:rPr lang="sv-SE" sz="1600" dirty="0" err="1"/>
              <a:t>Pulm</a:t>
            </a:r>
            <a:r>
              <a:rPr lang="sv-SE" sz="1600" dirty="0"/>
              <a:t>: Rena andningsljud, kort </a:t>
            </a:r>
            <a:r>
              <a:rPr lang="sv-SE" sz="1600" dirty="0" err="1"/>
              <a:t>inspirium</a:t>
            </a:r>
            <a:r>
              <a:rPr lang="sv-SE" sz="1600" dirty="0"/>
              <a:t> men något långdraget </a:t>
            </a:r>
            <a:r>
              <a:rPr lang="sv-SE" sz="1600" dirty="0" err="1"/>
              <a:t>expirium</a:t>
            </a:r>
            <a:r>
              <a:rPr lang="sv-SE" sz="1600" dirty="0"/>
              <a:t>. </a:t>
            </a:r>
            <a:br>
              <a:rPr lang="sv-SE" sz="1600" dirty="0"/>
            </a:br>
            <a:r>
              <a:rPr lang="sv-SE" sz="1600" dirty="0"/>
              <a:t>Hud: Rodnad i ansiktet, lite sprickig hud intill näsan och enstaka </a:t>
            </a:r>
            <a:r>
              <a:rPr lang="sv-SE" sz="1600" dirty="0" err="1"/>
              <a:t>excoriationer</a:t>
            </a:r>
            <a:r>
              <a:rPr lang="sv-SE" sz="1600" dirty="0"/>
              <a:t> på kinden. Ingen </a:t>
            </a:r>
            <a:r>
              <a:rPr lang="sv-SE" sz="1600" dirty="0" err="1"/>
              <a:t>hyperkeratos</a:t>
            </a:r>
            <a:r>
              <a:rPr lang="sv-SE" sz="1600" dirty="0"/>
              <a:t>. Generellt torr hud, på bålen och ryggen spridda röda utslag med lätt </a:t>
            </a:r>
            <a:r>
              <a:rPr lang="sv-SE" sz="1600" dirty="0" err="1"/>
              <a:t>hyperkeratos</a:t>
            </a:r>
            <a:r>
              <a:rPr lang="sv-SE" sz="1600" dirty="0"/>
              <a:t>. </a:t>
            </a:r>
            <a:r>
              <a:rPr lang="sv-SE" sz="1600" dirty="0" err="1"/>
              <a:t>Excoriationer</a:t>
            </a:r>
            <a:r>
              <a:rPr lang="sv-SE" sz="1600" dirty="0"/>
              <a:t> där det går att klia på bålen armar och ben. Rodnad och torr hud i armveck och knäveck. </a:t>
            </a:r>
          </a:p>
          <a:p>
            <a:pPr marL="0" indent="0">
              <a:buNone/>
            </a:pPr>
            <a:r>
              <a:rPr lang="sv-SE" sz="1600" dirty="0"/>
              <a:t>Mor undrar om hennes allergi har återkommit? </a:t>
            </a:r>
            <a:br>
              <a:rPr lang="sv-SE" sz="1600" dirty="0"/>
            </a:br>
            <a:br>
              <a:rPr lang="sv-SE" sz="1600" dirty="0"/>
            </a:br>
            <a:r>
              <a:rPr lang="sv-SE" sz="1600" b="1" dirty="0"/>
              <a:t>Fråga 5:1 (2p) </a:t>
            </a:r>
            <a:br>
              <a:rPr lang="sv-SE" sz="1600" b="1" dirty="0"/>
            </a:br>
            <a:r>
              <a:rPr lang="sv-SE" sz="1600" dirty="0"/>
              <a:t>Ange dina diagnosförslag utifrån anamnes och status? Motivera </a:t>
            </a:r>
            <a:br>
              <a:rPr lang="sv-SE" sz="1600" dirty="0"/>
            </a:br>
            <a:endParaRPr lang="sv-SE" sz="1600" dirty="0">
              <a:solidFill>
                <a:schemeClr val="accent1"/>
              </a:solidFill>
            </a:endParaRPr>
          </a:p>
        </p:txBody>
      </p:sp>
    </p:spTree>
    <p:extLst>
      <p:ext uri="{BB962C8B-B14F-4D97-AF65-F5344CB8AC3E}">
        <p14:creationId xmlns:p14="http://schemas.microsoft.com/office/powerpoint/2010/main" val="108702587"/>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5 – Lotta, 2 år och 2 månader </a:t>
            </a:r>
          </a:p>
          <a:p>
            <a:pPr marL="0" indent="0">
              <a:buNone/>
            </a:pPr>
            <a:r>
              <a:rPr lang="sv-SE" sz="1600" dirty="0"/>
              <a:t>Du sitter på Barnmottagningen. Remiss har inkommit på en 2 år gammal flicka. Lilla Lotta har haft kontakt med BVC p.g.a. torr hud och kliande utslag. Lotta har ammats fullt fram till 7 månader då modern började introducera mjölk i kosten. Mor har misstänkt mjölk vid ca 8 månaders ålder. Barnmottagningen kontaktades och man bekräftade med ett S-IgE förekomst av IgE antikroppar mot mjölk i låga nivåer. Lotta fick då mjölkfri kost och huden blev bättre. Vid ca 14 månaders ålder fick hon i sig mjölk i kosten utan att reagera och har sedan dess haft mjölk i maten och avslutades från barnmottagningen. </a:t>
            </a:r>
          </a:p>
          <a:p>
            <a:pPr marL="0" indent="0">
              <a:buNone/>
            </a:pPr>
            <a:r>
              <a:rPr lang="sv-SE" sz="1600" dirty="0"/>
              <a:t>Anledningen till besöket är att flickan har haft mycket besvär med förkylningar, långdragen hosta med varierande karaktär, ibland slemmig och ibland retlig, de senaste 6 månaderna. Vid något tillfälle skällande hosta. Samtidigt har huden försämrats i perioder. Senaste veckan besvärligt framför allt med klåda. </a:t>
            </a:r>
          </a:p>
          <a:p>
            <a:pPr marL="0" indent="0">
              <a:buNone/>
            </a:pPr>
            <a:r>
              <a:rPr lang="sv-SE" sz="1600" dirty="0"/>
              <a:t>I status noterar du att flickan är svår att undersöka. Värjer sig vid undersökningen, gråter en stund. I samband med gråt diskret rethosta men du kan så småningom lugna barnet och får undersöka. </a:t>
            </a:r>
          </a:p>
          <a:p>
            <a:pPr marL="0" indent="0">
              <a:buNone/>
            </a:pPr>
            <a:r>
              <a:rPr lang="sv-SE" sz="1600" dirty="0"/>
              <a:t>AT: Klar sekret från näsan, </a:t>
            </a:r>
            <a:r>
              <a:rPr lang="sv-SE" sz="1600" dirty="0" err="1"/>
              <a:t>saturation</a:t>
            </a:r>
            <a:r>
              <a:rPr lang="sv-SE" sz="1600" dirty="0"/>
              <a:t> 98%, andningsfrekvens 40. Inga </a:t>
            </a:r>
            <a:r>
              <a:rPr lang="sv-SE" sz="1600" dirty="0" err="1"/>
              <a:t>distansronki</a:t>
            </a:r>
            <a:r>
              <a:rPr lang="sv-SE" sz="1600" dirty="0"/>
              <a:t>. Andningsrörelse finns i bröstkorgen men antydan till </a:t>
            </a:r>
            <a:r>
              <a:rPr lang="sv-SE" sz="1600" dirty="0" err="1"/>
              <a:t>bukandning</a:t>
            </a:r>
            <a:r>
              <a:rPr lang="sv-SE" sz="1600" dirty="0"/>
              <a:t>. </a:t>
            </a:r>
            <a:br>
              <a:rPr lang="sv-SE" sz="1600" dirty="0"/>
            </a:br>
            <a:r>
              <a:rPr lang="sv-SE" sz="1600" dirty="0" err="1"/>
              <a:t>Pulm</a:t>
            </a:r>
            <a:r>
              <a:rPr lang="sv-SE" sz="1600" dirty="0"/>
              <a:t>: Rena andningsljud, kort </a:t>
            </a:r>
            <a:r>
              <a:rPr lang="sv-SE" sz="1600" dirty="0" err="1"/>
              <a:t>inspirium</a:t>
            </a:r>
            <a:r>
              <a:rPr lang="sv-SE" sz="1600" dirty="0"/>
              <a:t> men något långdraget </a:t>
            </a:r>
            <a:r>
              <a:rPr lang="sv-SE" sz="1600" dirty="0" err="1"/>
              <a:t>expirium</a:t>
            </a:r>
            <a:r>
              <a:rPr lang="sv-SE" sz="1600" dirty="0"/>
              <a:t>. </a:t>
            </a:r>
            <a:br>
              <a:rPr lang="sv-SE" sz="1600" dirty="0"/>
            </a:br>
            <a:r>
              <a:rPr lang="sv-SE" sz="1600" dirty="0"/>
              <a:t>Hud: Rodnad i ansiktet, lite sprickig hud intill näsan och enstaka </a:t>
            </a:r>
            <a:r>
              <a:rPr lang="sv-SE" sz="1600" dirty="0" err="1"/>
              <a:t>excoriationer</a:t>
            </a:r>
            <a:r>
              <a:rPr lang="sv-SE" sz="1600" dirty="0"/>
              <a:t> på kinden. Ingen </a:t>
            </a:r>
            <a:r>
              <a:rPr lang="sv-SE" sz="1600" dirty="0" err="1"/>
              <a:t>hyperkeratos</a:t>
            </a:r>
            <a:r>
              <a:rPr lang="sv-SE" sz="1600" dirty="0"/>
              <a:t>. Generellt torr hud, på bålen och ryggen spridda röda utslag med lätt </a:t>
            </a:r>
            <a:r>
              <a:rPr lang="sv-SE" sz="1600" dirty="0" err="1"/>
              <a:t>hyperkeratos</a:t>
            </a:r>
            <a:r>
              <a:rPr lang="sv-SE" sz="1600" dirty="0"/>
              <a:t>. </a:t>
            </a:r>
            <a:r>
              <a:rPr lang="sv-SE" sz="1600" dirty="0" err="1"/>
              <a:t>Excoriationer</a:t>
            </a:r>
            <a:r>
              <a:rPr lang="sv-SE" sz="1600" dirty="0"/>
              <a:t> där det går att klia på bålen armar och ben. Rodnad och torr hud i armveck och knäveck. </a:t>
            </a:r>
          </a:p>
          <a:p>
            <a:pPr marL="0" indent="0">
              <a:buNone/>
            </a:pPr>
            <a:r>
              <a:rPr lang="sv-SE" sz="1600" dirty="0"/>
              <a:t>Mor undrar om hennes allergi har återkommit? </a:t>
            </a:r>
            <a:br>
              <a:rPr lang="sv-SE" sz="1600" dirty="0"/>
            </a:br>
            <a:br>
              <a:rPr lang="sv-SE" sz="1600" dirty="0"/>
            </a:br>
            <a:r>
              <a:rPr lang="sv-SE" sz="1600" b="1" dirty="0"/>
              <a:t>Fråga 5:1 (2p) </a:t>
            </a:r>
            <a:br>
              <a:rPr lang="sv-SE" sz="1600" b="1" dirty="0"/>
            </a:br>
            <a:r>
              <a:rPr lang="sv-SE" sz="1600" dirty="0"/>
              <a:t>Ange dina diagnosförslag utifrån anamnes och status? Motivera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i="1" dirty="0">
                <a:solidFill>
                  <a:schemeClr val="accent4"/>
                </a:solidFill>
              </a:rPr>
              <a:t>Atopiskt eksem, Förkylningsutlöst astma (</a:t>
            </a:r>
            <a:r>
              <a:rPr lang="sv-SE" sz="1600" i="1" dirty="0" err="1">
                <a:solidFill>
                  <a:schemeClr val="accent4"/>
                </a:solidFill>
              </a:rPr>
              <a:t>obstruktivitet</a:t>
            </a:r>
            <a:r>
              <a:rPr lang="sv-SE" sz="1600" i="1" dirty="0">
                <a:solidFill>
                  <a:schemeClr val="accent4"/>
                </a:solidFill>
              </a:rPr>
              <a:t>). </a:t>
            </a:r>
            <a:r>
              <a:rPr lang="sv-SE" sz="1600" dirty="0">
                <a:solidFill>
                  <a:schemeClr val="accent4"/>
                </a:solidFill>
              </a:rPr>
              <a:t>I status finns klara hållpunkter för en </a:t>
            </a:r>
            <a:r>
              <a:rPr lang="sv-SE" sz="1600" dirty="0" err="1">
                <a:solidFill>
                  <a:schemeClr val="accent4"/>
                </a:solidFill>
              </a:rPr>
              <a:t>obstruktivitet</a:t>
            </a:r>
            <a:r>
              <a:rPr lang="sv-SE" sz="1600" dirty="0">
                <a:solidFill>
                  <a:schemeClr val="accent4"/>
                </a:solidFill>
              </a:rPr>
              <a:t>. Tillsammans med långdragna besvär och atopiskt eksem och tidigare födoämnesallergi får hon diagnosen förkylningsutlöst astma.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4131443475"/>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5 – Lotta, 2 år och 2 månader </a:t>
            </a:r>
          </a:p>
          <a:p>
            <a:pPr marL="0" indent="0">
              <a:buNone/>
            </a:pPr>
            <a:r>
              <a:rPr lang="sv-SE" sz="1200" i="1" dirty="0">
                <a:solidFill>
                  <a:schemeClr val="tx1">
                    <a:lumMod val="50000"/>
                    <a:lumOff val="50000"/>
                  </a:schemeClr>
                </a:solidFill>
              </a:rPr>
              <a:t>Du sitter på Barnmottagningen. Remiss har inkommit på en 2 år gammal flicka. Lilla Lotta har haft kontakt med BVC p.g.a. torr hud och kliande utslag. Lotta har ammats fullt fram till 7 månader då modern började introducera mjölk i kosten. Mor har misstänkt mjölk vid ca 8 månaders ålder. Barnmottagningen kontaktades och man bekräftade med ett S-IgE förekomst av IgE antikroppar mot mjölk i låga nivåer. Lotta fick då mjölkfri kost och huden blev bättre. Vid ca 14 månaders ålder fick hon i sig mjölk i kosten utan att reagera och har sedan dess haft mjölk i maten och avslutades från barnmottagningen. </a:t>
            </a:r>
          </a:p>
          <a:p>
            <a:pPr marL="0" indent="0">
              <a:buNone/>
            </a:pPr>
            <a:r>
              <a:rPr lang="sv-SE" sz="1200" i="1" dirty="0">
                <a:solidFill>
                  <a:schemeClr val="tx1">
                    <a:lumMod val="50000"/>
                    <a:lumOff val="50000"/>
                  </a:schemeClr>
                </a:solidFill>
              </a:rPr>
              <a:t>Anledningen till besöket är att flickan har haft mycket besvär med förkylningar, långdragen hosta med varierande karaktär, ibland slemmig och ibland retlig, de senaste 6 månaderna. Vid något tillfälle skällande hosta. Samtidigt har huden försämrats i perioder. Senaste veckan besvärligt framför allt med klåda. </a:t>
            </a:r>
          </a:p>
          <a:p>
            <a:pPr marL="0" indent="0">
              <a:buNone/>
            </a:pPr>
            <a:r>
              <a:rPr lang="sv-SE" sz="1200" i="1" dirty="0">
                <a:solidFill>
                  <a:schemeClr val="tx1">
                    <a:lumMod val="50000"/>
                    <a:lumOff val="50000"/>
                  </a:schemeClr>
                </a:solidFill>
              </a:rPr>
              <a:t>I status noterar du att flickan är svår att undersöka. Värjer sig vid undersökningen, gråter en stund. I samband med gråt diskret rethosta men du kan så småningom lugna barnet och får undersöka.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I status finns klara hållpunkter för en </a:t>
            </a:r>
            <a:r>
              <a:rPr lang="sv-SE" sz="1600" dirty="0" err="1"/>
              <a:t>obstruktivitet</a:t>
            </a:r>
            <a:r>
              <a:rPr lang="sv-SE" sz="1600" dirty="0"/>
              <a:t>. Tillsammans med långdragna besvär och atopiskt eksem och tidigare födoämnesallergi får hon diagnosen förkylningsutlöst astma. </a:t>
            </a:r>
            <a:br>
              <a:rPr lang="sv-SE" sz="1600" dirty="0"/>
            </a:br>
            <a:br>
              <a:rPr lang="sv-SE" sz="1600" dirty="0"/>
            </a:br>
            <a:r>
              <a:rPr lang="sv-SE" sz="1600" b="1" dirty="0"/>
              <a:t>Fråga 5:2 (1p) </a:t>
            </a:r>
            <a:br>
              <a:rPr lang="sv-SE" sz="1600" b="1" dirty="0"/>
            </a:br>
            <a:r>
              <a:rPr lang="sv-SE" sz="1600" dirty="0"/>
              <a:t>Vilka ytterligare anamnestiska uppgifter vill du fråga efter för att stärka dina diagnoser?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11656416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6, Marie 29 år </a:t>
            </a:r>
            <a:endParaRPr lang="sv-SE" sz="1600" dirty="0"/>
          </a:p>
          <a:p>
            <a:pPr marL="0" indent="0">
              <a:buNone/>
            </a:pPr>
            <a:r>
              <a:rPr lang="sv-SE" sz="1600" dirty="0"/>
              <a:t>På grund av värksvaghet ordinerar du </a:t>
            </a:r>
            <a:r>
              <a:rPr lang="sv-SE" sz="1600" dirty="0" err="1"/>
              <a:t>Oxytocininfusion</a:t>
            </a:r>
            <a:r>
              <a:rPr lang="sv-SE" sz="1600" dirty="0"/>
              <a:t> och förlossningen går sedan fint framåt och tre timmar senare är cervix </a:t>
            </a:r>
            <a:r>
              <a:rPr lang="sv-SE" sz="1600" dirty="0" err="1"/>
              <a:t>retraherad</a:t>
            </a:r>
            <a:r>
              <a:rPr lang="sv-SE" sz="1600" dirty="0"/>
              <a:t> och fostrets huvud står vid </a:t>
            </a:r>
            <a:r>
              <a:rPr lang="sv-SE" sz="1600" dirty="0" err="1"/>
              <a:t>spinae</a:t>
            </a:r>
            <a:r>
              <a:rPr lang="sv-SE" sz="1600" dirty="0"/>
              <a:t>. </a:t>
            </a:r>
          </a:p>
          <a:p>
            <a:pPr marL="0" indent="0">
              <a:buNone/>
            </a:pPr>
            <a:endParaRPr lang="sv-SE" sz="1600" dirty="0"/>
          </a:p>
          <a:p>
            <a:pPr marL="0" indent="0">
              <a:buNone/>
            </a:pPr>
            <a:r>
              <a:rPr lang="sv-SE" sz="1600" b="1" dirty="0"/>
              <a:t>Fråga 6:6 (2p) </a:t>
            </a:r>
            <a:br>
              <a:rPr lang="sv-SE" sz="1600" b="1" dirty="0"/>
            </a:br>
            <a:r>
              <a:rPr lang="sv-SE" sz="1600" dirty="0"/>
              <a:t>Tolka CTG och ange om denna föranleder </a:t>
            </a:r>
            <a:br>
              <a:rPr lang="sv-SE" sz="1600" dirty="0"/>
            </a:br>
            <a:r>
              <a:rPr lang="sv-SE" sz="1600" dirty="0"/>
              <a:t>någon åtgärd. </a:t>
            </a:r>
          </a:p>
          <a:p>
            <a:pPr marL="0" indent="0">
              <a:buNone/>
            </a:pPr>
            <a:endParaRPr lang="sv-SE" sz="1600" dirty="0"/>
          </a:p>
          <a:p>
            <a:pPr marL="0" indent="0">
              <a:buNone/>
            </a:pPr>
            <a:endParaRPr lang="sv-SE" sz="1600" dirty="0"/>
          </a:p>
          <a:p>
            <a:pPr marL="0" indent="0">
              <a:buNone/>
            </a:pPr>
            <a:endParaRPr lang="sv-SE" sz="1600" dirty="0"/>
          </a:p>
        </p:txBody>
      </p:sp>
      <p:pic>
        <p:nvPicPr>
          <p:cNvPr id="6" name="Bildobjekt 5">
            <a:extLst>
              <a:ext uri="{FF2B5EF4-FFF2-40B4-BE49-F238E27FC236}">
                <a16:creationId xmlns:a16="http://schemas.microsoft.com/office/drawing/2014/main" id="{3F8B5A91-5D57-345B-CA7F-D75CFCB8B326}"/>
              </a:ext>
            </a:extLst>
          </p:cNvPr>
          <p:cNvPicPr>
            <a:picLocks noChangeAspect="1"/>
          </p:cNvPicPr>
          <p:nvPr/>
        </p:nvPicPr>
        <p:blipFill>
          <a:blip r:embed="rId2"/>
          <a:stretch>
            <a:fillRect/>
          </a:stretch>
        </p:blipFill>
        <p:spPr>
          <a:xfrm>
            <a:off x="4787184" y="1177593"/>
            <a:ext cx="7048500" cy="2755900"/>
          </a:xfrm>
          <a:prstGeom prst="rect">
            <a:avLst/>
          </a:prstGeom>
        </p:spPr>
      </p:pic>
    </p:spTree>
    <p:extLst>
      <p:ext uri="{BB962C8B-B14F-4D97-AF65-F5344CB8AC3E}">
        <p14:creationId xmlns:p14="http://schemas.microsoft.com/office/powerpoint/2010/main" val="58428035"/>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5 – Lotta, 2 år och 2 månader </a:t>
            </a:r>
          </a:p>
          <a:p>
            <a:pPr marL="0" indent="0">
              <a:buNone/>
            </a:pPr>
            <a:r>
              <a:rPr lang="sv-SE" sz="1200" i="1" dirty="0">
                <a:solidFill>
                  <a:schemeClr val="tx1">
                    <a:lumMod val="50000"/>
                    <a:lumOff val="50000"/>
                  </a:schemeClr>
                </a:solidFill>
              </a:rPr>
              <a:t>Du sitter på Barnmottagningen. Remiss har inkommit på en 2 år gammal flicka. Lilla Lotta har haft kontakt med BVC p.g.a. torr hud och kliande utslag. Lotta har ammats fullt fram till 7 månader då modern började introducera mjölk i kosten. Mor har misstänkt mjölk vid ca 8 månaders ålder. Barnmottagningen kontaktades och man bekräftade med ett S-IgE förekomst av IgE antikroppar mot mjölk i låga nivåer. Lotta fick då mjölkfri kost och huden blev bättre. Vid ca 14 månaders ålder fick hon i sig mjölk i kosten utan att reagera och har sedan dess haft mjölk i maten och avslutades från barnmottagningen. </a:t>
            </a:r>
          </a:p>
          <a:p>
            <a:pPr marL="0" indent="0">
              <a:buNone/>
            </a:pPr>
            <a:r>
              <a:rPr lang="sv-SE" sz="1200" i="1" dirty="0">
                <a:solidFill>
                  <a:schemeClr val="tx1">
                    <a:lumMod val="50000"/>
                    <a:lumOff val="50000"/>
                  </a:schemeClr>
                </a:solidFill>
              </a:rPr>
              <a:t>Anledningen till besöket är att flickan har haft mycket besvär med förkylningar, långdragen hosta med varierande karaktär, ibland slemmig och ibland retlig, de senaste 6 månaderna. Vid något tillfälle skällande hosta. Samtidigt har huden försämrats i perioder. Senaste veckan besvärligt framför allt med klåda. </a:t>
            </a:r>
          </a:p>
          <a:p>
            <a:pPr marL="0" indent="0">
              <a:buNone/>
            </a:pPr>
            <a:r>
              <a:rPr lang="sv-SE" sz="1200" i="1" dirty="0">
                <a:solidFill>
                  <a:schemeClr val="tx1">
                    <a:lumMod val="50000"/>
                    <a:lumOff val="50000"/>
                  </a:schemeClr>
                </a:solidFill>
              </a:rPr>
              <a:t>I status noterar du att flickan är svår att undersöka. Värjer sig vid undersökningen, gråter en stund. I samband med gråt diskret rethosta men du kan så småningom lugna barnet och får undersöka.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I status finns klara hållpunkter för en </a:t>
            </a:r>
            <a:r>
              <a:rPr lang="sv-SE" sz="1600" dirty="0" err="1"/>
              <a:t>obstruktivitet</a:t>
            </a:r>
            <a:r>
              <a:rPr lang="sv-SE" sz="1600" dirty="0"/>
              <a:t>. Tillsammans med långdragna besvär och atopiskt eksem och tidigare födoämnesallergi får hon diagnosen förkylningsutlöst astma. </a:t>
            </a:r>
            <a:br>
              <a:rPr lang="sv-SE" sz="1600" dirty="0"/>
            </a:br>
            <a:br>
              <a:rPr lang="sv-SE" sz="1600" dirty="0"/>
            </a:br>
            <a:r>
              <a:rPr lang="sv-SE" sz="1600" b="1" dirty="0"/>
              <a:t>Fråga 5:2 (1p) </a:t>
            </a:r>
            <a:br>
              <a:rPr lang="sv-SE" sz="1600" b="1" dirty="0"/>
            </a:br>
            <a:r>
              <a:rPr lang="sv-SE" sz="1600" dirty="0"/>
              <a:t>Vilka ytterligare anamnestiska uppgifter vill du fråga efter för att stärka dina diagnoser?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Ärftlighet för allergi i familjen (eksem, astma)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773126748"/>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5 – Lotta, 2 år och 2 månader </a:t>
            </a:r>
          </a:p>
          <a:p>
            <a:pPr marL="0" indent="0">
              <a:buNone/>
            </a:pPr>
            <a:r>
              <a:rPr lang="sv-SE" sz="1200" i="1" dirty="0">
                <a:solidFill>
                  <a:schemeClr val="tx1">
                    <a:lumMod val="50000"/>
                    <a:lumOff val="50000"/>
                  </a:schemeClr>
                </a:solidFill>
              </a:rPr>
              <a:t>Du sitter på Barnmottagningen. Remiss har inkommit på en 2 år gammal flicka. Lilla Lotta har haft kontakt med BVC p.g.a. torr hud och kliande utslag. Lotta har ammats fullt fram till 7 månader då modern började introducera mjölk i kosten. Mor har misstänkt mjölk vid ca 8 månaders ålder. Barnmottagningen kontaktades och man bekräftade med ett S-IgE förekomst av IgE antikroppar mot mjölk i låga nivåer. Lotta fick då mjölkfri kost och huden blev bättre. Vid ca 14 månaders ålder fick hon i sig mjölk i kosten utan att reagera och har sedan dess haft mjölk i maten och avslutades från barnmottagningen. </a:t>
            </a:r>
            <a:br>
              <a:rPr lang="sv-SE" sz="1200" i="1" dirty="0">
                <a:solidFill>
                  <a:schemeClr val="tx1">
                    <a:lumMod val="50000"/>
                    <a:lumOff val="50000"/>
                  </a:schemeClr>
                </a:solidFill>
              </a:rPr>
            </a:br>
            <a:r>
              <a:rPr lang="sv-SE" sz="1200" i="1" dirty="0">
                <a:solidFill>
                  <a:schemeClr val="tx1">
                    <a:lumMod val="50000"/>
                    <a:lumOff val="50000"/>
                  </a:schemeClr>
                </a:solidFill>
              </a:rPr>
              <a:t>Anledningen till besöket är att flickan har haft mycket besvär med förkylningar, långdragen hosta med varierande karaktär, ibland slemmig och ibland retlig, de senaste 6 månaderna. Vid något tillfälle skällande hosta. Samtidigt har huden försämrats i perioder. Senaste veckan besvärligt framför allt med klåda. </a:t>
            </a:r>
            <a:br>
              <a:rPr lang="sv-SE" sz="1200" i="1" dirty="0">
                <a:solidFill>
                  <a:schemeClr val="tx1">
                    <a:lumMod val="50000"/>
                    <a:lumOff val="50000"/>
                  </a:schemeClr>
                </a:solidFill>
              </a:rPr>
            </a:br>
            <a:r>
              <a:rPr lang="sv-SE" sz="1200" i="1" dirty="0">
                <a:solidFill>
                  <a:schemeClr val="tx1">
                    <a:lumMod val="50000"/>
                    <a:lumOff val="50000"/>
                  </a:schemeClr>
                </a:solidFill>
              </a:rPr>
              <a:t>I status noterar du att flickan är svår att undersöka. Värjer sig vid undersökningen, gråter en stund. I samband med gråt diskret rethosta men du kan så småningom lugna barnet och får undersöka. I status finns klara hållpunkter för en </a:t>
            </a:r>
            <a:r>
              <a:rPr lang="sv-SE" sz="1200" i="1" dirty="0" err="1">
                <a:solidFill>
                  <a:schemeClr val="tx1">
                    <a:lumMod val="50000"/>
                    <a:lumOff val="50000"/>
                  </a:schemeClr>
                </a:solidFill>
              </a:rPr>
              <a:t>obstruktivitet</a:t>
            </a:r>
            <a:r>
              <a:rPr lang="sv-SE" sz="1200" i="1" dirty="0">
                <a:solidFill>
                  <a:schemeClr val="tx1">
                    <a:lumMod val="50000"/>
                    <a:lumOff val="50000"/>
                  </a:schemeClr>
                </a:solidFill>
              </a:rPr>
              <a:t>. Tillsammans med långdragna besvär och atopiskt eksem och tidigare födoämnesallergi får hon diagnosen förkylningsutlöst astma. </a:t>
            </a:r>
            <a:br>
              <a:rPr lang="sv-SE" sz="1600" dirty="0"/>
            </a:br>
            <a:br>
              <a:rPr lang="sv-SE" sz="1600" dirty="0"/>
            </a:br>
            <a:r>
              <a:rPr lang="sv-SE" sz="1600" dirty="0"/>
              <a:t>I arvet framkommer det att mor har astmabesvär och det finns en äldre syster som har haft liknade besvär under de första levnadsåren. Hon är nu i tidiga tonåren och har allergisk hösnuva.</a:t>
            </a:r>
            <a:endParaRPr lang="sv-SE" sz="1600" dirty="0">
              <a:solidFill>
                <a:schemeClr val="accent1"/>
              </a:solidFill>
            </a:endParaRPr>
          </a:p>
          <a:p>
            <a:pPr marL="0" indent="0">
              <a:buNone/>
            </a:pPr>
            <a:r>
              <a:rPr lang="sv-SE" sz="1600" dirty="0" err="1"/>
              <a:t>Förälderlängder</a:t>
            </a:r>
            <a:r>
              <a:rPr lang="sv-SE" sz="1600" dirty="0"/>
              <a:t> är +0.9 SD för mamma och +0.3 SD för pappa. </a:t>
            </a:r>
            <a:br>
              <a:rPr lang="sv-SE" sz="1600" dirty="0"/>
            </a:br>
            <a:br>
              <a:rPr lang="sv-SE" sz="1600" dirty="0"/>
            </a:br>
            <a:r>
              <a:rPr lang="sv-SE" sz="1600" b="1" dirty="0"/>
              <a:t>Fråga 5:3 (2p) </a:t>
            </a:r>
            <a:br>
              <a:rPr lang="sv-SE" sz="1600" b="1" dirty="0"/>
            </a:br>
            <a:r>
              <a:rPr lang="sv-SE" sz="1600" dirty="0"/>
              <a:t>Beskriv systematisk barnets tillväxtkurva och notera ev. patologiska avvikelser och diskutera ev. diagnoser som framgår direkt av tillväxt kurvan. </a:t>
            </a:r>
          </a:p>
          <a:p>
            <a:pPr marL="0" indent="0">
              <a:buNone/>
            </a:pPr>
            <a:endParaRPr lang="sv-SE" sz="1600" dirty="0"/>
          </a:p>
          <a:p>
            <a:pPr marL="0" indent="0">
              <a:buNone/>
            </a:pPr>
            <a:r>
              <a:rPr lang="sv-SE" sz="1600" i="1" dirty="0"/>
              <a:t>Kurvan kommer på nästa sida</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2524920095"/>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5 – Lotta, 2 år och 2 månader </a:t>
            </a:r>
          </a:p>
          <a:p>
            <a:pPr marL="0" indent="0">
              <a:buNone/>
            </a:pPr>
            <a:r>
              <a:rPr lang="sv-SE" sz="1200" i="1" dirty="0">
                <a:solidFill>
                  <a:schemeClr val="tx1">
                    <a:lumMod val="50000"/>
                    <a:lumOff val="50000"/>
                  </a:schemeClr>
                </a:solidFill>
              </a:rPr>
              <a:t>Du sitter på Barnmottagningen. Remiss har inkommit på en 2 år gammal flicka. Lilla Lotta har haft kontakt med BVC p.g.a. torr hud och kliande utslag. Lotta har ammats fullt fram till 7 månader då modern började introducera mjölk i kosten. Mor har misstänkt mjölk vid ca 8 månaders ålder. Barnmottagningen kontaktades och man bekräftade med ett S-IgE förekomst av IgE antikroppar mot mjölk i låga nivåer. Lotta fick då mjölkfri kost och huden blev bättre. Vid ca 14 månaders ålder fick hon i sig mjölk i kosten utan att reagera och har sedan dess haft mjölk i maten och avslutades från barnmottagningen. </a:t>
            </a:r>
            <a:br>
              <a:rPr lang="sv-SE" sz="1200" i="1" dirty="0">
                <a:solidFill>
                  <a:schemeClr val="tx1">
                    <a:lumMod val="50000"/>
                    <a:lumOff val="50000"/>
                  </a:schemeClr>
                </a:solidFill>
              </a:rPr>
            </a:br>
            <a:r>
              <a:rPr lang="sv-SE" sz="1200" i="1" dirty="0">
                <a:solidFill>
                  <a:schemeClr val="tx1">
                    <a:lumMod val="50000"/>
                    <a:lumOff val="50000"/>
                  </a:schemeClr>
                </a:solidFill>
              </a:rPr>
              <a:t>Anledningen till besöket är att flickan har haft mycket besvär med förkylningar, långdragen hosta med varierande karaktär, ibland slemmig och ibland retlig, de senaste 6 månaderna. Vid något tillfälle skällande hosta. Samtidigt har huden försämrats i perioder. Senaste veckan besvärligt framför allt med klåda. </a:t>
            </a:r>
            <a:br>
              <a:rPr lang="sv-SE" sz="1200" i="1" dirty="0">
                <a:solidFill>
                  <a:schemeClr val="tx1">
                    <a:lumMod val="50000"/>
                    <a:lumOff val="50000"/>
                  </a:schemeClr>
                </a:solidFill>
              </a:rPr>
            </a:br>
            <a:r>
              <a:rPr lang="sv-SE" sz="1200" i="1" dirty="0">
                <a:solidFill>
                  <a:schemeClr val="tx1">
                    <a:lumMod val="50000"/>
                    <a:lumOff val="50000"/>
                  </a:schemeClr>
                </a:solidFill>
              </a:rPr>
              <a:t>I status noterar du att flickan är svår att undersöka. Värjer sig vid undersökningen, gråter en stund. I samband med gråt diskret rethosta men du kan så småningom lugna barnet och får undersöka. I status finns klara hållpunkter för en </a:t>
            </a:r>
            <a:r>
              <a:rPr lang="sv-SE" sz="1200" i="1" dirty="0" err="1">
                <a:solidFill>
                  <a:schemeClr val="tx1">
                    <a:lumMod val="50000"/>
                    <a:lumOff val="50000"/>
                  </a:schemeClr>
                </a:solidFill>
              </a:rPr>
              <a:t>obstruktivitet</a:t>
            </a:r>
            <a:r>
              <a:rPr lang="sv-SE" sz="1200" i="1" dirty="0">
                <a:solidFill>
                  <a:schemeClr val="tx1">
                    <a:lumMod val="50000"/>
                    <a:lumOff val="50000"/>
                  </a:schemeClr>
                </a:solidFill>
              </a:rPr>
              <a:t>. Tillsammans med långdragna besvär och atopiskt eksem och tidigare födoämnesallergi får hon diagnosen förkylningsutlöst astma. </a:t>
            </a:r>
            <a:br>
              <a:rPr lang="sv-SE" sz="1600" dirty="0"/>
            </a:br>
            <a:br>
              <a:rPr lang="sv-SE" sz="1600" dirty="0"/>
            </a:br>
            <a:r>
              <a:rPr lang="sv-SE" sz="1600" dirty="0"/>
              <a:t>I arvet framkommer det att mor har astmabesvär och det finns en äldre syster som har haft liknade besvär under de första levnadsåren. Hon är nu i tidiga tonåren och har allergisk hösnuva.</a:t>
            </a:r>
            <a:endParaRPr lang="sv-SE" sz="1600" dirty="0">
              <a:solidFill>
                <a:schemeClr val="accent1"/>
              </a:solidFill>
            </a:endParaRPr>
          </a:p>
          <a:p>
            <a:pPr marL="0" indent="0">
              <a:buNone/>
            </a:pPr>
            <a:r>
              <a:rPr lang="sv-SE" sz="1600" dirty="0" err="1"/>
              <a:t>Förälderlängder</a:t>
            </a:r>
            <a:r>
              <a:rPr lang="sv-SE" sz="1600" dirty="0"/>
              <a:t> är +0.9 SD för mamma och +0.3 SD för pappa. </a:t>
            </a:r>
            <a:br>
              <a:rPr lang="sv-SE" sz="1600" dirty="0"/>
            </a:br>
            <a:br>
              <a:rPr lang="sv-SE" sz="1600" dirty="0"/>
            </a:br>
            <a:r>
              <a:rPr lang="sv-SE" sz="1600" b="1" dirty="0"/>
              <a:t>Fråga 5:3 (2p) </a:t>
            </a:r>
            <a:br>
              <a:rPr lang="sv-SE" sz="1600" b="1" dirty="0"/>
            </a:br>
            <a:r>
              <a:rPr lang="sv-SE" sz="1600" dirty="0"/>
              <a:t>Beskriv systematisk barnets tillväxtkurva och notera ev. patologiska avvikelser och diskutera ev. diagnoser som framgår direkt av tillväxt kurvan. </a:t>
            </a:r>
          </a:p>
          <a:p>
            <a:pPr marL="0" indent="0">
              <a:buNone/>
            </a:pPr>
            <a:endParaRPr lang="sv-SE" sz="1600" dirty="0"/>
          </a:p>
          <a:p>
            <a:pPr marL="0" indent="0">
              <a:buNone/>
            </a:pPr>
            <a:r>
              <a:rPr lang="sv-SE" sz="1600" i="1" dirty="0"/>
              <a:t>Kurvan kommer på nästa sida</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2532759749"/>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5 – Lotta, 2 år och 2 månader </a:t>
            </a:r>
          </a:p>
          <a:p>
            <a:pPr marL="0" indent="0">
              <a:buNone/>
            </a:pPr>
            <a:r>
              <a:rPr lang="sv-SE" sz="1600" dirty="0" err="1"/>
              <a:t>Förälderlängder</a:t>
            </a:r>
            <a:r>
              <a:rPr lang="sv-SE" sz="1600" dirty="0"/>
              <a:t> är +0.9 SD för mamma och +0.3 SD för pappa. </a:t>
            </a:r>
            <a:br>
              <a:rPr lang="sv-SE" sz="1600" dirty="0"/>
            </a:br>
            <a:endParaRPr lang="sv-SE" sz="1600" dirty="0"/>
          </a:p>
          <a:p>
            <a:pPr marL="0" indent="0">
              <a:buNone/>
            </a:pPr>
            <a:r>
              <a:rPr lang="sv-SE" sz="1600" b="1" dirty="0"/>
              <a:t>Fråga 5:3 (2p) </a:t>
            </a:r>
            <a:br>
              <a:rPr lang="sv-SE" sz="1600" b="1" dirty="0"/>
            </a:br>
            <a:r>
              <a:rPr lang="sv-SE" sz="1600" dirty="0"/>
              <a:t>Beskriv systematisk barnets tillväxtkurva och notera ev. </a:t>
            </a:r>
            <a:br>
              <a:rPr lang="sv-SE" sz="1600" dirty="0"/>
            </a:br>
            <a:r>
              <a:rPr lang="sv-SE" sz="1600" dirty="0"/>
              <a:t>patologiska avvikelser och diskutera ev. diagnoser som framgår </a:t>
            </a:r>
            <a:br>
              <a:rPr lang="sv-SE" sz="1600" dirty="0"/>
            </a:br>
            <a:r>
              <a:rPr lang="sv-SE" sz="1600" dirty="0"/>
              <a:t>direkt av tillväxtkurvan. </a:t>
            </a:r>
            <a:endParaRPr lang="sv-SE" sz="1600" dirty="0">
              <a:solidFill>
                <a:schemeClr val="accent1"/>
              </a:solidFill>
            </a:endParaRPr>
          </a:p>
        </p:txBody>
      </p:sp>
      <p:pic>
        <p:nvPicPr>
          <p:cNvPr id="2" name="Bildobjekt 1">
            <a:extLst>
              <a:ext uri="{FF2B5EF4-FFF2-40B4-BE49-F238E27FC236}">
                <a16:creationId xmlns:a16="http://schemas.microsoft.com/office/drawing/2014/main" id="{4202F74A-F18A-366B-403D-D5365C11440A}"/>
              </a:ext>
            </a:extLst>
          </p:cNvPr>
          <p:cNvPicPr>
            <a:picLocks noChangeAspect="1"/>
          </p:cNvPicPr>
          <p:nvPr/>
        </p:nvPicPr>
        <p:blipFill>
          <a:blip r:embed="rId2"/>
          <a:stretch>
            <a:fillRect/>
          </a:stretch>
        </p:blipFill>
        <p:spPr>
          <a:xfrm>
            <a:off x="7093955" y="0"/>
            <a:ext cx="4631667" cy="6858000"/>
          </a:xfrm>
          <a:prstGeom prst="rect">
            <a:avLst/>
          </a:prstGeom>
        </p:spPr>
      </p:pic>
    </p:spTree>
    <p:extLst>
      <p:ext uri="{BB962C8B-B14F-4D97-AF65-F5344CB8AC3E}">
        <p14:creationId xmlns:p14="http://schemas.microsoft.com/office/powerpoint/2010/main" val="3779205655"/>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5 – Lotta, 2 år och 2 månader </a:t>
            </a:r>
          </a:p>
          <a:p>
            <a:pPr marL="0" indent="0">
              <a:buNone/>
            </a:pPr>
            <a:r>
              <a:rPr lang="sv-SE" sz="1600" dirty="0" err="1"/>
              <a:t>Förälderlängder</a:t>
            </a:r>
            <a:r>
              <a:rPr lang="sv-SE" sz="1600" dirty="0"/>
              <a:t> är +0.9 SD för mamma och +0.3 SD för pappa. </a:t>
            </a:r>
            <a:br>
              <a:rPr lang="sv-SE" sz="1600" dirty="0"/>
            </a:br>
            <a:endParaRPr lang="sv-SE" sz="1600" dirty="0"/>
          </a:p>
          <a:p>
            <a:pPr marL="0" indent="0">
              <a:buNone/>
            </a:pPr>
            <a:r>
              <a:rPr lang="sv-SE" sz="1600" b="1" dirty="0"/>
              <a:t>Fråga 5:3 (2p) </a:t>
            </a:r>
            <a:br>
              <a:rPr lang="sv-SE" sz="1600" b="1" dirty="0"/>
            </a:br>
            <a:r>
              <a:rPr lang="sv-SE" sz="1600" dirty="0"/>
              <a:t>Beskriv systematisk barnets tillväxtkurva och notera ev. </a:t>
            </a:r>
            <a:br>
              <a:rPr lang="sv-SE" sz="1600" dirty="0"/>
            </a:br>
            <a:r>
              <a:rPr lang="sv-SE" sz="1600" dirty="0"/>
              <a:t>patologiska avvikelser och diskutera ev. diagnoser som framgår </a:t>
            </a:r>
            <a:br>
              <a:rPr lang="sv-SE" sz="1600" dirty="0"/>
            </a:br>
            <a:r>
              <a:rPr lang="sv-SE" sz="1600" dirty="0"/>
              <a:t>direkt av tillväxtkurvan.</a:t>
            </a:r>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Barnet är född i normal tid för och är normalstor när det gäller längd, </a:t>
            </a:r>
            <a:br>
              <a:rPr lang="sv-SE" sz="1600" dirty="0">
                <a:solidFill>
                  <a:schemeClr val="accent4"/>
                </a:solidFill>
              </a:rPr>
            </a:br>
            <a:r>
              <a:rPr lang="sv-SE" sz="1600" dirty="0">
                <a:solidFill>
                  <a:schemeClr val="accent4"/>
                </a:solidFill>
              </a:rPr>
              <a:t>vikt och huvudomfång vid födelsen. Diagnosen AGA </a:t>
            </a:r>
            <a:r>
              <a:rPr lang="sv-SE" sz="1400" dirty="0">
                <a:solidFill>
                  <a:schemeClr val="accent4"/>
                </a:solidFill>
              </a:rPr>
              <a:t>(</a:t>
            </a:r>
            <a:r>
              <a:rPr lang="sv-SE" sz="1400" dirty="0" err="1">
                <a:solidFill>
                  <a:schemeClr val="accent4"/>
                </a:solidFill>
              </a:rPr>
              <a:t>average</a:t>
            </a:r>
            <a:r>
              <a:rPr lang="sv-SE" sz="1400" dirty="0">
                <a:solidFill>
                  <a:schemeClr val="accent4"/>
                </a:solidFill>
              </a:rPr>
              <a:t> för </a:t>
            </a:r>
            <a:r>
              <a:rPr lang="sv-SE" sz="1400" dirty="0" err="1">
                <a:solidFill>
                  <a:schemeClr val="accent4"/>
                </a:solidFill>
              </a:rPr>
              <a:t>gestational</a:t>
            </a:r>
            <a:r>
              <a:rPr lang="sv-SE" sz="1400" dirty="0">
                <a:solidFill>
                  <a:schemeClr val="accent4"/>
                </a:solidFill>
              </a:rPr>
              <a:t> age) </a:t>
            </a:r>
          </a:p>
          <a:p>
            <a:pPr marL="0" indent="0">
              <a:buNone/>
            </a:pPr>
            <a:r>
              <a:rPr lang="sv-SE" sz="1600" dirty="0">
                <a:solidFill>
                  <a:schemeClr val="accent4"/>
                </a:solidFill>
              </a:rPr>
              <a:t>Antydd amningspuckel men inte så uttalad och viss längdminskning efter </a:t>
            </a:r>
            <a:br>
              <a:rPr lang="sv-SE" sz="1600" dirty="0">
                <a:solidFill>
                  <a:schemeClr val="accent4"/>
                </a:solidFill>
              </a:rPr>
            </a:br>
            <a:r>
              <a:rPr lang="sv-SE" sz="1600" dirty="0">
                <a:solidFill>
                  <a:schemeClr val="accent4"/>
                </a:solidFill>
              </a:rPr>
              <a:t>denna vilket ger en position under – 2 SD vid en mätning och i princip </a:t>
            </a:r>
            <a:br>
              <a:rPr lang="sv-SE" sz="1600" dirty="0">
                <a:solidFill>
                  <a:schemeClr val="accent4"/>
                </a:solidFill>
              </a:rPr>
            </a:br>
            <a:r>
              <a:rPr lang="sv-SE" sz="1600" dirty="0">
                <a:solidFill>
                  <a:schemeClr val="accent4"/>
                </a:solidFill>
              </a:rPr>
              <a:t>diagnosen kortvuxenhet men i och med att barn under de första två år av livet </a:t>
            </a:r>
            <a:br>
              <a:rPr lang="sv-SE" sz="1600" dirty="0">
                <a:solidFill>
                  <a:schemeClr val="accent4"/>
                </a:solidFill>
              </a:rPr>
            </a:br>
            <a:r>
              <a:rPr lang="sv-SE" sz="1600" dirty="0">
                <a:solidFill>
                  <a:schemeClr val="accent4"/>
                </a:solidFill>
              </a:rPr>
              <a:t>får byta kanal och söka sin längd och viktkanal kan detta inte anses vara säkert </a:t>
            </a:r>
            <a:br>
              <a:rPr lang="sv-SE" sz="1600" dirty="0">
                <a:solidFill>
                  <a:schemeClr val="accent4"/>
                </a:solidFill>
              </a:rPr>
            </a:br>
            <a:r>
              <a:rPr lang="sv-SE" sz="1600" dirty="0">
                <a:solidFill>
                  <a:schemeClr val="accent4"/>
                </a:solidFill>
              </a:rPr>
              <a:t>patologisk, dock är positionen något under familjelängden (</a:t>
            </a:r>
            <a:r>
              <a:rPr lang="sv-SE" sz="1600" dirty="0" err="1">
                <a:solidFill>
                  <a:schemeClr val="accent4"/>
                </a:solidFill>
              </a:rPr>
              <a:t>target</a:t>
            </a:r>
            <a:r>
              <a:rPr lang="sv-SE" sz="1600" dirty="0">
                <a:solidFill>
                  <a:schemeClr val="accent4"/>
                </a:solidFill>
              </a:rPr>
              <a:t>). Vikten är </a:t>
            </a:r>
            <a:br>
              <a:rPr lang="sv-SE" sz="1600" dirty="0">
                <a:solidFill>
                  <a:schemeClr val="accent4"/>
                </a:solidFill>
              </a:rPr>
            </a:br>
            <a:r>
              <a:rPr lang="sv-SE" sz="1600" dirty="0">
                <a:solidFill>
                  <a:schemeClr val="accent4"/>
                </a:solidFill>
              </a:rPr>
              <a:t>mer avvikande än längden vilket talar mindre för diagnoser som tidigt påverkar </a:t>
            </a:r>
            <a:br>
              <a:rPr lang="sv-SE" sz="1600" dirty="0">
                <a:solidFill>
                  <a:schemeClr val="accent4"/>
                </a:solidFill>
              </a:rPr>
            </a:br>
            <a:r>
              <a:rPr lang="sv-SE" sz="1600" dirty="0">
                <a:solidFill>
                  <a:schemeClr val="accent4"/>
                </a:solidFill>
              </a:rPr>
              <a:t>längd som t ex </a:t>
            </a:r>
            <a:r>
              <a:rPr lang="sv-SE" sz="1600" dirty="0" err="1">
                <a:solidFill>
                  <a:schemeClr val="accent4"/>
                </a:solidFill>
              </a:rPr>
              <a:t>skelettdysplasi</a:t>
            </a:r>
            <a:r>
              <a:rPr lang="sv-SE" sz="1600" dirty="0">
                <a:solidFill>
                  <a:schemeClr val="accent4"/>
                </a:solidFill>
              </a:rPr>
              <a:t> och Turners syndrom och mer för viktdriven </a:t>
            </a:r>
            <a:br>
              <a:rPr lang="sv-SE" sz="1600" dirty="0">
                <a:solidFill>
                  <a:schemeClr val="accent4"/>
                </a:solidFill>
              </a:rPr>
            </a:br>
            <a:r>
              <a:rPr lang="sv-SE" sz="1600" dirty="0">
                <a:solidFill>
                  <a:schemeClr val="accent4"/>
                </a:solidFill>
              </a:rPr>
              <a:t>längdminskning vid födoämnesallergier och celiaki. </a:t>
            </a:r>
          </a:p>
          <a:p>
            <a:pPr marL="0" indent="0">
              <a:buNone/>
            </a:pPr>
            <a:r>
              <a:rPr lang="sv-SE" sz="1600" dirty="0">
                <a:solidFill>
                  <a:schemeClr val="accent4"/>
                </a:solidFill>
              </a:rPr>
              <a:t>Längdutvecklingen bättre sista sex månader vilket talar emot </a:t>
            </a:r>
            <a:br>
              <a:rPr lang="sv-SE" sz="1600" dirty="0">
                <a:solidFill>
                  <a:schemeClr val="accent4"/>
                </a:solidFill>
              </a:rPr>
            </a:br>
            <a:r>
              <a:rPr lang="sv-SE" sz="1600" dirty="0" err="1">
                <a:solidFill>
                  <a:schemeClr val="accent4"/>
                </a:solidFill>
              </a:rPr>
              <a:t>kortvuxensdiagnoserna</a:t>
            </a:r>
            <a:r>
              <a:rPr lang="sv-SE" sz="1600" dirty="0">
                <a:solidFill>
                  <a:schemeClr val="accent4"/>
                </a:solidFill>
              </a:rPr>
              <a:t>. </a:t>
            </a:r>
          </a:p>
          <a:p>
            <a:pPr marL="0" indent="0">
              <a:buNone/>
            </a:pPr>
            <a:r>
              <a:rPr lang="sv-SE" sz="1600" dirty="0"/>
              <a:t> </a:t>
            </a:r>
            <a:endParaRPr lang="sv-SE" sz="1600" dirty="0">
              <a:solidFill>
                <a:schemeClr val="accent1"/>
              </a:solidFill>
            </a:endParaRPr>
          </a:p>
        </p:txBody>
      </p:sp>
      <p:pic>
        <p:nvPicPr>
          <p:cNvPr id="2" name="Bildobjekt 1">
            <a:extLst>
              <a:ext uri="{FF2B5EF4-FFF2-40B4-BE49-F238E27FC236}">
                <a16:creationId xmlns:a16="http://schemas.microsoft.com/office/drawing/2014/main" id="{4202F74A-F18A-366B-403D-D5365C11440A}"/>
              </a:ext>
            </a:extLst>
          </p:cNvPr>
          <p:cNvPicPr>
            <a:picLocks noChangeAspect="1"/>
          </p:cNvPicPr>
          <p:nvPr/>
        </p:nvPicPr>
        <p:blipFill>
          <a:blip r:embed="rId2"/>
          <a:stretch>
            <a:fillRect/>
          </a:stretch>
        </p:blipFill>
        <p:spPr>
          <a:xfrm>
            <a:off x="7093955" y="0"/>
            <a:ext cx="4631667" cy="6858000"/>
          </a:xfrm>
          <a:prstGeom prst="rect">
            <a:avLst/>
          </a:prstGeom>
        </p:spPr>
      </p:pic>
    </p:spTree>
    <p:extLst>
      <p:ext uri="{BB962C8B-B14F-4D97-AF65-F5344CB8AC3E}">
        <p14:creationId xmlns:p14="http://schemas.microsoft.com/office/powerpoint/2010/main" val="3708522971"/>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5 – Lotta, 2 år och 2 månader </a:t>
            </a:r>
          </a:p>
          <a:p>
            <a:pPr marL="0" indent="0">
              <a:buNone/>
            </a:pPr>
            <a:r>
              <a:rPr lang="sv-SE" sz="1200" i="1" dirty="0">
                <a:solidFill>
                  <a:schemeClr val="tx1">
                    <a:lumMod val="50000"/>
                    <a:lumOff val="50000"/>
                  </a:schemeClr>
                </a:solidFill>
              </a:rPr>
              <a:t>Du sitter på Barnmottagningen i Motala. Remiss har inkommit på en 2 år gammal flicka. Lilla Lotta har haft kontakt med BVC p.g.a. torr hud och kliande utslag. Lotta har ammats fullt fram till 7 månader då modern började introducera mjölk i kosten. Mor har misstänkt mjölk vid ca 8 månaders ålder. Barnmottagningen kontaktades och man bekräftade med ett S-IgE förekomst av IgE antikroppar mot mjölk i låga nivåer. Lotta fick då mjölkfri kost och huden blev bättre. Vid ca 14 månaders ålder fick hon i sig mjölk i kosten utan att reagera och har sedan dess haft mjölk i maten och avslutades från barnmottagningen. Anledningen till besöket är att flickan har haft mycket besvär med förkylningar, långdragen hosta med varierande karaktär, ibland slemmig och ibland retlig, de senaste 6 månaderna. Vid något tillfälle skällande hosta. Samtidigt har huden försämrats i perioder. Senaste veckan besvärligt framför allt med klåda. I status noterar du att flickan är svår att undersöka. Värjer sig vid undersökningen, gråter en stund. I samband med gråt diskret rethosta men du kan så småningom lugna barnet och får undersöka. I status finns klara hållpunkter för en </a:t>
            </a:r>
            <a:r>
              <a:rPr lang="sv-SE" sz="1200" i="1" dirty="0" err="1">
                <a:solidFill>
                  <a:schemeClr val="tx1">
                    <a:lumMod val="50000"/>
                    <a:lumOff val="50000"/>
                  </a:schemeClr>
                </a:solidFill>
              </a:rPr>
              <a:t>obstruktivitet</a:t>
            </a:r>
            <a:r>
              <a:rPr lang="sv-SE" sz="1200" i="1" dirty="0">
                <a:solidFill>
                  <a:schemeClr val="tx1">
                    <a:lumMod val="50000"/>
                    <a:lumOff val="50000"/>
                  </a:schemeClr>
                </a:solidFill>
              </a:rPr>
              <a:t>. Tillsammans med långdragna besvär och atopiskt eksem och tidigare födoämnesallergi får hon diagnosen förkylningsutlöst astma. I arvet framkommer det att mor har astmabesvär och det finns en äldre syster som har haft liknade besvär under de första levnadsåren. Hon är nu i tidiga tonåren och har allergisk hösnuva. </a:t>
            </a:r>
          </a:p>
          <a:p>
            <a:pPr marL="0" indent="0">
              <a:buNone/>
            </a:pPr>
            <a:r>
              <a:rPr lang="sv-SE" sz="1200" i="1" dirty="0">
                <a:solidFill>
                  <a:schemeClr val="tx1">
                    <a:lumMod val="50000"/>
                    <a:lumOff val="50000"/>
                  </a:schemeClr>
                </a:solidFill>
              </a:rPr>
              <a:t>Du noterar att barnet är född i normal tid för </a:t>
            </a:r>
            <a:r>
              <a:rPr lang="sv-SE" sz="1200" i="1" dirty="0" err="1">
                <a:solidFill>
                  <a:schemeClr val="tx1">
                    <a:lumMod val="50000"/>
                    <a:lumOff val="50000"/>
                  </a:schemeClr>
                </a:solidFill>
              </a:rPr>
              <a:t>gestationsålder</a:t>
            </a:r>
            <a:r>
              <a:rPr lang="sv-SE" sz="1200" i="1" dirty="0">
                <a:solidFill>
                  <a:schemeClr val="tx1">
                    <a:lumMod val="50000"/>
                    <a:lumOff val="50000"/>
                  </a:schemeClr>
                </a:solidFill>
              </a:rPr>
              <a:t>, är normal när det gäller längd och vikt vid födelsen (AGA). Viktutvecklingen visar inte på en amningspuckel under första levnadsåret. Längden ligger något under </a:t>
            </a:r>
            <a:r>
              <a:rPr lang="sv-SE" sz="1200" i="1" dirty="0" err="1">
                <a:solidFill>
                  <a:schemeClr val="tx1">
                    <a:lumMod val="50000"/>
                    <a:lumOff val="50000"/>
                  </a:schemeClr>
                </a:solidFill>
              </a:rPr>
              <a:t>förälderlängder</a:t>
            </a:r>
            <a:r>
              <a:rPr lang="sv-SE" sz="1200" i="1" dirty="0">
                <a:solidFill>
                  <a:schemeClr val="tx1">
                    <a:lumMod val="50000"/>
                    <a:lumOff val="50000"/>
                  </a:schemeClr>
                </a:solidFill>
              </a:rPr>
              <a:t> (</a:t>
            </a:r>
            <a:r>
              <a:rPr lang="sv-SE" sz="1200" i="1" dirty="0" err="1">
                <a:solidFill>
                  <a:schemeClr val="tx1">
                    <a:lumMod val="50000"/>
                    <a:lumOff val="50000"/>
                  </a:schemeClr>
                </a:solidFill>
              </a:rPr>
              <a:t>target</a:t>
            </a:r>
            <a:r>
              <a:rPr lang="sv-SE" sz="1200" i="1" dirty="0">
                <a:solidFill>
                  <a:schemeClr val="tx1">
                    <a:lumMod val="50000"/>
                    <a:lumOff val="50000"/>
                  </a:schemeClr>
                </a:solidFill>
              </a:rPr>
              <a:t>) och lägre än vikten vilket talar emot att längavvikelsen är primärt viktdriven. Vid 6 månaders ålder faller flickan nedanför - 2SD men återhämtar sig till 2 år.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b="1" dirty="0"/>
              <a:t>Fråga 5:4 (3p) </a:t>
            </a:r>
            <a:br>
              <a:rPr lang="sv-SE" sz="1600" b="1" dirty="0"/>
            </a:br>
            <a:r>
              <a:rPr lang="sv-SE" sz="1600" dirty="0"/>
              <a:t>Utifrån anamnesen och den kliniska bilden, nämn minst 4 tillstånd som skulle kunna påverka längd- och viktutvecklingen det senaste året? Motivera och beskriv hur du genom ytterligare anamnestisk information, statusfynd och undersökningar/provtagning kan bekräfta/avfärda dina misstankar? </a:t>
            </a:r>
          </a:p>
          <a:p>
            <a:pPr marL="0" indent="0">
              <a:buNone/>
            </a:pPr>
            <a:r>
              <a:rPr lang="sv-SE" sz="1600" dirty="0"/>
              <a:t> </a:t>
            </a:r>
            <a:endParaRPr lang="sv-SE" sz="1600" dirty="0">
              <a:solidFill>
                <a:schemeClr val="accent1"/>
              </a:solidFill>
            </a:endParaRPr>
          </a:p>
        </p:txBody>
      </p:sp>
    </p:spTree>
    <p:extLst>
      <p:ext uri="{BB962C8B-B14F-4D97-AF65-F5344CB8AC3E}">
        <p14:creationId xmlns:p14="http://schemas.microsoft.com/office/powerpoint/2010/main" val="1977805886"/>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5 – Lotta, 2 år och 2 månader </a:t>
            </a:r>
          </a:p>
          <a:p>
            <a:pPr marL="0" indent="0">
              <a:buNone/>
            </a:pPr>
            <a:r>
              <a:rPr lang="sv-SE" sz="1200" i="1" dirty="0">
                <a:solidFill>
                  <a:schemeClr val="tx1">
                    <a:lumMod val="50000"/>
                    <a:lumOff val="50000"/>
                  </a:schemeClr>
                </a:solidFill>
              </a:rPr>
              <a:t>Du sitter på Barnmottagningen i Motala. Remiss har inkommit på en 2 år gammal flicka. Lilla Lotta har haft kontakt med BVC p.g.a. torr hud och kliande utslag. Lotta har ammats fullt fram till 7 månader då modern började introducera mjölk i kosten. Mor har misstänkt mjölk vid ca 8 månaders ålder. Barnmottagningen kontaktades och man bekräftade med ett S-IgE förekomst av IgE antikroppar mot mjölk i låga nivåer. Lotta fick då mjölkfri kost och huden blev bättre. Vid ca 14 månaders ålder fick hon i sig mjölk i kosten utan att reagera och har sedan dess haft mjölk i maten och avslutades från barnmottagningen. Anledningen till besöket är att flickan har haft mycket besvär med förkylningar, långdragen hosta med varierande karaktär, ibland slemmig och ibland retlig, de senaste 6 månaderna. Vid något tillfälle skällande hosta. Samtidigt har huden försämrats i perioder. Senaste veckan besvärligt framför allt med klåda. I status noterar du att flickan är svår att undersöka. Värjer sig vid undersökningen, gråter en stund. I samband med gråt diskret rethosta men du kan så småningom lugna barnet och får undersöka. I status finns klara hållpunkter för en </a:t>
            </a:r>
            <a:r>
              <a:rPr lang="sv-SE" sz="1200" i="1" dirty="0" err="1">
                <a:solidFill>
                  <a:schemeClr val="tx1">
                    <a:lumMod val="50000"/>
                    <a:lumOff val="50000"/>
                  </a:schemeClr>
                </a:solidFill>
              </a:rPr>
              <a:t>obstruktivitet</a:t>
            </a:r>
            <a:r>
              <a:rPr lang="sv-SE" sz="1200" i="1" dirty="0">
                <a:solidFill>
                  <a:schemeClr val="tx1">
                    <a:lumMod val="50000"/>
                    <a:lumOff val="50000"/>
                  </a:schemeClr>
                </a:solidFill>
              </a:rPr>
              <a:t>. Tillsammans med långdragna besvär och atopiskt eksem och tidigare födoämnesallergi får hon diagnosen förkylningsutlöst astma. I arvet framkommer det att mor har astmabesvär och det finns en äldre syster som har haft liknade besvär under de första levnadsåren. Hon är nu i tidiga tonåren och har allergisk hösnuva. </a:t>
            </a:r>
          </a:p>
          <a:p>
            <a:pPr marL="0" indent="0">
              <a:buNone/>
            </a:pPr>
            <a:r>
              <a:rPr lang="sv-SE" sz="1200" i="1" dirty="0">
                <a:solidFill>
                  <a:schemeClr val="tx1">
                    <a:lumMod val="50000"/>
                    <a:lumOff val="50000"/>
                  </a:schemeClr>
                </a:solidFill>
              </a:rPr>
              <a:t>Du noterar att barnet är född i normal tid för </a:t>
            </a:r>
            <a:r>
              <a:rPr lang="sv-SE" sz="1200" i="1" dirty="0" err="1">
                <a:solidFill>
                  <a:schemeClr val="tx1">
                    <a:lumMod val="50000"/>
                    <a:lumOff val="50000"/>
                  </a:schemeClr>
                </a:solidFill>
              </a:rPr>
              <a:t>gestationsålder</a:t>
            </a:r>
            <a:r>
              <a:rPr lang="sv-SE" sz="1200" i="1" dirty="0">
                <a:solidFill>
                  <a:schemeClr val="tx1">
                    <a:lumMod val="50000"/>
                    <a:lumOff val="50000"/>
                  </a:schemeClr>
                </a:solidFill>
              </a:rPr>
              <a:t>, är normal när det gäller längd och vikt vid födelsen (AGA). Viktutvecklingen visar inte på en amningspuckel under första levnadsåret. Längden ligger något under </a:t>
            </a:r>
            <a:r>
              <a:rPr lang="sv-SE" sz="1200" i="1" dirty="0" err="1">
                <a:solidFill>
                  <a:schemeClr val="tx1">
                    <a:lumMod val="50000"/>
                    <a:lumOff val="50000"/>
                  </a:schemeClr>
                </a:solidFill>
              </a:rPr>
              <a:t>förälderlängder</a:t>
            </a:r>
            <a:r>
              <a:rPr lang="sv-SE" sz="1200" i="1" dirty="0">
                <a:solidFill>
                  <a:schemeClr val="tx1">
                    <a:lumMod val="50000"/>
                    <a:lumOff val="50000"/>
                  </a:schemeClr>
                </a:solidFill>
              </a:rPr>
              <a:t> (</a:t>
            </a:r>
            <a:r>
              <a:rPr lang="sv-SE" sz="1200" i="1" dirty="0" err="1">
                <a:solidFill>
                  <a:schemeClr val="tx1">
                    <a:lumMod val="50000"/>
                    <a:lumOff val="50000"/>
                  </a:schemeClr>
                </a:solidFill>
              </a:rPr>
              <a:t>target</a:t>
            </a:r>
            <a:r>
              <a:rPr lang="sv-SE" sz="1200" i="1" dirty="0">
                <a:solidFill>
                  <a:schemeClr val="tx1">
                    <a:lumMod val="50000"/>
                    <a:lumOff val="50000"/>
                  </a:schemeClr>
                </a:solidFill>
              </a:rPr>
              <a:t>) och lägre än vikten vilket talar emot att längavvikelsen är primärt viktdriven. Vid 6 månaders ålder faller flickan nedanför - 2SD men återhämtar sig till 2 år.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b="1" dirty="0"/>
              <a:t>Fråga 5:4 (3p) </a:t>
            </a:r>
            <a:br>
              <a:rPr lang="sv-SE" sz="1600" b="1" dirty="0"/>
            </a:br>
            <a:r>
              <a:rPr lang="sv-SE" sz="1600" dirty="0"/>
              <a:t>Utifrån anamnesen och den kliniska bilden, nämn minst 4 tillstånd som skulle kunna påverka längd- och viktutvecklingen det senaste året? Motivera och beskriv hur du genom ytterligare anamnestisk information, statusfynd och undersökningar/provtagning kan bekräfta/avfärda dina misstankar? </a:t>
            </a:r>
          </a:p>
          <a:p>
            <a:pPr marL="0" indent="0">
              <a:buNone/>
            </a:pPr>
            <a:r>
              <a:rPr lang="sv-SE" sz="1600" dirty="0"/>
              <a:t> </a:t>
            </a:r>
            <a:endParaRPr lang="sv-SE" sz="1600" dirty="0">
              <a:solidFill>
                <a:schemeClr val="accent1"/>
              </a:solidFill>
            </a:endParaRPr>
          </a:p>
        </p:txBody>
      </p:sp>
      <p:pic>
        <p:nvPicPr>
          <p:cNvPr id="2" name="Bildobjekt 1">
            <a:extLst>
              <a:ext uri="{FF2B5EF4-FFF2-40B4-BE49-F238E27FC236}">
                <a16:creationId xmlns:a16="http://schemas.microsoft.com/office/drawing/2014/main" id="{C5733B07-686B-20FE-B572-AA01BEA7D729}"/>
              </a:ext>
            </a:extLst>
          </p:cNvPr>
          <p:cNvPicPr>
            <a:picLocks noChangeAspect="1"/>
          </p:cNvPicPr>
          <p:nvPr/>
        </p:nvPicPr>
        <p:blipFill>
          <a:blip r:embed="rId2"/>
          <a:stretch>
            <a:fillRect/>
          </a:stretch>
        </p:blipFill>
        <p:spPr>
          <a:xfrm>
            <a:off x="797595" y="3858146"/>
            <a:ext cx="5422900" cy="2870200"/>
          </a:xfrm>
          <a:prstGeom prst="rect">
            <a:avLst/>
          </a:prstGeom>
        </p:spPr>
      </p:pic>
    </p:spTree>
    <p:extLst>
      <p:ext uri="{BB962C8B-B14F-4D97-AF65-F5344CB8AC3E}">
        <p14:creationId xmlns:p14="http://schemas.microsoft.com/office/powerpoint/2010/main" val="2813613278"/>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5 – Lotta, 2 år och 2 månader </a:t>
            </a:r>
          </a:p>
          <a:p>
            <a:pPr marL="0" indent="0">
              <a:buNone/>
            </a:pPr>
            <a:r>
              <a:rPr lang="sv-SE" sz="1200" i="1" dirty="0">
                <a:solidFill>
                  <a:schemeClr val="tx1">
                    <a:lumMod val="50000"/>
                    <a:lumOff val="50000"/>
                  </a:schemeClr>
                </a:solidFill>
              </a:rPr>
              <a:t>Du sitter på Barnmottagningen i Motala. Remiss har inkommit på en 2 år gammal flicka. Lilla Lotta har haft kontakt med BVC p.g.a. torr hud och kliande utslag. Lotta har ammats fullt fram till 7 månader då modern började introducera mjölk i kosten. Mor har misstänkt mjölk vid ca 8 månaders ålder. Barnmottagningen kontaktades och man bekräftade med ett S-IgE förekomst av IgE antikroppar mot mjölk i låga nivåer. Lotta fick då mjölkfri kost och huden blev bättre. Vid ca 14 månaders ålder fick hon i sig mjölk i kosten utan att reagera och har sedan dess haft mjölk i maten och avslutades från barnmottagningen. Anledningen till besöket är att flickan har haft mycket besvär med förkylningar, långdragen hosta med varierande karaktär, ibland slemmig och ibland retlig, de senaste 6 månaderna. Vid något tillfälle skällande hosta. Samtidigt har huden försämrats i perioder. Senaste veckan besvärligt framför allt med klåda. I status noterar du att flickan är svår att undersöka. Värjer sig vid undersökningen, gråter en stund. I samband med gråt diskret rethosta men du kan så småningom lugna barnet och får undersöka. I status finns klara hållpunkter för en </a:t>
            </a:r>
            <a:r>
              <a:rPr lang="sv-SE" sz="1200" i="1" dirty="0" err="1">
                <a:solidFill>
                  <a:schemeClr val="tx1">
                    <a:lumMod val="50000"/>
                    <a:lumOff val="50000"/>
                  </a:schemeClr>
                </a:solidFill>
              </a:rPr>
              <a:t>obstruktivitet</a:t>
            </a:r>
            <a:r>
              <a:rPr lang="sv-SE" sz="1200" i="1" dirty="0">
                <a:solidFill>
                  <a:schemeClr val="tx1">
                    <a:lumMod val="50000"/>
                    <a:lumOff val="50000"/>
                  </a:schemeClr>
                </a:solidFill>
              </a:rPr>
              <a:t>. Tillsammans med långdragna besvär och atopiskt eksem och tidigare födoämnesallergi får hon diagnosen förkylningsutlöst astma. I arvet framkommer det att mor har astmabesvär och det finns en äldre syster som har haft liknade besvär under de första levnadsåren. Hon är nu i tidiga tonåren och har allergisk hösnuva. </a:t>
            </a:r>
          </a:p>
          <a:p>
            <a:pPr marL="0" indent="0">
              <a:buNone/>
            </a:pPr>
            <a:r>
              <a:rPr lang="sv-SE" sz="1200" i="1" dirty="0">
                <a:solidFill>
                  <a:schemeClr val="tx1">
                    <a:lumMod val="50000"/>
                    <a:lumOff val="50000"/>
                  </a:schemeClr>
                </a:solidFill>
              </a:rPr>
              <a:t>Du noterar att barnet är född i normal tid för </a:t>
            </a:r>
            <a:r>
              <a:rPr lang="sv-SE" sz="1200" i="1" dirty="0" err="1">
                <a:solidFill>
                  <a:schemeClr val="tx1">
                    <a:lumMod val="50000"/>
                    <a:lumOff val="50000"/>
                  </a:schemeClr>
                </a:solidFill>
              </a:rPr>
              <a:t>gestationsålder</a:t>
            </a:r>
            <a:r>
              <a:rPr lang="sv-SE" sz="1200" i="1" dirty="0">
                <a:solidFill>
                  <a:schemeClr val="tx1">
                    <a:lumMod val="50000"/>
                    <a:lumOff val="50000"/>
                  </a:schemeClr>
                </a:solidFill>
              </a:rPr>
              <a:t>, är normal när det gäller längd och vikt vid födelsen (AGA). Viktutvecklingen visar inte på en amningspuckel under första levnadsåret. Längden ligger något under </a:t>
            </a:r>
            <a:r>
              <a:rPr lang="sv-SE" sz="1200" i="1" dirty="0" err="1">
                <a:solidFill>
                  <a:schemeClr val="tx1">
                    <a:lumMod val="50000"/>
                    <a:lumOff val="50000"/>
                  </a:schemeClr>
                </a:solidFill>
              </a:rPr>
              <a:t>förälderlängder</a:t>
            </a:r>
            <a:r>
              <a:rPr lang="sv-SE" sz="1200" i="1" dirty="0">
                <a:solidFill>
                  <a:schemeClr val="tx1">
                    <a:lumMod val="50000"/>
                    <a:lumOff val="50000"/>
                  </a:schemeClr>
                </a:solidFill>
              </a:rPr>
              <a:t> (</a:t>
            </a:r>
            <a:r>
              <a:rPr lang="sv-SE" sz="1200" i="1" dirty="0" err="1">
                <a:solidFill>
                  <a:schemeClr val="tx1">
                    <a:lumMod val="50000"/>
                    <a:lumOff val="50000"/>
                  </a:schemeClr>
                </a:solidFill>
              </a:rPr>
              <a:t>target</a:t>
            </a:r>
            <a:r>
              <a:rPr lang="sv-SE" sz="1200" i="1" dirty="0">
                <a:solidFill>
                  <a:schemeClr val="tx1">
                    <a:lumMod val="50000"/>
                    <a:lumOff val="50000"/>
                  </a:schemeClr>
                </a:solidFill>
              </a:rPr>
              <a:t>) och lägre än vikten vilket talar emot att längavvikelsen är primärt viktdriven. Vid 6 månaders ålder faller flickan nedanför - 2SD men återhämtar sig till 2 år.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400" dirty="0"/>
              <a:t>Anamnesen talar för ny födoämnesallergi; ny sensibilisering mot födoämnen (IgE/pricktest mot ägg, vete, soja, fisk) skulle kunna förklara försämringen av eksem. </a:t>
            </a:r>
          </a:p>
          <a:p>
            <a:pPr marL="0" indent="0">
              <a:buNone/>
            </a:pPr>
            <a:r>
              <a:rPr lang="sv-SE" sz="1400" dirty="0" err="1"/>
              <a:t>Glutenintolernas</a:t>
            </a:r>
            <a:r>
              <a:rPr lang="sv-SE" sz="1400" dirty="0"/>
              <a:t> (ovanligt i detta läge men ej omöjligt, kontrollera </a:t>
            </a:r>
            <a:r>
              <a:rPr lang="sv-SE" sz="1400" dirty="0" err="1"/>
              <a:t>transglutaminas</a:t>
            </a:r>
            <a:r>
              <a:rPr lang="sv-SE" sz="1400" dirty="0"/>
              <a:t> antikroppar) och brukar påverka primärt vikt och sedan längd. </a:t>
            </a:r>
          </a:p>
          <a:p>
            <a:pPr marL="0" indent="0">
              <a:buNone/>
            </a:pPr>
            <a:r>
              <a:rPr lang="sv-SE" sz="1400" dirty="0"/>
              <a:t>Svårigheter med övergång från amning till fast föda och otillräckligt energiintag (kontrollera kostrutiner). </a:t>
            </a:r>
          </a:p>
          <a:p>
            <a:pPr marL="0" indent="0">
              <a:buNone/>
            </a:pPr>
            <a:r>
              <a:rPr lang="sv-SE" sz="1400" dirty="0"/>
              <a:t>En primär påverkan av längden </a:t>
            </a:r>
            <a:r>
              <a:rPr lang="sv-SE" sz="1400" dirty="0" err="1"/>
              <a:t>pga</a:t>
            </a:r>
            <a:r>
              <a:rPr lang="sv-SE" sz="1400" dirty="0"/>
              <a:t> </a:t>
            </a:r>
            <a:r>
              <a:rPr lang="sv-SE" sz="1400" dirty="0" err="1"/>
              <a:t>skelettdysplasi</a:t>
            </a:r>
            <a:r>
              <a:rPr lang="sv-SE" sz="1400" dirty="0"/>
              <a:t> och Turners syndrom är osannolik då längden normaliseras. Generell belastning på utvecklingen av både längd och vikt av tätt återkommande infektioner (inflammation och nutrition). Detta skulle kunna förklara den långdragna perioden med hosta. Anamnesen viktig för att särskilja infektionskänslighet (</a:t>
            </a:r>
            <a:r>
              <a:rPr lang="sv-SE" sz="1400" dirty="0" err="1"/>
              <a:t>Ev</a:t>
            </a:r>
            <a:r>
              <a:rPr lang="sv-SE" sz="1400" dirty="0"/>
              <a:t> Proteinprofil och </a:t>
            </a:r>
            <a:r>
              <a:rPr lang="sv-SE" sz="1400" dirty="0" err="1"/>
              <a:t>IgG</a:t>
            </a:r>
            <a:r>
              <a:rPr lang="sv-SE" sz="1400" dirty="0"/>
              <a:t> subklasser vid anamnes på djupa bakteriella infektioner). </a:t>
            </a:r>
          </a:p>
          <a:p>
            <a:pPr marL="0" indent="0">
              <a:buNone/>
            </a:pPr>
            <a:r>
              <a:rPr lang="sv-SE" sz="1400" dirty="0"/>
              <a:t>Autoimmun </a:t>
            </a:r>
            <a:r>
              <a:rPr lang="sv-SE" sz="1400" dirty="0" err="1"/>
              <a:t>tyreoidit</a:t>
            </a:r>
            <a:r>
              <a:rPr lang="sv-SE" sz="1400" dirty="0"/>
              <a:t> debuterar senare men </a:t>
            </a:r>
            <a:r>
              <a:rPr lang="sv-SE" sz="1400" dirty="0" err="1"/>
              <a:t>tyreoidea</a:t>
            </a:r>
            <a:r>
              <a:rPr lang="sv-SE" sz="1400" dirty="0"/>
              <a:t> prover bör kontrolleras. </a:t>
            </a:r>
          </a:p>
          <a:p>
            <a:pPr marL="0" indent="0">
              <a:buNone/>
            </a:pPr>
            <a:r>
              <a:rPr lang="sv-SE" sz="1400" dirty="0"/>
              <a:t>Lotta visade sig ha positiv pricktest mot vete. Normala prover och bra anamnes vad gäller kosten. </a:t>
            </a:r>
            <a:br>
              <a:rPr lang="sv-SE" sz="1400" dirty="0"/>
            </a:br>
            <a:br>
              <a:rPr lang="sv-SE" sz="1400" dirty="0"/>
            </a:br>
            <a:r>
              <a:rPr lang="sv-SE" sz="1600" b="1" dirty="0"/>
              <a:t>Fråga 5:5</a:t>
            </a:r>
            <a:r>
              <a:rPr lang="sv-SE" sz="1600" dirty="0"/>
              <a:t>. </a:t>
            </a:r>
            <a:r>
              <a:rPr lang="sv-SE" sz="1600" b="1" dirty="0"/>
              <a:t>(3p) </a:t>
            </a:r>
            <a:br>
              <a:rPr lang="sv-SE" sz="1600" b="1" dirty="0"/>
            </a:br>
            <a:r>
              <a:rPr lang="sv-SE" sz="1600" dirty="0"/>
              <a:t>Hur skulle du vilja behandla flickans eksem? Var så konkret som möjligt! </a:t>
            </a:r>
            <a:br>
              <a:rPr lang="sv-SE" sz="1600" dirty="0"/>
            </a:br>
            <a:br>
              <a:rPr lang="sv-SE" sz="1600" dirty="0"/>
            </a:br>
            <a:r>
              <a:rPr lang="sv-SE" sz="1600" dirty="0"/>
              <a:t> </a:t>
            </a:r>
            <a:endParaRPr lang="sv-SE" sz="1600" dirty="0">
              <a:solidFill>
                <a:schemeClr val="accent1"/>
              </a:solidFill>
            </a:endParaRPr>
          </a:p>
        </p:txBody>
      </p:sp>
    </p:spTree>
    <p:extLst>
      <p:ext uri="{BB962C8B-B14F-4D97-AF65-F5344CB8AC3E}">
        <p14:creationId xmlns:p14="http://schemas.microsoft.com/office/powerpoint/2010/main" val="3865038440"/>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5 – Lotta, 2 år och 2 månader </a:t>
            </a:r>
          </a:p>
          <a:p>
            <a:pPr marL="0" indent="0">
              <a:buNone/>
            </a:pPr>
            <a:r>
              <a:rPr lang="sv-SE" sz="1200" i="1" dirty="0">
                <a:solidFill>
                  <a:schemeClr val="tx1">
                    <a:lumMod val="50000"/>
                    <a:lumOff val="50000"/>
                  </a:schemeClr>
                </a:solidFill>
              </a:rPr>
              <a:t>Du sitter på Barnmottagningen i Motala. Remiss har inkommit på en 2 år gammal flicka. Lilla Lotta har haft kontakt med BVC p.g.a. torr hud och kliande utslag. Lotta har ammats fullt fram till 7 månader då modern började introducera mjölk i kosten. Mor har misstänkt mjölk vid ca 8 månaders ålder. Barnmottagningen kontaktades och man bekräftade med ett S-IgE förekomst av IgE antikroppar mot mjölk i låga nivåer. Lotta fick då mjölkfri kost och huden blev bättre. Vid ca 14 månaders ålder fick hon i sig mjölk i kosten utan att reagera och har sedan dess haft mjölk i maten och avslutades från barnmottagningen. Anledningen till besöket är att flickan har haft mycket besvär med förkylningar, långdragen hosta med varierande karaktär, ibland slemmig och ibland retlig, de senaste 6 månaderna. Vid något tillfälle skällande hosta. Samtidigt har huden försämrats i perioder. Senaste veckan besvärligt framför allt med klåda. I status noterar du att flickan är svår att undersöka. Värjer sig vid undersökningen, gråter en stund. I samband med gråt diskret rethosta men du kan så småningom lugna barnet och får undersöka. I status finns klara hållpunkter för en </a:t>
            </a:r>
            <a:r>
              <a:rPr lang="sv-SE" sz="1200" i="1" dirty="0" err="1">
                <a:solidFill>
                  <a:schemeClr val="tx1">
                    <a:lumMod val="50000"/>
                    <a:lumOff val="50000"/>
                  </a:schemeClr>
                </a:solidFill>
              </a:rPr>
              <a:t>obstruktivitet</a:t>
            </a:r>
            <a:r>
              <a:rPr lang="sv-SE" sz="1200" i="1" dirty="0">
                <a:solidFill>
                  <a:schemeClr val="tx1">
                    <a:lumMod val="50000"/>
                    <a:lumOff val="50000"/>
                  </a:schemeClr>
                </a:solidFill>
              </a:rPr>
              <a:t>. Tillsammans med långdragna besvär och atopiskt eksem och tidigare födoämnesallergi får hon diagnosen förkylningsutlöst astma. I arvet framkommer det att mor har astmabesvär och det finns en äldre syster som har haft liknade besvär under de första levnadsåren. Hon är nu i tidiga tonåren och har allergisk hösnuva. </a:t>
            </a:r>
          </a:p>
          <a:p>
            <a:pPr marL="0" indent="0">
              <a:buNone/>
            </a:pPr>
            <a:r>
              <a:rPr lang="sv-SE" sz="1200" i="1" dirty="0">
                <a:solidFill>
                  <a:schemeClr val="tx1">
                    <a:lumMod val="50000"/>
                    <a:lumOff val="50000"/>
                  </a:schemeClr>
                </a:solidFill>
              </a:rPr>
              <a:t>Du noterar att barnet är född i normal tid för </a:t>
            </a:r>
            <a:r>
              <a:rPr lang="sv-SE" sz="1200" i="1" dirty="0" err="1">
                <a:solidFill>
                  <a:schemeClr val="tx1">
                    <a:lumMod val="50000"/>
                    <a:lumOff val="50000"/>
                  </a:schemeClr>
                </a:solidFill>
              </a:rPr>
              <a:t>gestationsålder</a:t>
            </a:r>
            <a:r>
              <a:rPr lang="sv-SE" sz="1200" i="1" dirty="0">
                <a:solidFill>
                  <a:schemeClr val="tx1">
                    <a:lumMod val="50000"/>
                    <a:lumOff val="50000"/>
                  </a:schemeClr>
                </a:solidFill>
              </a:rPr>
              <a:t>, är normal när det gäller längd och vikt vid födelsen (AGA). Viktutvecklingen visar inte på en amningspuckel under första levnadsåret. Längden ligger något under </a:t>
            </a:r>
            <a:r>
              <a:rPr lang="sv-SE" sz="1200" i="1" dirty="0" err="1">
                <a:solidFill>
                  <a:schemeClr val="tx1">
                    <a:lumMod val="50000"/>
                    <a:lumOff val="50000"/>
                  </a:schemeClr>
                </a:solidFill>
              </a:rPr>
              <a:t>förälderlängder</a:t>
            </a:r>
            <a:r>
              <a:rPr lang="sv-SE" sz="1200" i="1" dirty="0">
                <a:solidFill>
                  <a:schemeClr val="tx1">
                    <a:lumMod val="50000"/>
                    <a:lumOff val="50000"/>
                  </a:schemeClr>
                </a:solidFill>
              </a:rPr>
              <a:t> (</a:t>
            </a:r>
            <a:r>
              <a:rPr lang="sv-SE" sz="1200" i="1" dirty="0" err="1">
                <a:solidFill>
                  <a:schemeClr val="tx1">
                    <a:lumMod val="50000"/>
                    <a:lumOff val="50000"/>
                  </a:schemeClr>
                </a:solidFill>
              </a:rPr>
              <a:t>target</a:t>
            </a:r>
            <a:r>
              <a:rPr lang="sv-SE" sz="1200" i="1" dirty="0">
                <a:solidFill>
                  <a:schemeClr val="tx1">
                    <a:lumMod val="50000"/>
                    <a:lumOff val="50000"/>
                  </a:schemeClr>
                </a:solidFill>
              </a:rPr>
              <a:t>) och lägre än vikten vilket talar emot att längavvikelsen är primärt viktdriven. Vid 6 månaders ålder faller flickan nedanför - 2SD men återhämtar sig till 2 år.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400" dirty="0"/>
              <a:t>Anamnesen talar för ny födoämnesallergi; ny sensibilisering mot födoämnen (IgE/pricktest mot ägg, vete, soja, fisk) skulle kunna förklara försämringen av eksem. </a:t>
            </a:r>
          </a:p>
          <a:p>
            <a:pPr marL="0" indent="0">
              <a:buNone/>
            </a:pPr>
            <a:r>
              <a:rPr lang="sv-SE" sz="1400" dirty="0" err="1"/>
              <a:t>Glutenintolernas</a:t>
            </a:r>
            <a:r>
              <a:rPr lang="sv-SE" sz="1400" dirty="0"/>
              <a:t> (ovanligt i detta läge men ej omöjligt, kontrollera </a:t>
            </a:r>
            <a:r>
              <a:rPr lang="sv-SE" sz="1400" dirty="0" err="1"/>
              <a:t>transglutaminas</a:t>
            </a:r>
            <a:r>
              <a:rPr lang="sv-SE" sz="1400" dirty="0"/>
              <a:t> antikroppar) och brukar påverka primärt vikt och sedan längd. </a:t>
            </a:r>
          </a:p>
          <a:p>
            <a:pPr marL="0" indent="0">
              <a:buNone/>
            </a:pPr>
            <a:r>
              <a:rPr lang="sv-SE" sz="1400" dirty="0"/>
              <a:t>Svårigheter med övergång från amning till fast föda och otillräckligt energiintag (kontrollera kostrutiner). </a:t>
            </a:r>
          </a:p>
          <a:p>
            <a:pPr marL="0" indent="0">
              <a:buNone/>
            </a:pPr>
            <a:r>
              <a:rPr lang="sv-SE" sz="1400" dirty="0"/>
              <a:t>En primär påverkan av längden </a:t>
            </a:r>
            <a:r>
              <a:rPr lang="sv-SE" sz="1400" dirty="0" err="1"/>
              <a:t>pga</a:t>
            </a:r>
            <a:r>
              <a:rPr lang="sv-SE" sz="1400" dirty="0"/>
              <a:t> </a:t>
            </a:r>
            <a:r>
              <a:rPr lang="sv-SE" sz="1400" dirty="0" err="1"/>
              <a:t>skelettdysplasi</a:t>
            </a:r>
            <a:r>
              <a:rPr lang="sv-SE" sz="1400" dirty="0"/>
              <a:t> och Turners syndrom är osannolik då längden normaliseras. Generell belastning på utvecklingen av både längd och vikt av tätt återkommande infektioner (inflammation och nutrition). Detta skulle kunna förklara den långdragna perioden med hosta. Anamnesen viktig för att särskilja infektionskänslighet (</a:t>
            </a:r>
            <a:r>
              <a:rPr lang="sv-SE" sz="1400" dirty="0" err="1"/>
              <a:t>Ev</a:t>
            </a:r>
            <a:r>
              <a:rPr lang="sv-SE" sz="1400" dirty="0"/>
              <a:t> Proteinprofil och </a:t>
            </a:r>
            <a:r>
              <a:rPr lang="sv-SE" sz="1400" dirty="0" err="1"/>
              <a:t>IgG</a:t>
            </a:r>
            <a:r>
              <a:rPr lang="sv-SE" sz="1400" dirty="0"/>
              <a:t> subklasser vid anamnes på djupa bakteriella infektioner). </a:t>
            </a:r>
          </a:p>
          <a:p>
            <a:pPr marL="0" indent="0">
              <a:buNone/>
            </a:pPr>
            <a:r>
              <a:rPr lang="sv-SE" sz="1400" dirty="0"/>
              <a:t>Autoimmun </a:t>
            </a:r>
            <a:r>
              <a:rPr lang="sv-SE" sz="1400" dirty="0" err="1"/>
              <a:t>tyreoidit</a:t>
            </a:r>
            <a:r>
              <a:rPr lang="sv-SE" sz="1400" dirty="0"/>
              <a:t> debuterar senare men </a:t>
            </a:r>
            <a:r>
              <a:rPr lang="sv-SE" sz="1400" dirty="0" err="1"/>
              <a:t>tyreoidea</a:t>
            </a:r>
            <a:r>
              <a:rPr lang="sv-SE" sz="1400" dirty="0"/>
              <a:t> prover bör kontrolleras. </a:t>
            </a:r>
          </a:p>
          <a:p>
            <a:pPr marL="0" indent="0">
              <a:buNone/>
            </a:pPr>
            <a:r>
              <a:rPr lang="sv-SE" sz="1400" dirty="0"/>
              <a:t>Lotta visade sig ha positiv pricktest mot vete. Normala prover och bra anamnes vad gäller kosten. </a:t>
            </a:r>
            <a:br>
              <a:rPr lang="sv-SE" sz="1400" dirty="0"/>
            </a:br>
            <a:br>
              <a:rPr lang="sv-SE" sz="1400" dirty="0"/>
            </a:br>
            <a:r>
              <a:rPr lang="sv-SE" sz="1600" b="1" dirty="0"/>
              <a:t>Fråga 5:5</a:t>
            </a:r>
            <a:r>
              <a:rPr lang="sv-SE" sz="1600" dirty="0"/>
              <a:t>. </a:t>
            </a:r>
            <a:r>
              <a:rPr lang="sv-SE" sz="1600" b="1" dirty="0"/>
              <a:t>(3p) </a:t>
            </a:r>
            <a:br>
              <a:rPr lang="sv-SE" sz="1600" b="1" dirty="0"/>
            </a:br>
            <a:r>
              <a:rPr lang="sv-SE" sz="1600" dirty="0"/>
              <a:t>Hur skulle du vilja behandla flickans eksem? Var så konkret som möjligt! </a:t>
            </a:r>
            <a:br>
              <a:rPr lang="sv-SE" sz="1600" dirty="0"/>
            </a:br>
            <a:br>
              <a:rPr lang="sv-SE" sz="1600" dirty="0"/>
            </a:br>
            <a:r>
              <a:rPr lang="sv-SE" sz="1600" b="1" dirty="0">
                <a:solidFill>
                  <a:schemeClr val="accent4"/>
                </a:solidFill>
              </a:rPr>
              <a:t>Svarsförslag: </a:t>
            </a:r>
            <a:br>
              <a:rPr lang="sv-SE" sz="1600" b="1" dirty="0">
                <a:solidFill>
                  <a:schemeClr val="accent4"/>
                </a:solidFill>
              </a:rPr>
            </a:br>
            <a:r>
              <a:rPr lang="sv-SE" sz="1600" dirty="0" err="1">
                <a:solidFill>
                  <a:schemeClr val="accent4"/>
                </a:solidFill>
              </a:rPr>
              <a:t>Vetefri</a:t>
            </a:r>
            <a:r>
              <a:rPr lang="sv-SE" sz="1600" dirty="0">
                <a:solidFill>
                  <a:schemeClr val="accent4"/>
                </a:solidFill>
              </a:rPr>
              <a:t> kost, mjukgörande salvor, Kortisonsalvor, grupp 2-3 med nedtrappning av styrkan på kortisonsalvorna </a:t>
            </a:r>
          </a:p>
          <a:p>
            <a:pPr marL="0" indent="0">
              <a:buNone/>
            </a:pPr>
            <a:r>
              <a:rPr lang="sv-SE" sz="1600" dirty="0"/>
              <a:t> </a:t>
            </a:r>
            <a:endParaRPr lang="sv-SE" sz="1600" dirty="0">
              <a:solidFill>
                <a:schemeClr val="accent1"/>
              </a:solidFill>
            </a:endParaRPr>
          </a:p>
        </p:txBody>
      </p:sp>
    </p:spTree>
    <p:extLst>
      <p:ext uri="{BB962C8B-B14F-4D97-AF65-F5344CB8AC3E}">
        <p14:creationId xmlns:p14="http://schemas.microsoft.com/office/powerpoint/2010/main" val="2191711518"/>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5 – Lotta, 2 år och 2 månader </a:t>
            </a:r>
          </a:p>
          <a:p>
            <a:pPr marL="0" indent="0">
              <a:buNone/>
            </a:pPr>
            <a:r>
              <a:rPr lang="sv-SE" sz="1200" i="1" dirty="0">
                <a:solidFill>
                  <a:schemeClr val="tx1">
                    <a:lumMod val="50000"/>
                    <a:lumOff val="50000"/>
                  </a:schemeClr>
                </a:solidFill>
              </a:rPr>
              <a:t>Du sitter på Barnmottagningen i Motala. Remiss har inkommit på en 2 år gammal flicka. Lilla Lotta har haft kontakt med BVC p.g.a. torr hud och kliande utslag. Lotta har ammats fullt fram till 7 månader då modern började introducera mjölk i kosten. Mor har misstänkt mjölk vid ca 8 månaders ålder. Barnmottagningen kontaktades och man bekräftade med ett S-IgE förekomst av IgE antikroppar mot mjölk i låga nivåer. Lotta fick då mjölkfri kost och huden blev bättre. Vid ca 14 månaders ålder fick hon i sig mjölk i kosten utan att reagera och har sedan dess haft mjölk i maten och avslutades från barnmottagningen. Anledningen till besöket är att flickan har haft mycket besvär med förkylningar, långdragen hosta med varierande karaktär, ibland slemmig och ibland retlig, de senaste 6 månaderna. Vid något tillfälle skällande hosta. Samtidigt har huden försämrats i perioder. Senaste veckan besvärligt framför allt med klåda. I status noterar du att flickan är svår att undersöka. Värjer sig vid undersökningen, gråter en stund. I samband med gråt diskret rethosta men du kan så småningom lugna barnet och får undersöka. I status finns klara hållpunkter för en </a:t>
            </a:r>
            <a:r>
              <a:rPr lang="sv-SE" sz="1200" i="1" dirty="0" err="1">
                <a:solidFill>
                  <a:schemeClr val="tx1">
                    <a:lumMod val="50000"/>
                    <a:lumOff val="50000"/>
                  </a:schemeClr>
                </a:solidFill>
              </a:rPr>
              <a:t>obstruktivitet</a:t>
            </a:r>
            <a:r>
              <a:rPr lang="sv-SE" sz="1200" i="1" dirty="0">
                <a:solidFill>
                  <a:schemeClr val="tx1">
                    <a:lumMod val="50000"/>
                    <a:lumOff val="50000"/>
                  </a:schemeClr>
                </a:solidFill>
              </a:rPr>
              <a:t>. Tillsammans med långdragna besvär och atopiskt eksem och tidigare födoämnesallergi får hon diagnosen förkylningsutlöst astma. I arvet framkommer det att mor har astmabesvär och det finns en äldre syster som har haft liknade besvär under de första levnadsåren. Hon är nu i tidiga tonåren och har allergisk hösnuva. </a:t>
            </a:r>
          </a:p>
          <a:p>
            <a:pPr marL="0" indent="0">
              <a:buNone/>
            </a:pPr>
            <a:r>
              <a:rPr lang="sv-SE" sz="1200" i="1" dirty="0">
                <a:solidFill>
                  <a:schemeClr val="tx1">
                    <a:lumMod val="50000"/>
                    <a:lumOff val="50000"/>
                  </a:schemeClr>
                </a:solidFill>
              </a:rPr>
              <a:t>Du noterar att barnet är född i normal tid för </a:t>
            </a:r>
            <a:r>
              <a:rPr lang="sv-SE" sz="1200" i="1" dirty="0" err="1">
                <a:solidFill>
                  <a:schemeClr val="tx1">
                    <a:lumMod val="50000"/>
                    <a:lumOff val="50000"/>
                  </a:schemeClr>
                </a:solidFill>
              </a:rPr>
              <a:t>gestationsålder</a:t>
            </a:r>
            <a:r>
              <a:rPr lang="sv-SE" sz="1200" i="1" dirty="0">
                <a:solidFill>
                  <a:schemeClr val="tx1">
                    <a:lumMod val="50000"/>
                    <a:lumOff val="50000"/>
                  </a:schemeClr>
                </a:solidFill>
              </a:rPr>
              <a:t>, är normal när det gäller längd och vikt vid födelsen (AGA). Viktutvecklingen visar inte på en amningspuckel under första levnadsåret. Längden ligger något under </a:t>
            </a:r>
            <a:r>
              <a:rPr lang="sv-SE" sz="1200" i="1" dirty="0" err="1">
                <a:solidFill>
                  <a:schemeClr val="tx1">
                    <a:lumMod val="50000"/>
                    <a:lumOff val="50000"/>
                  </a:schemeClr>
                </a:solidFill>
              </a:rPr>
              <a:t>förälderlängder</a:t>
            </a:r>
            <a:r>
              <a:rPr lang="sv-SE" sz="1200" i="1" dirty="0">
                <a:solidFill>
                  <a:schemeClr val="tx1">
                    <a:lumMod val="50000"/>
                    <a:lumOff val="50000"/>
                  </a:schemeClr>
                </a:solidFill>
              </a:rPr>
              <a:t> (</a:t>
            </a:r>
            <a:r>
              <a:rPr lang="sv-SE" sz="1200" i="1" dirty="0" err="1">
                <a:solidFill>
                  <a:schemeClr val="tx1">
                    <a:lumMod val="50000"/>
                    <a:lumOff val="50000"/>
                  </a:schemeClr>
                </a:solidFill>
              </a:rPr>
              <a:t>target</a:t>
            </a:r>
            <a:r>
              <a:rPr lang="sv-SE" sz="1200" i="1" dirty="0">
                <a:solidFill>
                  <a:schemeClr val="tx1">
                    <a:lumMod val="50000"/>
                    <a:lumOff val="50000"/>
                  </a:schemeClr>
                </a:solidFill>
              </a:rPr>
              <a:t>) och lägre än vikten vilket talar emot att längavvikelsen är primärt viktdriven. Vid 6 månaders ålder faller flickan nedanför - 2SD men återhämtar sig till 2 år.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400" dirty="0"/>
              <a:t>Anamnesen talar för ny födoämnesallergi; ny sensibilisering mot födoämnen (IgE/pricktest mot ägg, vete, soja, fisk) skulle kunna förklara försämringen av eksem. </a:t>
            </a:r>
          </a:p>
          <a:p>
            <a:pPr marL="0" indent="0">
              <a:buNone/>
            </a:pPr>
            <a:r>
              <a:rPr lang="sv-SE" sz="1400" dirty="0" err="1"/>
              <a:t>Glutenintolernas</a:t>
            </a:r>
            <a:r>
              <a:rPr lang="sv-SE" sz="1400" dirty="0"/>
              <a:t> (ovanligt i detta läge men ej omöjligt, kontrollera </a:t>
            </a:r>
            <a:r>
              <a:rPr lang="sv-SE" sz="1400" dirty="0" err="1"/>
              <a:t>transglutaminas</a:t>
            </a:r>
            <a:r>
              <a:rPr lang="sv-SE" sz="1400" dirty="0"/>
              <a:t> antikroppar) och brukar påverka primärt vikt och sedan längd. </a:t>
            </a:r>
          </a:p>
          <a:p>
            <a:pPr marL="0" indent="0">
              <a:buNone/>
            </a:pPr>
            <a:r>
              <a:rPr lang="sv-SE" sz="1400" dirty="0"/>
              <a:t>Svårigheter med övergång från amning till fast föda och otillräckligt energiintag (kontrollera kostrutiner). </a:t>
            </a:r>
          </a:p>
          <a:p>
            <a:pPr marL="0" indent="0">
              <a:buNone/>
            </a:pPr>
            <a:r>
              <a:rPr lang="sv-SE" sz="1400" dirty="0"/>
              <a:t>En primär påverkan av längden </a:t>
            </a:r>
            <a:r>
              <a:rPr lang="sv-SE" sz="1400" dirty="0" err="1"/>
              <a:t>pga</a:t>
            </a:r>
            <a:r>
              <a:rPr lang="sv-SE" sz="1400" dirty="0"/>
              <a:t> </a:t>
            </a:r>
            <a:r>
              <a:rPr lang="sv-SE" sz="1400" dirty="0" err="1"/>
              <a:t>skelettdysplasi</a:t>
            </a:r>
            <a:r>
              <a:rPr lang="sv-SE" sz="1400" dirty="0"/>
              <a:t> och Turners syndrom är osannolik då längden normaliseras. Generell belastning på utvecklingen av både längd och vikt av tätt återkommande infektioner (inflammation och nutrition). Detta skulle kunna förklara den långdragna perioden med hosta. Anamnesen viktig för att särskilja infektionskänslighet (</a:t>
            </a:r>
            <a:r>
              <a:rPr lang="sv-SE" sz="1400" dirty="0" err="1"/>
              <a:t>Ev</a:t>
            </a:r>
            <a:r>
              <a:rPr lang="sv-SE" sz="1400" dirty="0"/>
              <a:t> Proteinprofil och </a:t>
            </a:r>
            <a:r>
              <a:rPr lang="sv-SE" sz="1400" dirty="0" err="1"/>
              <a:t>IgG</a:t>
            </a:r>
            <a:r>
              <a:rPr lang="sv-SE" sz="1400" dirty="0"/>
              <a:t> subklasser vid anamnes på djupa bakteriella infektioner). </a:t>
            </a:r>
          </a:p>
          <a:p>
            <a:pPr marL="0" indent="0">
              <a:buNone/>
            </a:pPr>
            <a:r>
              <a:rPr lang="sv-SE" sz="1400" dirty="0"/>
              <a:t>Autoimmun </a:t>
            </a:r>
            <a:r>
              <a:rPr lang="sv-SE" sz="1400" dirty="0" err="1"/>
              <a:t>tyreoidit</a:t>
            </a:r>
            <a:r>
              <a:rPr lang="sv-SE" sz="1400" dirty="0"/>
              <a:t> debuterar senare men </a:t>
            </a:r>
            <a:r>
              <a:rPr lang="sv-SE" sz="1400" dirty="0" err="1"/>
              <a:t>tyreoidea</a:t>
            </a:r>
            <a:r>
              <a:rPr lang="sv-SE" sz="1400" dirty="0"/>
              <a:t> prover bör kontrolleras. </a:t>
            </a:r>
          </a:p>
          <a:p>
            <a:pPr marL="0" indent="0">
              <a:buNone/>
            </a:pPr>
            <a:r>
              <a:rPr lang="sv-SE" sz="1400" dirty="0"/>
              <a:t>Lotta visade sig ha positiv pricktest mot vete. Normala prover och bra anamnes vad gäller kosten. </a:t>
            </a:r>
            <a:br>
              <a:rPr lang="sv-SE" sz="1400" dirty="0"/>
            </a:br>
            <a:br>
              <a:rPr lang="sv-SE" sz="1600" dirty="0"/>
            </a:br>
            <a:r>
              <a:rPr lang="sv-SE" sz="1600" b="1" dirty="0"/>
              <a:t>Fråga 5:6 (3p) </a:t>
            </a:r>
            <a:br>
              <a:rPr lang="sv-SE" sz="1600" b="1" dirty="0"/>
            </a:br>
            <a:r>
              <a:rPr lang="sv-SE" sz="1600" dirty="0"/>
              <a:t>Hur skulle du vilja behandla flickans astma? Var så konkret som möjligt!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4077915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200" y="656823"/>
            <a:ext cx="10515600" cy="5520140"/>
          </a:xfrm>
        </p:spPr>
        <p:txBody>
          <a:bodyPr>
            <a:normAutofit/>
          </a:bodyPr>
          <a:lstStyle/>
          <a:p>
            <a:pPr marL="0" indent="0">
              <a:buNone/>
            </a:pPr>
            <a:r>
              <a:rPr lang="sv-SE" sz="1600" dirty="0"/>
              <a:t>Fall 1 – Annelie, 66 år </a:t>
            </a:r>
          </a:p>
          <a:p>
            <a:pPr marL="0" indent="0">
              <a:buNone/>
            </a:pPr>
            <a:r>
              <a:rPr lang="sv-SE" sz="1600" dirty="0">
                <a:solidFill>
                  <a:schemeClr val="tx1">
                    <a:lumMod val="50000"/>
                    <a:lumOff val="50000"/>
                  </a:schemeClr>
                </a:solidFill>
              </a:rPr>
              <a:t>Annelie upplever att hon sista halvåret har blivit svullen om magen, så mycket att kläderna inte längre passar. Hon har tänkt att det beror på att hon inte längre rör så mycket på sig sedan hon fick besvär med höfterna för 4 år sedan. De senaste månaderna har hon också noterat obehag som tyngdkänsla i underlivet samt att det är något som buktar ut ur slidan. Hon känner sig ständigt kissnödig och går oftare på toa, men upplever att blåsan inte töms ordentligt. </a:t>
            </a:r>
          </a:p>
          <a:p>
            <a:pPr marL="0" indent="0">
              <a:buNone/>
            </a:pPr>
            <a:r>
              <a:rPr lang="sv-SE" sz="1600" dirty="0">
                <a:solidFill>
                  <a:schemeClr val="tx1">
                    <a:lumMod val="50000"/>
                    <a:lumOff val="50000"/>
                  </a:schemeClr>
                </a:solidFill>
              </a:rPr>
              <a:t>Annelie fick i förra veckan blödning från underlivet när hon var på toan och beställde därför tid på gynmottagningen där du som läkare träffar henne. </a:t>
            </a:r>
          </a:p>
          <a:p>
            <a:pPr marL="0" indent="0">
              <a:buNone/>
            </a:pPr>
            <a:endParaRPr lang="sv-SE" sz="1600" dirty="0"/>
          </a:p>
          <a:p>
            <a:pPr marL="0" indent="0">
              <a:buNone/>
            </a:pPr>
            <a:r>
              <a:rPr lang="sv-SE" sz="1600" dirty="0"/>
              <a:t>Fråga 1:2 (2p) </a:t>
            </a:r>
          </a:p>
          <a:p>
            <a:pPr marL="0" indent="0">
              <a:buNone/>
            </a:pPr>
            <a:r>
              <a:rPr lang="sv-SE" sz="1600" dirty="0"/>
              <a:t>Du fördjupar anamnesen. Vad avser du fråga om? Motivera kort. </a:t>
            </a:r>
          </a:p>
          <a:p>
            <a:pPr marL="0" indent="0">
              <a:buNone/>
            </a:pPr>
            <a:endParaRPr lang="sv-SE" sz="1600" dirty="0"/>
          </a:p>
          <a:p>
            <a:endParaRPr lang="sv-SE" sz="1600" dirty="0"/>
          </a:p>
        </p:txBody>
      </p:sp>
    </p:spTree>
    <p:extLst>
      <p:ext uri="{BB962C8B-B14F-4D97-AF65-F5344CB8AC3E}">
        <p14:creationId xmlns:p14="http://schemas.microsoft.com/office/powerpoint/2010/main" val="39134072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6, Marie 29 år </a:t>
            </a:r>
            <a:endParaRPr lang="sv-SE" sz="1600" dirty="0"/>
          </a:p>
          <a:p>
            <a:pPr marL="0" indent="0">
              <a:buNone/>
            </a:pPr>
            <a:r>
              <a:rPr lang="sv-SE" sz="1600" dirty="0"/>
              <a:t>På grund av värksvaghet ordinerar du </a:t>
            </a:r>
            <a:r>
              <a:rPr lang="sv-SE" sz="1600" dirty="0" err="1"/>
              <a:t>Oxytocininfusion</a:t>
            </a:r>
            <a:r>
              <a:rPr lang="sv-SE" sz="1600" dirty="0"/>
              <a:t> och förlossningen går sedan fint framåt och tre timmar senare är cervix </a:t>
            </a:r>
            <a:r>
              <a:rPr lang="sv-SE" sz="1600" dirty="0" err="1"/>
              <a:t>retraherad</a:t>
            </a:r>
            <a:r>
              <a:rPr lang="sv-SE" sz="1600" dirty="0"/>
              <a:t> och fostrets huvud står vid </a:t>
            </a:r>
            <a:r>
              <a:rPr lang="sv-SE" sz="1600" dirty="0" err="1"/>
              <a:t>spinae</a:t>
            </a:r>
            <a:r>
              <a:rPr lang="sv-SE" sz="1600" dirty="0"/>
              <a:t>. </a:t>
            </a:r>
          </a:p>
          <a:p>
            <a:pPr marL="0" indent="0">
              <a:buNone/>
            </a:pPr>
            <a:endParaRPr lang="sv-SE" sz="1600" dirty="0"/>
          </a:p>
          <a:p>
            <a:pPr marL="0" indent="0">
              <a:buNone/>
            </a:pPr>
            <a:r>
              <a:rPr lang="sv-SE" sz="1600" b="1" dirty="0"/>
              <a:t>Fråga 6:6 (2p) </a:t>
            </a:r>
            <a:br>
              <a:rPr lang="sv-SE" sz="1600" b="1" dirty="0"/>
            </a:br>
            <a:r>
              <a:rPr lang="sv-SE" sz="1600" dirty="0"/>
              <a:t>Tolka CTG och ange om denna föranleder </a:t>
            </a:r>
            <a:br>
              <a:rPr lang="sv-SE" sz="1600" dirty="0"/>
            </a:br>
            <a:r>
              <a:rPr lang="sv-SE" sz="1600" dirty="0"/>
              <a:t>någon åtgärd. </a:t>
            </a:r>
          </a:p>
          <a:p>
            <a:pPr marL="0" indent="0">
              <a:buNone/>
            </a:pPr>
            <a:endParaRPr lang="sv-SE" sz="1600" dirty="0"/>
          </a:p>
          <a:p>
            <a:pPr marL="0" indent="0">
              <a:buNone/>
            </a:pPr>
            <a:r>
              <a:rPr lang="sv-SE" sz="1600" b="1" dirty="0">
                <a:solidFill>
                  <a:schemeClr val="accent4"/>
                </a:solidFill>
              </a:rPr>
              <a:t>Riskbedömning</a:t>
            </a:r>
            <a:r>
              <a:rPr lang="sv-SE" sz="1600" dirty="0">
                <a:solidFill>
                  <a:schemeClr val="accent4"/>
                </a:solidFill>
              </a:rPr>
              <a:t>: </a:t>
            </a:r>
            <a:br>
              <a:rPr lang="sv-SE" sz="1600" dirty="0">
                <a:solidFill>
                  <a:schemeClr val="accent4"/>
                </a:solidFill>
              </a:rPr>
            </a:br>
            <a:r>
              <a:rPr lang="sv-SE" sz="1600" dirty="0">
                <a:solidFill>
                  <a:schemeClr val="accent4"/>
                </a:solidFill>
              </a:rPr>
              <a:t>Fullgången, normal graviditet. </a:t>
            </a:r>
            <a:br>
              <a:rPr lang="sv-SE" sz="1600" dirty="0">
                <a:solidFill>
                  <a:schemeClr val="accent4"/>
                </a:solidFill>
              </a:rPr>
            </a:br>
            <a:r>
              <a:rPr lang="sv-SE" sz="1600" dirty="0">
                <a:solidFill>
                  <a:schemeClr val="accent4"/>
                </a:solidFill>
              </a:rPr>
              <a:t>Tidigare kejsarsnitt och nu överstimulerad </a:t>
            </a:r>
            <a:br>
              <a:rPr lang="sv-SE" sz="1600" dirty="0">
                <a:solidFill>
                  <a:schemeClr val="accent4"/>
                </a:solidFill>
              </a:rPr>
            </a:br>
            <a:r>
              <a:rPr lang="sv-SE" sz="1600" dirty="0">
                <a:solidFill>
                  <a:schemeClr val="accent4"/>
                </a:solidFill>
              </a:rPr>
              <a:t>med </a:t>
            </a:r>
            <a:r>
              <a:rPr lang="sv-SE" sz="1600" dirty="0" err="1">
                <a:solidFill>
                  <a:schemeClr val="accent4"/>
                </a:solidFill>
              </a:rPr>
              <a:t>oxytocin</a:t>
            </a:r>
            <a:r>
              <a:rPr lang="sv-SE" sz="1600" dirty="0">
                <a:solidFill>
                  <a:schemeClr val="accent4"/>
                </a:solidFill>
              </a:rPr>
              <a:t>. Utdrivningsskede. </a:t>
            </a:r>
            <a:br>
              <a:rPr lang="sv-SE" sz="1600" dirty="0">
                <a:solidFill>
                  <a:schemeClr val="accent4"/>
                </a:solidFill>
              </a:rPr>
            </a:br>
            <a:r>
              <a:rPr lang="sv-SE" sz="1600" dirty="0">
                <a:solidFill>
                  <a:schemeClr val="accent4"/>
                </a:solidFill>
              </a:rPr>
              <a:t>6-7 värkar/10 minuter </a:t>
            </a:r>
            <a:br>
              <a:rPr lang="sv-SE" sz="1600" dirty="0">
                <a:solidFill>
                  <a:schemeClr val="accent4"/>
                </a:solidFill>
              </a:rPr>
            </a:br>
            <a:r>
              <a:rPr lang="sv-SE" sz="1600" dirty="0">
                <a:solidFill>
                  <a:schemeClr val="accent4"/>
                </a:solidFill>
              </a:rPr>
              <a:t>Basalfrekvens 130-150 </a:t>
            </a:r>
            <a:br>
              <a:rPr lang="sv-SE" sz="1600" dirty="0">
                <a:solidFill>
                  <a:schemeClr val="accent4"/>
                </a:solidFill>
              </a:rPr>
            </a:br>
            <a:r>
              <a:rPr lang="sv-SE" sz="1600" dirty="0">
                <a:solidFill>
                  <a:schemeClr val="accent4"/>
                </a:solidFill>
              </a:rPr>
              <a:t>Variabilitet: normal </a:t>
            </a:r>
            <a:br>
              <a:rPr lang="sv-SE" sz="1600" dirty="0">
                <a:solidFill>
                  <a:schemeClr val="accent4"/>
                </a:solidFill>
              </a:rPr>
            </a:br>
            <a:r>
              <a:rPr lang="sv-SE" sz="1600" dirty="0">
                <a:solidFill>
                  <a:schemeClr val="accent4"/>
                </a:solidFill>
              </a:rPr>
              <a:t>Accelerationer: nej </a:t>
            </a:r>
            <a:br>
              <a:rPr lang="sv-SE" sz="1600" dirty="0">
                <a:solidFill>
                  <a:schemeClr val="accent4"/>
                </a:solidFill>
              </a:rPr>
            </a:br>
            <a:r>
              <a:rPr lang="sv-SE" sz="1600" dirty="0" err="1">
                <a:solidFill>
                  <a:schemeClr val="accent4"/>
                </a:solidFill>
              </a:rPr>
              <a:t>Decelerationer</a:t>
            </a:r>
            <a:r>
              <a:rPr lang="sv-SE" sz="1600" dirty="0">
                <a:solidFill>
                  <a:schemeClr val="accent4"/>
                </a:solidFill>
              </a:rPr>
              <a:t>: repetitiva, komplicerade, variabla </a:t>
            </a:r>
            <a:br>
              <a:rPr lang="sv-SE" sz="1600" dirty="0">
                <a:solidFill>
                  <a:schemeClr val="accent4"/>
                </a:solidFill>
              </a:rPr>
            </a:br>
            <a:br>
              <a:rPr lang="sv-SE" sz="1600" dirty="0">
                <a:solidFill>
                  <a:schemeClr val="accent4"/>
                </a:solidFill>
              </a:rPr>
            </a:br>
            <a:r>
              <a:rPr lang="sv-SE" sz="1600" dirty="0">
                <a:solidFill>
                  <a:schemeClr val="accent4"/>
                </a:solidFill>
              </a:rPr>
              <a:t>Sammanfattande bedömning. </a:t>
            </a:r>
            <a:r>
              <a:rPr lang="sv-SE" sz="1600" b="1" dirty="0">
                <a:solidFill>
                  <a:schemeClr val="accent4"/>
                </a:solidFill>
              </a:rPr>
              <a:t>Avvikande CTG</a:t>
            </a:r>
            <a:r>
              <a:rPr lang="sv-SE" sz="1600" dirty="0">
                <a:solidFill>
                  <a:schemeClr val="accent4"/>
                </a:solidFill>
              </a:rPr>
              <a:t>. Låg risk för </a:t>
            </a:r>
            <a:r>
              <a:rPr lang="sv-SE" sz="1600" dirty="0" err="1">
                <a:solidFill>
                  <a:schemeClr val="accent4"/>
                </a:solidFill>
              </a:rPr>
              <a:t>hypoxi</a:t>
            </a:r>
            <a:r>
              <a:rPr lang="sv-SE" sz="1600" dirty="0">
                <a:solidFill>
                  <a:schemeClr val="accent4"/>
                </a:solidFill>
              </a:rPr>
              <a:t>. Korrigera reversibla orsaker, i detta fallet </a:t>
            </a:r>
            <a:r>
              <a:rPr lang="sv-SE" sz="1600" b="1" dirty="0">
                <a:solidFill>
                  <a:schemeClr val="accent4"/>
                </a:solidFill>
              </a:rPr>
              <a:t>minska eller avsluta </a:t>
            </a:r>
            <a:r>
              <a:rPr lang="sv-SE" sz="1600" b="1" dirty="0" err="1">
                <a:solidFill>
                  <a:schemeClr val="accent4"/>
                </a:solidFill>
              </a:rPr>
              <a:t>oxytocininfusion</a:t>
            </a:r>
            <a:r>
              <a:rPr lang="sv-SE" sz="1600" dirty="0">
                <a:solidFill>
                  <a:schemeClr val="accent4"/>
                </a:solidFill>
              </a:rPr>
              <a:t>. Fortsätt registrera CTG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pic>
        <p:nvPicPr>
          <p:cNvPr id="6" name="Bildobjekt 5">
            <a:extLst>
              <a:ext uri="{FF2B5EF4-FFF2-40B4-BE49-F238E27FC236}">
                <a16:creationId xmlns:a16="http://schemas.microsoft.com/office/drawing/2014/main" id="{3F8B5A91-5D57-345B-CA7F-D75CFCB8B326}"/>
              </a:ext>
            </a:extLst>
          </p:cNvPr>
          <p:cNvPicPr>
            <a:picLocks noChangeAspect="1"/>
          </p:cNvPicPr>
          <p:nvPr/>
        </p:nvPicPr>
        <p:blipFill>
          <a:blip r:embed="rId2"/>
          <a:stretch>
            <a:fillRect/>
          </a:stretch>
        </p:blipFill>
        <p:spPr>
          <a:xfrm>
            <a:off x="4787184" y="1177593"/>
            <a:ext cx="7048500" cy="2755900"/>
          </a:xfrm>
          <a:prstGeom prst="rect">
            <a:avLst/>
          </a:prstGeom>
        </p:spPr>
      </p:pic>
    </p:spTree>
    <p:extLst>
      <p:ext uri="{BB962C8B-B14F-4D97-AF65-F5344CB8AC3E}">
        <p14:creationId xmlns:p14="http://schemas.microsoft.com/office/powerpoint/2010/main" val="2881145892"/>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5 – Lotta, 2 år och 2 månader </a:t>
            </a:r>
          </a:p>
          <a:p>
            <a:pPr marL="0" indent="0">
              <a:buNone/>
            </a:pPr>
            <a:r>
              <a:rPr lang="sv-SE" sz="1200" i="1" dirty="0">
                <a:solidFill>
                  <a:schemeClr val="tx1">
                    <a:lumMod val="50000"/>
                    <a:lumOff val="50000"/>
                  </a:schemeClr>
                </a:solidFill>
              </a:rPr>
              <a:t>Du sitter på Barnmottagningen i Motala. Remiss har inkommit på en 2 år gammal flicka. Lilla Lotta har haft kontakt med BVC p.g.a. torr hud och kliande utslag. Lotta har ammats fullt fram till 7 månader då modern började introducera mjölk i kosten. Mor har misstänkt mjölk vid ca 8 månaders ålder. Barnmottagningen kontaktades och man bekräftade med ett S-IgE förekomst av IgE antikroppar mot mjölk i låga nivåer. Lotta fick då mjölkfri kost och huden blev bättre. Vid ca 14 månaders ålder fick hon i sig mjölk i kosten utan att reagera och har sedan dess haft mjölk i maten och avslutades från barnmottagningen. Anledningen till besöket är att flickan har haft mycket besvär med förkylningar, långdragen hosta med varierande karaktär, ibland slemmig och ibland retlig, de senaste 6 månaderna. Vid något tillfälle skällande hosta. Samtidigt har huden försämrats i perioder. Senaste veckan besvärligt framför allt med klåda. I status noterar du att flickan är svår att undersöka. Värjer sig vid undersökningen, gråter en stund. I samband med gråt diskret rethosta men du kan så småningom lugna barnet och får undersöka. I status finns klara hållpunkter för en </a:t>
            </a:r>
            <a:r>
              <a:rPr lang="sv-SE" sz="1200" i="1" dirty="0" err="1">
                <a:solidFill>
                  <a:schemeClr val="tx1">
                    <a:lumMod val="50000"/>
                    <a:lumOff val="50000"/>
                  </a:schemeClr>
                </a:solidFill>
              </a:rPr>
              <a:t>obstruktivitet</a:t>
            </a:r>
            <a:r>
              <a:rPr lang="sv-SE" sz="1200" i="1" dirty="0">
                <a:solidFill>
                  <a:schemeClr val="tx1">
                    <a:lumMod val="50000"/>
                    <a:lumOff val="50000"/>
                  </a:schemeClr>
                </a:solidFill>
              </a:rPr>
              <a:t>. Tillsammans med långdragna besvär och atopiskt eksem och tidigare födoämnesallergi får hon diagnosen förkylningsutlöst astma. I arvet framkommer det att mor har astmabesvär och det finns en äldre syster som har haft liknade besvär under de första levnadsåren. Hon är nu i tidiga tonåren och har allergisk hösnuva. </a:t>
            </a:r>
          </a:p>
          <a:p>
            <a:pPr marL="0" indent="0">
              <a:buNone/>
            </a:pPr>
            <a:r>
              <a:rPr lang="sv-SE" sz="1200" i="1" dirty="0">
                <a:solidFill>
                  <a:schemeClr val="tx1">
                    <a:lumMod val="50000"/>
                    <a:lumOff val="50000"/>
                  </a:schemeClr>
                </a:solidFill>
              </a:rPr>
              <a:t>Du noterar att barnet är född i normal tid för </a:t>
            </a:r>
            <a:r>
              <a:rPr lang="sv-SE" sz="1200" i="1" dirty="0" err="1">
                <a:solidFill>
                  <a:schemeClr val="tx1">
                    <a:lumMod val="50000"/>
                    <a:lumOff val="50000"/>
                  </a:schemeClr>
                </a:solidFill>
              </a:rPr>
              <a:t>gestationsålder</a:t>
            </a:r>
            <a:r>
              <a:rPr lang="sv-SE" sz="1200" i="1" dirty="0">
                <a:solidFill>
                  <a:schemeClr val="tx1">
                    <a:lumMod val="50000"/>
                    <a:lumOff val="50000"/>
                  </a:schemeClr>
                </a:solidFill>
              </a:rPr>
              <a:t>, är normal när det gäller längd och vikt vid födelsen (AGA). Viktutvecklingen visar inte på en amningspuckel under första levnadsåret. Längden ligger något under </a:t>
            </a:r>
            <a:r>
              <a:rPr lang="sv-SE" sz="1200" i="1" dirty="0" err="1">
                <a:solidFill>
                  <a:schemeClr val="tx1">
                    <a:lumMod val="50000"/>
                    <a:lumOff val="50000"/>
                  </a:schemeClr>
                </a:solidFill>
              </a:rPr>
              <a:t>förälderlängder</a:t>
            </a:r>
            <a:r>
              <a:rPr lang="sv-SE" sz="1200" i="1" dirty="0">
                <a:solidFill>
                  <a:schemeClr val="tx1">
                    <a:lumMod val="50000"/>
                    <a:lumOff val="50000"/>
                  </a:schemeClr>
                </a:solidFill>
              </a:rPr>
              <a:t> (</a:t>
            </a:r>
            <a:r>
              <a:rPr lang="sv-SE" sz="1200" i="1" dirty="0" err="1">
                <a:solidFill>
                  <a:schemeClr val="tx1">
                    <a:lumMod val="50000"/>
                    <a:lumOff val="50000"/>
                  </a:schemeClr>
                </a:solidFill>
              </a:rPr>
              <a:t>target</a:t>
            </a:r>
            <a:r>
              <a:rPr lang="sv-SE" sz="1200" i="1" dirty="0">
                <a:solidFill>
                  <a:schemeClr val="tx1">
                    <a:lumMod val="50000"/>
                    <a:lumOff val="50000"/>
                  </a:schemeClr>
                </a:solidFill>
              </a:rPr>
              <a:t>) och lägre än vikten vilket talar emot att längavvikelsen är primärt viktdriven. Vid 6 månaders ålder faller flickan nedanför - 2SD men återhämtar sig till 2 år.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400" dirty="0"/>
              <a:t>Anamnesen talar för ny födoämnesallergi; ny sensibilisering mot födoämnen (IgE/pricktest mot ägg, vete, soja, fisk) skulle kunna förklara försämringen av eksem. </a:t>
            </a:r>
          </a:p>
          <a:p>
            <a:pPr marL="0" indent="0">
              <a:buNone/>
            </a:pPr>
            <a:r>
              <a:rPr lang="sv-SE" sz="1400" dirty="0" err="1"/>
              <a:t>Glutenintolernas</a:t>
            </a:r>
            <a:r>
              <a:rPr lang="sv-SE" sz="1400" dirty="0"/>
              <a:t> (ovanligt i detta läge men ej omöjligt, kontrollera </a:t>
            </a:r>
            <a:r>
              <a:rPr lang="sv-SE" sz="1400" dirty="0" err="1"/>
              <a:t>transglutaminas</a:t>
            </a:r>
            <a:r>
              <a:rPr lang="sv-SE" sz="1400" dirty="0"/>
              <a:t> antikroppar) och brukar påverka primärt vikt och sedan längd. </a:t>
            </a:r>
          </a:p>
          <a:p>
            <a:pPr marL="0" indent="0">
              <a:buNone/>
            </a:pPr>
            <a:r>
              <a:rPr lang="sv-SE" sz="1400" dirty="0"/>
              <a:t>Svårigheter med övergång från amning till fast föda och otillräckligt energiintag (kontrollera kostrutiner). </a:t>
            </a:r>
          </a:p>
          <a:p>
            <a:pPr marL="0" indent="0">
              <a:buNone/>
            </a:pPr>
            <a:r>
              <a:rPr lang="sv-SE" sz="1400" dirty="0"/>
              <a:t>En primär påverkan av längden </a:t>
            </a:r>
            <a:r>
              <a:rPr lang="sv-SE" sz="1400" dirty="0" err="1"/>
              <a:t>pga</a:t>
            </a:r>
            <a:r>
              <a:rPr lang="sv-SE" sz="1400" dirty="0"/>
              <a:t> </a:t>
            </a:r>
            <a:r>
              <a:rPr lang="sv-SE" sz="1400" dirty="0" err="1"/>
              <a:t>skelettdysplasi</a:t>
            </a:r>
            <a:r>
              <a:rPr lang="sv-SE" sz="1400" dirty="0"/>
              <a:t> och Turners syndrom är osannolik då längden normaliseras. Generell belastning på utvecklingen av både längd och vikt av tätt återkommande infektioner (inflammation och nutrition). Detta skulle kunna förklara den långdragna perioden med hosta. Anamnesen viktig för att särskilja infektionskänslighet (</a:t>
            </a:r>
            <a:r>
              <a:rPr lang="sv-SE" sz="1400" dirty="0" err="1"/>
              <a:t>Ev</a:t>
            </a:r>
            <a:r>
              <a:rPr lang="sv-SE" sz="1400" dirty="0"/>
              <a:t> Proteinprofil och </a:t>
            </a:r>
            <a:r>
              <a:rPr lang="sv-SE" sz="1400" dirty="0" err="1"/>
              <a:t>IgG</a:t>
            </a:r>
            <a:r>
              <a:rPr lang="sv-SE" sz="1400" dirty="0"/>
              <a:t> subklasser vid anamnes på djupa bakteriella infektioner). </a:t>
            </a:r>
          </a:p>
          <a:p>
            <a:pPr marL="0" indent="0">
              <a:buNone/>
            </a:pPr>
            <a:r>
              <a:rPr lang="sv-SE" sz="1400" dirty="0"/>
              <a:t>Autoimmun </a:t>
            </a:r>
            <a:r>
              <a:rPr lang="sv-SE" sz="1400" dirty="0" err="1"/>
              <a:t>tyreoidit</a:t>
            </a:r>
            <a:r>
              <a:rPr lang="sv-SE" sz="1400" dirty="0"/>
              <a:t> debuterar senare men </a:t>
            </a:r>
            <a:r>
              <a:rPr lang="sv-SE" sz="1400" dirty="0" err="1"/>
              <a:t>tyreoidea</a:t>
            </a:r>
            <a:r>
              <a:rPr lang="sv-SE" sz="1400" dirty="0"/>
              <a:t> prover bör kontrolleras. </a:t>
            </a:r>
          </a:p>
          <a:p>
            <a:pPr marL="0" indent="0">
              <a:buNone/>
            </a:pPr>
            <a:r>
              <a:rPr lang="sv-SE" sz="1400" dirty="0"/>
              <a:t>Lotta visade sig ha positiv pricktest mot vete. Normala prover och bra anamnes vad gäller kosten. </a:t>
            </a:r>
            <a:br>
              <a:rPr lang="sv-SE" sz="1400" dirty="0"/>
            </a:br>
            <a:br>
              <a:rPr lang="sv-SE" sz="1600" dirty="0"/>
            </a:br>
            <a:r>
              <a:rPr lang="sv-SE" sz="1600" b="1" dirty="0"/>
              <a:t>Fråga 5:6 (3p) </a:t>
            </a:r>
            <a:br>
              <a:rPr lang="sv-SE" sz="1600" b="1" dirty="0"/>
            </a:br>
            <a:r>
              <a:rPr lang="sv-SE" sz="1600" dirty="0"/>
              <a:t>Hur skulle du vilja behandla flickans astma? Var så konkret som möjligt! </a:t>
            </a:r>
            <a:br>
              <a:rPr lang="sv-SE" sz="1600" dirty="0"/>
            </a:br>
            <a:br>
              <a:rPr lang="sv-SE" sz="1600" dirty="0"/>
            </a:br>
            <a:r>
              <a:rPr lang="sv-SE" sz="1600" b="1" dirty="0">
                <a:solidFill>
                  <a:schemeClr val="accent4"/>
                </a:solidFill>
              </a:rPr>
              <a:t>Svarsförslag: </a:t>
            </a:r>
            <a:br>
              <a:rPr lang="sv-SE" sz="1600" b="1" dirty="0">
                <a:solidFill>
                  <a:schemeClr val="accent4"/>
                </a:solidFill>
              </a:rPr>
            </a:br>
            <a:r>
              <a:rPr lang="sv-SE" sz="1600" dirty="0">
                <a:solidFill>
                  <a:schemeClr val="accent4"/>
                </a:solidFill>
              </a:rPr>
              <a:t>Inhalationssteroider (</a:t>
            </a:r>
            <a:r>
              <a:rPr lang="sv-SE" sz="1600" dirty="0" err="1">
                <a:solidFill>
                  <a:schemeClr val="accent4"/>
                </a:solidFill>
              </a:rPr>
              <a:t>Flutide</a:t>
            </a:r>
            <a:r>
              <a:rPr lang="sv-SE" sz="1600" dirty="0">
                <a:solidFill>
                  <a:schemeClr val="accent4"/>
                </a:solidFill>
              </a:rPr>
              <a:t>). </a:t>
            </a:r>
            <a:r>
              <a:rPr lang="sv-SE" sz="1600" dirty="0" err="1">
                <a:solidFill>
                  <a:schemeClr val="accent4"/>
                </a:solidFill>
              </a:rPr>
              <a:t>Optichamber</a:t>
            </a:r>
            <a:r>
              <a:rPr lang="sv-SE" sz="1600" dirty="0">
                <a:solidFill>
                  <a:schemeClr val="accent4"/>
                </a:solidFill>
              </a:rPr>
              <a:t>/</a:t>
            </a:r>
            <a:r>
              <a:rPr lang="sv-SE" sz="1600" dirty="0" err="1">
                <a:solidFill>
                  <a:schemeClr val="accent4"/>
                </a:solidFill>
              </a:rPr>
              <a:t>Vortex</a:t>
            </a:r>
            <a:r>
              <a:rPr lang="sv-SE" sz="1600" dirty="0">
                <a:solidFill>
                  <a:schemeClr val="accent4"/>
                </a:solidFill>
              </a:rPr>
              <a:t> och nedtrappande schema. Beta-2-agonister i inhalationsform (</a:t>
            </a:r>
            <a:r>
              <a:rPr lang="sv-SE" sz="1600" dirty="0" err="1">
                <a:solidFill>
                  <a:schemeClr val="accent4"/>
                </a:solidFill>
              </a:rPr>
              <a:t>Ventoline</a:t>
            </a:r>
            <a:r>
              <a:rPr lang="sv-SE" sz="1600" dirty="0">
                <a:solidFill>
                  <a:schemeClr val="accent4"/>
                </a:solidFill>
              </a:rPr>
              <a:t>). </a:t>
            </a:r>
            <a:r>
              <a:rPr lang="sv-SE" sz="1600" dirty="0" err="1">
                <a:solidFill>
                  <a:schemeClr val="accent4"/>
                </a:solidFill>
              </a:rPr>
              <a:t>Optichamber</a:t>
            </a:r>
            <a:r>
              <a:rPr lang="sv-SE" sz="1600" dirty="0">
                <a:solidFill>
                  <a:schemeClr val="accent4"/>
                </a:solidFill>
              </a:rPr>
              <a:t>/</a:t>
            </a:r>
            <a:r>
              <a:rPr lang="sv-SE" sz="1600" dirty="0" err="1">
                <a:solidFill>
                  <a:schemeClr val="accent4"/>
                </a:solidFill>
              </a:rPr>
              <a:t>Vortex</a:t>
            </a:r>
            <a:r>
              <a:rPr lang="sv-SE" sz="1600" dirty="0">
                <a:solidFill>
                  <a:schemeClr val="accent4"/>
                </a:solidFill>
              </a:rPr>
              <a:t> och nedtrappande schema. </a:t>
            </a:r>
            <a:r>
              <a:rPr lang="sv-SE" sz="1600" dirty="0">
                <a:solidFill>
                  <a:schemeClr val="accent1"/>
                </a:solidFill>
              </a:rPr>
              <a:t>Slut på fall 5!</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1760248766"/>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600" dirty="0"/>
              <a:t>Du jobbar som underläkare på en barnakutmottagning. Din första patient idag är Kalle, en 3,5 år gammal pojke som söker tillsammans med sina föräldrar som tycker sig ha sett blod i hans urin vid ett par tillfällen de senaste 2 veckorna. Pojken har i övrigt mått i väsentligen bra förutom att han har haft tendens till hård avföring och kanske lite sämre aptit i samband med det. Föräldrarna undrar varför han har blod i urinen? </a:t>
            </a:r>
            <a:br>
              <a:rPr lang="sv-SE" sz="1600" dirty="0"/>
            </a:br>
            <a:br>
              <a:rPr lang="sv-SE" sz="1600" dirty="0"/>
            </a:br>
            <a:r>
              <a:rPr lang="sv-SE" sz="1600" b="1" dirty="0"/>
              <a:t>Fråga 7:1 (2p) </a:t>
            </a:r>
            <a:br>
              <a:rPr lang="sv-SE" sz="1600" b="1" dirty="0"/>
            </a:br>
            <a:r>
              <a:rPr lang="sv-SE" sz="1600" dirty="0"/>
              <a:t>Vilka vanliga orsaker till makroskopisk </a:t>
            </a:r>
            <a:r>
              <a:rPr lang="sv-SE" sz="1600" dirty="0" err="1"/>
              <a:t>hematuri</a:t>
            </a:r>
            <a:r>
              <a:rPr lang="sv-SE" sz="1600" dirty="0"/>
              <a:t> hos barn känner du till (nämn minst fyra)?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3318371726"/>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600" dirty="0"/>
              <a:t>Du jobbar som underläkare på en barnakutmottagning. Din första patient idag är Kalle, en 3,5 år gammal pojke som söker tillsammans med sina föräldrar som tycker sig ha sett blod i hans urin vid ett par tillfällen de senaste 2 veckorna. Pojken har i övrigt mått i väsentligen bra förutom att han har haft tendens till hård avföring och kanske lite sämre aptit i samband med det. Föräldrarna undrar varför han har blod i urinen? </a:t>
            </a:r>
            <a:br>
              <a:rPr lang="sv-SE" sz="1600" dirty="0"/>
            </a:br>
            <a:br>
              <a:rPr lang="sv-SE" sz="1600" dirty="0"/>
            </a:br>
            <a:r>
              <a:rPr lang="sv-SE" sz="1600" b="1" dirty="0"/>
              <a:t>Fråga 7:1 (2p) </a:t>
            </a:r>
            <a:br>
              <a:rPr lang="sv-SE" sz="1600" b="1" dirty="0"/>
            </a:br>
            <a:r>
              <a:rPr lang="sv-SE" sz="1600" dirty="0"/>
              <a:t>Vilka vanliga orsaker till makroskopisk </a:t>
            </a:r>
            <a:r>
              <a:rPr lang="sv-SE" sz="1600" dirty="0" err="1"/>
              <a:t>hematuri</a:t>
            </a:r>
            <a:r>
              <a:rPr lang="sv-SE" sz="1600" dirty="0"/>
              <a:t> hos barn känner du till (nämn minst fyra)? </a:t>
            </a:r>
            <a:br>
              <a:rPr lang="sv-SE" sz="1600" dirty="0"/>
            </a:br>
            <a:br>
              <a:rPr lang="sv-SE" sz="1600" dirty="0"/>
            </a:br>
            <a:r>
              <a:rPr lang="sv-SE" sz="1600" b="1" dirty="0">
                <a:solidFill>
                  <a:schemeClr val="accent4"/>
                </a:solidFill>
              </a:rPr>
              <a:t>Svarsförslag</a:t>
            </a:r>
            <a:r>
              <a:rPr lang="sv-SE" sz="1600" dirty="0">
                <a:solidFill>
                  <a:schemeClr val="accent4"/>
                </a:solidFill>
              </a:rPr>
              <a:t>: </a:t>
            </a:r>
          </a:p>
          <a:p>
            <a:pPr marL="0" indent="0">
              <a:buNone/>
            </a:pPr>
            <a:r>
              <a:rPr lang="sv-SE" sz="1600" dirty="0">
                <a:solidFill>
                  <a:schemeClr val="accent4"/>
                </a:solidFill>
              </a:rPr>
              <a:t>- UVI (</a:t>
            </a:r>
            <a:r>
              <a:rPr lang="sv-SE" sz="1600" dirty="0" err="1">
                <a:solidFill>
                  <a:schemeClr val="accent4"/>
                </a:solidFill>
              </a:rPr>
              <a:t>hemorrargisk</a:t>
            </a:r>
            <a:r>
              <a:rPr lang="sv-SE" sz="1600" dirty="0">
                <a:solidFill>
                  <a:schemeClr val="accent4"/>
                </a:solidFill>
              </a:rPr>
              <a:t> cystit) </a:t>
            </a:r>
          </a:p>
          <a:p>
            <a:pPr marL="0" indent="0">
              <a:buNone/>
            </a:pPr>
            <a:r>
              <a:rPr lang="sv-SE" sz="1600" dirty="0">
                <a:solidFill>
                  <a:schemeClr val="accent4"/>
                </a:solidFill>
              </a:rPr>
              <a:t>- </a:t>
            </a:r>
            <a:r>
              <a:rPr lang="sv-SE" sz="1600" dirty="0" err="1">
                <a:solidFill>
                  <a:schemeClr val="accent4"/>
                </a:solidFill>
              </a:rPr>
              <a:t>Glomerulonefrit</a:t>
            </a:r>
            <a:r>
              <a:rPr lang="sv-SE" sz="1600" dirty="0">
                <a:solidFill>
                  <a:schemeClr val="accent4"/>
                </a:solidFill>
              </a:rPr>
              <a:t>/</a:t>
            </a:r>
            <a:r>
              <a:rPr lang="sv-SE" sz="1600" dirty="0" err="1">
                <a:solidFill>
                  <a:schemeClr val="accent4"/>
                </a:solidFill>
              </a:rPr>
              <a:t>vaskuliter</a:t>
            </a:r>
            <a:r>
              <a:rPr lang="sv-SE" sz="1600" dirty="0">
                <a:solidFill>
                  <a:schemeClr val="accent4"/>
                </a:solidFill>
              </a:rPr>
              <a:t> </a:t>
            </a:r>
          </a:p>
          <a:p>
            <a:pPr marL="0" indent="0">
              <a:buNone/>
            </a:pPr>
            <a:r>
              <a:rPr lang="sv-SE" sz="1600" dirty="0">
                <a:solidFill>
                  <a:schemeClr val="accent4"/>
                </a:solidFill>
              </a:rPr>
              <a:t>- </a:t>
            </a:r>
            <a:r>
              <a:rPr lang="sv-SE" sz="1600" dirty="0" err="1">
                <a:solidFill>
                  <a:schemeClr val="accent4"/>
                </a:solidFill>
              </a:rPr>
              <a:t>Henoch-Schönlein</a:t>
            </a:r>
            <a:r>
              <a:rPr lang="sv-SE" sz="1600" dirty="0">
                <a:solidFill>
                  <a:schemeClr val="accent4"/>
                </a:solidFill>
              </a:rPr>
              <a:t> </a:t>
            </a:r>
          </a:p>
          <a:p>
            <a:pPr marL="0" indent="0">
              <a:buNone/>
            </a:pPr>
            <a:r>
              <a:rPr lang="sv-SE" sz="1600" dirty="0">
                <a:solidFill>
                  <a:schemeClr val="accent4"/>
                </a:solidFill>
              </a:rPr>
              <a:t>- Trauma </a:t>
            </a:r>
          </a:p>
          <a:p>
            <a:pPr marL="0" indent="0">
              <a:buNone/>
            </a:pPr>
            <a:r>
              <a:rPr lang="sv-SE" sz="1600" dirty="0">
                <a:solidFill>
                  <a:schemeClr val="accent4"/>
                </a:solidFill>
              </a:rPr>
              <a:t>- Njursten </a:t>
            </a:r>
          </a:p>
          <a:p>
            <a:pPr marL="0" indent="0">
              <a:buNone/>
            </a:pPr>
            <a:r>
              <a:rPr lang="sv-SE" sz="1600" dirty="0">
                <a:solidFill>
                  <a:schemeClr val="accent4"/>
                </a:solidFill>
              </a:rPr>
              <a:t>- Läkemedel </a:t>
            </a:r>
          </a:p>
          <a:p>
            <a:pPr marL="0" indent="0">
              <a:buNone/>
            </a:pPr>
            <a:br>
              <a:rPr lang="sv-SE" sz="1600" dirty="0"/>
            </a:br>
            <a:endParaRPr lang="sv-SE" sz="1600" dirty="0"/>
          </a:p>
          <a:p>
            <a:pPr marL="0" indent="0">
              <a:buNone/>
            </a:pPr>
            <a:r>
              <a:rPr lang="sv-SE" sz="1000" dirty="0">
                <a:solidFill>
                  <a:schemeClr val="tx1">
                    <a:lumMod val="50000"/>
                    <a:lumOff val="50000"/>
                  </a:schemeClr>
                </a:solidFill>
              </a:rPr>
              <a:t>C11, C21, C52, C56 </a:t>
            </a:r>
          </a:p>
          <a:p>
            <a:pPr marL="0" indent="0">
              <a:buNone/>
            </a:pPr>
            <a:endParaRPr lang="sv-SE" sz="1600" dirty="0">
              <a:solidFill>
                <a:schemeClr val="accent1"/>
              </a:solidFill>
            </a:endParaRPr>
          </a:p>
        </p:txBody>
      </p:sp>
      <p:sp>
        <p:nvSpPr>
          <p:cNvPr id="4" name="textruta 3">
            <a:extLst>
              <a:ext uri="{FF2B5EF4-FFF2-40B4-BE49-F238E27FC236}">
                <a16:creationId xmlns:a16="http://schemas.microsoft.com/office/drawing/2014/main" id="{63468F92-A0A8-3E5E-A307-E25E58337302}"/>
              </a:ext>
            </a:extLst>
          </p:cNvPr>
          <p:cNvSpPr txBox="1"/>
          <p:nvPr/>
        </p:nvSpPr>
        <p:spPr>
          <a:xfrm>
            <a:off x="3361290" y="2452819"/>
            <a:ext cx="3025862" cy="2002664"/>
          </a:xfrm>
          <a:prstGeom prst="rect">
            <a:avLst/>
          </a:prstGeom>
          <a:noFill/>
        </p:spPr>
        <p:txBody>
          <a:bodyPr wrap="square">
            <a:spAutoFit/>
          </a:bodyPr>
          <a:lstStyle/>
          <a:p>
            <a:pPr marL="0" indent="0">
              <a:lnSpc>
                <a:spcPct val="150000"/>
              </a:lnSpc>
              <a:buNone/>
            </a:pPr>
            <a:r>
              <a:rPr lang="sv-SE" sz="1200" dirty="0">
                <a:solidFill>
                  <a:schemeClr val="accent4"/>
                </a:solidFill>
              </a:rPr>
              <a:t>Ovanliga: </a:t>
            </a:r>
          </a:p>
          <a:p>
            <a:pPr marL="0" indent="0">
              <a:lnSpc>
                <a:spcPct val="150000"/>
              </a:lnSpc>
              <a:buNone/>
            </a:pPr>
            <a:r>
              <a:rPr lang="sv-SE" sz="1200" dirty="0">
                <a:solidFill>
                  <a:schemeClr val="accent4"/>
                </a:solidFill>
              </a:rPr>
              <a:t>- Tumör </a:t>
            </a:r>
          </a:p>
          <a:p>
            <a:pPr marL="0" indent="0">
              <a:lnSpc>
                <a:spcPct val="150000"/>
              </a:lnSpc>
              <a:buNone/>
            </a:pPr>
            <a:r>
              <a:rPr lang="sv-SE" sz="1200" dirty="0">
                <a:solidFill>
                  <a:schemeClr val="accent4"/>
                </a:solidFill>
              </a:rPr>
              <a:t>- Blödningsbenägenhet </a:t>
            </a:r>
          </a:p>
          <a:p>
            <a:pPr marL="0" indent="0">
              <a:lnSpc>
                <a:spcPct val="150000"/>
              </a:lnSpc>
              <a:buNone/>
            </a:pPr>
            <a:r>
              <a:rPr lang="sv-SE" sz="1200" dirty="0">
                <a:solidFill>
                  <a:schemeClr val="accent4"/>
                </a:solidFill>
              </a:rPr>
              <a:t>- </a:t>
            </a:r>
            <a:r>
              <a:rPr lang="sv-SE" sz="1200" dirty="0" err="1">
                <a:solidFill>
                  <a:schemeClr val="accent4"/>
                </a:solidFill>
              </a:rPr>
              <a:t>Alport</a:t>
            </a:r>
            <a:r>
              <a:rPr lang="sv-SE" sz="1200" dirty="0">
                <a:solidFill>
                  <a:schemeClr val="accent4"/>
                </a:solidFill>
              </a:rPr>
              <a:t>-syndrom </a:t>
            </a:r>
          </a:p>
          <a:p>
            <a:pPr marL="0" indent="0">
              <a:lnSpc>
                <a:spcPct val="150000"/>
              </a:lnSpc>
              <a:buNone/>
            </a:pPr>
            <a:r>
              <a:rPr lang="sv-SE" sz="1200" dirty="0">
                <a:solidFill>
                  <a:schemeClr val="accent4"/>
                </a:solidFill>
              </a:rPr>
              <a:t>- benign familjär </a:t>
            </a:r>
            <a:r>
              <a:rPr lang="sv-SE" sz="1200" dirty="0" err="1">
                <a:solidFill>
                  <a:schemeClr val="accent4"/>
                </a:solidFill>
              </a:rPr>
              <a:t>hematuri</a:t>
            </a:r>
            <a:r>
              <a:rPr lang="sv-SE" sz="1200" dirty="0">
                <a:solidFill>
                  <a:schemeClr val="accent4"/>
                </a:solidFill>
              </a:rPr>
              <a:t> </a:t>
            </a:r>
          </a:p>
          <a:p>
            <a:pPr marL="0" indent="0">
              <a:lnSpc>
                <a:spcPct val="150000"/>
              </a:lnSpc>
              <a:buNone/>
            </a:pPr>
            <a:r>
              <a:rPr lang="sv-SE" sz="1200" dirty="0">
                <a:solidFill>
                  <a:schemeClr val="accent4"/>
                </a:solidFill>
              </a:rPr>
              <a:t>- </a:t>
            </a:r>
            <a:r>
              <a:rPr lang="sv-SE" sz="1200" dirty="0" err="1">
                <a:solidFill>
                  <a:schemeClr val="accent4"/>
                </a:solidFill>
              </a:rPr>
              <a:t>hemolytiskt</a:t>
            </a:r>
            <a:r>
              <a:rPr lang="sv-SE" sz="1200" dirty="0">
                <a:solidFill>
                  <a:schemeClr val="accent4"/>
                </a:solidFill>
              </a:rPr>
              <a:t> </a:t>
            </a:r>
            <a:r>
              <a:rPr lang="sv-SE" sz="1200" dirty="0" err="1">
                <a:solidFill>
                  <a:schemeClr val="accent4"/>
                </a:solidFill>
              </a:rPr>
              <a:t>uremiskt</a:t>
            </a:r>
            <a:r>
              <a:rPr lang="sv-SE" sz="1200" dirty="0">
                <a:solidFill>
                  <a:schemeClr val="accent4"/>
                </a:solidFill>
              </a:rPr>
              <a:t> syndrom (HUS) </a:t>
            </a:r>
          </a:p>
          <a:p>
            <a:pPr marL="0" indent="0">
              <a:lnSpc>
                <a:spcPct val="150000"/>
              </a:lnSpc>
              <a:buNone/>
            </a:pPr>
            <a:r>
              <a:rPr lang="sv-SE" sz="1200" dirty="0">
                <a:solidFill>
                  <a:schemeClr val="accent4"/>
                </a:solidFill>
              </a:rPr>
              <a:t>- njurvenstrombos </a:t>
            </a:r>
          </a:p>
        </p:txBody>
      </p:sp>
    </p:spTree>
    <p:extLst>
      <p:ext uri="{BB962C8B-B14F-4D97-AF65-F5344CB8AC3E}">
        <p14:creationId xmlns:p14="http://schemas.microsoft.com/office/powerpoint/2010/main" val="4008798648"/>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Du jobbar som underläkare på en barnakutmottagning. Din första patient idag är Kalle, en 3,5 år gammal pojke som söker tillsammans med sina föräldrar som tycker sig ha sett blod i hans urin vid ett par tillfällen de senaste 2 veckorna. Pojken har i övrigt mått i väsentligen bra förutom att han har haft tendens till hård avföring och kanske lite sämre aptit i samband med det. Föräldrarna undrar varför han har blod i urinen? </a:t>
            </a:r>
            <a:br>
              <a:rPr lang="sv-SE" sz="1600" dirty="0"/>
            </a:br>
            <a:br>
              <a:rPr lang="sv-SE" sz="1600" dirty="0"/>
            </a:br>
            <a:r>
              <a:rPr lang="sv-SE" sz="1600" dirty="0"/>
              <a:t>Du anser att UVI (</a:t>
            </a:r>
            <a:r>
              <a:rPr lang="sv-SE" sz="1600" dirty="0" err="1"/>
              <a:t>hemorrargisk</a:t>
            </a:r>
            <a:r>
              <a:rPr lang="sv-SE" sz="1600" dirty="0"/>
              <a:t> cystit), </a:t>
            </a:r>
            <a:r>
              <a:rPr lang="sv-SE" sz="1600" dirty="0" err="1"/>
              <a:t>glomerulonefrit</a:t>
            </a:r>
            <a:r>
              <a:rPr lang="sv-SE" sz="1600" dirty="0"/>
              <a:t>/</a:t>
            </a:r>
            <a:r>
              <a:rPr lang="sv-SE" sz="1600" dirty="0" err="1"/>
              <a:t>vaskuliter</a:t>
            </a:r>
            <a:r>
              <a:rPr lang="sv-SE" sz="1600" dirty="0"/>
              <a:t>, </a:t>
            </a:r>
            <a:r>
              <a:rPr lang="sv-SE" sz="1600" dirty="0" err="1"/>
              <a:t>Henoch-Schönlein</a:t>
            </a:r>
            <a:r>
              <a:rPr lang="sv-SE" sz="1600" dirty="0"/>
              <a:t> och trauma är de mest relevante differentialdiagnoser. </a:t>
            </a:r>
            <a:br>
              <a:rPr lang="sv-SE" sz="1600" dirty="0"/>
            </a:br>
            <a:br>
              <a:rPr lang="sv-SE" sz="1600" dirty="0"/>
            </a:br>
            <a:r>
              <a:rPr lang="sv-SE" sz="1600" b="1" dirty="0"/>
              <a:t>Fråga 7:2 (4p) </a:t>
            </a:r>
            <a:br>
              <a:rPr lang="sv-SE" sz="1600" b="1" dirty="0"/>
            </a:br>
            <a:r>
              <a:rPr lang="sv-SE" sz="1600" dirty="0"/>
              <a:t>Vilka anamnestiska uppgifter behöver du för att kunna sortera mellan dessa differentialdiagnoser och vilka </a:t>
            </a:r>
            <a:r>
              <a:rPr lang="sv-SE" sz="1600" dirty="0" err="1"/>
              <a:t>lab</a:t>
            </a:r>
            <a:r>
              <a:rPr lang="sv-SE" sz="1600" dirty="0"/>
              <a:t>-/kontroller vill du ta?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933830480"/>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Du jobbar som underläkare på en barnakutmottagning. Din första patient idag är Kalle, en 3,5 år gammal pojke som söker tillsammans med sina föräldrar som tycker sig ha sett blod i hans urin vid ett par tillfällen de senaste 2 veckorna. Pojken har i övrigt mått i väsentligen bra förutom att han har haft tendens till hård avföring och kanske lite sämre aptit i samband med det. Föräldrarna undrar varför han har blod i urinen? </a:t>
            </a:r>
            <a:br>
              <a:rPr lang="sv-SE" sz="1600" dirty="0"/>
            </a:br>
            <a:br>
              <a:rPr lang="sv-SE" sz="1600" dirty="0"/>
            </a:br>
            <a:r>
              <a:rPr lang="sv-SE" sz="1600" dirty="0"/>
              <a:t>Du anser att UVI (</a:t>
            </a:r>
            <a:r>
              <a:rPr lang="sv-SE" sz="1600" dirty="0" err="1"/>
              <a:t>hemorrargisk</a:t>
            </a:r>
            <a:r>
              <a:rPr lang="sv-SE" sz="1600" dirty="0"/>
              <a:t> cystit), </a:t>
            </a:r>
            <a:r>
              <a:rPr lang="sv-SE" sz="1600" dirty="0" err="1"/>
              <a:t>glomerulonefrit</a:t>
            </a:r>
            <a:r>
              <a:rPr lang="sv-SE" sz="1600" dirty="0"/>
              <a:t>/</a:t>
            </a:r>
            <a:r>
              <a:rPr lang="sv-SE" sz="1600" dirty="0" err="1"/>
              <a:t>vaskuliter</a:t>
            </a:r>
            <a:r>
              <a:rPr lang="sv-SE" sz="1600" dirty="0"/>
              <a:t>, </a:t>
            </a:r>
            <a:r>
              <a:rPr lang="sv-SE" sz="1600" dirty="0" err="1"/>
              <a:t>Henoch-Schönlein</a:t>
            </a:r>
            <a:r>
              <a:rPr lang="sv-SE" sz="1600" dirty="0"/>
              <a:t> och trauma är de mest relevante differentialdiagnoser. </a:t>
            </a:r>
            <a:br>
              <a:rPr lang="sv-SE" sz="1600" dirty="0"/>
            </a:br>
            <a:br>
              <a:rPr lang="sv-SE" sz="1600" dirty="0"/>
            </a:br>
            <a:r>
              <a:rPr lang="sv-SE" sz="1600" b="1" dirty="0"/>
              <a:t>Fråga 7:2 (4p) </a:t>
            </a:r>
            <a:br>
              <a:rPr lang="sv-SE" sz="1600" b="1" dirty="0"/>
            </a:br>
            <a:r>
              <a:rPr lang="sv-SE" sz="1600" dirty="0"/>
              <a:t>Vilka anamnestiska uppgifter behöver du för att kunna sortera mellan dessa differentialdiagnoser och vilka </a:t>
            </a:r>
            <a:r>
              <a:rPr lang="sv-SE" sz="1600" dirty="0" err="1"/>
              <a:t>lab</a:t>
            </a:r>
            <a:r>
              <a:rPr lang="sv-SE" sz="1600" dirty="0"/>
              <a:t>-/kontroller vill du ta? </a:t>
            </a:r>
            <a:br>
              <a:rPr lang="sv-SE" sz="1600" dirty="0"/>
            </a:br>
            <a:br>
              <a:rPr lang="sv-SE" sz="1600" dirty="0"/>
            </a:br>
            <a:r>
              <a:rPr lang="sv-SE" sz="1600" dirty="0">
                <a:solidFill>
                  <a:schemeClr val="accent4"/>
                </a:solidFill>
              </a:rPr>
              <a:t>Svarsförslag</a:t>
            </a:r>
            <a:r>
              <a:rPr lang="sv-SE" sz="1600" b="1" dirty="0">
                <a:solidFill>
                  <a:schemeClr val="accent4"/>
                </a:solidFill>
              </a:rPr>
              <a:t>: </a:t>
            </a:r>
            <a:endParaRPr lang="sv-SE" sz="1600" dirty="0">
              <a:solidFill>
                <a:schemeClr val="accent4"/>
              </a:solidFill>
            </a:endParaRPr>
          </a:p>
          <a:p>
            <a:pPr marL="0" indent="0">
              <a:buNone/>
            </a:pPr>
            <a:r>
              <a:rPr lang="sv-SE" sz="1600" dirty="0">
                <a:solidFill>
                  <a:schemeClr val="accent4"/>
                </a:solidFill>
              </a:rPr>
              <a:t>- Feber, trängningar, </a:t>
            </a:r>
            <a:r>
              <a:rPr lang="sv-SE" sz="1600" dirty="0" err="1">
                <a:solidFill>
                  <a:schemeClr val="accent4"/>
                </a:solidFill>
              </a:rPr>
              <a:t>miktionssmärta</a:t>
            </a:r>
            <a:r>
              <a:rPr lang="sv-SE" sz="1600" dirty="0">
                <a:solidFill>
                  <a:schemeClr val="accent4"/>
                </a:solidFill>
              </a:rPr>
              <a:t>, buksmärtor (UVI) </a:t>
            </a:r>
          </a:p>
          <a:p>
            <a:pPr marL="0" indent="0">
              <a:buNone/>
            </a:pPr>
            <a:r>
              <a:rPr lang="sv-SE" sz="1600" dirty="0">
                <a:solidFill>
                  <a:schemeClr val="accent4"/>
                </a:solidFill>
              </a:rPr>
              <a:t>- Utslag? Blödningar? (</a:t>
            </a:r>
            <a:r>
              <a:rPr lang="sv-SE" sz="1600" dirty="0" err="1">
                <a:solidFill>
                  <a:schemeClr val="accent4"/>
                </a:solidFill>
              </a:rPr>
              <a:t>vaskulit</a:t>
            </a:r>
            <a:r>
              <a:rPr lang="sv-SE" sz="1600" dirty="0">
                <a:solidFill>
                  <a:schemeClr val="accent4"/>
                </a:solidFill>
              </a:rPr>
              <a:t>/</a:t>
            </a:r>
            <a:r>
              <a:rPr lang="sv-SE" sz="1600" dirty="0" err="1">
                <a:solidFill>
                  <a:schemeClr val="accent4"/>
                </a:solidFill>
              </a:rPr>
              <a:t>Henoch-Schönlein</a:t>
            </a:r>
            <a:r>
              <a:rPr lang="sv-SE" sz="1600" dirty="0">
                <a:solidFill>
                  <a:schemeClr val="accent4"/>
                </a:solidFill>
              </a:rPr>
              <a:t>, blödningstillstånd) </a:t>
            </a:r>
          </a:p>
          <a:p>
            <a:pPr marL="0" indent="0">
              <a:buNone/>
            </a:pPr>
            <a:r>
              <a:rPr lang="sv-SE" sz="1600" dirty="0">
                <a:solidFill>
                  <a:schemeClr val="accent4"/>
                </a:solidFill>
              </a:rPr>
              <a:t>- Ramlat/anamnes på trauma? (trauma) </a:t>
            </a:r>
          </a:p>
          <a:p>
            <a:pPr marL="0" indent="0">
              <a:buNone/>
            </a:pPr>
            <a:r>
              <a:rPr lang="sv-SE" sz="1600" dirty="0">
                <a:solidFill>
                  <a:schemeClr val="accent4"/>
                </a:solidFill>
              </a:rPr>
              <a:t>- Buksmärtor/flanksmärtor? (njursten) </a:t>
            </a:r>
          </a:p>
          <a:p>
            <a:pPr marL="0" indent="0">
              <a:buNone/>
            </a:pPr>
            <a:r>
              <a:rPr lang="sv-SE" sz="1600" dirty="0">
                <a:solidFill>
                  <a:schemeClr val="accent4"/>
                </a:solidFill>
              </a:rPr>
              <a:t>- Buksmärtor, förstoppning, stor mage? (tumör) </a:t>
            </a:r>
          </a:p>
          <a:p>
            <a:pPr marL="0" indent="0">
              <a:buNone/>
            </a:pPr>
            <a:r>
              <a:rPr lang="sv-SE" sz="1600" dirty="0">
                <a:solidFill>
                  <a:schemeClr val="accent4"/>
                </a:solidFill>
              </a:rPr>
              <a:t>- Urinprov för att verifiera </a:t>
            </a:r>
            <a:r>
              <a:rPr lang="sv-SE" sz="1600" dirty="0" err="1">
                <a:solidFill>
                  <a:schemeClr val="accent4"/>
                </a:solidFill>
              </a:rPr>
              <a:t>hematuri</a:t>
            </a:r>
            <a:r>
              <a:rPr lang="sv-SE" sz="1600" dirty="0">
                <a:solidFill>
                  <a:schemeClr val="accent4"/>
                </a:solidFill>
              </a:rPr>
              <a:t> samt att kontrollera </a:t>
            </a:r>
            <a:r>
              <a:rPr lang="sv-SE" sz="1600" dirty="0" err="1">
                <a:solidFill>
                  <a:schemeClr val="accent4"/>
                </a:solidFill>
              </a:rPr>
              <a:t>ev</a:t>
            </a:r>
            <a:r>
              <a:rPr lang="sv-SE" sz="1600" dirty="0">
                <a:solidFill>
                  <a:schemeClr val="accent4"/>
                </a:solidFill>
              </a:rPr>
              <a:t> förekomst av leukocyter och protein i urinen (infektion? isolerad </a:t>
            </a:r>
            <a:r>
              <a:rPr lang="sv-SE" sz="1600" dirty="0" err="1">
                <a:solidFill>
                  <a:schemeClr val="accent4"/>
                </a:solidFill>
              </a:rPr>
              <a:t>hematuri</a:t>
            </a:r>
            <a:r>
              <a:rPr lang="sv-SE" sz="1600" dirty="0">
                <a:solidFill>
                  <a:schemeClr val="accent4"/>
                </a:solidFill>
              </a:rPr>
              <a:t>?) </a:t>
            </a:r>
          </a:p>
          <a:p>
            <a:pPr marL="0" indent="0">
              <a:buNone/>
            </a:pPr>
            <a:r>
              <a:rPr lang="sv-SE" sz="1600" dirty="0">
                <a:solidFill>
                  <a:schemeClr val="accent4"/>
                </a:solidFill>
              </a:rPr>
              <a:t>- Blodstatus (lågt Hb? Blödning?) </a:t>
            </a:r>
          </a:p>
          <a:p>
            <a:pPr marL="0" indent="0">
              <a:buNone/>
            </a:pPr>
            <a:r>
              <a:rPr lang="sv-SE" sz="1600" dirty="0">
                <a:solidFill>
                  <a:schemeClr val="accent4"/>
                </a:solidFill>
              </a:rPr>
              <a:t>- Blodtryck (GN) </a:t>
            </a:r>
          </a:p>
          <a:p>
            <a:pPr marL="0" indent="0">
              <a:buNone/>
            </a:pPr>
            <a:r>
              <a:rPr lang="sv-SE" sz="1600" dirty="0">
                <a:solidFill>
                  <a:schemeClr val="accent4"/>
                </a:solidFill>
              </a:rPr>
              <a:t>- (ultraljud) kan tänka mig att vissa redan nu vill göra ett </a:t>
            </a:r>
            <a:r>
              <a:rPr lang="sv-SE" sz="1600" dirty="0" err="1">
                <a:solidFill>
                  <a:schemeClr val="accent4"/>
                </a:solidFill>
              </a:rPr>
              <a:t>ulj</a:t>
            </a:r>
            <a:r>
              <a:rPr lang="sv-SE" sz="1600" dirty="0">
                <a:solidFill>
                  <a:schemeClr val="accent4"/>
                </a:solidFill>
              </a:rPr>
              <a:t>, även om det kanske inte det första man behöver göra </a:t>
            </a:r>
          </a:p>
          <a:p>
            <a:pPr marL="0" indent="0">
              <a:buNone/>
            </a:pPr>
            <a:br>
              <a:rPr lang="sv-SE" sz="1600" dirty="0"/>
            </a:br>
            <a:endParaRPr lang="sv-SE" sz="1600" dirty="0"/>
          </a:p>
          <a:p>
            <a:pPr marL="0" indent="0">
              <a:buNone/>
            </a:pPr>
            <a:r>
              <a:rPr lang="sv-SE" sz="1000" dirty="0">
                <a:solidFill>
                  <a:schemeClr val="tx1">
                    <a:lumMod val="50000"/>
                    <a:lumOff val="50000"/>
                  </a:schemeClr>
                </a:solidFill>
              </a:rPr>
              <a:t>C11, C21, C52, C56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1879105401"/>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Du jobbar som underläkare på en barnakutmottagning. Din första patient idag är Kalle, en 3,5 år gammal pojke som söker tillsammans med sina föräldrar som tycker sig ha sett blod i hans urin vid ett par tillfällen de senaste 2 veckorna. Pojken har i övrigt mått i väsentligen bra förutom att han har haft tendens till hård avföring och kanske lite sämre aptit i samband med det. Föräldrarna undrar varför han har blod i urinen?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Du anser att UVI (</a:t>
            </a:r>
            <a:r>
              <a:rPr lang="sv-SE" sz="1200" i="1" dirty="0" err="1">
                <a:solidFill>
                  <a:schemeClr val="tx1">
                    <a:lumMod val="50000"/>
                    <a:lumOff val="50000"/>
                  </a:schemeClr>
                </a:solidFill>
              </a:rPr>
              <a:t>hemorrargisk</a:t>
            </a:r>
            <a:r>
              <a:rPr lang="sv-SE" sz="1200" i="1" dirty="0">
                <a:solidFill>
                  <a:schemeClr val="tx1">
                    <a:lumMod val="50000"/>
                    <a:lumOff val="50000"/>
                  </a:schemeClr>
                </a:solidFill>
              </a:rPr>
              <a:t> cystit), </a:t>
            </a:r>
            <a:r>
              <a:rPr lang="sv-SE" sz="1200" i="1" dirty="0" err="1">
                <a:solidFill>
                  <a:schemeClr val="tx1">
                    <a:lumMod val="50000"/>
                    <a:lumOff val="50000"/>
                  </a:schemeClr>
                </a:solidFill>
              </a:rPr>
              <a:t>glomerulonefrit</a:t>
            </a:r>
            <a:r>
              <a:rPr lang="sv-SE" sz="1200" i="1" dirty="0">
                <a:solidFill>
                  <a:schemeClr val="tx1">
                    <a:lumMod val="50000"/>
                    <a:lumOff val="50000"/>
                  </a:schemeClr>
                </a:solidFill>
              </a:rPr>
              <a:t>/</a:t>
            </a:r>
            <a:r>
              <a:rPr lang="sv-SE" sz="1200" i="1" dirty="0" err="1">
                <a:solidFill>
                  <a:schemeClr val="tx1">
                    <a:lumMod val="50000"/>
                    <a:lumOff val="50000"/>
                  </a:schemeClr>
                </a:solidFill>
              </a:rPr>
              <a:t>vaskuliter</a:t>
            </a:r>
            <a:r>
              <a:rPr lang="sv-SE" sz="1200" i="1" dirty="0">
                <a:solidFill>
                  <a:schemeClr val="tx1">
                    <a:lumMod val="50000"/>
                    <a:lumOff val="50000"/>
                  </a:schemeClr>
                </a:solidFill>
              </a:rPr>
              <a:t>, </a:t>
            </a:r>
            <a:r>
              <a:rPr lang="sv-SE" sz="1200" i="1" dirty="0" err="1">
                <a:solidFill>
                  <a:schemeClr val="tx1">
                    <a:lumMod val="50000"/>
                    <a:lumOff val="50000"/>
                  </a:schemeClr>
                </a:solidFill>
              </a:rPr>
              <a:t>Henoch-Schönlein</a:t>
            </a:r>
            <a:r>
              <a:rPr lang="sv-SE" sz="1200" i="1" dirty="0">
                <a:solidFill>
                  <a:schemeClr val="tx1">
                    <a:lumMod val="50000"/>
                    <a:lumOff val="50000"/>
                  </a:schemeClr>
                </a:solidFill>
              </a:rPr>
              <a:t> och trauma är de mest relevante differentialdiagnoser. </a:t>
            </a:r>
            <a:br>
              <a:rPr lang="sv-SE" sz="1600" dirty="0"/>
            </a:br>
            <a:br>
              <a:rPr lang="sv-SE" sz="1600" dirty="0"/>
            </a:br>
            <a:r>
              <a:rPr lang="sv-SE" sz="1600" dirty="0"/>
              <a:t>Du undersöker Kalle som verkar ganska opåverkad och är feberfri. Du känner en tydlig knöl till vänster i buken som inte ömmar märkbart vid palpation, men hittar inget avvikande i övrigt. I urinprovet noteras röda blodkroppar. Blodtrycket är normalt. </a:t>
            </a:r>
            <a:br>
              <a:rPr lang="sv-SE" sz="1600" dirty="0"/>
            </a:br>
            <a:br>
              <a:rPr lang="sv-SE" sz="1600" dirty="0"/>
            </a:br>
            <a:r>
              <a:rPr lang="sv-SE" sz="1600" b="1" dirty="0"/>
              <a:t>Fråga 7:3 (3p) </a:t>
            </a:r>
            <a:br>
              <a:rPr lang="sv-SE" sz="1600" b="1" dirty="0"/>
            </a:br>
            <a:r>
              <a:rPr lang="sv-SE" sz="1600" dirty="0"/>
              <a:t>Nämn olika differentialdiagnoser för ’oklara knölar/resistenser’ i buken hos små barn. Nämn sex differentialdiagnoser (även de som </a:t>
            </a:r>
            <a:r>
              <a:rPr lang="sv-SE" sz="1600" dirty="0" err="1"/>
              <a:t>ömmer</a:t>
            </a:r>
            <a:r>
              <a:rPr lang="sv-SE" sz="1600" dirty="0"/>
              <a:t> och inte är associerade med </a:t>
            </a:r>
            <a:r>
              <a:rPr lang="sv-SE" sz="1600" dirty="0" err="1"/>
              <a:t>hematuri</a:t>
            </a:r>
            <a:r>
              <a:rPr lang="sv-SE" sz="1600" dirty="0"/>
              <a:t> efterfrågas) och ange minst ett annat statusfynd som kan förväntas för varje av dem.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105260134"/>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Du jobbar som underläkare på en barnakutmottagning. Din första patient idag är Kalle, en 3,5 år gammal pojke som söker tillsammans med sina föräldrar som tycker sig ha sett blod i hans urin vid ett par tillfällen de senaste 2 veckorna. Pojken har i övrigt mått i väsentligen bra förutom att han har haft tendens till hård avföring och kanske lite sämre aptit i samband med det. Föräldrarna undrar varför han har blod i urinen?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Du anser att UVI (</a:t>
            </a:r>
            <a:r>
              <a:rPr lang="sv-SE" sz="1200" i="1" dirty="0" err="1">
                <a:solidFill>
                  <a:schemeClr val="tx1">
                    <a:lumMod val="50000"/>
                    <a:lumOff val="50000"/>
                  </a:schemeClr>
                </a:solidFill>
              </a:rPr>
              <a:t>hemorrargisk</a:t>
            </a:r>
            <a:r>
              <a:rPr lang="sv-SE" sz="1200" i="1" dirty="0">
                <a:solidFill>
                  <a:schemeClr val="tx1">
                    <a:lumMod val="50000"/>
                    <a:lumOff val="50000"/>
                  </a:schemeClr>
                </a:solidFill>
              </a:rPr>
              <a:t> cystit), </a:t>
            </a:r>
            <a:r>
              <a:rPr lang="sv-SE" sz="1200" i="1" dirty="0" err="1">
                <a:solidFill>
                  <a:schemeClr val="tx1">
                    <a:lumMod val="50000"/>
                    <a:lumOff val="50000"/>
                  </a:schemeClr>
                </a:solidFill>
              </a:rPr>
              <a:t>glomerulonefrit</a:t>
            </a:r>
            <a:r>
              <a:rPr lang="sv-SE" sz="1200" i="1" dirty="0">
                <a:solidFill>
                  <a:schemeClr val="tx1">
                    <a:lumMod val="50000"/>
                    <a:lumOff val="50000"/>
                  </a:schemeClr>
                </a:solidFill>
              </a:rPr>
              <a:t>/</a:t>
            </a:r>
            <a:r>
              <a:rPr lang="sv-SE" sz="1200" i="1" dirty="0" err="1">
                <a:solidFill>
                  <a:schemeClr val="tx1">
                    <a:lumMod val="50000"/>
                    <a:lumOff val="50000"/>
                  </a:schemeClr>
                </a:solidFill>
              </a:rPr>
              <a:t>vaskuliter</a:t>
            </a:r>
            <a:r>
              <a:rPr lang="sv-SE" sz="1200" i="1" dirty="0">
                <a:solidFill>
                  <a:schemeClr val="tx1">
                    <a:lumMod val="50000"/>
                    <a:lumOff val="50000"/>
                  </a:schemeClr>
                </a:solidFill>
              </a:rPr>
              <a:t>, </a:t>
            </a:r>
            <a:r>
              <a:rPr lang="sv-SE" sz="1200" i="1" dirty="0" err="1">
                <a:solidFill>
                  <a:schemeClr val="tx1">
                    <a:lumMod val="50000"/>
                    <a:lumOff val="50000"/>
                  </a:schemeClr>
                </a:solidFill>
              </a:rPr>
              <a:t>Henoch-Schönlein</a:t>
            </a:r>
            <a:r>
              <a:rPr lang="sv-SE" sz="1200" i="1" dirty="0">
                <a:solidFill>
                  <a:schemeClr val="tx1">
                    <a:lumMod val="50000"/>
                    <a:lumOff val="50000"/>
                  </a:schemeClr>
                </a:solidFill>
              </a:rPr>
              <a:t> och trauma är de mest relevante differentialdiagnoser. </a:t>
            </a:r>
            <a:br>
              <a:rPr lang="sv-SE" sz="1600" dirty="0"/>
            </a:br>
            <a:br>
              <a:rPr lang="sv-SE" sz="1600" dirty="0"/>
            </a:br>
            <a:r>
              <a:rPr lang="sv-SE" sz="1600" dirty="0"/>
              <a:t>Du undersöker Kalle som verkar ganska opåverkad och är feberfri. Du känner en tydlig knöl till vänster i buken som inte ömmar märkbart vid palpation, men hittar inget avvikande i övrigt. I urinprovet noteras röda blodkroppar. Blodtrycket är normalt. </a:t>
            </a:r>
            <a:br>
              <a:rPr lang="sv-SE" sz="1600" dirty="0"/>
            </a:br>
            <a:br>
              <a:rPr lang="sv-SE" sz="1600" dirty="0"/>
            </a:br>
            <a:r>
              <a:rPr lang="sv-SE" sz="1600" b="1" dirty="0"/>
              <a:t>Fråga 7:3 (3p) </a:t>
            </a:r>
            <a:br>
              <a:rPr lang="sv-SE" sz="1600" b="1" dirty="0"/>
            </a:br>
            <a:r>
              <a:rPr lang="sv-SE" sz="1600" dirty="0"/>
              <a:t>Nämn olika differentialdiagnoser för ’oklara knölar/resistenser’ i buken hos små barn. Nämn sex differentialdiagnoser (även de som </a:t>
            </a:r>
            <a:r>
              <a:rPr lang="sv-SE" sz="1600" dirty="0" err="1"/>
              <a:t>ömmer</a:t>
            </a:r>
            <a:r>
              <a:rPr lang="sv-SE" sz="1600" dirty="0"/>
              <a:t> och inte är associerade med </a:t>
            </a:r>
            <a:r>
              <a:rPr lang="sv-SE" sz="1600" dirty="0" err="1"/>
              <a:t>hematuri</a:t>
            </a:r>
            <a:r>
              <a:rPr lang="sv-SE" sz="1600" dirty="0"/>
              <a:t> efterfrågas) och ange minst ett annat statusfynd som kan förväntas för varje av dem. </a:t>
            </a:r>
            <a:br>
              <a:rPr lang="sv-SE" sz="1600" dirty="0"/>
            </a:br>
            <a:br>
              <a:rPr lang="sv-SE" sz="1600" dirty="0"/>
            </a:br>
            <a:r>
              <a:rPr lang="sv-SE" sz="1600" dirty="0">
                <a:solidFill>
                  <a:schemeClr val="accent4"/>
                </a:solidFill>
              </a:rPr>
              <a:t>Svarsförslag</a:t>
            </a:r>
            <a:r>
              <a:rPr lang="sv-SE" sz="1600" b="1" dirty="0">
                <a:solidFill>
                  <a:schemeClr val="accent4"/>
                </a:solidFill>
              </a:rPr>
              <a:t>:</a:t>
            </a:r>
            <a:endParaRPr lang="sv-SE" sz="1600" dirty="0">
              <a:solidFill>
                <a:schemeClr val="accent4"/>
              </a:solidFill>
            </a:endParaRPr>
          </a:p>
          <a:p>
            <a:pPr marL="0" indent="0">
              <a:buNone/>
            </a:pPr>
            <a:r>
              <a:rPr lang="sv-SE" sz="1600" dirty="0">
                <a:solidFill>
                  <a:schemeClr val="accent4"/>
                </a:solidFill>
              </a:rPr>
              <a:t>- Förstorad mjälte/lever; tröt, blek, </a:t>
            </a:r>
            <a:r>
              <a:rPr lang="sv-SE" sz="1600" dirty="0" err="1">
                <a:solidFill>
                  <a:schemeClr val="accent4"/>
                </a:solidFill>
              </a:rPr>
              <a:t>petekier</a:t>
            </a:r>
            <a:r>
              <a:rPr lang="sv-SE" sz="1600" dirty="0">
                <a:solidFill>
                  <a:schemeClr val="accent4"/>
                </a:solidFill>
              </a:rPr>
              <a:t>/</a:t>
            </a:r>
            <a:r>
              <a:rPr lang="sv-SE" sz="1600" dirty="0" err="1">
                <a:solidFill>
                  <a:schemeClr val="accent4"/>
                </a:solidFill>
              </a:rPr>
              <a:t>vaskuliter</a:t>
            </a:r>
            <a:r>
              <a:rPr lang="sv-SE" sz="1600" dirty="0">
                <a:solidFill>
                  <a:schemeClr val="accent4"/>
                </a:solidFill>
              </a:rPr>
              <a:t> </a:t>
            </a:r>
          </a:p>
          <a:p>
            <a:pPr marL="0" indent="0">
              <a:buNone/>
            </a:pPr>
            <a:r>
              <a:rPr lang="sv-SE" sz="1600" dirty="0">
                <a:solidFill>
                  <a:schemeClr val="accent4"/>
                </a:solidFill>
              </a:rPr>
              <a:t>- </a:t>
            </a:r>
            <a:r>
              <a:rPr lang="sv-SE" sz="1600" dirty="0" err="1">
                <a:solidFill>
                  <a:schemeClr val="accent4"/>
                </a:solidFill>
              </a:rPr>
              <a:t>Fekalom</a:t>
            </a:r>
            <a:r>
              <a:rPr lang="sv-SE" sz="1600" dirty="0">
                <a:solidFill>
                  <a:schemeClr val="accent4"/>
                </a:solidFill>
              </a:rPr>
              <a:t>, uppdriven buk, lokalisation i </a:t>
            </a:r>
            <a:r>
              <a:rPr lang="sv-SE" sz="1600" dirty="0" err="1">
                <a:solidFill>
                  <a:schemeClr val="accent4"/>
                </a:solidFill>
              </a:rPr>
              <a:t>vå</a:t>
            </a:r>
            <a:r>
              <a:rPr lang="sv-SE" sz="1600" dirty="0">
                <a:solidFill>
                  <a:schemeClr val="accent4"/>
                </a:solidFill>
              </a:rPr>
              <a:t> </a:t>
            </a:r>
            <a:r>
              <a:rPr lang="sv-SE" sz="1600" dirty="0" err="1">
                <a:solidFill>
                  <a:schemeClr val="accent4"/>
                </a:solidFill>
              </a:rPr>
              <a:t>fossa</a:t>
            </a:r>
            <a:r>
              <a:rPr lang="sv-SE" sz="1600" dirty="0">
                <a:solidFill>
                  <a:schemeClr val="accent4"/>
                </a:solidFill>
              </a:rPr>
              <a:t> </a:t>
            </a:r>
          </a:p>
          <a:p>
            <a:pPr marL="0" indent="0">
              <a:buNone/>
            </a:pPr>
            <a:r>
              <a:rPr lang="sv-SE" sz="1600" dirty="0">
                <a:solidFill>
                  <a:schemeClr val="accent4"/>
                </a:solidFill>
              </a:rPr>
              <a:t>- Full urinblåsa (urinstämma), oro och smärtpåverkad </a:t>
            </a:r>
          </a:p>
          <a:p>
            <a:pPr marL="0" indent="0">
              <a:buNone/>
            </a:pPr>
            <a:r>
              <a:rPr lang="sv-SE" sz="1600" dirty="0">
                <a:solidFill>
                  <a:schemeClr val="accent4"/>
                </a:solidFill>
              </a:rPr>
              <a:t>- </a:t>
            </a:r>
            <a:r>
              <a:rPr lang="sv-SE" sz="1600" dirty="0" err="1">
                <a:solidFill>
                  <a:schemeClr val="accent4"/>
                </a:solidFill>
              </a:rPr>
              <a:t>Pylorusstenos</a:t>
            </a:r>
            <a:r>
              <a:rPr lang="sv-SE" sz="1600" dirty="0">
                <a:solidFill>
                  <a:schemeClr val="accent4"/>
                </a:solidFill>
              </a:rPr>
              <a:t>, kaskadkräkningar </a:t>
            </a:r>
          </a:p>
          <a:p>
            <a:pPr marL="0" indent="0">
              <a:buNone/>
            </a:pPr>
            <a:r>
              <a:rPr lang="sv-SE" sz="1600" dirty="0">
                <a:solidFill>
                  <a:schemeClr val="accent4"/>
                </a:solidFill>
              </a:rPr>
              <a:t>- </a:t>
            </a:r>
            <a:r>
              <a:rPr lang="sv-SE" sz="1600" dirty="0" err="1">
                <a:solidFill>
                  <a:schemeClr val="accent4"/>
                </a:solidFill>
              </a:rPr>
              <a:t>Invagination</a:t>
            </a:r>
            <a:r>
              <a:rPr lang="sv-SE" sz="1600" dirty="0">
                <a:solidFill>
                  <a:schemeClr val="accent4"/>
                </a:solidFill>
              </a:rPr>
              <a:t>, smärtpåverkad, intervallsmärta, uppdriven buk, blodblandat eller slemmigt </a:t>
            </a:r>
            <a:r>
              <a:rPr lang="sv-SE" sz="1600" dirty="0" err="1">
                <a:solidFill>
                  <a:schemeClr val="accent4"/>
                </a:solidFill>
              </a:rPr>
              <a:t>afföring</a:t>
            </a:r>
            <a:r>
              <a:rPr lang="sv-SE" sz="1600" dirty="0">
                <a:solidFill>
                  <a:schemeClr val="accent4"/>
                </a:solidFill>
              </a:rPr>
              <a:t> kräkningar </a:t>
            </a:r>
          </a:p>
          <a:p>
            <a:pPr marL="0" indent="0">
              <a:buNone/>
            </a:pPr>
            <a:r>
              <a:rPr lang="sv-SE" sz="1600" dirty="0">
                <a:solidFill>
                  <a:schemeClr val="accent4"/>
                </a:solidFill>
              </a:rPr>
              <a:t>- </a:t>
            </a:r>
            <a:r>
              <a:rPr lang="sv-SE" sz="1600" dirty="0" err="1">
                <a:solidFill>
                  <a:schemeClr val="accent4"/>
                </a:solidFill>
              </a:rPr>
              <a:t>Lymfkörtlar,feber</a:t>
            </a:r>
            <a:r>
              <a:rPr lang="sv-SE" sz="1600" dirty="0">
                <a:solidFill>
                  <a:schemeClr val="accent4"/>
                </a:solidFill>
              </a:rPr>
              <a:t> </a:t>
            </a:r>
          </a:p>
          <a:p>
            <a:pPr marL="0" indent="0">
              <a:buNone/>
            </a:pPr>
            <a:r>
              <a:rPr lang="sv-SE" sz="1600" dirty="0">
                <a:solidFill>
                  <a:schemeClr val="accent4"/>
                </a:solidFill>
              </a:rPr>
              <a:t>- Tumör, viktnedgång, blekhet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291617397"/>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Du jobbar som underläkare på en barnakutmottagning. Din första patient idag är Kalle, en 3,5 år gammal pojke som söker tillsammans med sina föräldrar som tycker sig ha sett blod i hans urin vid ett par tillfällen de senaste 2 veckorna. Pojken har i övrigt mått i väsentligen bra förutom att han har haft tendens till hård avföring och kanske lite sämre aptit i samband med det. Föräldrarna undrar varför han har blod i urinen?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Du anser att UVI (</a:t>
            </a:r>
            <a:r>
              <a:rPr lang="sv-SE" sz="1200" i="1" dirty="0" err="1">
                <a:solidFill>
                  <a:schemeClr val="tx1">
                    <a:lumMod val="50000"/>
                    <a:lumOff val="50000"/>
                  </a:schemeClr>
                </a:solidFill>
              </a:rPr>
              <a:t>hemorrargisk</a:t>
            </a:r>
            <a:r>
              <a:rPr lang="sv-SE" sz="1200" i="1" dirty="0">
                <a:solidFill>
                  <a:schemeClr val="tx1">
                    <a:lumMod val="50000"/>
                    <a:lumOff val="50000"/>
                  </a:schemeClr>
                </a:solidFill>
              </a:rPr>
              <a:t> cystit), </a:t>
            </a:r>
            <a:r>
              <a:rPr lang="sv-SE" sz="1200" i="1" dirty="0" err="1">
                <a:solidFill>
                  <a:schemeClr val="tx1">
                    <a:lumMod val="50000"/>
                    <a:lumOff val="50000"/>
                  </a:schemeClr>
                </a:solidFill>
              </a:rPr>
              <a:t>glomerulonefrit</a:t>
            </a:r>
            <a:r>
              <a:rPr lang="sv-SE" sz="1200" i="1" dirty="0">
                <a:solidFill>
                  <a:schemeClr val="tx1">
                    <a:lumMod val="50000"/>
                    <a:lumOff val="50000"/>
                  </a:schemeClr>
                </a:solidFill>
              </a:rPr>
              <a:t>/</a:t>
            </a:r>
            <a:r>
              <a:rPr lang="sv-SE" sz="1200" i="1" dirty="0" err="1">
                <a:solidFill>
                  <a:schemeClr val="tx1">
                    <a:lumMod val="50000"/>
                    <a:lumOff val="50000"/>
                  </a:schemeClr>
                </a:solidFill>
              </a:rPr>
              <a:t>vaskuliter</a:t>
            </a:r>
            <a:r>
              <a:rPr lang="sv-SE" sz="1200" i="1" dirty="0">
                <a:solidFill>
                  <a:schemeClr val="tx1">
                    <a:lumMod val="50000"/>
                    <a:lumOff val="50000"/>
                  </a:schemeClr>
                </a:solidFill>
              </a:rPr>
              <a:t>, </a:t>
            </a:r>
            <a:r>
              <a:rPr lang="sv-SE" sz="1200" i="1" dirty="0" err="1">
                <a:solidFill>
                  <a:schemeClr val="tx1">
                    <a:lumMod val="50000"/>
                    <a:lumOff val="50000"/>
                  </a:schemeClr>
                </a:solidFill>
              </a:rPr>
              <a:t>Henoch-Schönlein</a:t>
            </a:r>
            <a:r>
              <a:rPr lang="sv-SE" sz="1200" i="1" dirty="0">
                <a:solidFill>
                  <a:schemeClr val="tx1">
                    <a:lumMod val="50000"/>
                    <a:lumOff val="50000"/>
                  </a:schemeClr>
                </a:solidFill>
              </a:rPr>
              <a:t> och trauma är de mest relevante differentialdiagnoser.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Du undersöker Kalle som verkar ganska opåverkad och är feberfri. Du känner en tydlig knöl till vänster i buken som inte ömmar märkbart vid palpation, men hittar inget avvikande i övrigt. I urinprovet noteras röda blodkroppar. Blodtrycket är normalt. </a:t>
            </a:r>
            <a:br>
              <a:rPr lang="sv-SE" sz="1200" i="1" dirty="0">
                <a:solidFill>
                  <a:schemeClr val="tx1">
                    <a:lumMod val="50000"/>
                    <a:lumOff val="50000"/>
                  </a:schemeClr>
                </a:solidFill>
              </a:rPr>
            </a:br>
            <a:br>
              <a:rPr lang="sv-SE" sz="1600" dirty="0"/>
            </a:br>
            <a:r>
              <a:rPr lang="sv-SE" sz="1600" b="1" dirty="0"/>
              <a:t>Fråga 7:4 (1p) </a:t>
            </a:r>
            <a:br>
              <a:rPr lang="sv-SE" sz="1600" b="1" dirty="0"/>
            </a:br>
            <a:r>
              <a:rPr lang="sv-SE" sz="1600" dirty="0"/>
              <a:t>Vilken diagnos är den mest sannolika med tanke på Kalles symtom, hans ålder och knölens lokalisation? Motivera.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50991585"/>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Du jobbar som underläkare på en barnakutmottagning. Din första patient idag är Kalle, en 3,5 år gammal pojke som söker tillsammans med sina föräldrar som tycker sig ha sett blod i hans urin vid ett par tillfällen de senaste 2 veckorna. Pojken har i övrigt mått i väsentligen bra förutom att han har haft tendens till hård avföring och kanske lite sämre aptit i samband med det. Föräldrarna undrar varför han har blod i urinen?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Du anser att UVI (</a:t>
            </a:r>
            <a:r>
              <a:rPr lang="sv-SE" sz="1200" i="1" dirty="0" err="1">
                <a:solidFill>
                  <a:schemeClr val="tx1">
                    <a:lumMod val="50000"/>
                    <a:lumOff val="50000"/>
                  </a:schemeClr>
                </a:solidFill>
              </a:rPr>
              <a:t>hemorrargisk</a:t>
            </a:r>
            <a:r>
              <a:rPr lang="sv-SE" sz="1200" i="1" dirty="0">
                <a:solidFill>
                  <a:schemeClr val="tx1">
                    <a:lumMod val="50000"/>
                    <a:lumOff val="50000"/>
                  </a:schemeClr>
                </a:solidFill>
              </a:rPr>
              <a:t> cystit), </a:t>
            </a:r>
            <a:r>
              <a:rPr lang="sv-SE" sz="1200" i="1" dirty="0" err="1">
                <a:solidFill>
                  <a:schemeClr val="tx1">
                    <a:lumMod val="50000"/>
                    <a:lumOff val="50000"/>
                  </a:schemeClr>
                </a:solidFill>
              </a:rPr>
              <a:t>glomerulonefrit</a:t>
            </a:r>
            <a:r>
              <a:rPr lang="sv-SE" sz="1200" i="1" dirty="0">
                <a:solidFill>
                  <a:schemeClr val="tx1">
                    <a:lumMod val="50000"/>
                    <a:lumOff val="50000"/>
                  </a:schemeClr>
                </a:solidFill>
              </a:rPr>
              <a:t>/</a:t>
            </a:r>
            <a:r>
              <a:rPr lang="sv-SE" sz="1200" i="1" dirty="0" err="1">
                <a:solidFill>
                  <a:schemeClr val="tx1">
                    <a:lumMod val="50000"/>
                    <a:lumOff val="50000"/>
                  </a:schemeClr>
                </a:solidFill>
              </a:rPr>
              <a:t>vaskuliter</a:t>
            </a:r>
            <a:r>
              <a:rPr lang="sv-SE" sz="1200" i="1" dirty="0">
                <a:solidFill>
                  <a:schemeClr val="tx1">
                    <a:lumMod val="50000"/>
                    <a:lumOff val="50000"/>
                  </a:schemeClr>
                </a:solidFill>
              </a:rPr>
              <a:t>, </a:t>
            </a:r>
            <a:r>
              <a:rPr lang="sv-SE" sz="1200" i="1" dirty="0" err="1">
                <a:solidFill>
                  <a:schemeClr val="tx1">
                    <a:lumMod val="50000"/>
                    <a:lumOff val="50000"/>
                  </a:schemeClr>
                </a:solidFill>
              </a:rPr>
              <a:t>Henoch-Schönlein</a:t>
            </a:r>
            <a:r>
              <a:rPr lang="sv-SE" sz="1200" i="1" dirty="0">
                <a:solidFill>
                  <a:schemeClr val="tx1">
                    <a:lumMod val="50000"/>
                    <a:lumOff val="50000"/>
                  </a:schemeClr>
                </a:solidFill>
              </a:rPr>
              <a:t> och trauma är de mest relevante differentialdiagnoser.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Du undersöker Kalle som verkar ganska opåverkad och är feberfri. Du känner en tydlig knöl till vänster i buken som inte ömmar märkbart vid palpation, men hittar inget avvikande i övrigt. I urinprovet noteras röda blodkroppar. Blodtrycket är normalt. </a:t>
            </a:r>
            <a:br>
              <a:rPr lang="sv-SE" sz="1200" i="1" dirty="0">
                <a:solidFill>
                  <a:schemeClr val="tx1">
                    <a:lumMod val="50000"/>
                    <a:lumOff val="50000"/>
                  </a:schemeClr>
                </a:solidFill>
              </a:rPr>
            </a:br>
            <a:br>
              <a:rPr lang="sv-SE" sz="1600" dirty="0"/>
            </a:br>
            <a:r>
              <a:rPr lang="sv-SE" sz="1600" b="1" dirty="0"/>
              <a:t>Fråga 7:4 (1p) </a:t>
            </a:r>
            <a:br>
              <a:rPr lang="sv-SE" sz="1600" b="1" dirty="0"/>
            </a:br>
            <a:r>
              <a:rPr lang="sv-SE" sz="1600" dirty="0"/>
              <a:t>Vilken diagnos är den mest sannolika med tanke på Kalles symtom, hans ålder och knölens lokalisation? Motivera.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Njurtumör som kan ge </a:t>
            </a:r>
            <a:r>
              <a:rPr lang="sv-SE" sz="1600" dirty="0" err="1">
                <a:solidFill>
                  <a:schemeClr val="accent4"/>
                </a:solidFill>
              </a:rPr>
              <a:t>hematuri</a:t>
            </a:r>
            <a:r>
              <a:rPr lang="sv-SE" sz="1600" dirty="0">
                <a:solidFill>
                  <a:schemeClr val="accent4"/>
                </a:solidFill>
              </a:rPr>
              <a:t>.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3028765553"/>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Du jobbar som underläkare på en barnakutmottagning. Din första patient idag är en 3.5 år gammal pojke som kommer tillsammans med sina föräldrar som tycker sig ha sett blod i hans urin vid ett par tillfällen de senaste 2 veckorna. Pojken har i övrigt mått i väsentligen bra förutom att han har haft tendens till hård avföring och kanske lite sämre aptit i samband med det. Föräldrarna undrar varför han har blod i urinen? Du anser att UVI (</a:t>
            </a:r>
            <a:r>
              <a:rPr lang="sv-SE" sz="1200" i="1" dirty="0" err="1">
                <a:solidFill>
                  <a:schemeClr val="tx1">
                    <a:lumMod val="50000"/>
                    <a:lumOff val="50000"/>
                  </a:schemeClr>
                </a:solidFill>
              </a:rPr>
              <a:t>hemorrargisk</a:t>
            </a:r>
            <a:r>
              <a:rPr lang="sv-SE" sz="1200" i="1" dirty="0">
                <a:solidFill>
                  <a:schemeClr val="tx1">
                    <a:lumMod val="50000"/>
                    <a:lumOff val="50000"/>
                  </a:schemeClr>
                </a:solidFill>
              </a:rPr>
              <a:t> cystit), </a:t>
            </a:r>
            <a:r>
              <a:rPr lang="sv-SE" sz="1200" i="1" dirty="0" err="1">
                <a:solidFill>
                  <a:schemeClr val="tx1">
                    <a:lumMod val="50000"/>
                    <a:lumOff val="50000"/>
                  </a:schemeClr>
                </a:solidFill>
              </a:rPr>
              <a:t>glomerulonefrit</a:t>
            </a:r>
            <a:r>
              <a:rPr lang="sv-SE" sz="1200" i="1" dirty="0">
                <a:solidFill>
                  <a:schemeClr val="tx1">
                    <a:lumMod val="50000"/>
                    <a:lumOff val="50000"/>
                  </a:schemeClr>
                </a:solidFill>
              </a:rPr>
              <a:t>/</a:t>
            </a:r>
            <a:r>
              <a:rPr lang="sv-SE" sz="1200" i="1" dirty="0" err="1">
                <a:solidFill>
                  <a:schemeClr val="tx1">
                    <a:lumMod val="50000"/>
                    <a:lumOff val="50000"/>
                  </a:schemeClr>
                </a:solidFill>
              </a:rPr>
              <a:t>vaskuliter</a:t>
            </a:r>
            <a:r>
              <a:rPr lang="sv-SE" sz="1200" i="1" dirty="0">
                <a:solidFill>
                  <a:schemeClr val="tx1">
                    <a:lumMod val="50000"/>
                    <a:lumOff val="50000"/>
                  </a:schemeClr>
                </a:solidFill>
              </a:rPr>
              <a:t>, </a:t>
            </a:r>
            <a:r>
              <a:rPr lang="sv-SE" sz="1200" i="1" dirty="0" err="1">
                <a:solidFill>
                  <a:schemeClr val="tx1">
                    <a:lumMod val="50000"/>
                    <a:lumOff val="50000"/>
                  </a:schemeClr>
                </a:solidFill>
              </a:rPr>
              <a:t>Henoch-Schönlein</a:t>
            </a:r>
            <a:r>
              <a:rPr lang="sv-SE" sz="1200" i="1" dirty="0">
                <a:solidFill>
                  <a:schemeClr val="tx1">
                    <a:lumMod val="50000"/>
                    <a:lumOff val="50000"/>
                  </a:schemeClr>
                </a:solidFill>
              </a:rPr>
              <a:t> och trauma är de mest relevante differentialdiagnoser. Du undersöker Kalle som verkar ganska opåverkad och är feberfri. Du känner en tydlig knöl till vänster i buken som ömmar inte märkbart vid palpation, men hittar inget i avvikande övrigt. I urinprovet noteras röda blodkroppar. Blodtrycket är normalt. </a:t>
            </a:r>
          </a:p>
          <a:p>
            <a:pPr marL="0" indent="0">
              <a:buNone/>
            </a:pPr>
            <a:r>
              <a:rPr lang="sv-SE" sz="1600" dirty="0"/>
              <a:t>Med tanke på Kalles ålder och lokalisationen av knölen tänker du i första hand på att det skulle kunna vara en förstorad mjälte, ett </a:t>
            </a:r>
            <a:r>
              <a:rPr lang="sv-SE" sz="1600" dirty="0" err="1"/>
              <a:t>fekalom</a:t>
            </a:r>
            <a:r>
              <a:rPr lang="sv-SE" sz="1600" dirty="0"/>
              <a:t> eller en buktumör även om det sistnämnda är ganska ovanligt. </a:t>
            </a:r>
            <a:br>
              <a:rPr lang="sv-SE" sz="1600" dirty="0"/>
            </a:br>
            <a:br>
              <a:rPr lang="sv-SE" sz="1600" dirty="0"/>
            </a:br>
            <a:r>
              <a:rPr lang="sv-SE" sz="1600" b="1" dirty="0"/>
              <a:t>Fråga 7:5 (1p) </a:t>
            </a:r>
            <a:br>
              <a:rPr lang="sv-SE" sz="1600" b="1" dirty="0"/>
            </a:br>
            <a:r>
              <a:rPr lang="sv-SE" sz="1600" dirty="0"/>
              <a:t>Vad blir nästa diagnostiska steg?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17952040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6, Marie 29 år </a:t>
            </a:r>
            <a:endParaRPr lang="sv-SE" sz="1600" dirty="0"/>
          </a:p>
          <a:p>
            <a:pPr marL="0" indent="0">
              <a:buNone/>
            </a:pPr>
            <a:r>
              <a:rPr lang="sv-SE" sz="1600" dirty="0"/>
              <a:t>Du tolkar nu CTG som avvikande på grund av repetitiva komplicerade variabla </a:t>
            </a:r>
            <a:r>
              <a:rPr lang="sv-SE" sz="1600" dirty="0" err="1"/>
              <a:t>decelerationer</a:t>
            </a:r>
            <a:r>
              <a:rPr lang="sv-SE" sz="1600" dirty="0"/>
              <a:t> i kombination med normal basalfrekvens och normal variabilitet. Då Maria har mer än 5 värkar/10 minuter blir din åtgärd att reducera eller stänga av </a:t>
            </a:r>
            <a:r>
              <a:rPr lang="sv-SE" sz="1600" dirty="0" err="1"/>
              <a:t>oxytocininfusionen</a:t>
            </a:r>
            <a:r>
              <a:rPr lang="sv-SE" sz="1600" dirty="0"/>
              <a:t>. </a:t>
            </a:r>
          </a:p>
          <a:p>
            <a:pPr marL="0" indent="0">
              <a:buNone/>
            </a:pPr>
            <a:r>
              <a:rPr lang="sv-SE" sz="1600" dirty="0"/>
              <a:t>En halvtimme senare föder Maria spontant en pigg flicka som får APGAR 8-10-10. Med flickan på bröstet krystar hon sju minuter senare ut placenta, som av barnmorskan bedöms fullständig. Dock fortsätter hon blöda rikligt och du blir tillkallad till salen. Då du anländer får du information om att hennes blodtryck är 110/75, pulsen är 95 slag/minut och man har uppmätt den totala blödningen till 800 ml. Hon har fått de rutinmässiga 16,6</a:t>
            </a:r>
            <a:r>
              <a:rPr lang="el-GR" sz="1600" dirty="0"/>
              <a:t>μ</a:t>
            </a:r>
            <a:r>
              <a:rPr lang="sv-SE" sz="1600" dirty="0"/>
              <a:t>g </a:t>
            </a:r>
            <a:r>
              <a:rPr lang="sv-SE" sz="1600" dirty="0" err="1"/>
              <a:t>oxytocin</a:t>
            </a:r>
            <a:r>
              <a:rPr lang="sv-SE" sz="1600" dirty="0"/>
              <a:t>. Du palperar hennes uterus och noterar att den känns mjuk och </a:t>
            </a:r>
            <a:r>
              <a:rPr lang="sv-SE" sz="1600" dirty="0" err="1"/>
              <a:t>fundus</a:t>
            </a:r>
            <a:r>
              <a:rPr lang="sv-SE" sz="1600" dirty="0"/>
              <a:t> befinner sig ett par tvärfingrar ovan naveln. Du undersöker också hennes bristning och bedömer inte att den orsakar hennes blödning. </a:t>
            </a:r>
            <a:br>
              <a:rPr lang="sv-SE" sz="1600" dirty="0"/>
            </a:br>
            <a:br>
              <a:rPr lang="sv-SE" sz="1600" dirty="0"/>
            </a:br>
            <a:r>
              <a:rPr lang="sv-SE" sz="1600" b="1" dirty="0"/>
              <a:t>Fråga 6:7 (1p) </a:t>
            </a:r>
            <a:br>
              <a:rPr lang="sv-SE" sz="1600" b="1" dirty="0"/>
            </a:br>
            <a:r>
              <a:rPr lang="sv-SE" sz="1600" dirty="0"/>
              <a:t>Vilken är den mest sannolika orsaken till hennes blödning?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1222455674"/>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Du jobbar som underläkare på en barnakutmottagning. Din första patient idag är en 3.5 år gammal pojke som kommer tillsammans med sina föräldrar som tycker sig ha sett blod i hans urin vid ett par tillfällen de senaste 2 veckorna. Pojken har i övrigt mått i väsentligen bra förutom att han har haft tendens till hård avföring och kanske lite sämre aptit i samband med det. Föräldrarna undrar varför han har blod i urinen? Du anser att UVI (</a:t>
            </a:r>
            <a:r>
              <a:rPr lang="sv-SE" sz="1200" i="1" dirty="0" err="1">
                <a:solidFill>
                  <a:schemeClr val="tx1">
                    <a:lumMod val="50000"/>
                    <a:lumOff val="50000"/>
                  </a:schemeClr>
                </a:solidFill>
              </a:rPr>
              <a:t>hemorrargisk</a:t>
            </a:r>
            <a:r>
              <a:rPr lang="sv-SE" sz="1200" i="1" dirty="0">
                <a:solidFill>
                  <a:schemeClr val="tx1">
                    <a:lumMod val="50000"/>
                    <a:lumOff val="50000"/>
                  </a:schemeClr>
                </a:solidFill>
              </a:rPr>
              <a:t> cystit), </a:t>
            </a:r>
            <a:r>
              <a:rPr lang="sv-SE" sz="1200" i="1" dirty="0" err="1">
                <a:solidFill>
                  <a:schemeClr val="tx1">
                    <a:lumMod val="50000"/>
                    <a:lumOff val="50000"/>
                  </a:schemeClr>
                </a:solidFill>
              </a:rPr>
              <a:t>glomerulonefrit</a:t>
            </a:r>
            <a:r>
              <a:rPr lang="sv-SE" sz="1200" i="1" dirty="0">
                <a:solidFill>
                  <a:schemeClr val="tx1">
                    <a:lumMod val="50000"/>
                    <a:lumOff val="50000"/>
                  </a:schemeClr>
                </a:solidFill>
              </a:rPr>
              <a:t>/</a:t>
            </a:r>
            <a:r>
              <a:rPr lang="sv-SE" sz="1200" i="1" dirty="0" err="1">
                <a:solidFill>
                  <a:schemeClr val="tx1">
                    <a:lumMod val="50000"/>
                    <a:lumOff val="50000"/>
                  </a:schemeClr>
                </a:solidFill>
              </a:rPr>
              <a:t>vaskuliter</a:t>
            </a:r>
            <a:r>
              <a:rPr lang="sv-SE" sz="1200" i="1" dirty="0">
                <a:solidFill>
                  <a:schemeClr val="tx1">
                    <a:lumMod val="50000"/>
                    <a:lumOff val="50000"/>
                  </a:schemeClr>
                </a:solidFill>
              </a:rPr>
              <a:t>, </a:t>
            </a:r>
            <a:r>
              <a:rPr lang="sv-SE" sz="1200" i="1" dirty="0" err="1">
                <a:solidFill>
                  <a:schemeClr val="tx1">
                    <a:lumMod val="50000"/>
                    <a:lumOff val="50000"/>
                  </a:schemeClr>
                </a:solidFill>
              </a:rPr>
              <a:t>Henoch-Schönlein</a:t>
            </a:r>
            <a:r>
              <a:rPr lang="sv-SE" sz="1200" i="1" dirty="0">
                <a:solidFill>
                  <a:schemeClr val="tx1">
                    <a:lumMod val="50000"/>
                    <a:lumOff val="50000"/>
                  </a:schemeClr>
                </a:solidFill>
              </a:rPr>
              <a:t> och trauma är de mest relevante differentialdiagnoser. Du undersöker Kalle som verkar ganska opåverkad och är feberfri. Du känner en tydlig knöl till vänster i buken som ömmar inte märkbart vid palpation, men hittar inget i avvikande övrigt. I urinprovet noteras röda blodkroppar. Blodtrycket är normalt. </a:t>
            </a:r>
          </a:p>
          <a:p>
            <a:pPr marL="0" indent="0">
              <a:buNone/>
            </a:pPr>
            <a:r>
              <a:rPr lang="sv-SE" sz="1600" dirty="0"/>
              <a:t>Med tanke på Kalles ålder och lokalisationen av knölen tänker du i första hand på att det skulle kunna vara en förstorad mjälte, ett </a:t>
            </a:r>
            <a:r>
              <a:rPr lang="sv-SE" sz="1600" dirty="0" err="1"/>
              <a:t>fekalom</a:t>
            </a:r>
            <a:r>
              <a:rPr lang="sv-SE" sz="1600" dirty="0"/>
              <a:t> eller en buktumör även om det sistnämnda är ganska ovanligt. </a:t>
            </a:r>
            <a:br>
              <a:rPr lang="sv-SE" sz="1600" dirty="0"/>
            </a:br>
            <a:br>
              <a:rPr lang="sv-SE" sz="1600" dirty="0"/>
            </a:br>
            <a:r>
              <a:rPr lang="sv-SE" sz="1600" b="1" dirty="0"/>
              <a:t>Fråga 7:5 (1p) </a:t>
            </a:r>
            <a:br>
              <a:rPr lang="sv-SE" sz="1600" b="1" dirty="0"/>
            </a:br>
            <a:r>
              <a:rPr lang="sv-SE" sz="1600" dirty="0"/>
              <a:t>Vad blir nästa diagnostiska steg? </a:t>
            </a:r>
            <a:br>
              <a:rPr lang="sv-SE" sz="1600" dirty="0"/>
            </a:br>
            <a:br>
              <a:rPr lang="sv-SE" sz="1600" dirty="0"/>
            </a:br>
            <a:r>
              <a:rPr lang="sv-SE" sz="1600" dirty="0">
                <a:solidFill>
                  <a:schemeClr val="accent4"/>
                </a:solidFill>
              </a:rPr>
              <a:t>Svarsförslag</a:t>
            </a:r>
            <a:r>
              <a:rPr lang="sv-SE" sz="1600" b="1" dirty="0">
                <a:solidFill>
                  <a:schemeClr val="accent4"/>
                </a:solidFill>
              </a:rPr>
              <a:t>: </a:t>
            </a:r>
            <a:br>
              <a:rPr lang="sv-SE" sz="1600" b="1" dirty="0">
                <a:solidFill>
                  <a:schemeClr val="accent4"/>
                </a:solidFill>
              </a:rPr>
            </a:br>
            <a:r>
              <a:rPr lang="sv-SE" sz="1600" dirty="0">
                <a:solidFill>
                  <a:schemeClr val="accent4"/>
                </a:solidFill>
              </a:rPr>
              <a:t>Radiologi (</a:t>
            </a:r>
            <a:r>
              <a:rPr lang="sv-SE" sz="1600" dirty="0" err="1">
                <a:solidFill>
                  <a:schemeClr val="accent4"/>
                </a:solidFill>
              </a:rPr>
              <a:t>ulj</a:t>
            </a:r>
            <a:r>
              <a:rPr lang="sv-SE" sz="1600" dirty="0">
                <a:solidFill>
                  <a:schemeClr val="accent4"/>
                </a:solidFill>
              </a:rPr>
              <a:t>, CT buk, MR buk)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4270461582"/>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Du jobbar som underläkare på en barnakutmottagning. Din första patient idag är en 3.5 år gammal pojke som kommer tillsammans med sina föräldrar som tycker sig ha sett blod i hans urin vid ett par tillfällen de senaste 2 veckorna. Pojken har i övrigt mått i väsentligen bra förutom att han har haft tendens till hård avföring och kanske lite sämre aptit i samband med det. Föräldrarna undrar varför han har blod i urinen? Du anser att UVI (</a:t>
            </a:r>
            <a:r>
              <a:rPr lang="sv-SE" sz="1200" i="1" dirty="0" err="1">
                <a:solidFill>
                  <a:schemeClr val="tx1">
                    <a:lumMod val="50000"/>
                    <a:lumOff val="50000"/>
                  </a:schemeClr>
                </a:solidFill>
              </a:rPr>
              <a:t>hemorrargisk</a:t>
            </a:r>
            <a:r>
              <a:rPr lang="sv-SE" sz="1200" i="1" dirty="0">
                <a:solidFill>
                  <a:schemeClr val="tx1">
                    <a:lumMod val="50000"/>
                    <a:lumOff val="50000"/>
                  </a:schemeClr>
                </a:solidFill>
              </a:rPr>
              <a:t> cystit), </a:t>
            </a:r>
            <a:r>
              <a:rPr lang="sv-SE" sz="1200" i="1" dirty="0" err="1">
                <a:solidFill>
                  <a:schemeClr val="tx1">
                    <a:lumMod val="50000"/>
                    <a:lumOff val="50000"/>
                  </a:schemeClr>
                </a:solidFill>
              </a:rPr>
              <a:t>glomerulonefrit</a:t>
            </a:r>
            <a:r>
              <a:rPr lang="sv-SE" sz="1200" i="1" dirty="0">
                <a:solidFill>
                  <a:schemeClr val="tx1">
                    <a:lumMod val="50000"/>
                    <a:lumOff val="50000"/>
                  </a:schemeClr>
                </a:solidFill>
              </a:rPr>
              <a:t>/</a:t>
            </a:r>
            <a:r>
              <a:rPr lang="sv-SE" sz="1200" i="1" dirty="0" err="1">
                <a:solidFill>
                  <a:schemeClr val="tx1">
                    <a:lumMod val="50000"/>
                    <a:lumOff val="50000"/>
                  </a:schemeClr>
                </a:solidFill>
              </a:rPr>
              <a:t>vaskuliter</a:t>
            </a:r>
            <a:r>
              <a:rPr lang="sv-SE" sz="1200" i="1" dirty="0">
                <a:solidFill>
                  <a:schemeClr val="tx1">
                    <a:lumMod val="50000"/>
                    <a:lumOff val="50000"/>
                  </a:schemeClr>
                </a:solidFill>
              </a:rPr>
              <a:t>, </a:t>
            </a:r>
            <a:r>
              <a:rPr lang="sv-SE" sz="1200" i="1" dirty="0" err="1">
                <a:solidFill>
                  <a:schemeClr val="tx1">
                    <a:lumMod val="50000"/>
                    <a:lumOff val="50000"/>
                  </a:schemeClr>
                </a:solidFill>
              </a:rPr>
              <a:t>Henoch-Schönlein</a:t>
            </a:r>
            <a:r>
              <a:rPr lang="sv-SE" sz="1200" i="1" dirty="0">
                <a:solidFill>
                  <a:schemeClr val="tx1">
                    <a:lumMod val="50000"/>
                    <a:lumOff val="50000"/>
                  </a:schemeClr>
                </a:solidFill>
              </a:rPr>
              <a:t> och trauma är de mest relevante differentialdiagnoser. Du undersöker Kalle som verkar ganska opåverkad och är feberfri. Du känner en tydlig knöl till vänster i buken som ömmar inte märkbart vid palpation, men hittar inget i avvikande övrigt. I urinprovet noteras röda blodkroppar. Blodtrycket är normalt. Med tanke på Kalles ålder och lokalisationen av knölen kan man överväga en förstorad mjälte </a:t>
            </a:r>
            <a:r>
              <a:rPr lang="sv-SE" sz="1200" i="1" dirty="0" err="1">
                <a:solidFill>
                  <a:schemeClr val="tx1">
                    <a:lumMod val="50000"/>
                    <a:lumOff val="50000"/>
                  </a:schemeClr>
                </a:solidFill>
              </a:rPr>
              <a:t>ellerett</a:t>
            </a:r>
            <a:r>
              <a:rPr lang="sv-SE" sz="1200" i="1" dirty="0">
                <a:solidFill>
                  <a:schemeClr val="tx1">
                    <a:lumMod val="50000"/>
                    <a:lumOff val="50000"/>
                  </a:schemeClr>
                </a:solidFill>
              </a:rPr>
              <a:t> </a:t>
            </a:r>
            <a:r>
              <a:rPr lang="sv-SE" sz="1200" i="1" dirty="0" err="1">
                <a:solidFill>
                  <a:schemeClr val="tx1">
                    <a:lumMod val="50000"/>
                    <a:lumOff val="50000"/>
                  </a:schemeClr>
                </a:solidFill>
              </a:rPr>
              <a:t>fekalom</a:t>
            </a:r>
            <a:r>
              <a:rPr lang="sv-SE" sz="1200" i="1" dirty="0">
                <a:solidFill>
                  <a:schemeClr val="tx1">
                    <a:lumMod val="50000"/>
                    <a:lumOff val="50000"/>
                  </a:schemeClr>
                </a:solidFill>
              </a:rPr>
              <a:t> som differentialdiagnos.</a:t>
            </a:r>
          </a:p>
          <a:p>
            <a:pPr marL="0" indent="0">
              <a:buNone/>
            </a:pPr>
            <a:r>
              <a:rPr lang="sv-SE" sz="1600" dirty="0"/>
              <a:t>Dessa diagnoser förklarar dock inte </a:t>
            </a:r>
            <a:r>
              <a:rPr lang="sv-SE" sz="1600" dirty="0" err="1"/>
              <a:t>hematurin</a:t>
            </a:r>
            <a:r>
              <a:rPr lang="sv-SE" sz="1600" dirty="0"/>
              <a:t> varför en buktumör, särskilt </a:t>
            </a:r>
            <a:r>
              <a:rPr lang="sv-SE" sz="1600" dirty="0" err="1"/>
              <a:t>njurtumr</a:t>
            </a:r>
            <a:r>
              <a:rPr lang="sv-SE" sz="1600" dirty="0"/>
              <a:t> bör misstänkas även om den diagnosen är ganska ovanlig. </a:t>
            </a:r>
          </a:p>
          <a:p>
            <a:pPr marL="0" indent="0">
              <a:buNone/>
            </a:pPr>
            <a:r>
              <a:rPr lang="sv-SE" sz="1600" dirty="0"/>
              <a:t>Du beställer ett ultraljud som visar en ca 8x10x5 cm stor tumör vid vänster njure. </a:t>
            </a:r>
            <a:br>
              <a:rPr lang="sv-SE" sz="1600" dirty="0"/>
            </a:br>
            <a:br>
              <a:rPr lang="sv-SE" sz="1600" dirty="0"/>
            </a:br>
            <a:r>
              <a:rPr lang="sv-SE" sz="1600" b="1" dirty="0"/>
              <a:t>Fråga 7:6 (1p) </a:t>
            </a:r>
            <a:br>
              <a:rPr lang="sv-SE" sz="1600" b="1" dirty="0"/>
            </a:br>
            <a:r>
              <a:rPr lang="sv-SE" sz="1600" dirty="0"/>
              <a:t>Vilken är den vanligaste njurtumören hos barn?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763083583"/>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Du jobbar som underläkare på en barnakutmottagning. Din första patient idag är en 3.5 år gammal pojke som kommer tillsammans med sina föräldrar som tycker sig ha sett blod i hans urin vid ett par tillfällen de senaste 2 veckorna. Pojken har i övrigt mått i väsentligen bra förutom att han har haft tendens till hård avföring och kanske lite sämre aptit i samband med det. Föräldrarna undrar varför han har blod i urinen? Du anser att UVI (</a:t>
            </a:r>
            <a:r>
              <a:rPr lang="sv-SE" sz="1200" i="1" dirty="0" err="1">
                <a:solidFill>
                  <a:schemeClr val="tx1">
                    <a:lumMod val="50000"/>
                    <a:lumOff val="50000"/>
                  </a:schemeClr>
                </a:solidFill>
              </a:rPr>
              <a:t>hemorrargisk</a:t>
            </a:r>
            <a:r>
              <a:rPr lang="sv-SE" sz="1200" i="1" dirty="0">
                <a:solidFill>
                  <a:schemeClr val="tx1">
                    <a:lumMod val="50000"/>
                    <a:lumOff val="50000"/>
                  </a:schemeClr>
                </a:solidFill>
              </a:rPr>
              <a:t> cystit), </a:t>
            </a:r>
            <a:r>
              <a:rPr lang="sv-SE" sz="1200" i="1" dirty="0" err="1">
                <a:solidFill>
                  <a:schemeClr val="tx1">
                    <a:lumMod val="50000"/>
                    <a:lumOff val="50000"/>
                  </a:schemeClr>
                </a:solidFill>
              </a:rPr>
              <a:t>glomerulonefrit</a:t>
            </a:r>
            <a:r>
              <a:rPr lang="sv-SE" sz="1200" i="1" dirty="0">
                <a:solidFill>
                  <a:schemeClr val="tx1">
                    <a:lumMod val="50000"/>
                    <a:lumOff val="50000"/>
                  </a:schemeClr>
                </a:solidFill>
              </a:rPr>
              <a:t>/</a:t>
            </a:r>
            <a:r>
              <a:rPr lang="sv-SE" sz="1200" i="1" dirty="0" err="1">
                <a:solidFill>
                  <a:schemeClr val="tx1">
                    <a:lumMod val="50000"/>
                    <a:lumOff val="50000"/>
                  </a:schemeClr>
                </a:solidFill>
              </a:rPr>
              <a:t>vaskuliter</a:t>
            </a:r>
            <a:r>
              <a:rPr lang="sv-SE" sz="1200" i="1" dirty="0">
                <a:solidFill>
                  <a:schemeClr val="tx1">
                    <a:lumMod val="50000"/>
                    <a:lumOff val="50000"/>
                  </a:schemeClr>
                </a:solidFill>
              </a:rPr>
              <a:t>, </a:t>
            </a:r>
            <a:r>
              <a:rPr lang="sv-SE" sz="1200" i="1" dirty="0" err="1">
                <a:solidFill>
                  <a:schemeClr val="tx1">
                    <a:lumMod val="50000"/>
                    <a:lumOff val="50000"/>
                  </a:schemeClr>
                </a:solidFill>
              </a:rPr>
              <a:t>Henoch-Schönlein</a:t>
            </a:r>
            <a:r>
              <a:rPr lang="sv-SE" sz="1200" i="1" dirty="0">
                <a:solidFill>
                  <a:schemeClr val="tx1">
                    <a:lumMod val="50000"/>
                    <a:lumOff val="50000"/>
                  </a:schemeClr>
                </a:solidFill>
              </a:rPr>
              <a:t> och trauma är de mest relevante differentialdiagnoser. Du undersöker Kalle som verkar ganska opåverkad och är feberfri. Du känner en tydlig knöl till vänster i buken som ömmar inte märkbart vid palpation, men hittar inget i avvikande övrigt. I urinprovet noteras röda blodkroppar. Blodtrycket är normalt. Med tanke på Kalles ålder och lokalisationen av knölen kan man överväga en förstorad mjälte </a:t>
            </a:r>
            <a:r>
              <a:rPr lang="sv-SE" sz="1200" i="1" dirty="0" err="1">
                <a:solidFill>
                  <a:schemeClr val="tx1">
                    <a:lumMod val="50000"/>
                    <a:lumOff val="50000"/>
                  </a:schemeClr>
                </a:solidFill>
              </a:rPr>
              <a:t>ellerett</a:t>
            </a:r>
            <a:r>
              <a:rPr lang="sv-SE" sz="1200" i="1" dirty="0">
                <a:solidFill>
                  <a:schemeClr val="tx1">
                    <a:lumMod val="50000"/>
                    <a:lumOff val="50000"/>
                  </a:schemeClr>
                </a:solidFill>
              </a:rPr>
              <a:t> </a:t>
            </a:r>
            <a:r>
              <a:rPr lang="sv-SE" sz="1200" i="1" dirty="0" err="1">
                <a:solidFill>
                  <a:schemeClr val="tx1">
                    <a:lumMod val="50000"/>
                    <a:lumOff val="50000"/>
                  </a:schemeClr>
                </a:solidFill>
              </a:rPr>
              <a:t>fekalom</a:t>
            </a:r>
            <a:r>
              <a:rPr lang="sv-SE" sz="1200" i="1" dirty="0">
                <a:solidFill>
                  <a:schemeClr val="tx1">
                    <a:lumMod val="50000"/>
                    <a:lumOff val="50000"/>
                  </a:schemeClr>
                </a:solidFill>
              </a:rPr>
              <a:t> som differentialdiagnos.</a:t>
            </a:r>
          </a:p>
          <a:p>
            <a:pPr marL="0" indent="0">
              <a:buNone/>
            </a:pPr>
            <a:r>
              <a:rPr lang="sv-SE" sz="1600" dirty="0"/>
              <a:t>Dessa diagnoser förklarar dock inte </a:t>
            </a:r>
            <a:r>
              <a:rPr lang="sv-SE" sz="1600" dirty="0" err="1"/>
              <a:t>hematurin</a:t>
            </a:r>
            <a:r>
              <a:rPr lang="sv-SE" sz="1600" dirty="0"/>
              <a:t> varför en buktumör, särskilt </a:t>
            </a:r>
            <a:r>
              <a:rPr lang="sv-SE" sz="1600" dirty="0" err="1"/>
              <a:t>njurtumr</a:t>
            </a:r>
            <a:r>
              <a:rPr lang="sv-SE" sz="1600" dirty="0"/>
              <a:t> bör misstänkas även om den diagnosen är ganska ovanlig. </a:t>
            </a:r>
          </a:p>
          <a:p>
            <a:pPr marL="0" indent="0">
              <a:buNone/>
            </a:pPr>
            <a:r>
              <a:rPr lang="sv-SE" sz="1600" dirty="0"/>
              <a:t>Du beställer ett ultraljud som visar en ca 8x10x5 cm stor tumör vid vänster njure. </a:t>
            </a:r>
            <a:br>
              <a:rPr lang="sv-SE" sz="1600" dirty="0"/>
            </a:br>
            <a:br>
              <a:rPr lang="sv-SE" sz="1600" dirty="0"/>
            </a:br>
            <a:r>
              <a:rPr lang="sv-SE" sz="1600" b="1" dirty="0"/>
              <a:t>Fråga 7:6 (1p) </a:t>
            </a:r>
            <a:br>
              <a:rPr lang="sv-SE" sz="1600" b="1" dirty="0"/>
            </a:br>
            <a:r>
              <a:rPr lang="sv-SE" sz="1600" dirty="0"/>
              <a:t>Vilken är den vanligaste njurtumören hos barn? </a:t>
            </a:r>
            <a:br>
              <a:rPr lang="sv-SE" sz="1600" dirty="0"/>
            </a:br>
            <a:br>
              <a:rPr lang="sv-SE" sz="1600" dirty="0"/>
            </a:br>
            <a:r>
              <a:rPr lang="sv-SE" sz="1600" dirty="0">
                <a:solidFill>
                  <a:schemeClr val="accent4"/>
                </a:solidFill>
              </a:rPr>
              <a:t>Svarsförslag:</a:t>
            </a:r>
            <a:r>
              <a:rPr lang="sv-SE" sz="1600" b="1" dirty="0">
                <a:solidFill>
                  <a:schemeClr val="accent4"/>
                </a:solidFill>
              </a:rPr>
              <a:t> </a:t>
            </a:r>
            <a:br>
              <a:rPr lang="sv-SE" sz="1600" b="1" dirty="0">
                <a:solidFill>
                  <a:schemeClr val="accent4"/>
                </a:solidFill>
              </a:rPr>
            </a:br>
            <a:r>
              <a:rPr lang="sv-SE" sz="1600" dirty="0" err="1">
                <a:solidFill>
                  <a:schemeClr val="accent4"/>
                </a:solidFill>
              </a:rPr>
              <a:t>Nefroblastom</a:t>
            </a:r>
            <a:r>
              <a:rPr lang="sv-SE" sz="1600" dirty="0">
                <a:solidFill>
                  <a:schemeClr val="accent4"/>
                </a:solidFill>
              </a:rPr>
              <a:t> (</a:t>
            </a:r>
            <a:r>
              <a:rPr lang="sv-SE" sz="1600" dirty="0" err="1">
                <a:solidFill>
                  <a:schemeClr val="accent4"/>
                </a:solidFill>
              </a:rPr>
              <a:t>Wilms</a:t>
            </a:r>
            <a:r>
              <a:rPr lang="sv-SE" sz="1600" dirty="0">
                <a:solidFill>
                  <a:schemeClr val="accent4"/>
                </a:solidFill>
              </a:rPr>
              <a:t> Tumör)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3237269423"/>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Du jobbar som underläkare på en barnakutmottagning. Din första patient idag är en 3.5 år gammal pojke som kommer tillsammans med sina föräldrar som tycker sig ha sett blod i hans urin vid ett par tillfällen de senaste 2 veckorna. Pojken har i övrigt mått i väsentligen bra förutom att han har haft tendens till hård avföring och kanske lite sämre aptit i samband med det. Föräldrarna undrar varför han har blod i urinen? Du anser att UVI (</a:t>
            </a:r>
            <a:r>
              <a:rPr lang="sv-SE" sz="1200" i="1" dirty="0" err="1">
                <a:solidFill>
                  <a:schemeClr val="tx1">
                    <a:lumMod val="50000"/>
                    <a:lumOff val="50000"/>
                  </a:schemeClr>
                </a:solidFill>
              </a:rPr>
              <a:t>hemorrargisk</a:t>
            </a:r>
            <a:r>
              <a:rPr lang="sv-SE" sz="1200" i="1" dirty="0">
                <a:solidFill>
                  <a:schemeClr val="tx1">
                    <a:lumMod val="50000"/>
                    <a:lumOff val="50000"/>
                  </a:schemeClr>
                </a:solidFill>
              </a:rPr>
              <a:t> cystit), </a:t>
            </a:r>
            <a:r>
              <a:rPr lang="sv-SE" sz="1200" i="1" dirty="0" err="1">
                <a:solidFill>
                  <a:schemeClr val="tx1">
                    <a:lumMod val="50000"/>
                    <a:lumOff val="50000"/>
                  </a:schemeClr>
                </a:solidFill>
              </a:rPr>
              <a:t>glomerulonefrit</a:t>
            </a:r>
            <a:r>
              <a:rPr lang="sv-SE" sz="1200" i="1" dirty="0">
                <a:solidFill>
                  <a:schemeClr val="tx1">
                    <a:lumMod val="50000"/>
                    <a:lumOff val="50000"/>
                  </a:schemeClr>
                </a:solidFill>
              </a:rPr>
              <a:t>/</a:t>
            </a:r>
            <a:r>
              <a:rPr lang="sv-SE" sz="1200" i="1" dirty="0" err="1">
                <a:solidFill>
                  <a:schemeClr val="tx1">
                    <a:lumMod val="50000"/>
                    <a:lumOff val="50000"/>
                  </a:schemeClr>
                </a:solidFill>
              </a:rPr>
              <a:t>vaskuliter</a:t>
            </a:r>
            <a:r>
              <a:rPr lang="sv-SE" sz="1200" i="1" dirty="0">
                <a:solidFill>
                  <a:schemeClr val="tx1">
                    <a:lumMod val="50000"/>
                    <a:lumOff val="50000"/>
                  </a:schemeClr>
                </a:solidFill>
              </a:rPr>
              <a:t>, </a:t>
            </a:r>
            <a:r>
              <a:rPr lang="sv-SE" sz="1200" i="1" dirty="0" err="1">
                <a:solidFill>
                  <a:schemeClr val="tx1">
                    <a:lumMod val="50000"/>
                    <a:lumOff val="50000"/>
                  </a:schemeClr>
                </a:solidFill>
              </a:rPr>
              <a:t>Henoch-Schönlein</a:t>
            </a:r>
            <a:r>
              <a:rPr lang="sv-SE" sz="1200" i="1" dirty="0">
                <a:solidFill>
                  <a:schemeClr val="tx1">
                    <a:lumMod val="50000"/>
                    <a:lumOff val="50000"/>
                  </a:schemeClr>
                </a:solidFill>
              </a:rPr>
              <a:t> och trauma är de mest relevante differentialdiagnoser. Du undersöker Kalle som verkar ganska opåverkad och är feberfri. </a:t>
            </a:r>
          </a:p>
          <a:p>
            <a:pPr marL="0" indent="0">
              <a:buNone/>
            </a:pPr>
            <a:r>
              <a:rPr lang="sv-SE" sz="1600" dirty="0"/>
              <a:t>Du känner en tydlig knöl till vänster i buken som ömmar inte märkbart vid palpation, men hittar inget i avvikande övrigt. I urinprovet noteras röda blodkroppar. Blodtrycket är normalt. Med tanke på Kalles ålder och lokalisationen av knölen tänker du i första hand på att det skulle kunna vara en förstorad mjälte, ett </a:t>
            </a:r>
            <a:r>
              <a:rPr lang="sv-SE" sz="1600" dirty="0" err="1"/>
              <a:t>fekalom</a:t>
            </a:r>
            <a:r>
              <a:rPr lang="sv-SE" sz="1600" dirty="0"/>
              <a:t> eller en buktumör även om det sistnämnda är ganska ovanligt. Du beställer ett ultraljud som visar en ca 8x10x5 cm stor tumör vid vänster njure. </a:t>
            </a:r>
          </a:p>
          <a:p>
            <a:pPr marL="0" indent="0">
              <a:buNone/>
            </a:pPr>
            <a:r>
              <a:rPr lang="sv-SE" sz="1600" dirty="0"/>
              <a:t>Du misstänker den vanligaste njurtumören hos barn; </a:t>
            </a:r>
            <a:r>
              <a:rPr lang="sv-SE" sz="1600" dirty="0" err="1"/>
              <a:t>Nefroblastom</a:t>
            </a:r>
            <a:r>
              <a:rPr lang="sv-SE" sz="1600" dirty="0"/>
              <a:t> (</a:t>
            </a:r>
            <a:r>
              <a:rPr lang="sv-SE" sz="1600" dirty="0" err="1"/>
              <a:t>Wilms</a:t>
            </a:r>
            <a:r>
              <a:rPr lang="sv-SE" sz="1600" dirty="0"/>
              <a:t> Tumör). </a:t>
            </a:r>
            <a:br>
              <a:rPr lang="sv-SE" sz="1600" dirty="0"/>
            </a:br>
            <a:br>
              <a:rPr lang="sv-SE" sz="1600" dirty="0"/>
            </a:br>
            <a:r>
              <a:rPr lang="sv-SE" sz="1600" b="1" dirty="0"/>
              <a:t>Fråga 7:7 (2p) </a:t>
            </a:r>
            <a:br>
              <a:rPr lang="sv-SE" sz="1600" b="1" dirty="0"/>
            </a:br>
            <a:r>
              <a:rPr lang="sv-SE" sz="1600" dirty="0"/>
              <a:t>Vad är den principiella behandlingen vid </a:t>
            </a:r>
            <a:r>
              <a:rPr lang="sv-SE" sz="1600" dirty="0" err="1"/>
              <a:t>Wilms</a:t>
            </a:r>
            <a:r>
              <a:rPr lang="sv-SE" sz="1600" dirty="0"/>
              <a:t> Tumör? Prognos? </a:t>
            </a:r>
            <a:br>
              <a:rPr lang="sv-SE" sz="1600" dirty="0"/>
            </a:br>
            <a:br>
              <a:rPr lang="sv-SE" sz="1600" dirty="0">
                <a:solidFill>
                  <a:schemeClr val="accent4"/>
                </a:solidFill>
              </a:rPr>
            </a:br>
            <a:endParaRPr lang="sv-SE" sz="1600" dirty="0">
              <a:solidFill>
                <a:schemeClr val="accent1"/>
              </a:solidFill>
            </a:endParaRPr>
          </a:p>
        </p:txBody>
      </p:sp>
    </p:spTree>
    <p:extLst>
      <p:ext uri="{BB962C8B-B14F-4D97-AF65-F5344CB8AC3E}">
        <p14:creationId xmlns:p14="http://schemas.microsoft.com/office/powerpoint/2010/main" val="3636808920"/>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Du jobbar som underläkare på en barnakutmottagning. Din första patient idag är en 3.5 år gammal pojke som kommer tillsammans med sina föräldrar som tycker sig ha sett blod i hans urin vid ett par tillfällen de senaste 2 veckorna. Pojken har i övrigt mått i väsentligen bra förutom att han har haft tendens till hård avföring och kanske lite sämre aptit i samband med det. Föräldrarna undrar varför han har blod i urinen? Du anser att UVI (</a:t>
            </a:r>
            <a:r>
              <a:rPr lang="sv-SE" sz="1200" i="1" dirty="0" err="1">
                <a:solidFill>
                  <a:schemeClr val="tx1">
                    <a:lumMod val="50000"/>
                    <a:lumOff val="50000"/>
                  </a:schemeClr>
                </a:solidFill>
              </a:rPr>
              <a:t>hemorrargisk</a:t>
            </a:r>
            <a:r>
              <a:rPr lang="sv-SE" sz="1200" i="1" dirty="0">
                <a:solidFill>
                  <a:schemeClr val="tx1">
                    <a:lumMod val="50000"/>
                    <a:lumOff val="50000"/>
                  </a:schemeClr>
                </a:solidFill>
              </a:rPr>
              <a:t> cystit), </a:t>
            </a:r>
            <a:r>
              <a:rPr lang="sv-SE" sz="1200" i="1" dirty="0" err="1">
                <a:solidFill>
                  <a:schemeClr val="tx1">
                    <a:lumMod val="50000"/>
                    <a:lumOff val="50000"/>
                  </a:schemeClr>
                </a:solidFill>
              </a:rPr>
              <a:t>glomerulonefrit</a:t>
            </a:r>
            <a:r>
              <a:rPr lang="sv-SE" sz="1200" i="1" dirty="0">
                <a:solidFill>
                  <a:schemeClr val="tx1">
                    <a:lumMod val="50000"/>
                    <a:lumOff val="50000"/>
                  </a:schemeClr>
                </a:solidFill>
              </a:rPr>
              <a:t>/</a:t>
            </a:r>
            <a:r>
              <a:rPr lang="sv-SE" sz="1200" i="1" dirty="0" err="1">
                <a:solidFill>
                  <a:schemeClr val="tx1">
                    <a:lumMod val="50000"/>
                    <a:lumOff val="50000"/>
                  </a:schemeClr>
                </a:solidFill>
              </a:rPr>
              <a:t>vaskuliter</a:t>
            </a:r>
            <a:r>
              <a:rPr lang="sv-SE" sz="1200" i="1" dirty="0">
                <a:solidFill>
                  <a:schemeClr val="tx1">
                    <a:lumMod val="50000"/>
                    <a:lumOff val="50000"/>
                  </a:schemeClr>
                </a:solidFill>
              </a:rPr>
              <a:t>, </a:t>
            </a:r>
            <a:r>
              <a:rPr lang="sv-SE" sz="1200" i="1" dirty="0" err="1">
                <a:solidFill>
                  <a:schemeClr val="tx1">
                    <a:lumMod val="50000"/>
                    <a:lumOff val="50000"/>
                  </a:schemeClr>
                </a:solidFill>
              </a:rPr>
              <a:t>Henoch-Schönlein</a:t>
            </a:r>
            <a:r>
              <a:rPr lang="sv-SE" sz="1200" i="1" dirty="0">
                <a:solidFill>
                  <a:schemeClr val="tx1">
                    <a:lumMod val="50000"/>
                    <a:lumOff val="50000"/>
                  </a:schemeClr>
                </a:solidFill>
              </a:rPr>
              <a:t> och trauma är de mest relevante differentialdiagnoser. Du undersöker Kalle som verkar ganska opåverkad och är feberfri. </a:t>
            </a:r>
          </a:p>
          <a:p>
            <a:pPr marL="0" indent="0">
              <a:buNone/>
            </a:pPr>
            <a:r>
              <a:rPr lang="sv-SE" sz="1600" dirty="0"/>
              <a:t>Du känner en tydlig knöl till vänster i buken som ömmar inte märkbart vid palpation, men hittar inget i avvikande övrigt. I urinprovet noteras röda blodkroppar. Blodtrycket är normalt. Med tanke på Kalles ålder och lokalisationen av knölen tänker du i första hand på att det skulle kunna vara en förstorad mjälte, ett </a:t>
            </a:r>
            <a:r>
              <a:rPr lang="sv-SE" sz="1600" dirty="0" err="1"/>
              <a:t>fekalom</a:t>
            </a:r>
            <a:r>
              <a:rPr lang="sv-SE" sz="1600" dirty="0"/>
              <a:t> eller en buktumör även om det sistnämnda är ganska ovanligt. Du beställer ett ultraljud som visar en ca 8x10x5 cm stor tumör vid vänster njure. </a:t>
            </a:r>
          </a:p>
          <a:p>
            <a:pPr marL="0" indent="0">
              <a:buNone/>
            </a:pPr>
            <a:r>
              <a:rPr lang="sv-SE" sz="1600" dirty="0"/>
              <a:t>Du misstänker den vanligaste njurtumören hos barn; </a:t>
            </a:r>
            <a:r>
              <a:rPr lang="sv-SE" sz="1600" dirty="0" err="1"/>
              <a:t>Nefroblastom</a:t>
            </a:r>
            <a:r>
              <a:rPr lang="sv-SE" sz="1600" dirty="0"/>
              <a:t> (</a:t>
            </a:r>
            <a:r>
              <a:rPr lang="sv-SE" sz="1600" dirty="0" err="1"/>
              <a:t>Wilms</a:t>
            </a:r>
            <a:r>
              <a:rPr lang="sv-SE" sz="1600" dirty="0"/>
              <a:t> Tumör). </a:t>
            </a:r>
            <a:br>
              <a:rPr lang="sv-SE" sz="1600" dirty="0"/>
            </a:br>
            <a:br>
              <a:rPr lang="sv-SE" sz="1600" dirty="0"/>
            </a:br>
            <a:r>
              <a:rPr lang="sv-SE" sz="1600" b="1" dirty="0"/>
              <a:t>Fråga 7:7 (2p) </a:t>
            </a:r>
            <a:br>
              <a:rPr lang="sv-SE" sz="1600" b="1" dirty="0"/>
            </a:br>
            <a:r>
              <a:rPr lang="sv-SE" sz="1600" dirty="0"/>
              <a:t>Vad är den principiella behandlingen vid </a:t>
            </a:r>
            <a:r>
              <a:rPr lang="sv-SE" sz="1600" dirty="0" err="1"/>
              <a:t>Wilms</a:t>
            </a:r>
            <a:r>
              <a:rPr lang="sv-SE" sz="1600" dirty="0"/>
              <a:t> Tumör? Prognos? </a:t>
            </a:r>
            <a:br>
              <a:rPr lang="sv-SE" sz="1600" dirty="0"/>
            </a:br>
            <a:br>
              <a:rPr lang="sv-SE" sz="1600" dirty="0">
                <a:solidFill>
                  <a:schemeClr val="accent4"/>
                </a:solidFill>
              </a:rPr>
            </a:br>
            <a:r>
              <a:rPr lang="sv-SE" sz="1600" dirty="0">
                <a:solidFill>
                  <a:schemeClr val="accent4"/>
                </a:solidFill>
              </a:rPr>
              <a:t>Svarsförslag: </a:t>
            </a:r>
          </a:p>
          <a:p>
            <a:pPr marL="0" indent="0">
              <a:buNone/>
            </a:pPr>
            <a:r>
              <a:rPr lang="sv-SE" sz="1600" dirty="0">
                <a:solidFill>
                  <a:schemeClr val="accent4"/>
                </a:solidFill>
              </a:rPr>
              <a:t>- Cellgift + Operation (+ strålning) </a:t>
            </a:r>
          </a:p>
          <a:p>
            <a:pPr marL="0" indent="0">
              <a:buNone/>
            </a:pPr>
            <a:r>
              <a:rPr lang="sv-SE" sz="1600" dirty="0">
                <a:solidFill>
                  <a:schemeClr val="accent4"/>
                </a:solidFill>
              </a:rPr>
              <a:t>- Generellt mycket god prognos med upp till 90% som botas, men det finns även högmaligna </a:t>
            </a:r>
            <a:r>
              <a:rPr lang="sv-SE" sz="1600" dirty="0" err="1">
                <a:solidFill>
                  <a:schemeClr val="accent4"/>
                </a:solidFill>
              </a:rPr>
              <a:t>subtyper</a:t>
            </a:r>
            <a:r>
              <a:rPr lang="sv-SE" sz="1600" dirty="0">
                <a:solidFill>
                  <a:schemeClr val="accent4"/>
                </a:solidFill>
              </a:rPr>
              <a:t>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3159274608"/>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Du jobbar som underläkare på en barnakutmottagning. Din första patient idag är en 3.5 år gammal pojke som kommer tillsammans med sina föräldrar som tycker sig ha sett blod i hans urin vid ett par tillfällen de senaste 2 veckorna. Pojken har i övrigt mått i väsentligen bra förutom att han har haft tendens till hård avföring och kanske lite sämre aptit i samband med det. Föräldrarna undrar varför han har blod i urinen? Du anser att UVI (</a:t>
            </a:r>
            <a:r>
              <a:rPr lang="sv-SE" sz="1200" i="1" dirty="0" err="1">
                <a:solidFill>
                  <a:schemeClr val="tx1">
                    <a:lumMod val="50000"/>
                    <a:lumOff val="50000"/>
                  </a:schemeClr>
                </a:solidFill>
              </a:rPr>
              <a:t>hemorrargisk</a:t>
            </a:r>
            <a:r>
              <a:rPr lang="sv-SE" sz="1200" i="1" dirty="0">
                <a:solidFill>
                  <a:schemeClr val="tx1">
                    <a:lumMod val="50000"/>
                    <a:lumOff val="50000"/>
                  </a:schemeClr>
                </a:solidFill>
              </a:rPr>
              <a:t> cystit), </a:t>
            </a:r>
            <a:r>
              <a:rPr lang="sv-SE" sz="1200" i="1" dirty="0" err="1">
                <a:solidFill>
                  <a:schemeClr val="tx1">
                    <a:lumMod val="50000"/>
                    <a:lumOff val="50000"/>
                  </a:schemeClr>
                </a:solidFill>
              </a:rPr>
              <a:t>glomerulonefrit</a:t>
            </a:r>
            <a:r>
              <a:rPr lang="sv-SE" sz="1200" i="1" dirty="0">
                <a:solidFill>
                  <a:schemeClr val="tx1">
                    <a:lumMod val="50000"/>
                    <a:lumOff val="50000"/>
                  </a:schemeClr>
                </a:solidFill>
              </a:rPr>
              <a:t>/</a:t>
            </a:r>
            <a:r>
              <a:rPr lang="sv-SE" sz="1200" i="1" dirty="0" err="1">
                <a:solidFill>
                  <a:schemeClr val="tx1">
                    <a:lumMod val="50000"/>
                    <a:lumOff val="50000"/>
                  </a:schemeClr>
                </a:solidFill>
              </a:rPr>
              <a:t>vaskuliter</a:t>
            </a:r>
            <a:r>
              <a:rPr lang="sv-SE" sz="1200" i="1" dirty="0">
                <a:solidFill>
                  <a:schemeClr val="tx1">
                    <a:lumMod val="50000"/>
                    <a:lumOff val="50000"/>
                  </a:schemeClr>
                </a:solidFill>
              </a:rPr>
              <a:t>, </a:t>
            </a:r>
            <a:r>
              <a:rPr lang="sv-SE" sz="1200" i="1" dirty="0" err="1">
                <a:solidFill>
                  <a:schemeClr val="tx1">
                    <a:lumMod val="50000"/>
                    <a:lumOff val="50000"/>
                  </a:schemeClr>
                </a:solidFill>
              </a:rPr>
              <a:t>Henoch-Schönlein</a:t>
            </a:r>
            <a:r>
              <a:rPr lang="sv-SE" sz="1200" i="1" dirty="0">
                <a:solidFill>
                  <a:schemeClr val="tx1">
                    <a:lumMod val="50000"/>
                    <a:lumOff val="50000"/>
                  </a:schemeClr>
                </a:solidFill>
              </a:rPr>
              <a:t> och trauma är de mest relevante differentialdiagnoser. Du undersöker Kalle som verkar ganska opåverkad och är feberfri. </a:t>
            </a:r>
          </a:p>
          <a:p>
            <a:pPr marL="0" indent="0">
              <a:buNone/>
            </a:pPr>
            <a:r>
              <a:rPr lang="sv-SE" sz="1600" dirty="0"/>
              <a:t>Du känner en tydlig knöl till vänster i buken som ömmar inte märkbart vid palpation, men hittar inget i avvikande övrigt. I urinprovet noteras röda blodkroppar. Blodtrycket är normalt. Med tanke på Kalles ålder och lokalisationen av knölen tänker du i första hand på att det skulle kunna vara en förstorad mjälte, ett </a:t>
            </a:r>
            <a:r>
              <a:rPr lang="sv-SE" sz="1600" dirty="0" err="1"/>
              <a:t>fekalom</a:t>
            </a:r>
            <a:r>
              <a:rPr lang="sv-SE" sz="1600" dirty="0"/>
              <a:t> eller en buktumör även om det sistnämnda är ganska ovanligt. Du beställer ett ultraljud som visar en ca 8x10x5 cm stor tumör vid vänster njure. </a:t>
            </a:r>
          </a:p>
          <a:p>
            <a:pPr marL="0" indent="0">
              <a:buNone/>
            </a:pPr>
            <a:r>
              <a:rPr lang="sv-SE" sz="1600" dirty="0"/>
              <a:t>Du misstänker den vanligaste njurtumören hos barn; </a:t>
            </a:r>
            <a:r>
              <a:rPr lang="sv-SE" sz="1600" dirty="0" err="1"/>
              <a:t>Nefroblastom</a:t>
            </a:r>
            <a:r>
              <a:rPr lang="sv-SE" sz="1600" dirty="0"/>
              <a:t> (</a:t>
            </a:r>
            <a:r>
              <a:rPr lang="sv-SE" sz="1600" dirty="0" err="1"/>
              <a:t>Wilms</a:t>
            </a:r>
            <a:r>
              <a:rPr lang="sv-SE" sz="1600" dirty="0"/>
              <a:t> Tumör). </a:t>
            </a:r>
            <a:br>
              <a:rPr lang="sv-SE" sz="1600" dirty="0"/>
            </a:br>
            <a:br>
              <a:rPr lang="sv-SE" sz="1600" dirty="0"/>
            </a:br>
            <a:r>
              <a:rPr lang="sv-SE" sz="1600" b="1" dirty="0"/>
              <a:t>Fråga 7:7 (2p) </a:t>
            </a:r>
            <a:br>
              <a:rPr lang="sv-SE" sz="1600" b="1" dirty="0"/>
            </a:br>
            <a:r>
              <a:rPr lang="sv-SE" sz="1600" dirty="0"/>
              <a:t>Vad är den principiella behandlingen vid </a:t>
            </a:r>
            <a:r>
              <a:rPr lang="sv-SE" sz="1600" dirty="0" err="1"/>
              <a:t>Wilms</a:t>
            </a:r>
            <a:r>
              <a:rPr lang="sv-SE" sz="1600" dirty="0"/>
              <a:t> Tumör? Prognos? </a:t>
            </a:r>
            <a:br>
              <a:rPr lang="sv-SE" sz="1600" dirty="0"/>
            </a:br>
            <a:br>
              <a:rPr lang="sv-SE" sz="1600" dirty="0">
                <a:solidFill>
                  <a:schemeClr val="accent4"/>
                </a:solidFill>
              </a:rPr>
            </a:br>
            <a:r>
              <a:rPr lang="sv-SE" sz="1600" dirty="0">
                <a:solidFill>
                  <a:schemeClr val="accent4"/>
                </a:solidFill>
              </a:rPr>
              <a:t>Svarsförslag: </a:t>
            </a:r>
          </a:p>
          <a:p>
            <a:pPr marL="0" indent="0">
              <a:buNone/>
            </a:pPr>
            <a:r>
              <a:rPr lang="sv-SE" sz="1600" dirty="0">
                <a:solidFill>
                  <a:schemeClr val="accent4"/>
                </a:solidFill>
              </a:rPr>
              <a:t>- Cellgift + Operation (+ strålning) </a:t>
            </a:r>
          </a:p>
          <a:p>
            <a:pPr marL="0" indent="0">
              <a:buNone/>
            </a:pPr>
            <a:r>
              <a:rPr lang="sv-SE" sz="1600" dirty="0">
                <a:solidFill>
                  <a:schemeClr val="accent4"/>
                </a:solidFill>
              </a:rPr>
              <a:t>- Generellt mycket god prognos med upp till 90% som botas, men det finns även högmaligna </a:t>
            </a:r>
            <a:r>
              <a:rPr lang="sv-SE" sz="1600" dirty="0" err="1">
                <a:solidFill>
                  <a:schemeClr val="accent4"/>
                </a:solidFill>
              </a:rPr>
              <a:t>subtyper</a:t>
            </a:r>
            <a:r>
              <a:rPr lang="sv-SE" sz="1600" dirty="0">
                <a:solidFill>
                  <a:schemeClr val="accent4"/>
                </a:solidFill>
              </a:rPr>
              <a:t> </a:t>
            </a:r>
          </a:p>
          <a:p>
            <a:pPr marL="0" indent="0">
              <a:buNone/>
            </a:pPr>
            <a:endParaRPr lang="sv-SE" sz="1600" dirty="0">
              <a:solidFill>
                <a:schemeClr val="accent1"/>
              </a:solidFill>
            </a:endParaRPr>
          </a:p>
          <a:p>
            <a:pPr marL="0" indent="0">
              <a:buNone/>
            </a:pPr>
            <a:r>
              <a:rPr lang="sv-SE" sz="1600" dirty="0">
                <a:solidFill>
                  <a:schemeClr val="accent3"/>
                </a:solidFill>
              </a:rPr>
              <a:t>Radiologiskt tolkar man tumören som </a:t>
            </a:r>
            <a:r>
              <a:rPr lang="sv-SE" sz="1600" dirty="0" err="1">
                <a:solidFill>
                  <a:schemeClr val="accent3"/>
                </a:solidFill>
              </a:rPr>
              <a:t>Wilms</a:t>
            </a:r>
            <a:r>
              <a:rPr lang="sv-SE" sz="1600" dirty="0">
                <a:solidFill>
                  <a:schemeClr val="accent3"/>
                </a:solidFill>
              </a:rPr>
              <a:t> Tumör och påbörjar behandlingen med cellgifter och planerar för operation av tumören efter ca 4-5 veckor. Man undersöker även lungorna utan att hitta tecken på metastaser. Utifrån tumörens histologi efter operationen bestämmer man den post-operativa behandlingen med cellgifter. </a:t>
            </a:r>
          </a:p>
          <a:p>
            <a:pPr marL="0" indent="0">
              <a:buNone/>
            </a:pPr>
            <a:r>
              <a:rPr lang="sv-SE" sz="1600" b="1" dirty="0">
                <a:solidFill>
                  <a:schemeClr val="accent3"/>
                </a:solidFill>
              </a:rPr>
              <a:t>(endast återkoppling – fallet fortsätter) </a:t>
            </a:r>
            <a:endParaRPr lang="sv-SE" sz="1600" dirty="0">
              <a:solidFill>
                <a:schemeClr val="accent3"/>
              </a:solidFill>
            </a:endParaRPr>
          </a:p>
          <a:p>
            <a:pPr marL="0" indent="0">
              <a:buNone/>
            </a:pPr>
            <a:endParaRPr lang="sv-SE" sz="1600" dirty="0">
              <a:solidFill>
                <a:schemeClr val="accent1"/>
              </a:solidFill>
            </a:endParaRPr>
          </a:p>
        </p:txBody>
      </p:sp>
    </p:spTree>
    <p:extLst>
      <p:ext uri="{BB962C8B-B14F-4D97-AF65-F5344CB8AC3E}">
        <p14:creationId xmlns:p14="http://schemas.microsoft.com/office/powerpoint/2010/main" val="2953560242"/>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600" dirty="0"/>
              <a:t>Kalle opereras och får cellgiftsbehandling. Behandlingen går bra och prognosen är ofta god. </a:t>
            </a:r>
          </a:p>
          <a:p>
            <a:pPr marL="0" indent="0">
              <a:buNone/>
            </a:pPr>
            <a:r>
              <a:rPr lang="sv-SE" sz="1600" dirty="0"/>
              <a:t>15 år senare, när Kalle uppnått 18 års ålder, har han börjat få symptom i form av värk och stelhet i ländrygg och bäcken. Besvären har funnits i mer än 3 månader. Stelheten och smärtan finns framförallt nattetid och kan sitta på såväl höger som vänster sida i bäckenet. Han tycker att besvären förbättras av rörelse. Kalle söker nu vårdcentralen för sina besvär. Något föregående trauma finns inte. Blodprover visar lätt förhöjda inflammationsparametrar (SR 33 mm/h, CRP 22 mg/L) medan blod- och urinstatus utfaller normala. </a:t>
            </a:r>
            <a:br>
              <a:rPr lang="sv-SE" sz="1600" dirty="0"/>
            </a:br>
            <a:br>
              <a:rPr lang="sv-SE" sz="1600" dirty="0"/>
            </a:br>
            <a:r>
              <a:rPr lang="sv-SE" sz="1600" b="1" dirty="0"/>
              <a:t>Fråga 7:8. (1p) </a:t>
            </a:r>
            <a:br>
              <a:rPr lang="sv-SE" sz="1600" b="1" dirty="0"/>
            </a:br>
            <a:r>
              <a:rPr lang="sv-SE" sz="1600" dirty="0"/>
              <a:t>Vilken diagnos misstänker du i första hand?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3551607996"/>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600" dirty="0"/>
              <a:t>Kalle opereras och får cellgiftsbehandling. Behandlingen går bra och prognosen är ofta god. </a:t>
            </a:r>
          </a:p>
          <a:p>
            <a:pPr marL="0" indent="0">
              <a:buNone/>
            </a:pPr>
            <a:r>
              <a:rPr lang="sv-SE" sz="1600" dirty="0"/>
              <a:t>15 år senare, när Kalle uppnått 18 års ålder, har han börjat få symptom i form av värk och stelhet i ländrygg och bäcken. Besvären har funnits i mer än 3 månader. Stelheten och smärtan finns framförallt nattetid och kan sitta på såväl höger som vänster sida i bäckenet. Han tycker att besvären förbättras av rörelse. Kalle söker nu vårdcentralen för sina besvär. Något föregående trauma finns inte. Blodprover visar lätt förhöjda inflammationsparametrar (SR 33 mm/h, CRP 22 mg/L) medan blod- och urinstatus utfaller normala. </a:t>
            </a:r>
            <a:br>
              <a:rPr lang="sv-SE" sz="1600" dirty="0"/>
            </a:br>
            <a:br>
              <a:rPr lang="sv-SE" sz="1600" dirty="0"/>
            </a:br>
            <a:r>
              <a:rPr lang="sv-SE" sz="1600" b="1" dirty="0"/>
              <a:t>Fråga 7:8. (1p) </a:t>
            </a:r>
            <a:br>
              <a:rPr lang="sv-SE" sz="1600" b="1" dirty="0"/>
            </a:br>
            <a:r>
              <a:rPr lang="sv-SE" sz="1600" dirty="0"/>
              <a:t>Vilken diagnos misstänker du i första hand?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Ankyloserande spondylit (AS), </a:t>
            </a:r>
            <a:r>
              <a:rPr lang="sv-SE" sz="1600" dirty="0" err="1">
                <a:solidFill>
                  <a:schemeClr val="accent4"/>
                </a:solidFill>
              </a:rPr>
              <a:t>pelvospondylit</a:t>
            </a:r>
            <a:r>
              <a:rPr lang="sv-SE" sz="1600" dirty="0">
                <a:solidFill>
                  <a:schemeClr val="accent4"/>
                </a:solidFill>
              </a:rPr>
              <a:t>, (Mb. </a:t>
            </a:r>
            <a:r>
              <a:rPr lang="sv-SE" sz="1600" dirty="0" err="1">
                <a:solidFill>
                  <a:schemeClr val="accent4"/>
                </a:solidFill>
              </a:rPr>
              <a:t>Bechterew</a:t>
            </a:r>
            <a:r>
              <a:rPr lang="sv-SE" sz="1600" dirty="0">
                <a:solidFill>
                  <a:schemeClr val="accent4"/>
                </a:solidFill>
              </a:rPr>
              <a:t>) </a:t>
            </a:r>
          </a:p>
          <a:p>
            <a:pPr marL="0" indent="0">
              <a:buNone/>
            </a:pPr>
            <a:endParaRPr lang="sv-SE" sz="1600" dirty="0"/>
          </a:p>
          <a:p>
            <a:pPr marL="0" indent="0">
              <a:buNone/>
            </a:pPr>
            <a:r>
              <a:rPr lang="sv-SE" sz="1000" dirty="0">
                <a:solidFill>
                  <a:schemeClr val="tx1">
                    <a:lumMod val="50000"/>
                    <a:lumOff val="50000"/>
                  </a:schemeClr>
                </a:solidFill>
              </a:rPr>
              <a:t>A10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408947838"/>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Kalle opereras och får cellgiftsbehandling. Behandlingen går bra och prognosen är ofta god. </a:t>
            </a:r>
          </a:p>
          <a:p>
            <a:pPr marL="0" indent="0">
              <a:buNone/>
            </a:pPr>
            <a:r>
              <a:rPr lang="sv-SE" sz="1200" i="1" dirty="0">
                <a:solidFill>
                  <a:schemeClr val="tx1">
                    <a:lumMod val="50000"/>
                    <a:lumOff val="50000"/>
                  </a:schemeClr>
                </a:solidFill>
              </a:rPr>
              <a:t>15 år senare, när Kalle uppnått 18 års ålder, har han börjat få symptom i form av värk och stelhet i ländrygg och bäcken. Besvären har funnits i mer än 3 månader. Stelheten och smärtan finns framförallt nattetid och kan sitta på såväl höger som vänster sida i bäckenet. Han tycker att besvären förbättras av rörelse. Kalle söker nu vårdcentralen för sina besvär. Något föregående trauma finns inte. Blodprover visar lätt förhöjda inflammationsparametrar (SR 33 mm/h, CRP 22 mg/L) medan blod- och urinstatus utfaller normala. </a:t>
            </a:r>
            <a:br>
              <a:rPr lang="sv-SE" sz="1600" dirty="0"/>
            </a:br>
            <a:br>
              <a:rPr lang="sv-SE" sz="1600" dirty="0"/>
            </a:br>
            <a:r>
              <a:rPr lang="sv-SE" sz="1600" dirty="0"/>
              <a:t>Du misstänker i första hand den inflammatoriska ryggsjukdomen </a:t>
            </a:r>
            <a:r>
              <a:rPr lang="sv-SE" sz="1600" dirty="0" err="1"/>
              <a:t>ankyloserande</a:t>
            </a:r>
            <a:r>
              <a:rPr lang="sv-SE" sz="1600" dirty="0"/>
              <a:t> spondylit (AS). För att bekräfta misstanken ombesörjs ytterligare provtagning och skickar en remiss till röntgenkliniken. </a:t>
            </a:r>
            <a:br>
              <a:rPr lang="sv-SE" sz="1600" dirty="0"/>
            </a:br>
            <a:br>
              <a:rPr lang="sv-SE" sz="1600" dirty="0"/>
            </a:br>
            <a:r>
              <a:rPr lang="sv-SE" sz="1600" b="1" dirty="0"/>
              <a:t>Fråga 7:9 (3p) </a:t>
            </a:r>
            <a:br>
              <a:rPr lang="sv-SE" sz="1600" b="1" dirty="0"/>
            </a:br>
            <a:r>
              <a:rPr lang="sv-SE" sz="1600" dirty="0"/>
              <a:t>I Kalles fall, vilken typ av radiologisk undersökning av bäcken och ländrygg beställer du och vad förväntar du dig att finna vid ”tidig” respektive ”etablerad” (långvarig) AS?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4146606914"/>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Kalle opereras och får cellgiftsbehandling. Behandlingen går bra och prognosen är ofta god. </a:t>
            </a:r>
          </a:p>
          <a:p>
            <a:pPr marL="0" indent="0">
              <a:buNone/>
            </a:pPr>
            <a:r>
              <a:rPr lang="sv-SE" sz="1200" i="1" dirty="0">
                <a:solidFill>
                  <a:schemeClr val="tx1">
                    <a:lumMod val="50000"/>
                    <a:lumOff val="50000"/>
                  </a:schemeClr>
                </a:solidFill>
              </a:rPr>
              <a:t>15 år senare, när Kalle uppnått 18 års ålder, har han börjat få symptom i form av värk och stelhet i ländrygg och bäcken. Besvären har funnits i mer än 3 månader. Stelheten och smärtan finns framförallt nattetid och kan sitta på såväl höger som vänster sida i bäckenet. Han tycker att besvären förbättras av rörelse. Kalle söker nu vårdcentralen för sina besvär. Något föregående trauma finns inte. Blodprover visar lätt förhöjda inflammationsparametrar (SR 33 mm/h, CRP 22 mg/L) medan blod- och urinstatus utfaller normala. </a:t>
            </a:r>
            <a:br>
              <a:rPr lang="sv-SE" sz="1600" dirty="0"/>
            </a:br>
            <a:br>
              <a:rPr lang="sv-SE" sz="1600" dirty="0"/>
            </a:br>
            <a:r>
              <a:rPr lang="sv-SE" sz="1600" dirty="0"/>
              <a:t>Du misstänker i första hand den inflammatoriska ryggsjukdomen </a:t>
            </a:r>
            <a:r>
              <a:rPr lang="sv-SE" sz="1600" dirty="0" err="1"/>
              <a:t>ankyloserande</a:t>
            </a:r>
            <a:r>
              <a:rPr lang="sv-SE" sz="1600" dirty="0"/>
              <a:t> spondylit (AS). För att bekräfta misstanken ombesörjs ytterligare provtagning och skickar en remiss till röntgenkliniken. </a:t>
            </a:r>
            <a:br>
              <a:rPr lang="sv-SE" sz="1600" dirty="0"/>
            </a:br>
            <a:br>
              <a:rPr lang="sv-SE" sz="1600" dirty="0"/>
            </a:br>
            <a:r>
              <a:rPr lang="sv-SE" sz="1600" b="1" dirty="0"/>
              <a:t>Fråga 7:9 (3p) </a:t>
            </a:r>
            <a:br>
              <a:rPr lang="sv-SE" sz="1600" b="1" dirty="0"/>
            </a:br>
            <a:r>
              <a:rPr lang="sv-SE" sz="1600" dirty="0"/>
              <a:t>I Kalles fall, vilken typ av radiologisk undersökning av bäcken och ländrygg beställer du och vad förväntar du dig att finna vid ”tidig” respektive ”etablerad” (långvarig) AS? </a:t>
            </a:r>
            <a:br>
              <a:rPr lang="sv-SE" sz="1600" dirty="0"/>
            </a:br>
            <a:br>
              <a:rPr lang="sv-SE" sz="1600" dirty="0"/>
            </a:br>
            <a:r>
              <a:rPr lang="sv-SE" sz="1600" dirty="0">
                <a:solidFill>
                  <a:schemeClr val="accent4"/>
                </a:solidFill>
              </a:rPr>
              <a:t>Svarsförslag</a:t>
            </a:r>
            <a:r>
              <a:rPr lang="sv-SE" sz="1600" b="1" dirty="0">
                <a:solidFill>
                  <a:schemeClr val="accent4"/>
                </a:solidFill>
              </a:rPr>
              <a:t>:</a:t>
            </a:r>
            <a:br>
              <a:rPr lang="sv-SE" sz="1600" b="1" dirty="0">
                <a:solidFill>
                  <a:schemeClr val="accent4"/>
                </a:solidFill>
              </a:rPr>
            </a:br>
            <a:r>
              <a:rPr lang="sv-SE" sz="1600" dirty="0">
                <a:solidFill>
                  <a:schemeClr val="accent4"/>
                </a:solidFill>
              </a:rPr>
              <a:t>I första hand beställs MR för att </a:t>
            </a:r>
            <a:r>
              <a:rPr lang="sv-SE" sz="1600" dirty="0" err="1">
                <a:solidFill>
                  <a:schemeClr val="accent4"/>
                </a:solidFill>
              </a:rPr>
              <a:t>påvissa</a:t>
            </a:r>
            <a:r>
              <a:rPr lang="sv-SE" sz="1600" dirty="0">
                <a:solidFill>
                  <a:schemeClr val="accent4"/>
                </a:solidFill>
              </a:rPr>
              <a:t> inflammation . Vid tidig AS ses inflammation i t.ex. SI-leder (</a:t>
            </a:r>
            <a:r>
              <a:rPr lang="sv-SE" sz="1600" dirty="0" err="1">
                <a:solidFill>
                  <a:schemeClr val="accent4"/>
                </a:solidFill>
              </a:rPr>
              <a:t>sakroiliit</a:t>
            </a:r>
            <a:r>
              <a:rPr lang="sv-SE" sz="1600" dirty="0">
                <a:solidFill>
                  <a:schemeClr val="accent4"/>
                </a:solidFill>
              </a:rPr>
              <a:t>) men även runt kotor. Vid långvarig AS ses förbeningar av ligament (bambu </a:t>
            </a:r>
            <a:r>
              <a:rPr lang="sv-SE" sz="1600" dirty="0" err="1">
                <a:solidFill>
                  <a:schemeClr val="accent4"/>
                </a:solidFill>
              </a:rPr>
              <a:t>spine</a:t>
            </a:r>
            <a:r>
              <a:rPr lang="sv-SE" sz="1600" dirty="0">
                <a:solidFill>
                  <a:schemeClr val="accent4"/>
                </a:solidFill>
              </a:rPr>
              <a:t>). </a:t>
            </a:r>
          </a:p>
          <a:p>
            <a:pPr marL="0" indent="0">
              <a:buNone/>
            </a:pPr>
            <a:br>
              <a:rPr lang="sv-SE" sz="1600" dirty="0"/>
            </a:br>
            <a:endParaRPr lang="sv-SE" sz="1600" dirty="0"/>
          </a:p>
          <a:p>
            <a:pPr marL="0" indent="0">
              <a:buNone/>
            </a:pPr>
            <a:r>
              <a:rPr lang="sv-SE" sz="1000" dirty="0">
                <a:solidFill>
                  <a:schemeClr val="tx1">
                    <a:lumMod val="50000"/>
                    <a:lumOff val="50000"/>
                  </a:schemeClr>
                </a:solidFill>
              </a:rPr>
              <a:t>A10, C79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41391510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6, Marie 29 år </a:t>
            </a:r>
            <a:endParaRPr lang="sv-SE" sz="1600" dirty="0"/>
          </a:p>
          <a:p>
            <a:pPr marL="0" indent="0">
              <a:buNone/>
            </a:pPr>
            <a:r>
              <a:rPr lang="sv-SE" sz="1600" dirty="0"/>
              <a:t>Du tolkar nu CTG som avvikande på grund av repetitiva komplicerade variabla </a:t>
            </a:r>
            <a:r>
              <a:rPr lang="sv-SE" sz="1600" dirty="0" err="1"/>
              <a:t>decelerationer</a:t>
            </a:r>
            <a:r>
              <a:rPr lang="sv-SE" sz="1600" dirty="0"/>
              <a:t> i kombination med normal basalfrekvens och normal variabilitet. Då Maria har mer än 5 värkar/10 minuter blir din åtgärd att reducera eller stänga av </a:t>
            </a:r>
            <a:r>
              <a:rPr lang="sv-SE" sz="1600" dirty="0" err="1"/>
              <a:t>oxytocininfusionen</a:t>
            </a:r>
            <a:r>
              <a:rPr lang="sv-SE" sz="1600" dirty="0"/>
              <a:t>. </a:t>
            </a:r>
          </a:p>
          <a:p>
            <a:pPr marL="0" indent="0">
              <a:buNone/>
            </a:pPr>
            <a:r>
              <a:rPr lang="sv-SE" sz="1600" dirty="0"/>
              <a:t>En halvtimme senare föder Maria spontant en pigg flicka som får APGAR 8-10-10. Med flickan på bröstet krystar hon sju minuter senare ut placenta, som av barnmorskan bedöms fullständig. Dock fortsätter hon blöda rikligt och du blir tillkallad till salen. Då du anländer får du information om att hennes blodtryck är 110/75, pulsen är 95 slag/minut och man har uppmätt den totala blödningen till 800 ml. Hon har fått de rutinmässiga 16,6</a:t>
            </a:r>
            <a:r>
              <a:rPr lang="el-GR" sz="1600" dirty="0"/>
              <a:t>μ</a:t>
            </a:r>
            <a:r>
              <a:rPr lang="sv-SE" sz="1600" dirty="0"/>
              <a:t>g </a:t>
            </a:r>
            <a:r>
              <a:rPr lang="sv-SE" sz="1600" dirty="0" err="1"/>
              <a:t>oxytocin</a:t>
            </a:r>
            <a:r>
              <a:rPr lang="sv-SE" sz="1600" dirty="0"/>
              <a:t>. Du palperar hennes uterus och noterar att den känns mjuk och </a:t>
            </a:r>
            <a:r>
              <a:rPr lang="sv-SE" sz="1600" dirty="0" err="1"/>
              <a:t>fundus</a:t>
            </a:r>
            <a:r>
              <a:rPr lang="sv-SE" sz="1600" dirty="0"/>
              <a:t> befinner sig ett par tvärfingrar ovan naveln. Du undersöker också hennes bristning och bedömer inte att den orsakar hennes blödning. </a:t>
            </a:r>
            <a:br>
              <a:rPr lang="sv-SE" sz="1600" dirty="0"/>
            </a:br>
            <a:br>
              <a:rPr lang="sv-SE" sz="1600" dirty="0"/>
            </a:br>
            <a:r>
              <a:rPr lang="sv-SE" sz="1600" b="1" dirty="0"/>
              <a:t>Fråga 6:7 (1p) </a:t>
            </a:r>
            <a:br>
              <a:rPr lang="sv-SE" sz="1600" b="1" dirty="0"/>
            </a:br>
            <a:r>
              <a:rPr lang="sv-SE" sz="1600" dirty="0"/>
              <a:t>Vilken är den mest sannolika orsaken till hennes blödning? </a:t>
            </a:r>
          </a:p>
          <a:p>
            <a:pPr marL="0" indent="0">
              <a:buNone/>
            </a:pPr>
            <a:endParaRPr lang="sv-SE" sz="1600" dirty="0"/>
          </a:p>
          <a:p>
            <a:pPr marL="0" indent="0">
              <a:buNone/>
            </a:pPr>
            <a:r>
              <a:rPr lang="sv-SE" sz="1600" dirty="0">
                <a:solidFill>
                  <a:schemeClr val="accent4"/>
                </a:solidFill>
              </a:rPr>
              <a:t>Svarsförslag: Atoni</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446250031"/>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Kalle opereras och får cellgiftsbehandling. Behandlingen går bra och prognosen är ofta god. </a:t>
            </a:r>
          </a:p>
          <a:p>
            <a:pPr marL="0" indent="0">
              <a:buNone/>
            </a:pPr>
            <a:r>
              <a:rPr lang="sv-SE" sz="1200" i="1" dirty="0">
                <a:solidFill>
                  <a:schemeClr val="tx1">
                    <a:lumMod val="50000"/>
                    <a:lumOff val="50000"/>
                  </a:schemeClr>
                </a:solidFill>
              </a:rPr>
              <a:t>15 år senare, när Kalle uppnått 18 års ålder, har han börjat få symptom i form av värk och stelhet i ländrygg och bäcken. Besvären har funnits i mer än 3 månader. Stelheten och smärtan finns framförallt nattetid och kan sitta på såväl höger som vänster sida i bäckenet. Han tycker att besvären förbättras av rörelse. Kalle söker nu vårdcentralen för sina besvär. Något föregående trauma finns inte. Blodprover visar lätt förhöjda inflammationsparametrar (SR 33 mm/h, CRP 22 mg/L) medan blod- och urinstatus utfaller normala. </a:t>
            </a:r>
            <a:endParaRPr lang="sv-SE" sz="1600" i="1" dirty="0">
              <a:solidFill>
                <a:schemeClr val="tx1">
                  <a:lumMod val="50000"/>
                  <a:lumOff val="50000"/>
                </a:schemeClr>
              </a:solidFill>
            </a:endParaRPr>
          </a:p>
          <a:p>
            <a:pPr marL="0" indent="0">
              <a:buNone/>
            </a:pPr>
            <a:r>
              <a:rPr lang="sv-SE" sz="1200" i="1" dirty="0">
                <a:solidFill>
                  <a:schemeClr val="tx1">
                    <a:lumMod val="50000"/>
                    <a:lumOff val="50000"/>
                  </a:schemeClr>
                </a:solidFill>
              </a:rPr>
              <a:t>Du misstänker i första hand den inflammatoriska ryggsjukdomen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(AS). För att bekräfta misstanken ombesörjs ytterligare provtagning och skickar en remiss till röntgenkliniken. </a:t>
            </a:r>
            <a:br>
              <a:rPr lang="sv-SE" sz="1600" dirty="0"/>
            </a:br>
            <a:br>
              <a:rPr lang="sv-SE" sz="1600" dirty="0"/>
            </a:br>
            <a:r>
              <a:rPr lang="sv-SE" sz="1600" dirty="0"/>
              <a:t>Vid misstanke om AS ingår även kontroll av ett vävnadsantigen på ytan av kärnförande celler vilket har betydelse för antigen-presentation. </a:t>
            </a:r>
            <a:br>
              <a:rPr lang="sv-SE" sz="1600" dirty="0"/>
            </a:br>
            <a:br>
              <a:rPr lang="sv-SE" sz="1600" dirty="0"/>
            </a:br>
            <a:r>
              <a:rPr lang="sv-SE" sz="1600" b="1" dirty="0"/>
              <a:t>Fråga 7:10 (2p) </a:t>
            </a:r>
            <a:r>
              <a:rPr lang="sv-SE" sz="1600" dirty="0"/>
              <a:t>Vilket vävnadsantigen kontrolleras (blodprov) vid utredning av AS och hur vanligt förekommande är detta antigen i normalpopulationen i Sverige?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1477293356"/>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Kalle opereras och får cellgiftsbehandling. Behandlingen går bra och prognosen är ofta god. </a:t>
            </a:r>
          </a:p>
          <a:p>
            <a:pPr marL="0" indent="0">
              <a:buNone/>
            </a:pPr>
            <a:r>
              <a:rPr lang="sv-SE" sz="1200" i="1" dirty="0">
                <a:solidFill>
                  <a:schemeClr val="tx1">
                    <a:lumMod val="50000"/>
                    <a:lumOff val="50000"/>
                  </a:schemeClr>
                </a:solidFill>
              </a:rPr>
              <a:t>15 år senare, när Kalle uppnått 18 års ålder, har han börjat få symptom i form av värk och stelhet i ländrygg och bäcken. Besvären har funnits i mer än 3 månader. Stelheten och smärtan finns framförallt nattetid och kan sitta på såväl höger som vänster sida i bäckenet. Han tycker att besvären förbättras av rörelse. Kalle söker nu vårdcentralen för sina besvär. Något föregående trauma finns inte. Blodprover visar lätt förhöjda inflammationsparametrar (SR 33 mm/h, CRP 22 mg/L) medan blod- och urinstatus utfaller normala. </a:t>
            </a:r>
            <a:endParaRPr lang="sv-SE" sz="1600" i="1" dirty="0">
              <a:solidFill>
                <a:schemeClr val="tx1">
                  <a:lumMod val="50000"/>
                  <a:lumOff val="50000"/>
                </a:schemeClr>
              </a:solidFill>
            </a:endParaRPr>
          </a:p>
          <a:p>
            <a:pPr marL="0" indent="0">
              <a:buNone/>
            </a:pPr>
            <a:r>
              <a:rPr lang="sv-SE" sz="1200" i="1" dirty="0">
                <a:solidFill>
                  <a:schemeClr val="tx1">
                    <a:lumMod val="50000"/>
                    <a:lumOff val="50000"/>
                  </a:schemeClr>
                </a:solidFill>
              </a:rPr>
              <a:t>Du misstänker i första hand den inflammatoriska ryggsjukdomen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(AS). För att bekräfta misstanken ombesörjs ytterligare provtagning och skickar en remiss till röntgenkliniken. </a:t>
            </a:r>
            <a:br>
              <a:rPr lang="sv-SE" sz="1600" dirty="0"/>
            </a:br>
            <a:br>
              <a:rPr lang="sv-SE" sz="1600" dirty="0"/>
            </a:br>
            <a:r>
              <a:rPr lang="sv-SE" sz="1600" dirty="0"/>
              <a:t>Vid misstanke om AS ingår även kontroll av ett vävnadsantigen på ytan av kärnförande celler vilket har betydelse för antigen-presentation. </a:t>
            </a:r>
            <a:br>
              <a:rPr lang="sv-SE" sz="1600" dirty="0"/>
            </a:br>
            <a:br>
              <a:rPr lang="sv-SE" sz="1600" dirty="0"/>
            </a:br>
            <a:r>
              <a:rPr lang="sv-SE" sz="1600" b="1" dirty="0"/>
              <a:t>Fråga 7:10 (2p) </a:t>
            </a:r>
            <a:r>
              <a:rPr lang="sv-SE" sz="1600" dirty="0"/>
              <a:t>Vilket vävnadsantigen kontrolleras (blodprov) vid utredning av AS och hur vanligt förekommande är detta antigen i normalpopulationen i Sverige? </a:t>
            </a:r>
            <a:br>
              <a:rPr lang="sv-SE" sz="1600" dirty="0"/>
            </a:br>
            <a:br>
              <a:rPr lang="sv-SE" sz="1600" dirty="0"/>
            </a:br>
            <a:r>
              <a:rPr lang="sv-SE" sz="1600" dirty="0">
                <a:solidFill>
                  <a:schemeClr val="accent4"/>
                </a:solidFill>
              </a:rPr>
              <a:t>Svarsförslag</a:t>
            </a:r>
            <a:r>
              <a:rPr lang="sv-SE" sz="1600" b="1" dirty="0">
                <a:solidFill>
                  <a:schemeClr val="accent4"/>
                </a:solidFill>
              </a:rPr>
              <a:t>: </a:t>
            </a:r>
            <a:br>
              <a:rPr lang="sv-SE" sz="1600" b="1" dirty="0">
                <a:solidFill>
                  <a:schemeClr val="accent4"/>
                </a:solidFill>
              </a:rPr>
            </a:br>
            <a:r>
              <a:rPr lang="sv-SE" sz="1600" dirty="0">
                <a:solidFill>
                  <a:schemeClr val="accent4"/>
                </a:solidFill>
              </a:rPr>
              <a:t>HLA-B27. Förekomsten i Sverige är 15-20%. Nord-sydlig gradient (högre i Norrland) </a:t>
            </a:r>
          </a:p>
          <a:p>
            <a:pPr marL="0" indent="0">
              <a:buNone/>
            </a:pPr>
            <a:endParaRPr lang="sv-SE" sz="1600" dirty="0"/>
          </a:p>
          <a:p>
            <a:pPr marL="0" indent="0">
              <a:buNone/>
            </a:pPr>
            <a:r>
              <a:rPr lang="sv-SE" sz="1000" dirty="0">
                <a:solidFill>
                  <a:schemeClr val="tx1">
                    <a:lumMod val="50000"/>
                    <a:lumOff val="50000"/>
                  </a:schemeClr>
                </a:solidFill>
              </a:rPr>
              <a:t>B55, C79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3797590593"/>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Kalle opereras och får cellgiftsbehandling. Behandlingen går bra och prognosen är ofta god. </a:t>
            </a:r>
          </a:p>
          <a:p>
            <a:pPr marL="0" indent="0">
              <a:buNone/>
            </a:pPr>
            <a:r>
              <a:rPr lang="sv-SE" sz="1200" i="1" dirty="0">
                <a:solidFill>
                  <a:schemeClr val="tx1">
                    <a:lumMod val="50000"/>
                    <a:lumOff val="50000"/>
                  </a:schemeClr>
                </a:solidFill>
              </a:rPr>
              <a:t>15 år senare, när Kalle uppnått 18 års ålder, har han börjat få symptom i form av värk och stelhet i ländrygg och bäcken. Besvären har funnits i mer än 3 månader. Stelheten och smärtan finns framförallt nattetid och kan sitta på såväl höger som vänster sida i bäckenet. Han tycker att besvären förbättras av rörelse. Kalle söker nu vårdcentralen för sina besvär. Något föregående trauma finns inte. Blodprover visar lätt förhöjda inflammationsparametrar (SR 33 mm/h, CRP 22 mg/L) medan blod- och urinstatus utfaller normala. </a:t>
            </a:r>
            <a:endParaRPr lang="sv-SE" sz="1600" i="1" dirty="0">
              <a:solidFill>
                <a:schemeClr val="tx1">
                  <a:lumMod val="50000"/>
                  <a:lumOff val="50000"/>
                </a:schemeClr>
              </a:solidFill>
            </a:endParaRPr>
          </a:p>
          <a:p>
            <a:pPr marL="0" indent="0">
              <a:buNone/>
            </a:pPr>
            <a:r>
              <a:rPr lang="sv-SE" sz="1200" i="1" dirty="0">
                <a:solidFill>
                  <a:schemeClr val="tx1">
                    <a:lumMod val="50000"/>
                    <a:lumOff val="50000"/>
                  </a:schemeClr>
                </a:solidFill>
              </a:rPr>
              <a:t>Du misstänker i första hand den inflammatoriska ryggsjukdomen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(AS). För att bekräfta misstanken ombesörjs ytterligare provtagning och skickar en remiss till röntgenkliniken. </a:t>
            </a:r>
            <a:br>
              <a:rPr lang="sv-SE" sz="1600" dirty="0"/>
            </a:br>
            <a:r>
              <a:rPr lang="sv-SE" sz="1200" dirty="0">
                <a:solidFill>
                  <a:schemeClr val="tx1">
                    <a:lumMod val="50000"/>
                    <a:lumOff val="50000"/>
                  </a:schemeClr>
                </a:solidFill>
              </a:rPr>
              <a:t>Vid misstanke om AS ingår även kontroll av ett vävnadsantigen på ytan av kärnförande celler vilket har betydelse för antigen-presentation. </a:t>
            </a:r>
            <a:br>
              <a:rPr lang="sv-SE" sz="1600" dirty="0"/>
            </a:br>
            <a:br>
              <a:rPr lang="sv-SE" sz="1600" dirty="0"/>
            </a:br>
            <a:r>
              <a:rPr lang="sv-SE" sz="1600" dirty="0"/>
              <a:t>Det är inte ovanligt med så kallade extra-</a:t>
            </a:r>
            <a:r>
              <a:rPr lang="sv-SE" sz="1600" dirty="0" err="1"/>
              <a:t>artikulära</a:t>
            </a:r>
            <a:r>
              <a:rPr lang="sv-SE" sz="1600" dirty="0"/>
              <a:t> manifestationer vid AS. </a:t>
            </a:r>
            <a:br>
              <a:rPr lang="sv-SE" sz="1600" dirty="0"/>
            </a:br>
            <a:br>
              <a:rPr lang="sv-SE" sz="1600" dirty="0"/>
            </a:br>
            <a:r>
              <a:rPr lang="sv-SE" sz="1600" b="1" dirty="0"/>
              <a:t>Fråga 7:11 (1p) </a:t>
            </a:r>
            <a:br>
              <a:rPr lang="sv-SE" sz="1600" b="1" dirty="0"/>
            </a:br>
            <a:r>
              <a:rPr lang="sv-SE" sz="1600" dirty="0"/>
              <a:t>Vilka är de tre vanligaste extra-</a:t>
            </a:r>
            <a:r>
              <a:rPr lang="sv-SE" sz="1600" dirty="0" err="1"/>
              <a:t>artikulära</a:t>
            </a:r>
            <a:r>
              <a:rPr lang="sv-SE" sz="1600" dirty="0"/>
              <a:t> manifestationerna vid AS och som bör efterfrågas under utredningen?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1373034731"/>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Kalle opereras och får cellgiftsbehandling. Behandlingen går bra och prognosen är ofta god. </a:t>
            </a:r>
          </a:p>
          <a:p>
            <a:pPr marL="0" indent="0">
              <a:buNone/>
            </a:pPr>
            <a:r>
              <a:rPr lang="sv-SE" sz="1200" i="1" dirty="0">
                <a:solidFill>
                  <a:schemeClr val="tx1">
                    <a:lumMod val="50000"/>
                    <a:lumOff val="50000"/>
                  </a:schemeClr>
                </a:solidFill>
              </a:rPr>
              <a:t>15 år senare, när Kalle uppnått 18 års ålder, har han börjat få symptom i form av värk och stelhet i ländrygg och bäcken. Besvären har funnits i mer än 3 månader. Stelheten och smärtan finns framförallt nattetid och kan sitta på såväl höger som vänster sida i bäckenet. Han tycker att besvären förbättras av rörelse. Kalle söker nu vårdcentralen för sina besvär. Något föregående trauma finns inte. Blodprover visar lätt förhöjda inflammationsparametrar (SR 33 mm/h, CRP 22 mg/L) medan blod- och urinstatus utfaller normala. </a:t>
            </a:r>
            <a:endParaRPr lang="sv-SE" sz="1600" i="1" dirty="0">
              <a:solidFill>
                <a:schemeClr val="tx1">
                  <a:lumMod val="50000"/>
                  <a:lumOff val="50000"/>
                </a:schemeClr>
              </a:solidFill>
            </a:endParaRPr>
          </a:p>
          <a:p>
            <a:pPr marL="0" indent="0">
              <a:buNone/>
            </a:pPr>
            <a:r>
              <a:rPr lang="sv-SE" sz="1200" i="1" dirty="0">
                <a:solidFill>
                  <a:schemeClr val="tx1">
                    <a:lumMod val="50000"/>
                    <a:lumOff val="50000"/>
                  </a:schemeClr>
                </a:solidFill>
              </a:rPr>
              <a:t>Du misstänker i första hand den inflammatoriska ryggsjukdomen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(AS). För att bekräfta misstanken ombesörjs ytterligare provtagning och skickar en remiss till röntgenkliniken. </a:t>
            </a:r>
            <a:br>
              <a:rPr lang="sv-SE" sz="1600" dirty="0"/>
            </a:br>
            <a:r>
              <a:rPr lang="sv-SE" sz="1200" dirty="0">
                <a:solidFill>
                  <a:schemeClr val="tx1">
                    <a:lumMod val="50000"/>
                    <a:lumOff val="50000"/>
                  </a:schemeClr>
                </a:solidFill>
              </a:rPr>
              <a:t>Vid misstanke om AS ingår även kontroll av ett vävnadsantigen på ytan av kärnförande celler vilket har betydelse för antigen-presentation. </a:t>
            </a:r>
            <a:br>
              <a:rPr lang="sv-SE" sz="1600" dirty="0"/>
            </a:br>
            <a:br>
              <a:rPr lang="sv-SE" sz="1600" dirty="0"/>
            </a:br>
            <a:r>
              <a:rPr lang="sv-SE" sz="1600" dirty="0"/>
              <a:t>Det är inte ovanligt med så kallade extra-</a:t>
            </a:r>
            <a:r>
              <a:rPr lang="sv-SE" sz="1600" dirty="0" err="1"/>
              <a:t>artikulära</a:t>
            </a:r>
            <a:r>
              <a:rPr lang="sv-SE" sz="1600" dirty="0"/>
              <a:t> manifestationer vid AS. </a:t>
            </a:r>
            <a:br>
              <a:rPr lang="sv-SE" sz="1600" dirty="0"/>
            </a:br>
            <a:br>
              <a:rPr lang="sv-SE" sz="1600" dirty="0"/>
            </a:br>
            <a:r>
              <a:rPr lang="sv-SE" sz="1600" b="1" dirty="0"/>
              <a:t>Fråga 7:11 (1p) </a:t>
            </a:r>
            <a:br>
              <a:rPr lang="sv-SE" sz="1600" b="1" dirty="0"/>
            </a:br>
            <a:r>
              <a:rPr lang="sv-SE" sz="1600" dirty="0"/>
              <a:t>Vilka är de tre vanligaste extra-</a:t>
            </a:r>
            <a:r>
              <a:rPr lang="sv-SE" sz="1600" dirty="0" err="1"/>
              <a:t>artikulära</a:t>
            </a:r>
            <a:r>
              <a:rPr lang="sv-SE" sz="1600" dirty="0"/>
              <a:t> manifestationerna vid AS och som bör efterfrågas under utredningen?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Inflammatorisk tarmsjukdom (CD/UC), </a:t>
            </a:r>
            <a:r>
              <a:rPr lang="sv-SE" sz="1600" dirty="0" err="1">
                <a:solidFill>
                  <a:schemeClr val="accent4"/>
                </a:solidFill>
              </a:rPr>
              <a:t>irit</a:t>
            </a:r>
            <a:r>
              <a:rPr lang="sv-SE" sz="1600" dirty="0">
                <a:solidFill>
                  <a:schemeClr val="accent4"/>
                </a:solidFill>
              </a:rPr>
              <a:t>/</a:t>
            </a:r>
            <a:r>
              <a:rPr lang="sv-SE" sz="1600" dirty="0" err="1">
                <a:solidFill>
                  <a:schemeClr val="accent4"/>
                </a:solidFill>
              </a:rPr>
              <a:t>uveit</a:t>
            </a:r>
            <a:r>
              <a:rPr lang="sv-SE" sz="1600" dirty="0">
                <a:solidFill>
                  <a:schemeClr val="accent4"/>
                </a:solidFill>
              </a:rPr>
              <a:t>, psoriasis. </a:t>
            </a:r>
          </a:p>
          <a:p>
            <a:pPr marL="0" indent="0">
              <a:buNone/>
            </a:pPr>
            <a:endParaRPr lang="sv-SE" sz="1600" dirty="0"/>
          </a:p>
          <a:p>
            <a:pPr marL="0" indent="0">
              <a:buNone/>
            </a:pPr>
            <a:r>
              <a:rPr lang="sv-SE" sz="1000" dirty="0">
                <a:solidFill>
                  <a:schemeClr val="tx1">
                    <a:lumMod val="50000"/>
                    <a:lumOff val="50000"/>
                  </a:schemeClr>
                </a:solidFill>
              </a:rPr>
              <a:t>A10, C79 </a:t>
            </a:r>
          </a:p>
          <a:p>
            <a:pPr marL="0" indent="0">
              <a:buNone/>
            </a:pPr>
            <a:endParaRPr lang="sv-SE" sz="1600" dirty="0">
              <a:solidFill>
                <a:schemeClr val="accent1"/>
              </a:solidFill>
            </a:endParaRPr>
          </a:p>
        </p:txBody>
      </p:sp>
    </p:spTree>
    <p:extLst>
      <p:ext uri="{BB962C8B-B14F-4D97-AF65-F5344CB8AC3E}">
        <p14:creationId xmlns:p14="http://schemas.microsoft.com/office/powerpoint/2010/main" val="3148943665"/>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Kalle opereras och får cellgiftsbehandling. Behandlingen går bra och prognosen är ofta god. </a:t>
            </a:r>
          </a:p>
          <a:p>
            <a:pPr marL="0" indent="0">
              <a:buNone/>
            </a:pPr>
            <a:r>
              <a:rPr lang="sv-SE" sz="1200" i="1" dirty="0">
                <a:solidFill>
                  <a:schemeClr val="tx1">
                    <a:lumMod val="50000"/>
                    <a:lumOff val="50000"/>
                  </a:schemeClr>
                </a:solidFill>
              </a:rPr>
              <a:t>15 år senare, när Kalle uppnått 18 års ålder, har han börjat få symptom i form av värk och stelhet i ländrygg och bäcken. Besvären har funnits i mer än 3 månader. Stelheten och smärtan finns framförallt nattetid och kan sitta på såväl höger som vänster sida i bäckenet. Han tycker att besvären förbättras av rörelse. Kalle söker nu vårdcentralen för sina besvär. Något föregående trauma finns inte. Blodprover visar lätt förhöjda inflammationsparametrar (SR 33 mm/h, CRP 22 mg/L) medan blod- och urinstatus utfaller normala. </a:t>
            </a:r>
            <a:endParaRPr lang="sv-SE" sz="1600" i="1" dirty="0">
              <a:solidFill>
                <a:schemeClr val="tx1">
                  <a:lumMod val="50000"/>
                  <a:lumOff val="50000"/>
                </a:schemeClr>
              </a:solidFill>
            </a:endParaRPr>
          </a:p>
          <a:p>
            <a:pPr marL="0" indent="0">
              <a:buNone/>
            </a:pPr>
            <a:r>
              <a:rPr lang="sv-SE" sz="1200" i="1" dirty="0">
                <a:solidFill>
                  <a:schemeClr val="tx1">
                    <a:lumMod val="50000"/>
                    <a:lumOff val="50000"/>
                  </a:schemeClr>
                </a:solidFill>
              </a:rPr>
              <a:t>Du misstänker i första hand den inflammatoriska ryggsjukdomen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(AS). För att bekräfta misstanken ombesörjs ytterligare provtagning och skickar en remiss till röntgenkliniken. </a:t>
            </a:r>
            <a:br>
              <a:rPr lang="sv-SE" sz="1600" dirty="0"/>
            </a:br>
            <a:r>
              <a:rPr lang="sv-SE" sz="1200" dirty="0">
                <a:solidFill>
                  <a:schemeClr val="tx1">
                    <a:lumMod val="50000"/>
                    <a:lumOff val="50000"/>
                  </a:schemeClr>
                </a:solidFill>
              </a:rPr>
              <a:t>Vid misstanke om AS ingår även kontroll av ett vävnadsantigen på ytan av kärnförande celler vilket har betydelse för antigen-presentation. </a:t>
            </a:r>
            <a:br>
              <a:rPr lang="sv-SE" sz="1600" dirty="0"/>
            </a:br>
            <a:r>
              <a:rPr lang="sv-SE" sz="1200" i="1" dirty="0">
                <a:solidFill>
                  <a:schemeClr val="tx1">
                    <a:lumMod val="50000"/>
                    <a:lumOff val="50000"/>
                  </a:schemeClr>
                </a:solidFill>
              </a:rPr>
              <a:t>Det är inte ovanligt med så kallade extra-</a:t>
            </a:r>
            <a:r>
              <a:rPr lang="sv-SE" sz="1200" i="1" dirty="0" err="1">
                <a:solidFill>
                  <a:schemeClr val="tx1">
                    <a:lumMod val="50000"/>
                    <a:lumOff val="50000"/>
                  </a:schemeClr>
                </a:solidFill>
              </a:rPr>
              <a:t>artikulära</a:t>
            </a:r>
            <a:r>
              <a:rPr lang="sv-SE" sz="1200" i="1" dirty="0">
                <a:solidFill>
                  <a:schemeClr val="tx1">
                    <a:lumMod val="50000"/>
                    <a:lumOff val="50000"/>
                  </a:schemeClr>
                </a:solidFill>
              </a:rPr>
              <a:t> manifestationer vid AS. </a:t>
            </a:r>
            <a:br>
              <a:rPr lang="sv-SE" sz="1600" dirty="0"/>
            </a:br>
            <a:br>
              <a:rPr lang="sv-SE" sz="1600" dirty="0"/>
            </a:br>
            <a:r>
              <a:rPr lang="sv-SE" sz="1600" dirty="0"/>
              <a:t>Det visade sig att Kalle var HLA-B27 positiv. MR visade bilateral </a:t>
            </a:r>
            <a:r>
              <a:rPr lang="sv-SE" sz="1600" dirty="0" err="1"/>
              <a:t>sakroiliit</a:t>
            </a:r>
            <a:r>
              <a:rPr lang="sv-SE" sz="1600" dirty="0"/>
              <a:t>. Han hade haft en </a:t>
            </a:r>
            <a:r>
              <a:rPr lang="sv-SE" sz="1600" dirty="0" err="1"/>
              <a:t>irit</a:t>
            </a:r>
            <a:r>
              <a:rPr lang="sv-SE" sz="1600" dirty="0"/>
              <a:t> (regnbågshinneinflammation) senaste året och ärftlighet fanns för ulcerös kolit. Han remitteras nu till närmaste reumatologklinik. </a:t>
            </a:r>
            <a:br>
              <a:rPr lang="sv-SE" sz="1600" dirty="0"/>
            </a:br>
            <a:br>
              <a:rPr lang="sv-SE" sz="1600" dirty="0"/>
            </a:br>
            <a:r>
              <a:rPr lang="sv-SE" sz="1600" b="1" dirty="0"/>
              <a:t>Fråga 7:12 (2p) </a:t>
            </a:r>
            <a:br>
              <a:rPr lang="sv-SE" sz="1600" b="1" dirty="0"/>
            </a:br>
            <a:r>
              <a:rPr lang="sv-SE" sz="1600" dirty="0"/>
              <a:t>Vilka behandlingar (medicinska och övriga) är aktuella för Kalle?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4055099617"/>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129653"/>
            <a:ext cx="11513713" cy="6598693"/>
          </a:xfrm>
        </p:spPr>
        <p:txBody>
          <a:bodyPr>
            <a:noAutofit/>
          </a:bodyPr>
          <a:lstStyle/>
          <a:p>
            <a:pPr marL="0" indent="0">
              <a:buNone/>
            </a:pPr>
            <a:r>
              <a:rPr lang="sv-SE" sz="1600" b="1" dirty="0"/>
              <a:t>Fall 7 – Kalle, 3,5 år </a:t>
            </a:r>
          </a:p>
          <a:p>
            <a:pPr marL="0" indent="0">
              <a:buNone/>
            </a:pPr>
            <a:r>
              <a:rPr lang="sv-SE" sz="1200" i="1" dirty="0">
                <a:solidFill>
                  <a:schemeClr val="tx1">
                    <a:lumMod val="50000"/>
                    <a:lumOff val="50000"/>
                  </a:schemeClr>
                </a:solidFill>
              </a:rPr>
              <a:t>Kalle opereras och får cellgiftsbehandling. Behandlingen går bra och prognosen är ofta god. </a:t>
            </a:r>
          </a:p>
          <a:p>
            <a:pPr marL="0" indent="0">
              <a:buNone/>
            </a:pPr>
            <a:r>
              <a:rPr lang="sv-SE" sz="1200" i="1" dirty="0">
                <a:solidFill>
                  <a:schemeClr val="tx1">
                    <a:lumMod val="50000"/>
                    <a:lumOff val="50000"/>
                  </a:schemeClr>
                </a:solidFill>
              </a:rPr>
              <a:t>15 år senare, när Kalle uppnått 18 års ålder, har han börjat få symptom i form av värk och stelhet i ländrygg och bäcken. Besvären har funnits i mer än 3 månader. Stelheten och smärtan finns framförallt nattetid och kan sitta på såväl höger som vänster sida i bäckenet. Han tycker att besvären förbättras av rörelse. Kalle söker nu vårdcentralen för sina besvär. Något föregående trauma finns inte. Blodprover visar lätt förhöjda inflammationsparametrar (SR 33 mm/h, CRP 22 mg/L) medan blod- och urinstatus utfaller normala. </a:t>
            </a:r>
            <a:endParaRPr lang="sv-SE" sz="1600" i="1" dirty="0">
              <a:solidFill>
                <a:schemeClr val="tx1">
                  <a:lumMod val="50000"/>
                  <a:lumOff val="50000"/>
                </a:schemeClr>
              </a:solidFill>
            </a:endParaRPr>
          </a:p>
          <a:p>
            <a:pPr marL="0" indent="0">
              <a:buNone/>
            </a:pPr>
            <a:r>
              <a:rPr lang="sv-SE" sz="1200" i="1" dirty="0">
                <a:solidFill>
                  <a:schemeClr val="tx1">
                    <a:lumMod val="50000"/>
                    <a:lumOff val="50000"/>
                  </a:schemeClr>
                </a:solidFill>
              </a:rPr>
              <a:t>Du misstänker i första hand den inflammatoriska ryggsjukdomen </a:t>
            </a:r>
            <a:r>
              <a:rPr lang="sv-SE" sz="1200" i="1" dirty="0" err="1">
                <a:solidFill>
                  <a:schemeClr val="tx1">
                    <a:lumMod val="50000"/>
                    <a:lumOff val="50000"/>
                  </a:schemeClr>
                </a:solidFill>
              </a:rPr>
              <a:t>ankyloserande</a:t>
            </a:r>
            <a:r>
              <a:rPr lang="sv-SE" sz="1200" i="1" dirty="0">
                <a:solidFill>
                  <a:schemeClr val="tx1">
                    <a:lumMod val="50000"/>
                    <a:lumOff val="50000"/>
                  </a:schemeClr>
                </a:solidFill>
              </a:rPr>
              <a:t> spondylit (AS). För att bekräfta misstanken ombesörjs ytterligare provtagning och skickar en remiss till röntgenkliniken. </a:t>
            </a:r>
            <a:br>
              <a:rPr lang="sv-SE" sz="1600" dirty="0"/>
            </a:br>
            <a:r>
              <a:rPr lang="sv-SE" sz="1200" dirty="0">
                <a:solidFill>
                  <a:schemeClr val="tx1">
                    <a:lumMod val="50000"/>
                    <a:lumOff val="50000"/>
                  </a:schemeClr>
                </a:solidFill>
              </a:rPr>
              <a:t>Vid misstanke om AS ingår även kontroll av ett vävnadsantigen på ytan av kärnförande celler vilket har betydelse för antigen-presentation. </a:t>
            </a:r>
            <a:br>
              <a:rPr lang="sv-SE" sz="1600" dirty="0"/>
            </a:br>
            <a:r>
              <a:rPr lang="sv-SE" sz="1200" i="1" dirty="0">
                <a:solidFill>
                  <a:schemeClr val="tx1">
                    <a:lumMod val="50000"/>
                    <a:lumOff val="50000"/>
                  </a:schemeClr>
                </a:solidFill>
              </a:rPr>
              <a:t>Det är inte ovanligt med så kallade extra-</a:t>
            </a:r>
            <a:r>
              <a:rPr lang="sv-SE" sz="1200" i="1" dirty="0" err="1">
                <a:solidFill>
                  <a:schemeClr val="tx1">
                    <a:lumMod val="50000"/>
                    <a:lumOff val="50000"/>
                  </a:schemeClr>
                </a:solidFill>
              </a:rPr>
              <a:t>artikulära</a:t>
            </a:r>
            <a:r>
              <a:rPr lang="sv-SE" sz="1200" i="1" dirty="0">
                <a:solidFill>
                  <a:schemeClr val="tx1">
                    <a:lumMod val="50000"/>
                    <a:lumOff val="50000"/>
                  </a:schemeClr>
                </a:solidFill>
              </a:rPr>
              <a:t> manifestationer vid AS. </a:t>
            </a:r>
            <a:br>
              <a:rPr lang="sv-SE" sz="1600" dirty="0"/>
            </a:br>
            <a:br>
              <a:rPr lang="sv-SE" sz="1600" dirty="0"/>
            </a:br>
            <a:r>
              <a:rPr lang="sv-SE" sz="1600" dirty="0"/>
              <a:t>Det visade sig att Kalle var HLA-B27 positiv. MR visade bilateral </a:t>
            </a:r>
            <a:r>
              <a:rPr lang="sv-SE" sz="1600" dirty="0" err="1"/>
              <a:t>sakroiliit</a:t>
            </a:r>
            <a:r>
              <a:rPr lang="sv-SE" sz="1600" dirty="0"/>
              <a:t>. Han hade haft en </a:t>
            </a:r>
            <a:r>
              <a:rPr lang="sv-SE" sz="1600" dirty="0" err="1"/>
              <a:t>irit</a:t>
            </a:r>
            <a:r>
              <a:rPr lang="sv-SE" sz="1600" dirty="0"/>
              <a:t> (regnbågshinneinflammation) senaste året och ärftlighet fanns för ulcerös kolit. Han remitteras nu till närmaste reumatologklinik. </a:t>
            </a:r>
            <a:br>
              <a:rPr lang="sv-SE" sz="1600" dirty="0"/>
            </a:br>
            <a:br>
              <a:rPr lang="sv-SE" sz="1600" dirty="0"/>
            </a:br>
            <a:r>
              <a:rPr lang="sv-SE" sz="1600" b="1" dirty="0"/>
              <a:t>Fråga 7:12 (2p) </a:t>
            </a:r>
            <a:br>
              <a:rPr lang="sv-SE" sz="1600" b="1" dirty="0"/>
            </a:br>
            <a:r>
              <a:rPr lang="sv-SE" sz="1600" dirty="0"/>
              <a:t>Vilka behandlingar (medicinska och övriga) är aktuella för Kalle? </a:t>
            </a:r>
            <a:br>
              <a:rPr lang="sv-SE" sz="1600" dirty="0"/>
            </a:br>
            <a:br>
              <a:rPr lang="sv-SE" sz="1600" dirty="0"/>
            </a:br>
            <a:r>
              <a:rPr lang="sv-SE" sz="1600" dirty="0">
                <a:solidFill>
                  <a:schemeClr val="accent4"/>
                </a:solidFill>
              </a:rPr>
              <a:t>Svarsförslag</a:t>
            </a:r>
            <a:r>
              <a:rPr lang="sv-SE" sz="1600" b="1" dirty="0">
                <a:solidFill>
                  <a:schemeClr val="accent4"/>
                </a:solidFill>
              </a:rPr>
              <a:t>: </a:t>
            </a:r>
            <a:br>
              <a:rPr lang="sv-SE" sz="1600" b="1" dirty="0">
                <a:solidFill>
                  <a:schemeClr val="accent4"/>
                </a:solidFill>
              </a:rPr>
            </a:br>
            <a:r>
              <a:rPr lang="sv-SE" sz="1600" dirty="0">
                <a:solidFill>
                  <a:schemeClr val="accent4"/>
                </a:solidFill>
              </a:rPr>
              <a:t>I första hand fysioterapi/sjukgymnastik och NSAID (2 </a:t>
            </a:r>
            <a:r>
              <a:rPr lang="sv-SE" sz="1600" dirty="0" err="1">
                <a:solidFill>
                  <a:schemeClr val="accent4"/>
                </a:solidFill>
              </a:rPr>
              <a:t>st</a:t>
            </a:r>
            <a:r>
              <a:rPr lang="sv-SE" sz="1600" dirty="0">
                <a:solidFill>
                  <a:schemeClr val="accent4"/>
                </a:solidFill>
              </a:rPr>
              <a:t>). Vid svikt på detta kan </a:t>
            </a:r>
            <a:r>
              <a:rPr lang="sv-SE" sz="1600" dirty="0" err="1">
                <a:solidFill>
                  <a:schemeClr val="accent4"/>
                </a:solidFill>
              </a:rPr>
              <a:t>Salazopyrin</a:t>
            </a:r>
            <a:r>
              <a:rPr lang="sv-SE" sz="1600" dirty="0">
                <a:solidFill>
                  <a:schemeClr val="accent4"/>
                </a:solidFill>
              </a:rPr>
              <a:t> övervägas (i 3 mån). Om detta ej hjälper insätts TNF-hämmande läkemedel, antikropp (</a:t>
            </a:r>
            <a:r>
              <a:rPr lang="sv-SE" sz="1600" dirty="0" err="1">
                <a:solidFill>
                  <a:schemeClr val="accent4"/>
                </a:solidFill>
              </a:rPr>
              <a:t>infliximab</a:t>
            </a:r>
            <a:r>
              <a:rPr lang="sv-SE" sz="1600" dirty="0">
                <a:solidFill>
                  <a:schemeClr val="accent4"/>
                </a:solidFill>
              </a:rPr>
              <a:t>, </a:t>
            </a:r>
            <a:r>
              <a:rPr lang="sv-SE" sz="1600" dirty="0" err="1">
                <a:solidFill>
                  <a:schemeClr val="accent4"/>
                </a:solidFill>
              </a:rPr>
              <a:t>adalimumab</a:t>
            </a:r>
            <a:r>
              <a:rPr lang="sv-SE" sz="1600" dirty="0">
                <a:solidFill>
                  <a:schemeClr val="accent4"/>
                </a:solidFill>
              </a:rPr>
              <a:t>, </a:t>
            </a:r>
            <a:r>
              <a:rPr lang="sv-SE" sz="1600" dirty="0" err="1">
                <a:solidFill>
                  <a:schemeClr val="accent4"/>
                </a:solidFill>
              </a:rPr>
              <a:t>golimumab</a:t>
            </a:r>
            <a:r>
              <a:rPr lang="sv-SE" sz="1600" dirty="0">
                <a:solidFill>
                  <a:schemeClr val="accent4"/>
                </a:solidFill>
              </a:rPr>
              <a:t>, </a:t>
            </a:r>
            <a:r>
              <a:rPr lang="sv-SE" sz="1600" dirty="0" err="1">
                <a:solidFill>
                  <a:schemeClr val="accent4"/>
                </a:solidFill>
              </a:rPr>
              <a:t>certulizumab</a:t>
            </a:r>
            <a:r>
              <a:rPr lang="sv-SE" sz="1600" dirty="0">
                <a:solidFill>
                  <a:schemeClr val="accent4"/>
                </a:solidFill>
              </a:rPr>
              <a:t>) rekommenderas eftersom </a:t>
            </a:r>
            <a:r>
              <a:rPr lang="sv-SE" sz="1600" dirty="0" err="1">
                <a:solidFill>
                  <a:schemeClr val="accent4"/>
                </a:solidFill>
              </a:rPr>
              <a:t>etanercept</a:t>
            </a:r>
            <a:r>
              <a:rPr lang="sv-SE" sz="1600" dirty="0">
                <a:solidFill>
                  <a:schemeClr val="accent4"/>
                </a:solidFill>
              </a:rPr>
              <a:t> har dålig effekt på extra-</a:t>
            </a:r>
            <a:r>
              <a:rPr lang="sv-SE" sz="1600" dirty="0" err="1">
                <a:solidFill>
                  <a:schemeClr val="accent4"/>
                </a:solidFill>
              </a:rPr>
              <a:t>artikulära</a:t>
            </a:r>
            <a:r>
              <a:rPr lang="sv-SE" sz="1600" dirty="0">
                <a:solidFill>
                  <a:schemeClr val="accent4"/>
                </a:solidFill>
              </a:rPr>
              <a:t> manifestationer. </a:t>
            </a:r>
          </a:p>
          <a:p>
            <a:pPr marL="0" indent="0">
              <a:buNone/>
            </a:pPr>
            <a:endParaRPr lang="sv-SE" sz="1600" dirty="0"/>
          </a:p>
          <a:p>
            <a:pPr marL="0" indent="0">
              <a:buNone/>
            </a:pPr>
            <a:r>
              <a:rPr lang="sv-SE" sz="1000" dirty="0">
                <a:solidFill>
                  <a:schemeClr val="tx1">
                    <a:lumMod val="50000"/>
                    <a:lumOff val="50000"/>
                  </a:schemeClr>
                </a:solidFill>
              </a:rPr>
              <a:t>C79 </a:t>
            </a:r>
          </a:p>
          <a:p>
            <a:pPr marL="0" indent="0">
              <a:buNone/>
            </a:pPr>
            <a:r>
              <a:rPr lang="sv-SE" sz="1600" dirty="0">
                <a:solidFill>
                  <a:schemeClr val="accent1"/>
                </a:solidFill>
              </a:rPr>
              <a:t>Slut på fall 7!</a:t>
            </a:r>
          </a:p>
        </p:txBody>
      </p:sp>
    </p:spTree>
    <p:extLst>
      <p:ext uri="{BB962C8B-B14F-4D97-AF65-F5344CB8AC3E}">
        <p14:creationId xmlns:p14="http://schemas.microsoft.com/office/powerpoint/2010/main" val="2199564112"/>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Rubrik 1">
            <a:extLst>
              <a:ext uri="{FF2B5EF4-FFF2-40B4-BE49-F238E27FC236}">
                <a16:creationId xmlns:a16="http://schemas.microsoft.com/office/drawing/2014/main" id="{AA91928B-D41E-0F53-B8EB-6F90DA1FDC92}"/>
              </a:ext>
            </a:extLst>
          </p:cNvPr>
          <p:cNvSpPr>
            <a:spLocks noGrp="1"/>
          </p:cNvSpPr>
          <p:nvPr>
            <p:ph type="ctrTitle"/>
          </p:nvPr>
        </p:nvSpPr>
        <p:spPr>
          <a:xfrm>
            <a:off x="1870997" y="1053289"/>
            <a:ext cx="9236026" cy="2876680"/>
          </a:xfrm>
        </p:spPr>
        <p:txBody>
          <a:bodyPr anchor="b">
            <a:normAutofit/>
          </a:bodyPr>
          <a:lstStyle/>
          <a:p>
            <a:r>
              <a:rPr lang="sv-SE" sz="9600" dirty="0">
                <a:solidFill>
                  <a:srgbClr val="FFFFFF"/>
                </a:solidFill>
              </a:rPr>
              <a:t>PU</a:t>
            </a:r>
          </a:p>
        </p:txBody>
      </p:sp>
      <p:sp>
        <p:nvSpPr>
          <p:cNvPr id="3" name="Underrubrik 2">
            <a:extLst>
              <a:ext uri="{FF2B5EF4-FFF2-40B4-BE49-F238E27FC236}">
                <a16:creationId xmlns:a16="http://schemas.microsoft.com/office/drawing/2014/main" id="{8CEE99AB-CCC4-9B23-D668-98317DB05265}"/>
              </a:ext>
            </a:extLst>
          </p:cNvPr>
          <p:cNvSpPr>
            <a:spLocks noGrp="1"/>
          </p:cNvSpPr>
          <p:nvPr>
            <p:ph type="subTitle" idx="1"/>
          </p:nvPr>
        </p:nvSpPr>
        <p:spPr>
          <a:xfrm>
            <a:off x="1987499" y="4810308"/>
            <a:ext cx="9003022" cy="1076551"/>
          </a:xfrm>
        </p:spPr>
        <p:txBody>
          <a:bodyPr>
            <a:normAutofit/>
          </a:bodyPr>
          <a:lstStyle/>
          <a:p>
            <a:pPr algn="l"/>
            <a:endParaRPr lang="sv-SE"/>
          </a:p>
        </p:txBody>
      </p:sp>
    </p:spTree>
    <p:extLst>
      <p:ext uri="{BB962C8B-B14F-4D97-AF65-F5344CB8AC3E}">
        <p14:creationId xmlns:p14="http://schemas.microsoft.com/office/powerpoint/2010/main" val="2069917177"/>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dirty="0"/>
              <a:t>Fall 6 – Emma, 27 år </a:t>
            </a:r>
          </a:p>
          <a:p>
            <a:pPr marL="0" indent="0">
              <a:buNone/>
            </a:pPr>
            <a:r>
              <a:rPr lang="sv-SE" sz="1600" dirty="0"/>
              <a:t>Du träffar Emma, 27, vid läkarbesök på vårdcentralen, och du har just förmedlat lite muntlig och skriftlig information om hennes </a:t>
            </a:r>
            <a:r>
              <a:rPr lang="sv-SE" sz="1600" dirty="0" err="1"/>
              <a:t>nyställda</a:t>
            </a:r>
            <a:r>
              <a:rPr lang="sv-SE" sz="1600" dirty="0"/>
              <a:t> diagnos </a:t>
            </a:r>
            <a:r>
              <a:rPr lang="sv-SE" sz="1600" dirty="0" err="1"/>
              <a:t>hypotyreos</a:t>
            </a:r>
            <a:r>
              <a:rPr lang="sv-SE" sz="1600" dirty="0"/>
              <a:t>. Emma svarar efter en paus i samtalet att hon har haft tidigare goda erfarenheter av dels homeopati, och dels kinesisk akupunktur för flera kroppsliga besvär. Emma fortsätter med lite osäker blick att hon nog skulle vilja avvakta med din rekommenderade läkemedelsbehandling för sköldkörteln, och istället börja med att söka hjälp från någon av dessa andra terapier. </a:t>
            </a:r>
          </a:p>
          <a:p>
            <a:pPr marL="0" indent="0">
              <a:buNone/>
            </a:pPr>
            <a:endParaRPr lang="sv-SE" sz="1600" dirty="0"/>
          </a:p>
          <a:p>
            <a:pPr marL="0" indent="0">
              <a:buNone/>
            </a:pPr>
            <a:r>
              <a:rPr lang="sv-SE" sz="1600" dirty="0"/>
              <a:t>Fråga 6:1 (1p) </a:t>
            </a:r>
            <a:br>
              <a:rPr lang="sv-SE" sz="1600" dirty="0"/>
            </a:br>
            <a:r>
              <a:rPr lang="sv-SE" sz="1600" dirty="0"/>
              <a:t>Hur skiljer sig alternativmedicinska terapier i princip från den etablerade sjukvårdens (”skolmedicinens”) behandlingsformer? </a:t>
            </a:r>
          </a:p>
          <a:p>
            <a:pPr marL="0" indent="0">
              <a:lnSpc>
                <a:spcPct val="100000"/>
              </a:lnSpc>
              <a:buNone/>
            </a:pPr>
            <a:endParaRPr lang="sv-SE" sz="1600" dirty="0"/>
          </a:p>
        </p:txBody>
      </p:sp>
    </p:spTree>
    <p:extLst>
      <p:ext uri="{BB962C8B-B14F-4D97-AF65-F5344CB8AC3E}">
        <p14:creationId xmlns:p14="http://schemas.microsoft.com/office/powerpoint/2010/main" val="925058096"/>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7"/>
            <a:ext cx="11513713" cy="6194738"/>
          </a:xfrm>
        </p:spPr>
        <p:txBody>
          <a:bodyPr>
            <a:normAutofit/>
          </a:bodyPr>
          <a:lstStyle/>
          <a:p>
            <a:pPr marL="0" indent="0">
              <a:buNone/>
            </a:pPr>
            <a:r>
              <a:rPr lang="sv-SE" sz="1600" dirty="0"/>
              <a:t>Fall 6 – Emma, 27 år </a:t>
            </a:r>
          </a:p>
          <a:p>
            <a:pPr marL="0" indent="0">
              <a:buNone/>
            </a:pPr>
            <a:r>
              <a:rPr lang="sv-SE" sz="1600" dirty="0"/>
              <a:t>Du träffar Emma, 27, vid läkarbesök på vårdcentralen, och du har just förmedlat lite muntlig och skriftlig information om hennes </a:t>
            </a:r>
            <a:r>
              <a:rPr lang="sv-SE" sz="1600" dirty="0" err="1"/>
              <a:t>nyställda</a:t>
            </a:r>
            <a:r>
              <a:rPr lang="sv-SE" sz="1600" dirty="0"/>
              <a:t> diagnos </a:t>
            </a:r>
            <a:r>
              <a:rPr lang="sv-SE" sz="1600" dirty="0" err="1"/>
              <a:t>hypotyreos</a:t>
            </a:r>
            <a:r>
              <a:rPr lang="sv-SE" sz="1600" dirty="0"/>
              <a:t>. Emma svarar efter en paus i samtalet att hon har haft tidigare goda erfarenheter av dels homeopati, och dels kinesisk akupunktur för flera kroppsliga besvär. Emma fortsätter med lite osäker blick att hon nog skulle vilja avvakta med din rekommenderade läkemedelsbehandling för sköldkörteln, och istället börja med att söka hjälp från någon av dessa andra terapier. </a:t>
            </a:r>
          </a:p>
          <a:p>
            <a:pPr marL="0" indent="0">
              <a:buNone/>
            </a:pPr>
            <a:endParaRPr lang="sv-SE" sz="1600" dirty="0"/>
          </a:p>
          <a:p>
            <a:pPr marL="0" indent="0">
              <a:buNone/>
            </a:pPr>
            <a:r>
              <a:rPr lang="sv-SE" sz="1600" dirty="0"/>
              <a:t>Fråga 6:1 (1p) </a:t>
            </a:r>
            <a:br>
              <a:rPr lang="sv-SE" sz="1600" dirty="0"/>
            </a:br>
            <a:r>
              <a:rPr lang="sv-SE" sz="1600" dirty="0"/>
              <a:t>Hur skiljer sig alternativmedicinska terapier i princip från den etablerade sjukvårdens (”skolmedicinens”) behandlingsformer?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a:solidFill>
                  <a:schemeClr val="accent4"/>
                </a:solidFill>
              </a:rPr>
              <a:t>• Olika världsbilder eller olika förklaringsmodeller = 1,5p eller full pott. </a:t>
            </a:r>
          </a:p>
          <a:p>
            <a:pPr marL="0" indent="0">
              <a:buNone/>
            </a:pPr>
            <a:r>
              <a:rPr lang="sv-SE" sz="1600" dirty="0">
                <a:solidFill>
                  <a:schemeClr val="accent4"/>
                </a:solidFill>
              </a:rPr>
              <a:t>• ”Skolmedicin bygger på vetenskap och beprövad erfarenhet” ger bara ½p. Detta stämmer bara delvis, och dessutom kan det hävdas att även vissa alternativmedicinska terapier bygger på vetenskap och beprövad erfarenhet, även om evidensgraden som regel brukar vara sämre än för skolmedicinska terapier. </a:t>
            </a:r>
          </a:p>
          <a:p>
            <a:pPr marL="0" indent="0">
              <a:buNone/>
            </a:pPr>
            <a:r>
              <a:rPr lang="sv-SE" sz="1600" dirty="0">
                <a:solidFill>
                  <a:schemeClr val="accent4"/>
                </a:solidFill>
              </a:rPr>
              <a:t>• Övriga svarsförslag som är bristfälligt formulerade eller ligger någonstans i närheten av dessa ovanstående svar får poäng utifrån graden av överensstämmelse med ovanstående förslag. </a:t>
            </a:r>
          </a:p>
          <a:p>
            <a:pPr marL="0" indent="0">
              <a:lnSpc>
                <a:spcPct val="100000"/>
              </a:lnSpc>
              <a:buNone/>
            </a:pPr>
            <a:endParaRPr lang="sv-SE" sz="1600" dirty="0"/>
          </a:p>
        </p:txBody>
      </p:sp>
    </p:spTree>
    <p:extLst>
      <p:ext uri="{BB962C8B-B14F-4D97-AF65-F5344CB8AC3E}">
        <p14:creationId xmlns:p14="http://schemas.microsoft.com/office/powerpoint/2010/main" val="622092158"/>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rmAutofit/>
          </a:bodyPr>
          <a:lstStyle/>
          <a:p>
            <a:pPr marL="0" indent="0">
              <a:buNone/>
            </a:pPr>
            <a:r>
              <a:rPr lang="sv-SE" sz="1600" dirty="0"/>
              <a:t>Fall 6 – Emma, 27 år </a:t>
            </a:r>
          </a:p>
          <a:p>
            <a:pPr marL="0" indent="0">
              <a:buNone/>
            </a:pPr>
            <a:r>
              <a:rPr lang="sv-SE" sz="1600" dirty="0">
                <a:solidFill>
                  <a:schemeClr val="tx1">
                    <a:lumMod val="50000"/>
                    <a:lumOff val="50000"/>
                  </a:schemeClr>
                </a:solidFill>
              </a:rPr>
              <a:t>Du träffar Emma, 27, vid läkarbesök på vårdcentralen, och du har just förmedlat lite muntlig och skriftlig information om hennes </a:t>
            </a:r>
            <a:r>
              <a:rPr lang="sv-SE" sz="1600" dirty="0" err="1">
                <a:solidFill>
                  <a:schemeClr val="tx1">
                    <a:lumMod val="50000"/>
                    <a:lumOff val="50000"/>
                  </a:schemeClr>
                </a:solidFill>
              </a:rPr>
              <a:t>nyställda</a:t>
            </a:r>
            <a:r>
              <a:rPr lang="sv-SE" sz="1600" dirty="0">
                <a:solidFill>
                  <a:schemeClr val="tx1">
                    <a:lumMod val="50000"/>
                    <a:lumOff val="50000"/>
                  </a:schemeClr>
                </a:solidFill>
              </a:rPr>
              <a:t> diagnos </a:t>
            </a:r>
            <a:r>
              <a:rPr lang="sv-SE" sz="1600" dirty="0" err="1">
                <a:solidFill>
                  <a:schemeClr val="tx1">
                    <a:lumMod val="50000"/>
                    <a:lumOff val="50000"/>
                  </a:schemeClr>
                </a:solidFill>
              </a:rPr>
              <a:t>hypotyreos</a:t>
            </a:r>
            <a:r>
              <a:rPr lang="sv-SE" sz="1600" dirty="0">
                <a:solidFill>
                  <a:schemeClr val="tx1">
                    <a:lumMod val="50000"/>
                    <a:lumOff val="50000"/>
                  </a:schemeClr>
                </a:solidFill>
              </a:rPr>
              <a:t>. Emma svarar efter en paus i samtalet att hon har haft tidigare goda erfarenheter av dels homeopati, och dels kinesisk akupunktur för flera kroppsliga besvär. Emma fortsätter med lite osäker blick att hon nog skulle vilja avvakta med din rekommenderade läkemedelsbehandling för sköldkörteln, och istället börja med att söka hjälp från någon av dessa andra terapier. </a:t>
            </a:r>
          </a:p>
          <a:p>
            <a:pPr marL="0" indent="0">
              <a:lnSpc>
                <a:spcPct val="100000"/>
              </a:lnSpc>
              <a:buNone/>
            </a:pPr>
            <a:endParaRPr lang="sv-SE" sz="1600" dirty="0"/>
          </a:p>
          <a:p>
            <a:pPr marL="0" indent="0">
              <a:buNone/>
            </a:pPr>
            <a:r>
              <a:rPr lang="sv-SE" sz="1600" dirty="0"/>
              <a:t>Fråga 6:2 (1p) </a:t>
            </a:r>
            <a:br>
              <a:rPr lang="sv-SE" sz="1600" dirty="0"/>
            </a:br>
            <a:r>
              <a:rPr lang="sv-SE" sz="1600" dirty="0"/>
              <a:t>Ge ett exempel på en komplementär terapi, och motivera varför detta inte bör räknas som en alternativmedicinsk terapiform. </a:t>
            </a:r>
          </a:p>
          <a:p>
            <a:pPr marL="0" indent="0">
              <a:buNone/>
            </a:pPr>
            <a:endParaRPr lang="sv-SE" sz="1600" dirty="0"/>
          </a:p>
          <a:p>
            <a:pPr marL="0" indent="0">
              <a:lnSpc>
                <a:spcPct val="100000"/>
              </a:lnSpc>
              <a:buNone/>
            </a:pPr>
            <a:endParaRPr lang="sv-SE" sz="1600" dirty="0"/>
          </a:p>
        </p:txBody>
      </p:sp>
    </p:spTree>
    <p:extLst>
      <p:ext uri="{BB962C8B-B14F-4D97-AF65-F5344CB8AC3E}">
        <p14:creationId xmlns:p14="http://schemas.microsoft.com/office/powerpoint/2010/main" val="8442826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6, Marie 29 år </a:t>
            </a:r>
            <a:endParaRPr lang="sv-SE" sz="1600" dirty="0"/>
          </a:p>
          <a:p>
            <a:pPr marL="0" indent="0">
              <a:buNone/>
            </a:pPr>
            <a:r>
              <a:rPr lang="sv-SE" sz="1600" dirty="0"/>
              <a:t>Du tolkar nu CTG som avvikande på grund av repetitiva komplicerade variabla </a:t>
            </a:r>
            <a:r>
              <a:rPr lang="sv-SE" sz="1600" dirty="0" err="1"/>
              <a:t>decelerationer</a:t>
            </a:r>
            <a:r>
              <a:rPr lang="sv-SE" sz="1600" dirty="0"/>
              <a:t> i kombination med normal basalfrekvens och normal variabilitet. Då Maria har mer än 5 värkar/10 minuter blir din åtgärd att reducera eller stänga av </a:t>
            </a:r>
            <a:r>
              <a:rPr lang="sv-SE" sz="1600" dirty="0" err="1"/>
              <a:t>oxytocininfusionen</a:t>
            </a:r>
            <a:r>
              <a:rPr lang="sv-SE" sz="1600" dirty="0"/>
              <a:t>. </a:t>
            </a:r>
          </a:p>
          <a:p>
            <a:pPr marL="0" indent="0">
              <a:buNone/>
            </a:pPr>
            <a:r>
              <a:rPr lang="sv-SE" sz="1600" dirty="0"/>
              <a:t>En halvtimme senare föder Maria spontant en pigg flicka som får APGAR 8-10-10. Med flickan på bröstet krystar hon sju minuter senare ut placenta, som av barnmorskan bedöms fullständig. Dock fortsätter hon blöda rikligt och du blir tillkallad till salen. Då du anländer får du information om att hennes blodtryck är 110/75, pulsen är 95 slag/minut och man har uppmätt den totala blödningen till 800 ml. Hon har fått de rutinmässiga 16,6</a:t>
            </a:r>
            <a:r>
              <a:rPr lang="el-GR" sz="1600" dirty="0"/>
              <a:t>μ</a:t>
            </a:r>
            <a:r>
              <a:rPr lang="sv-SE" sz="1600" dirty="0"/>
              <a:t>g </a:t>
            </a:r>
            <a:r>
              <a:rPr lang="sv-SE" sz="1600" dirty="0" err="1"/>
              <a:t>oxytocin</a:t>
            </a:r>
            <a:r>
              <a:rPr lang="sv-SE" sz="1600" dirty="0"/>
              <a:t>. Du palperar hennes uterus och noterar att den känns mjuk och </a:t>
            </a:r>
            <a:r>
              <a:rPr lang="sv-SE" sz="1600" dirty="0" err="1"/>
              <a:t>fundus</a:t>
            </a:r>
            <a:r>
              <a:rPr lang="sv-SE" sz="1600" dirty="0"/>
              <a:t> befinner sig ett par tvärfingrar ovan naveln. Du undersöker också hennes bristning och bedömer inte att den orsakar hennes blödning. </a:t>
            </a:r>
            <a:br>
              <a:rPr lang="sv-SE" sz="1600" dirty="0"/>
            </a:br>
            <a:br>
              <a:rPr lang="sv-SE" sz="1600" dirty="0"/>
            </a:br>
            <a:r>
              <a:rPr lang="sv-SE" sz="1600" b="1" dirty="0"/>
              <a:t>Fråga 6:8 (4p) </a:t>
            </a:r>
            <a:r>
              <a:rPr lang="sv-SE" sz="1600" dirty="0"/>
              <a:t>Ange de två viktigaste handgripliga åtgärderna mot blodförlust i denna situation samt föreslå tre möjliga läkemedel för att minska och/eller stoppa blödningen. Motivera dina läkemedelsval genom att ange verkningsmekanismen för respektive läkemedel.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1406544073"/>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rmAutofit/>
          </a:bodyPr>
          <a:lstStyle/>
          <a:p>
            <a:pPr marL="0" indent="0">
              <a:buNone/>
            </a:pPr>
            <a:r>
              <a:rPr lang="sv-SE" sz="1600" dirty="0"/>
              <a:t>Fall 6 – Emma, 27 år </a:t>
            </a:r>
          </a:p>
          <a:p>
            <a:pPr marL="0" indent="0">
              <a:buNone/>
            </a:pPr>
            <a:r>
              <a:rPr lang="sv-SE" sz="1600" dirty="0">
                <a:solidFill>
                  <a:schemeClr val="tx1">
                    <a:lumMod val="50000"/>
                    <a:lumOff val="50000"/>
                  </a:schemeClr>
                </a:solidFill>
              </a:rPr>
              <a:t>Du träffar Emma, 27, vid läkarbesök på vårdcentralen, och du har just förmedlat lite muntlig och skriftlig information om hennes </a:t>
            </a:r>
            <a:r>
              <a:rPr lang="sv-SE" sz="1600" dirty="0" err="1">
                <a:solidFill>
                  <a:schemeClr val="tx1">
                    <a:lumMod val="50000"/>
                    <a:lumOff val="50000"/>
                  </a:schemeClr>
                </a:solidFill>
              </a:rPr>
              <a:t>nyställda</a:t>
            </a:r>
            <a:r>
              <a:rPr lang="sv-SE" sz="1600" dirty="0">
                <a:solidFill>
                  <a:schemeClr val="tx1">
                    <a:lumMod val="50000"/>
                    <a:lumOff val="50000"/>
                  </a:schemeClr>
                </a:solidFill>
              </a:rPr>
              <a:t> diagnos </a:t>
            </a:r>
            <a:r>
              <a:rPr lang="sv-SE" sz="1600" dirty="0" err="1">
                <a:solidFill>
                  <a:schemeClr val="tx1">
                    <a:lumMod val="50000"/>
                    <a:lumOff val="50000"/>
                  </a:schemeClr>
                </a:solidFill>
              </a:rPr>
              <a:t>hypotyreos</a:t>
            </a:r>
            <a:r>
              <a:rPr lang="sv-SE" sz="1600" dirty="0">
                <a:solidFill>
                  <a:schemeClr val="tx1">
                    <a:lumMod val="50000"/>
                    <a:lumOff val="50000"/>
                  </a:schemeClr>
                </a:solidFill>
              </a:rPr>
              <a:t>. Emma svarar efter en paus i samtalet att hon har haft tidigare goda erfarenheter av dels homeopati, och dels kinesisk akupunktur för flera kroppsliga besvär. Emma fortsätter med lite osäker blick att hon nog skulle vilja avvakta med din rekommenderade läkemedelsbehandling för sköldkörteln, och istället börja med att söka hjälp från någon av dessa andra terapier. </a:t>
            </a:r>
          </a:p>
          <a:p>
            <a:pPr marL="0" indent="0">
              <a:lnSpc>
                <a:spcPct val="100000"/>
              </a:lnSpc>
              <a:buNone/>
            </a:pPr>
            <a:endParaRPr lang="sv-SE" sz="1600" dirty="0"/>
          </a:p>
          <a:p>
            <a:pPr marL="0" indent="0">
              <a:buNone/>
            </a:pPr>
            <a:r>
              <a:rPr lang="sv-SE" sz="1600" dirty="0"/>
              <a:t>Fråga 6:2 (1p) </a:t>
            </a:r>
            <a:br>
              <a:rPr lang="sv-SE" sz="1600" dirty="0"/>
            </a:br>
            <a:r>
              <a:rPr lang="sv-SE" sz="1600" dirty="0"/>
              <a:t>Ge ett exempel på en komplementär terapi, och motivera varför detta inte bör räknas som en alternativmedicinsk terapiform. </a:t>
            </a:r>
          </a:p>
          <a:p>
            <a:pPr marL="0" indent="0">
              <a:buNone/>
            </a:pPr>
            <a:r>
              <a:rPr lang="sv-SE" sz="1600" dirty="0">
                <a:solidFill>
                  <a:schemeClr val="accent4"/>
                </a:solidFill>
              </a:rPr>
              <a:t>Svarsförslag: </a:t>
            </a:r>
            <a:br>
              <a:rPr lang="sv-SE" sz="1600" dirty="0">
                <a:solidFill>
                  <a:schemeClr val="accent4"/>
                </a:solidFill>
              </a:rPr>
            </a:br>
            <a:r>
              <a:rPr lang="sv-SE" sz="1600" b="1" dirty="0">
                <a:solidFill>
                  <a:schemeClr val="accent4"/>
                </a:solidFill>
              </a:rPr>
              <a:t>Ex på komplementära terapier: </a:t>
            </a:r>
            <a:r>
              <a:rPr lang="sv-SE" sz="1600" dirty="0">
                <a:solidFill>
                  <a:schemeClr val="accent4"/>
                </a:solidFill>
              </a:rPr>
              <a:t>Naprapati, kiropraktik massage, kognitiv beteendeterapi, antioxidanter, västerländsk akupunktur, TENS smärtbehandling, naturläkemedel, basal kroppskännedom, klassisk massage. Även olika dieter passar in i denna grupp av terapier. Denna lista kan göras mkt lång, eftersom gränsen mellan alternativa och komplementära metoder är diffus. En och samma metod kan i vissa fall </a:t>
            </a:r>
            <a:r>
              <a:rPr lang="sv-SE" sz="1600" dirty="0" err="1">
                <a:solidFill>
                  <a:schemeClr val="accent4"/>
                </a:solidFill>
              </a:rPr>
              <a:t>ev</a:t>
            </a:r>
            <a:r>
              <a:rPr lang="sv-SE" sz="1600" dirty="0">
                <a:solidFill>
                  <a:schemeClr val="accent4"/>
                </a:solidFill>
              </a:rPr>
              <a:t> rentav passa in i kategorin alternativ medicin och komplementär medicin samtidigt beroende på syftet med den specifika behandlingen. Tex klassas aromaterapi med syfte att dämpa postoperativ oro (</a:t>
            </a:r>
            <a:r>
              <a:rPr lang="sv-SE" sz="1600" dirty="0" err="1">
                <a:solidFill>
                  <a:schemeClr val="accent4"/>
                </a:solidFill>
              </a:rPr>
              <a:t>enl</a:t>
            </a:r>
            <a:r>
              <a:rPr lang="sv-SE" sz="1600" dirty="0">
                <a:solidFill>
                  <a:schemeClr val="accent4"/>
                </a:solidFill>
              </a:rPr>
              <a:t> info att läsa på NIH:s hemsida) som komplementär medicin, medan aromaterapi i syfte att bota cancer istället bör klassas som alternativ medicin. Kiropraktik, naprapati, klassisk massage västerländsk akupunktur, ”komplementära smärtbehandlingsmetoder”: andning, massage, musik och riktad </a:t>
            </a:r>
            <a:r>
              <a:rPr lang="sv-SE" sz="1600" dirty="0" err="1">
                <a:solidFill>
                  <a:schemeClr val="accent4"/>
                </a:solidFill>
              </a:rPr>
              <a:t>visualiseringelektriskt</a:t>
            </a:r>
            <a:r>
              <a:rPr lang="sv-SE" sz="1600" dirty="0">
                <a:solidFill>
                  <a:schemeClr val="accent4"/>
                </a:solidFill>
              </a:rPr>
              <a:t> stimuli, ljudvågor, värme eller laser som västerländsk akupunktur kombineras med. TENS (förkortning </a:t>
            </a:r>
            <a:r>
              <a:rPr lang="sv-SE" sz="1600" dirty="0" err="1">
                <a:solidFill>
                  <a:schemeClr val="accent4"/>
                </a:solidFill>
              </a:rPr>
              <a:t>avTranscutaneous</a:t>
            </a:r>
            <a:r>
              <a:rPr lang="sv-SE" sz="1600" dirty="0">
                <a:solidFill>
                  <a:schemeClr val="accent4"/>
                </a:solidFill>
              </a:rPr>
              <a:t> </a:t>
            </a:r>
            <a:r>
              <a:rPr lang="sv-SE" sz="1600" dirty="0" err="1">
                <a:solidFill>
                  <a:schemeClr val="accent4"/>
                </a:solidFill>
              </a:rPr>
              <a:t>Electrical</a:t>
            </a:r>
            <a:r>
              <a:rPr lang="sv-SE" sz="1600" dirty="0">
                <a:solidFill>
                  <a:schemeClr val="accent4"/>
                </a:solidFill>
              </a:rPr>
              <a:t> </a:t>
            </a:r>
            <a:r>
              <a:rPr lang="sv-SE" sz="1600" dirty="0" err="1">
                <a:solidFill>
                  <a:schemeClr val="accent4"/>
                </a:solidFill>
              </a:rPr>
              <a:t>Nerve</a:t>
            </a:r>
            <a:r>
              <a:rPr lang="sv-SE" sz="1600" dirty="0">
                <a:solidFill>
                  <a:schemeClr val="accent4"/>
                </a:solidFill>
              </a:rPr>
              <a:t> Stimulation) som baseras på </a:t>
            </a:r>
            <a:r>
              <a:rPr lang="sv-SE" sz="1600" dirty="0" err="1">
                <a:solidFill>
                  <a:schemeClr val="accent4"/>
                </a:solidFill>
              </a:rPr>
              <a:t>grindteorin.kosttillskott</a:t>
            </a:r>
            <a:r>
              <a:rPr lang="sv-SE" sz="1600" dirty="0">
                <a:solidFill>
                  <a:schemeClr val="accent4"/>
                </a:solidFill>
              </a:rPr>
              <a:t>: antioxidanter, </a:t>
            </a:r>
            <a:r>
              <a:rPr lang="sv-SE" sz="1600" dirty="0" err="1">
                <a:solidFill>
                  <a:schemeClr val="accent4"/>
                </a:solidFill>
              </a:rPr>
              <a:t>etcdiet</a:t>
            </a:r>
            <a:r>
              <a:rPr lang="sv-SE" sz="1600" dirty="0">
                <a:solidFill>
                  <a:schemeClr val="accent4"/>
                </a:solidFill>
              </a:rPr>
              <a:t>-regimer: vegetarisk kost, diabetes-kost, etc. kognitiv beteendeterapi (KBT), interpersonell terapi(IPT) basal kroppskännedom. </a:t>
            </a:r>
          </a:p>
          <a:p>
            <a:pPr marL="0" indent="0">
              <a:buNone/>
            </a:pPr>
            <a:r>
              <a:rPr lang="sv-SE" sz="1600" b="1" dirty="0">
                <a:solidFill>
                  <a:schemeClr val="accent4"/>
                </a:solidFill>
              </a:rPr>
              <a:t>Motivering till ovanstående exempel: </a:t>
            </a:r>
            <a:r>
              <a:rPr lang="sv-SE" sz="1600" dirty="0">
                <a:solidFill>
                  <a:schemeClr val="accent4"/>
                </a:solidFill>
              </a:rPr>
              <a:t>Komplementära terapier bygger på en världsbild, och har förklaringsmodeller, diagnos och behandlingsstrategier som är i stort sett förenliga med skolmedicin/etablerad sjukvård. Det kan därmed sägas vara ett komplement till skolmedicin, medan alternativa terapier snarare utgör alternativ till skolmedicin. Alternativa terapier bygger däremot i princip på en annorlunda världsbild och avsevärt annorlunda förklaringsmodeller än dem som används inom skolmedicin/etablerad sjukvård. </a:t>
            </a:r>
          </a:p>
          <a:p>
            <a:pPr marL="0" indent="0">
              <a:buNone/>
            </a:pPr>
            <a:endParaRPr lang="sv-SE" sz="1600" dirty="0">
              <a:solidFill>
                <a:schemeClr val="accent4"/>
              </a:solidFill>
            </a:endParaRPr>
          </a:p>
          <a:p>
            <a:pPr marL="0" indent="0">
              <a:lnSpc>
                <a:spcPct val="100000"/>
              </a:lnSpc>
              <a:buNone/>
            </a:pPr>
            <a:endParaRPr lang="sv-SE" sz="1600" dirty="0"/>
          </a:p>
        </p:txBody>
      </p:sp>
    </p:spTree>
    <p:extLst>
      <p:ext uri="{BB962C8B-B14F-4D97-AF65-F5344CB8AC3E}">
        <p14:creationId xmlns:p14="http://schemas.microsoft.com/office/powerpoint/2010/main" val="2348675410"/>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dirty="0"/>
              <a:t>Fall 6 – Emma, 27 år </a:t>
            </a:r>
            <a:endParaRPr lang="sv-SE" sz="1600" dirty="0">
              <a:solidFill>
                <a:schemeClr val="accent4"/>
              </a:solidFill>
            </a:endParaRPr>
          </a:p>
          <a:p>
            <a:pPr marL="0" indent="0">
              <a:buNone/>
            </a:pPr>
            <a:r>
              <a:rPr lang="sv-SE" sz="1600" dirty="0"/>
              <a:t>Fråga 6:3 (3p) </a:t>
            </a:r>
          </a:p>
          <a:p>
            <a:pPr marL="0" indent="0">
              <a:buNone/>
            </a:pPr>
            <a:r>
              <a:rPr lang="sv-SE" sz="1600" dirty="0"/>
              <a:t>Ge förslag på hur du kan bemöta Emmas övervägande att prioritera alternativmedicinsk terapi framför för din (skolmedicinska) rekommenderade behandling vid </a:t>
            </a:r>
            <a:r>
              <a:rPr lang="sv-SE" sz="1600" dirty="0" err="1"/>
              <a:t>hypotyreos</a:t>
            </a:r>
            <a:r>
              <a:rPr lang="sv-SE" sz="1600" dirty="0"/>
              <a:t>. Utgå ifrån att du vill bevara alliansen med Emma mer långsiktigt, när du beskriver ditt förslag. </a:t>
            </a:r>
          </a:p>
          <a:p>
            <a:pPr marL="0" indent="0">
              <a:buNone/>
            </a:pPr>
            <a:endParaRPr lang="sv-SE" sz="1600" dirty="0">
              <a:solidFill>
                <a:schemeClr val="accent4"/>
              </a:solidFill>
            </a:endParaRPr>
          </a:p>
          <a:p>
            <a:pPr marL="0" indent="0">
              <a:lnSpc>
                <a:spcPct val="100000"/>
              </a:lnSpc>
              <a:buNone/>
            </a:pPr>
            <a:endParaRPr lang="sv-SE" sz="1600" dirty="0"/>
          </a:p>
        </p:txBody>
      </p:sp>
    </p:spTree>
    <p:extLst>
      <p:ext uri="{BB962C8B-B14F-4D97-AF65-F5344CB8AC3E}">
        <p14:creationId xmlns:p14="http://schemas.microsoft.com/office/powerpoint/2010/main" val="836056052"/>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dirty="0"/>
              <a:t>Fall 6 – Emma, 27 år </a:t>
            </a:r>
            <a:endParaRPr lang="sv-SE" sz="1600" dirty="0">
              <a:solidFill>
                <a:schemeClr val="accent4"/>
              </a:solidFill>
            </a:endParaRPr>
          </a:p>
          <a:p>
            <a:pPr marL="0" indent="0">
              <a:buNone/>
            </a:pPr>
            <a:r>
              <a:rPr lang="sv-SE" sz="1600" dirty="0"/>
              <a:t>Fråga 6:3 (3p) </a:t>
            </a:r>
          </a:p>
          <a:p>
            <a:pPr marL="0" indent="0">
              <a:buNone/>
            </a:pPr>
            <a:r>
              <a:rPr lang="sv-SE" sz="1600" dirty="0"/>
              <a:t>Ge förslag på hur du kan bemöta Emmas övervägande att prioritera alternativmedicinsk terapi framför för din (skolmedicinska) rekommenderade behandling vid </a:t>
            </a:r>
            <a:r>
              <a:rPr lang="sv-SE" sz="1600" dirty="0" err="1"/>
              <a:t>hypotyreos</a:t>
            </a:r>
            <a:r>
              <a:rPr lang="sv-SE" sz="1600" dirty="0"/>
              <a:t>. Utgå ifrån att du vill bevara alliansen med Emma mer långsiktigt, när du beskriver ditt förslag. </a:t>
            </a:r>
          </a:p>
          <a:p>
            <a:pPr marL="0" indent="0">
              <a:buNone/>
            </a:pPr>
            <a:endParaRPr lang="sv-SE" sz="1600" dirty="0"/>
          </a:p>
          <a:p>
            <a:pPr marL="0" indent="0">
              <a:buNone/>
            </a:pPr>
            <a:r>
              <a:rPr lang="sv-SE" sz="1600" dirty="0">
                <a:solidFill>
                  <a:schemeClr val="accent4"/>
                </a:solidFill>
              </a:rPr>
              <a:t>Svarsförslag: </a:t>
            </a:r>
            <a:br>
              <a:rPr lang="sv-SE" sz="1600" dirty="0">
                <a:solidFill>
                  <a:schemeClr val="accent4"/>
                </a:solidFill>
              </a:rPr>
            </a:br>
            <a:r>
              <a:rPr lang="sv-SE" sz="1600" dirty="0">
                <a:solidFill>
                  <a:schemeClr val="accent4"/>
                </a:solidFill>
              </a:rPr>
              <a:t>Bemötande av Emmas val mellan alternativmedicinsk och skolmedicinsk behandling: Minst två goda förslag ger 2 poäng, dvs full pott. Ytterligare ett krav (kanske inte nödvändigt) för full pott är att man på något sätt ändå på rationella grunder motiverar nyttan med erbjuden standardbehandling. Exempel på poänggivande svar:</a:t>
            </a:r>
          </a:p>
          <a:p>
            <a:r>
              <a:rPr lang="sv-SE" sz="1600" dirty="0">
                <a:solidFill>
                  <a:schemeClr val="accent4"/>
                </a:solidFill>
              </a:rPr>
              <a:t>Informera om skolmedicin </a:t>
            </a:r>
            <a:r>
              <a:rPr lang="sv-SE" sz="1600" dirty="0" err="1">
                <a:solidFill>
                  <a:schemeClr val="accent4"/>
                </a:solidFill>
              </a:rPr>
              <a:t>resp</a:t>
            </a:r>
            <a:r>
              <a:rPr lang="sv-SE" sz="1600" dirty="0">
                <a:solidFill>
                  <a:schemeClr val="accent4"/>
                </a:solidFill>
              </a:rPr>
              <a:t> alt medicin och dess skillnader </a:t>
            </a:r>
          </a:p>
          <a:p>
            <a:r>
              <a:rPr lang="sv-SE" sz="1600" dirty="0">
                <a:solidFill>
                  <a:schemeClr val="accent4"/>
                </a:solidFill>
              </a:rPr>
              <a:t>Peppa för eget ställningstagande, autonomi </a:t>
            </a:r>
          </a:p>
          <a:p>
            <a:r>
              <a:rPr lang="sv-SE" sz="1600" dirty="0">
                <a:solidFill>
                  <a:schemeClr val="accent4"/>
                </a:solidFill>
              </a:rPr>
              <a:t>Info att hälsotillståndet kan försämras ju längre tid det tar innan skolmedicinsk behandling insätts, vilket motsvarar ett rationellt skäl till att välja skolmedicin. </a:t>
            </a:r>
          </a:p>
          <a:p>
            <a:r>
              <a:rPr lang="sv-SE" sz="1600" dirty="0">
                <a:solidFill>
                  <a:schemeClr val="accent4"/>
                </a:solidFill>
              </a:rPr>
              <a:t>Att ”insistera på att hon måste lita på oss” duger inte som svar (=irrationell grund för att välja skolmedicin), behöver bygga på information eller </a:t>
            </a:r>
            <a:r>
              <a:rPr lang="sv-SE" sz="1600" dirty="0" err="1">
                <a:solidFill>
                  <a:schemeClr val="accent4"/>
                </a:solidFill>
              </a:rPr>
              <a:t>pats</a:t>
            </a:r>
            <a:r>
              <a:rPr lang="sv-SE" sz="1600" dirty="0">
                <a:solidFill>
                  <a:schemeClr val="accent4"/>
                </a:solidFill>
              </a:rPr>
              <a:t> egen motivation. </a:t>
            </a:r>
          </a:p>
          <a:p>
            <a:r>
              <a:rPr lang="sv-SE" sz="1600" dirty="0">
                <a:solidFill>
                  <a:schemeClr val="accent4"/>
                </a:solidFill>
              </a:rPr>
              <a:t>”Vi får inte förespråka något annat än vetenskap” räcker inte för att ge full pott. </a:t>
            </a:r>
          </a:p>
          <a:p>
            <a:r>
              <a:rPr lang="sv-SE" sz="1600" dirty="0">
                <a:solidFill>
                  <a:schemeClr val="accent4"/>
                </a:solidFill>
              </a:rPr>
              <a:t>Validering, att lyssna in och efterfråga </a:t>
            </a:r>
            <a:r>
              <a:rPr lang="sv-SE" sz="1600" dirty="0" err="1">
                <a:solidFill>
                  <a:schemeClr val="accent4"/>
                </a:solidFill>
              </a:rPr>
              <a:t>pats</a:t>
            </a:r>
            <a:r>
              <a:rPr lang="sv-SE" sz="1600" dirty="0">
                <a:solidFill>
                  <a:schemeClr val="accent4"/>
                </a:solidFill>
              </a:rPr>
              <a:t> egna tankar om behandlingsval ger poäng. </a:t>
            </a:r>
          </a:p>
          <a:p>
            <a:pPr marL="0" indent="0">
              <a:buNone/>
            </a:pPr>
            <a:br>
              <a:rPr lang="sv-SE" sz="1600" dirty="0">
                <a:solidFill>
                  <a:schemeClr val="accent4"/>
                </a:solidFill>
              </a:rPr>
            </a:br>
            <a:r>
              <a:rPr lang="sv-SE" sz="1600" dirty="0">
                <a:solidFill>
                  <a:schemeClr val="accent1"/>
                </a:solidFill>
              </a:rPr>
              <a:t>Slut på fall 6!</a:t>
            </a:r>
          </a:p>
          <a:p>
            <a:pPr marL="0" indent="0">
              <a:buNone/>
            </a:pPr>
            <a:r>
              <a:rPr lang="sv-SE" sz="1000" dirty="0">
                <a:solidFill>
                  <a:schemeClr val="tx1">
                    <a:lumMod val="50000"/>
                    <a:lumOff val="50000"/>
                  </a:schemeClr>
                </a:solidFill>
              </a:rPr>
              <a:t>Kursmål: Reflektera över läkarens förhållningssätt till komplementär- och alternativmedicin (KAM). </a:t>
            </a:r>
          </a:p>
          <a:p>
            <a:pPr marL="0" indent="0">
              <a:buNone/>
            </a:pPr>
            <a:endParaRPr lang="sv-SE" sz="1600" dirty="0">
              <a:solidFill>
                <a:schemeClr val="accent4"/>
              </a:solidFill>
            </a:endParaRPr>
          </a:p>
          <a:p>
            <a:pPr marL="0" indent="0">
              <a:lnSpc>
                <a:spcPct val="100000"/>
              </a:lnSpc>
              <a:buNone/>
            </a:pPr>
            <a:endParaRPr lang="sv-SE" sz="1600" dirty="0"/>
          </a:p>
        </p:txBody>
      </p:sp>
    </p:spTree>
    <p:extLst>
      <p:ext uri="{BB962C8B-B14F-4D97-AF65-F5344CB8AC3E}">
        <p14:creationId xmlns:p14="http://schemas.microsoft.com/office/powerpoint/2010/main" val="2777170071"/>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7, Sara 16 år </a:t>
            </a:r>
            <a:endParaRPr lang="sv-SE" sz="1600" dirty="0"/>
          </a:p>
          <a:p>
            <a:pPr marL="0" indent="0">
              <a:buNone/>
            </a:pPr>
            <a:r>
              <a:rPr lang="sv-SE" sz="1600" dirty="0"/>
              <a:t>Sara, 16 år, söker tillsammans med sin mamma på Akuten för lågt sittande buksmärta. Du läser i journalen före besöket att Sara tidigare har haft kontakt med habiliteringen då hon, har diagnosen medelsvår psykisk utvecklingsstörning. Hon har också haft en del kontakt med vårdcentralen för diffusa symptom men har inga andra diagnoser. Familjen har tackat nej till LSS stödinsatser och hon bor tillsammans med mamma, pappa och bror. </a:t>
            </a:r>
          </a:p>
          <a:p>
            <a:pPr marL="0" indent="0">
              <a:buNone/>
            </a:pPr>
            <a:r>
              <a:rPr lang="sv-SE" sz="1600" dirty="0"/>
              <a:t>Hon kommer nu tillsammans med sin mamma som följer med in i rummet. Sara sitter med huvudet sänkt och tittar ned i golvet och svarar varken ja eller nej på några av dina frågor. Däremot svarar mamman snabbt att Sara inte pratar så mycket. Att hon har varit som vanligt, inget som har avvikit men att Sara har klagat på ont i magen i några veckors tid. Du upplever mamman som lite lätt forcerad och som att hon inte riktigt vill lämna utrymme för dig att ställa frågor till Sara. </a:t>
            </a:r>
            <a:br>
              <a:rPr lang="sv-SE" sz="1600" dirty="0"/>
            </a:br>
            <a:br>
              <a:rPr lang="sv-SE" sz="1600" dirty="0"/>
            </a:br>
            <a:r>
              <a:rPr lang="sv-SE" sz="1600" b="1" dirty="0"/>
              <a:t>Fråga 7:1 (2p) </a:t>
            </a:r>
            <a:br>
              <a:rPr lang="sv-SE" sz="1600" b="1" dirty="0"/>
            </a:br>
            <a:r>
              <a:rPr lang="sv-SE" sz="1600" dirty="0"/>
              <a:t>Hur går du vidare i samtalet och vad ska du tänka på när du undersöker Sara? </a:t>
            </a:r>
          </a:p>
          <a:p>
            <a:pPr marL="0" indent="0">
              <a:buNone/>
            </a:pPr>
            <a:br>
              <a:rPr lang="sv-SE" sz="1600" dirty="0"/>
            </a:br>
            <a:endParaRPr lang="sv-SE" sz="1000" dirty="0">
              <a:solidFill>
                <a:schemeClr val="tx1">
                  <a:lumMod val="50000"/>
                  <a:lumOff val="50000"/>
                </a:schemeClr>
              </a:solidFill>
            </a:endParaRPr>
          </a:p>
          <a:p>
            <a:pPr marL="0" indent="0">
              <a:lnSpc>
                <a:spcPct val="100000"/>
              </a:lnSpc>
              <a:buNone/>
            </a:pPr>
            <a:endParaRPr lang="sv-SE" sz="1600" dirty="0"/>
          </a:p>
        </p:txBody>
      </p:sp>
    </p:spTree>
    <p:extLst>
      <p:ext uri="{BB962C8B-B14F-4D97-AF65-F5344CB8AC3E}">
        <p14:creationId xmlns:p14="http://schemas.microsoft.com/office/powerpoint/2010/main" val="3278338366"/>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7, Sara 16 år </a:t>
            </a:r>
            <a:endParaRPr lang="sv-SE" sz="1600" dirty="0"/>
          </a:p>
          <a:p>
            <a:pPr marL="0" indent="0">
              <a:buNone/>
            </a:pPr>
            <a:r>
              <a:rPr lang="sv-SE" sz="1600" dirty="0"/>
              <a:t>Sara, 16 år, söker tillsammans med sin mamma på Akuten för lågt sittande buksmärta. Du läser i journalen före besöket att Sara tidigare har haft kontakt med habiliteringen då hon, har diagnosen medelsvår psykisk utvecklingsstörning. Hon har också haft en del kontakt med vårdcentralen för diffusa symptom men har inga andra diagnoser. Familjen har tackat nej till LSS stödinsatser och hon bor tillsammans med mamma, pappa och bror. </a:t>
            </a:r>
          </a:p>
          <a:p>
            <a:pPr marL="0" indent="0">
              <a:buNone/>
            </a:pPr>
            <a:r>
              <a:rPr lang="sv-SE" sz="1600" dirty="0"/>
              <a:t>Hon kommer nu tillsammans med sin mamma som följer med in i rummet. Sara sitter med huvudet sänkt och tittar ned i golvet och svarar varken ja eller nej på några av dina frågor. Däremot svarar mamman snabbt att Sara inte pratar så mycket. Att hon har varit som vanligt, inget som har avvikit men att Sara har klagat på ont i magen i några veckors tid. Du upplever mamman som lite lätt forcerad och som att hon inte riktigt vill lämna utrymme för dig att ställa frågor till Sara. </a:t>
            </a:r>
            <a:br>
              <a:rPr lang="sv-SE" sz="1600" dirty="0"/>
            </a:br>
            <a:br>
              <a:rPr lang="sv-SE" sz="1600" dirty="0"/>
            </a:br>
            <a:r>
              <a:rPr lang="sv-SE" sz="1600" b="1" dirty="0"/>
              <a:t>Fråga 7:1 (2p) </a:t>
            </a:r>
            <a:br>
              <a:rPr lang="sv-SE" sz="1600" b="1" dirty="0"/>
            </a:br>
            <a:r>
              <a:rPr lang="sv-SE" sz="1600" dirty="0"/>
              <a:t>Hur går du vidare i samtalet och vad ska du tänka på när du undersöker Sara? </a:t>
            </a:r>
          </a:p>
          <a:p>
            <a:pPr marL="0" indent="0">
              <a:buNone/>
            </a:pPr>
            <a:br>
              <a:rPr lang="sv-SE" sz="1600" dirty="0"/>
            </a:br>
            <a:r>
              <a:rPr lang="sv-SE" sz="1600" dirty="0">
                <a:solidFill>
                  <a:schemeClr val="accent4"/>
                </a:solidFill>
              </a:rPr>
              <a:t>Svarsförslag:</a:t>
            </a:r>
            <a:br>
              <a:rPr lang="sv-SE" sz="1600" dirty="0">
                <a:solidFill>
                  <a:schemeClr val="accent4"/>
                </a:solidFill>
              </a:rPr>
            </a:br>
            <a:r>
              <a:rPr lang="sv-SE" sz="1600" dirty="0">
                <a:solidFill>
                  <a:schemeClr val="accent4"/>
                </a:solidFill>
              </a:rPr>
              <a:t>1. Samtal i enrum, frågor om våldsutsatthet, social situation, relation till föräldrar. (1p) </a:t>
            </a:r>
          </a:p>
          <a:p>
            <a:pPr marL="0" indent="0">
              <a:buNone/>
            </a:pPr>
            <a:r>
              <a:rPr lang="sv-SE" sz="1600" dirty="0">
                <a:solidFill>
                  <a:schemeClr val="accent4"/>
                </a:solidFill>
              </a:rPr>
              <a:t>2. Undersökning med respekt för integritet och traumamedvetet bemötande, (Ex kvinnlig kollega, fråga om lov vid undersökning av kroppen, tittar efter blåmärken och skador). (1p) </a:t>
            </a:r>
          </a:p>
          <a:p>
            <a:pPr marL="0" indent="0">
              <a:buNone/>
            </a:pPr>
            <a:br>
              <a:rPr lang="sv-SE" sz="1600" dirty="0"/>
            </a:br>
            <a:endParaRPr lang="sv-SE" sz="1600" dirty="0"/>
          </a:p>
          <a:p>
            <a:pPr marL="0" indent="0">
              <a:buNone/>
            </a:pPr>
            <a:r>
              <a:rPr lang="sv-SE" sz="1000" dirty="0">
                <a:solidFill>
                  <a:schemeClr val="tx1">
                    <a:lumMod val="50000"/>
                    <a:lumOff val="50000"/>
                  </a:schemeClr>
                </a:solidFill>
              </a:rPr>
              <a:t>Lärandemål: </a:t>
            </a:r>
          </a:p>
          <a:p>
            <a:pPr marL="0" indent="0">
              <a:buNone/>
            </a:pPr>
            <a:r>
              <a:rPr lang="sv-SE" sz="1000" dirty="0">
                <a:solidFill>
                  <a:schemeClr val="tx1">
                    <a:lumMod val="50000"/>
                    <a:lumOff val="50000"/>
                  </a:schemeClr>
                </a:solidFill>
              </a:rPr>
              <a:t>• Tillämpa kunskap om mäns våld mot kvinnor och våld i nära relationer (psykiskt, fysiskt och sexuellt) i förebyggande syfte </a:t>
            </a:r>
          </a:p>
          <a:p>
            <a:pPr marL="0" indent="0">
              <a:buNone/>
            </a:pPr>
            <a:r>
              <a:rPr lang="sv-SE" sz="1000" dirty="0">
                <a:solidFill>
                  <a:schemeClr val="tx1">
                    <a:lumMod val="50000"/>
                    <a:lumOff val="50000"/>
                  </a:schemeClr>
                </a:solidFill>
              </a:rPr>
              <a:t>• Reflektera över hur våld i nära relationer och/eller utsatthet för sexuella övergrepp påverkar den vårdsökande </a:t>
            </a:r>
          </a:p>
          <a:p>
            <a:pPr marL="0" indent="0">
              <a:buNone/>
            </a:pPr>
            <a:endParaRPr lang="sv-SE" sz="1000" dirty="0">
              <a:solidFill>
                <a:schemeClr val="tx1">
                  <a:lumMod val="50000"/>
                  <a:lumOff val="50000"/>
                </a:schemeClr>
              </a:solidFill>
            </a:endParaRPr>
          </a:p>
          <a:p>
            <a:pPr marL="0" indent="0">
              <a:lnSpc>
                <a:spcPct val="100000"/>
              </a:lnSpc>
              <a:buNone/>
            </a:pPr>
            <a:endParaRPr lang="sv-SE" sz="1600" dirty="0"/>
          </a:p>
        </p:txBody>
      </p:sp>
    </p:spTree>
    <p:extLst>
      <p:ext uri="{BB962C8B-B14F-4D97-AF65-F5344CB8AC3E}">
        <p14:creationId xmlns:p14="http://schemas.microsoft.com/office/powerpoint/2010/main" val="2353198144"/>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7, Sara 16 år </a:t>
            </a:r>
            <a:endParaRPr lang="sv-SE" sz="1600" dirty="0"/>
          </a:p>
          <a:p>
            <a:pPr marL="0" indent="0">
              <a:buNone/>
            </a:pPr>
            <a:r>
              <a:rPr lang="sv-SE" sz="1200" i="1" dirty="0">
                <a:solidFill>
                  <a:schemeClr val="tx1">
                    <a:lumMod val="50000"/>
                    <a:lumOff val="50000"/>
                  </a:schemeClr>
                </a:solidFill>
              </a:rPr>
              <a:t>Sara, 16 år, söker tillsammans med sin mamma på Akuten för lågt sittande buksmärta. Du läser i journalen före besöket att Sara tidigare har haft kontakt med habiliteringen då hon, har diagnosen medelsvår psykisk utvecklingsstörning. Hon har också haft en del kontakt med vårdcentralen för diffusa symptom men har inga andra diagnoser. Familjen har tackat nej till LSS stödinsatser och hon bor tillsammans med mamma, pappa och bror. </a:t>
            </a:r>
          </a:p>
          <a:p>
            <a:pPr marL="0" indent="0">
              <a:buNone/>
            </a:pPr>
            <a:r>
              <a:rPr lang="sv-SE" sz="1200" i="1" dirty="0">
                <a:solidFill>
                  <a:schemeClr val="tx1">
                    <a:lumMod val="50000"/>
                    <a:lumOff val="50000"/>
                  </a:schemeClr>
                </a:solidFill>
              </a:rPr>
              <a:t>Hon kommer nu tillsammans med sin mamma som följer med in i rummet. Sara sitter med huvudet sänkt och tittar ned i golvet och svarar varken ja eller nej på några av dina frågor. Däremot svarar mamman snabbt att Sara inte pratar så mycket. Att hon har varit som vanligt, inget som har avvikit men att Sara har klagat på ont i magen i några veckors tid. Du upplever mamman som lite lätt forcerad och som att hon inte riktigt vill lämna utrymme för dig att ställa frågor till Sara. </a:t>
            </a:r>
            <a:br>
              <a:rPr lang="sv-SE" sz="1600" dirty="0"/>
            </a:br>
            <a:br>
              <a:rPr lang="sv-SE" sz="1600" dirty="0"/>
            </a:br>
            <a:r>
              <a:rPr lang="sv-SE" sz="1400" dirty="0"/>
              <a:t>Efter att ha bett mamman sätta sig i väntrummet med ursäkten att du behöver undersöka Sara samtalar du med Sara i enrum men ber kvinnlig sköterska vara med i rummet. Du ställer bland annat frågor om hur hon mår, hur hon har det hemma och om hon blivit utsatt för något mot sin vilja eller någon typ av våld. Sara är fortsatt mycket tystlåten och fortsätter att stirra ned i golvet och svarar varken ja eller nej på dina frågor men börjar stilla gråta. Du ber att få undersöka henne och gör detta varsamt med respekt för hennes integritet. Du känner på buken och tittar efter märken på kroppen som skulle kunna tyda på våld. Sara har redan lämnat basala blodprover som alla är </a:t>
            </a:r>
            <a:r>
              <a:rPr lang="sv-SE" sz="1400" dirty="0" err="1"/>
              <a:t>ua</a:t>
            </a:r>
            <a:r>
              <a:rPr lang="sv-SE" sz="1400" dirty="0"/>
              <a:t>, men urinsticka visar positivt graviditetstest. </a:t>
            </a:r>
          </a:p>
          <a:p>
            <a:pPr marL="0" indent="0">
              <a:buNone/>
            </a:pPr>
            <a:r>
              <a:rPr lang="sv-SE" sz="1400" dirty="0"/>
              <a:t>När du går ut från undersökningsrummet märker du att mamman inte sitter i väntrummet dit du hänvisat henne utan vankar av och an precis utanför rummet. Hon undrar om de kan gå hem nu och blir irriterad och motsträvig när du säger att Sara behöver stanna en stund till. </a:t>
            </a:r>
            <a:br>
              <a:rPr lang="sv-SE" sz="1400" dirty="0"/>
            </a:br>
            <a:br>
              <a:rPr lang="sv-SE" sz="1400" dirty="0"/>
            </a:br>
            <a:r>
              <a:rPr lang="sv-SE" sz="1600" b="1" dirty="0"/>
              <a:t>Fråga 7:2 (3p) </a:t>
            </a:r>
            <a:r>
              <a:rPr lang="sv-SE" sz="1600" dirty="0"/>
              <a:t>Hur bedömer du situationen och hur önskar du fortsätta handläggningen av Sara? Beskriv även hur du önskar dokumentera besöket? </a:t>
            </a:r>
            <a:br>
              <a:rPr lang="sv-SE" sz="1600" dirty="0"/>
            </a:br>
            <a:br>
              <a:rPr lang="sv-SE" sz="1600" dirty="0"/>
            </a:br>
            <a:endParaRPr lang="sv-SE" sz="1000" dirty="0">
              <a:solidFill>
                <a:schemeClr val="tx1">
                  <a:lumMod val="50000"/>
                  <a:lumOff val="50000"/>
                </a:schemeClr>
              </a:solidFill>
            </a:endParaRPr>
          </a:p>
          <a:p>
            <a:pPr marL="0" indent="0">
              <a:lnSpc>
                <a:spcPct val="100000"/>
              </a:lnSpc>
              <a:buNone/>
            </a:pPr>
            <a:endParaRPr lang="sv-SE" sz="1600" dirty="0"/>
          </a:p>
        </p:txBody>
      </p:sp>
    </p:spTree>
    <p:extLst>
      <p:ext uri="{BB962C8B-B14F-4D97-AF65-F5344CB8AC3E}">
        <p14:creationId xmlns:p14="http://schemas.microsoft.com/office/powerpoint/2010/main" val="2116812337"/>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7, Sara 16 år </a:t>
            </a:r>
            <a:endParaRPr lang="sv-SE" sz="1600" dirty="0"/>
          </a:p>
          <a:p>
            <a:pPr marL="0" indent="0">
              <a:buNone/>
            </a:pPr>
            <a:r>
              <a:rPr lang="sv-SE" sz="1200" i="1" dirty="0">
                <a:solidFill>
                  <a:schemeClr val="tx1">
                    <a:lumMod val="50000"/>
                    <a:lumOff val="50000"/>
                  </a:schemeClr>
                </a:solidFill>
              </a:rPr>
              <a:t>Sara, 16 år, söker tillsammans med sin mamma på Akuten för lågt sittande buksmärta. Du läser i journalen före besöket att Sara tidigare har haft kontakt med habiliteringen då hon, har diagnosen medelsvår psykisk utvecklingsstörning. Hon har också haft en del kontakt med vårdcentralen för diffusa symptom men har inga andra diagnoser. Familjen har tackat nej till LSS stödinsatser och hon bor tillsammans med mamma, pappa och bror. </a:t>
            </a:r>
          </a:p>
          <a:p>
            <a:pPr marL="0" indent="0">
              <a:buNone/>
            </a:pPr>
            <a:r>
              <a:rPr lang="sv-SE" sz="1200" i="1" dirty="0">
                <a:solidFill>
                  <a:schemeClr val="tx1">
                    <a:lumMod val="50000"/>
                    <a:lumOff val="50000"/>
                  </a:schemeClr>
                </a:solidFill>
              </a:rPr>
              <a:t>Hon kommer nu tillsammans med sin mamma som följer med in i rummet. Sara sitter med huvudet sänkt och tittar ned i golvet och svarar varken ja eller nej på några av dina frågor. Däremot svarar mamman snabbt att Sara inte pratar så mycket. Att hon har varit som vanligt, inget som har avvikit men att Sara har klagat på ont i magen i några veckors tid. Du upplever mamman som lite lätt forcerad och som att hon inte riktigt vill lämna utrymme för dig att ställa frågor till Sara. </a:t>
            </a:r>
            <a:br>
              <a:rPr lang="sv-SE" sz="1600" dirty="0"/>
            </a:br>
            <a:br>
              <a:rPr lang="sv-SE" sz="1600" dirty="0"/>
            </a:br>
            <a:r>
              <a:rPr lang="sv-SE" sz="1400" dirty="0"/>
              <a:t>Efter att ha bett mamman sätta sig i väntrummet med ursäkten att du behöver undersöka Sara samtalar du med Sara i enrum men ber kvinnlig sköterska vara med i rummet. Du ställer bland annat frågor om hur hon mår, hur hon har det hemma och om hon blivit utsatt för något mot sin vilja eller någon typ av våld. Sara är fortsatt mycket tystlåten och fortsätter att stirra ned i golvet och svarar varken ja eller nej på dina frågor men börjar stilla gråta. Du ber att få undersöka henne och gör detta varsamt med respekt för hennes integritet. Du känner på buken och tittar efter märken på kroppen som skulle kunna tyda på våld. Sara har redan lämnat basala blodprover som alla är </a:t>
            </a:r>
            <a:r>
              <a:rPr lang="sv-SE" sz="1400" dirty="0" err="1"/>
              <a:t>ua</a:t>
            </a:r>
            <a:r>
              <a:rPr lang="sv-SE" sz="1400" dirty="0"/>
              <a:t>, men urinsticka visar positivt graviditetstest. </a:t>
            </a:r>
          </a:p>
          <a:p>
            <a:pPr marL="0" indent="0">
              <a:buNone/>
            </a:pPr>
            <a:r>
              <a:rPr lang="sv-SE" sz="1400" dirty="0"/>
              <a:t>När du går ut från undersökningsrummet märker du att mamman inte sitter i väntrummet dit du hänvisat henne utan vankar av och an precis utanför rummet. Hon undrar om de kan gå hem nu och blir irriterad och motsträvig när du säger att Sara behöver stanna en stund till. </a:t>
            </a:r>
            <a:br>
              <a:rPr lang="sv-SE" sz="1400" dirty="0"/>
            </a:br>
            <a:br>
              <a:rPr lang="sv-SE" sz="1400" dirty="0"/>
            </a:br>
            <a:r>
              <a:rPr lang="sv-SE" sz="1600" b="1" dirty="0"/>
              <a:t>Fråga 7:2 (3p) </a:t>
            </a:r>
            <a:r>
              <a:rPr lang="sv-SE" sz="1600" dirty="0"/>
              <a:t>Hur bedömer du situationen och hur önskar du fortsätta handläggningen av Sara? Beskriv även hur du önskar dokumentera besöket? </a:t>
            </a:r>
            <a:br>
              <a:rPr lang="sv-SE" sz="1600" dirty="0"/>
            </a:br>
            <a:br>
              <a:rPr lang="sv-SE" sz="1600" dirty="0"/>
            </a:br>
            <a:r>
              <a:rPr lang="sv-SE" sz="1600" dirty="0">
                <a:solidFill>
                  <a:schemeClr val="accent4"/>
                </a:solidFill>
              </a:rPr>
              <a:t>Svarsförslag:</a:t>
            </a:r>
          </a:p>
          <a:p>
            <a:pPr marL="0" indent="0">
              <a:buNone/>
            </a:pPr>
            <a:r>
              <a:rPr lang="sv-SE" sz="1600" dirty="0">
                <a:solidFill>
                  <a:schemeClr val="accent4"/>
                </a:solidFill>
              </a:rPr>
              <a:t>1. Stark misstanke om barn som far illa (våld i nära relation, ev. sexuellt våld) </a:t>
            </a:r>
            <a:br>
              <a:rPr lang="sv-SE" sz="1600" dirty="0">
                <a:solidFill>
                  <a:schemeClr val="accent4"/>
                </a:solidFill>
              </a:rPr>
            </a:br>
            <a:r>
              <a:rPr lang="sv-SE" sz="1600" dirty="0">
                <a:solidFill>
                  <a:schemeClr val="accent4"/>
                </a:solidFill>
              </a:rPr>
              <a:t>2. Orosanmälan och kontakt med sociala jouren </a:t>
            </a:r>
            <a:br>
              <a:rPr lang="sv-SE" sz="1600" dirty="0">
                <a:solidFill>
                  <a:schemeClr val="accent4"/>
                </a:solidFill>
              </a:rPr>
            </a:br>
            <a:r>
              <a:rPr lang="sv-SE" sz="1600" dirty="0">
                <a:solidFill>
                  <a:schemeClr val="accent4"/>
                </a:solidFill>
              </a:rPr>
              <a:t>3. Kontakt med gyn för undersökning och dokumentation samt kuratorskontakt. Eventuellt lägga in om man vill vinna tid kring utredning av sociala situationen och våldsutsatthet </a:t>
            </a:r>
            <a:br>
              <a:rPr lang="sv-SE" sz="1600" dirty="0">
                <a:solidFill>
                  <a:schemeClr val="accent4"/>
                </a:solidFill>
              </a:rPr>
            </a:br>
            <a:r>
              <a:rPr lang="sv-SE" sz="1600" dirty="0">
                <a:solidFill>
                  <a:schemeClr val="accent4"/>
                </a:solidFill>
              </a:rPr>
              <a:t>4. Dokumentation i mall som är dold i journal på nätet, exv. oro för barn som far illa, läkarundersökning dold eller liknande beroende på vad som finns i aktuell region – se till så det ej är läsbart för anhöriga. </a:t>
            </a:r>
          </a:p>
          <a:p>
            <a:pPr marL="0" indent="0">
              <a:buNone/>
            </a:pPr>
            <a:r>
              <a:rPr lang="sv-SE" sz="1000" dirty="0">
                <a:solidFill>
                  <a:schemeClr val="tx1">
                    <a:lumMod val="50000"/>
                    <a:lumOff val="50000"/>
                  </a:schemeClr>
                </a:solidFill>
              </a:rPr>
              <a:t>Lärandemål: </a:t>
            </a:r>
            <a:br>
              <a:rPr lang="sv-SE" sz="1000" dirty="0">
                <a:solidFill>
                  <a:schemeClr val="tx1">
                    <a:lumMod val="50000"/>
                    <a:lumOff val="50000"/>
                  </a:schemeClr>
                </a:solidFill>
              </a:rPr>
            </a:br>
            <a:r>
              <a:rPr lang="sv-SE" sz="1000" dirty="0">
                <a:solidFill>
                  <a:schemeClr val="tx1">
                    <a:lumMod val="50000"/>
                    <a:lumOff val="50000"/>
                  </a:schemeClr>
                </a:solidFill>
              </a:rPr>
              <a:t>Tillämpa kunskap om mäns våld mot kvinnor och våld i nära relationer (psykiskt, fysiskt och sexuellt) i förebyggande syfte </a:t>
            </a:r>
            <a:br>
              <a:rPr lang="sv-SE" sz="1000" dirty="0">
                <a:solidFill>
                  <a:schemeClr val="tx1">
                    <a:lumMod val="50000"/>
                    <a:lumOff val="50000"/>
                  </a:schemeClr>
                </a:solidFill>
              </a:rPr>
            </a:br>
            <a:r>
              <a:rPr lang="sv-SE" sz="1000" dirty="0">
                <a:solidFill>
                  <a:schemeClr val="tx1">
                    <a:lumMod val="50000"/>
                    <a:lumOff val="50000"/>
                  </a:schemeClr>
                </a:solidFill>
              </a:rPr>
              <a:t>Reflektera över hur våld i nära relationer och/eller utsatthet för sexuella övergrepp påverkar den vårdsökande </a:t>
            </a:r>
          </a:p>
          <a:p>
            <a:pPr marL="0" indent="0">
              <a:buNone/>
            </a:pPr>
            <a:endParaRPr lang="sv-SE" sz="1000" dirty="0">
              <a:solidFill>
                <a:schemeClr val="tx1">
                  <a:lumMod val="50000"/>
                  <a:lumOff val="50000"/>
                </a:schemeClr>
              </a:solidFill>
            </a:endParaRPr>
          </a:p>
          <a:p>
            <a:pPr marL="0" indent="0">
              <a:lnSpc>
                <a:spcPct val="100000"/>
              </a:lnSpc>
              <a:buNone/>
            </a:pPr>
            <a:endParaRPr lang="sv-SE" sz="1600" dirty="0"/>
          </a:p>
        </p:txBody>
      </p:sp>
    </p:spTree>
    <p:extLst>
      <p:ext uri="{BB962C8B-B14F-4D97-AF65-F5344CB8AC3E}">
        <p14:creationId xmlns:p14="http://schemas.microsoft.com/office/powerpoint/2010/main" val="2626830958"/>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7, Sara 16 år </a:t>
            </a:r>
            <a:endParaRPr lang="sv-SE" sz="1600" dirty="0"/>
          </a:p>
          <a:p>
            <a:pPr marL="0" indent="0">
              <a:buNone/>
            </a:pPr>
            <a:r>
              <a:rPr lang="sv-SE" sz="1600" b="1" dirty="0">
                <a:solidFill>
                  <a:schemeClr val="accent3"/>
                </a:solidFill>
              </a:rPr>
              <a:t>Återkoppling </a:t>
            </a:r>
            <a:endParaRPr lang="sv-SE" sz="1600" dirty="0">
              <a:solidFill>
                <a:schemeClr val="accent3"/>
              </a:solidFill>
            </a:endParaRPr>
          </a:p>
          <a:p>
            <a:pPr marL="0" indent="0">
              <a:buNone/>
            </a:pPr>
            <a:r>
              <a:rPr lang="sv-SE" sz="1600" dirty="0">
                <a:solidFill>
                  <a:schemeClr val="accent3"/>
                </a:solidFill>
              </a:rPr>
              <a:t>Utifrån situationen med mammans uppträdande och Saras mående får du en stark oro för att Sara far illa och på något sätt är utsatt för våld, kanske i familjen men kanske även sexuellt utifrån att hon nu är gravid. Du gör en orosanmälan till socialtjänsten om oro för barn som far illa. Du är noggrann med att dokumentera i en journalmall som är dold i journal på nätet för att familjen inte ska kunna läsa vad som framkommer vid besöket och undersökningen av Sara. </a:t>
            </a:r>
          </a:p>
          <a:p>
            <a:pPr marL="0" indent="0">
              <a:buNone/>
            </a:pPr>
            <a:r>
              <a:rPr lang="sv-SE" sz="1600" dirty="0">
                <a:solidFill>
                  <a:schemeClr val="accent3"/>
                </a:solidFill>
              </a:rPr>
              <a:t>Utifrån att du har en stark misstanke om våldsutsatthet men inte får fram så mycket information av Sara som bara gråter, pratar du med din bakjour för att höra om ni möjligen kan lägga in Sara. Du tänker att hon skulle behöva träffa gynekolog för undersökning utifrån lågt sittande buksmärta och graviditet men också utifrån eventuellt skadedokumentation om Sara varit utsatt för sexuellt våld. Du tänker att Sara skulle behöva få en kuratorskontakt men framför allt behöver man utreda den sociala situationen mer i samråd med socialtjänsten. För att få tid till detta tänker du att inneliggande vård på Barnkliniken kunde vara hjälpsamt.</a:t>
            </a:r>
          </a:p>
          <a:p>
            <a:pPr marL="0" indent="0">
              <a:buNone/>
            </a:pPr>
            <a:endParaRPr lang="sv-SE" sz="1600" b="1" dirty="0">
              <a:solidFill>
                <a:schemeClr val="accent3"/>
              </a:solidFill>
            </a:endParaRPr>
          </a:p>
          <a:p>
            <a:pPr marL="0" indent="0">
              <a:buNone/>
            </a:pPr>
            <a:r>
              <a:rPr lang="sv-SE" sz="1600" b="1" dirty="0">
                <a:solidFill>
                  <a:schemeClr val="accent1"/>
                </a:solidFill>
              </a:rPr>
              <a:t>Slut på fall 7!</a:t>
            </a:r>
            <a:endParaRPr lang="sv-SE" sz="1600" dirty="0">
              <a:solidFill>
                <a:schemeClr val="accent1"/>
              </a:solidFill>
            </a:endParaRPr>
          </a:p>
          <a:p>
            <a:pPr marL="0" indent="0">
              <a:buNone/>
            </a:pPr>
            <a:endParaRPr lang="sv-SE" sz="1600" dirty="0">
              <a:solidFill>
                <a:schemeClr val="tx1">
                  <a:lumMod val="50000"/>
                  <a:lumOff val="50000"/>
                </a:schemeClr>
              </a:solidFill>
            </a:endParaRPr>
          </a:p>
          <a:p>
            <a:pPr marL="0" indent="0">
              <a:lnSpc>
                <a:spcPct val="100000"/>
              </a:lnSpc>
              <a:buNone/>
            </a:pPr>
            <a:endParaRPr lang="sv-SE" sz="1600" dirty="0"/>
          </a:p>
        </p:txBody>
      </p:sp>
    </p:spTree>
    <p:extLst>
      <p:ext uri="{BB962C8B-B14F-4D97-AF65-F5344CB8AC3E}">
        <p14:creationId xmlns:p14="http://schemas.microsoft.com/office/powerpoint/2010/main" val="4021140148"/>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4, Sara 32 år </a:t>
            </a:r>
            <a:endParaRPr lang="sv-SE" sz="1600" dirty="0"/>
          </a:p>
          <a:p>
            <a:pPr marL="0" indent="0">
              <a:buNone/>
            </a:pPr>
            <a:r>
              <a:rPr lang="sv-SE" sz="1600" dirty="0"/>
              <a:t>Du vikarierar som underläkare på en vårdcentral under sommaren. En dag träffar du Sara, 32 år, som kommer för uppföljning av medicin då man vid medicinförnyelse insåg att hon inte hade träffat läkare på 3 år. </a:t>
            </a:r>
          </a:p>
          <a:p>
            <a:pPr marL="0" indent="0">
              <a:buNone/>
            </a:pPr>
            <a:r>
              <a:rPr lang="sv-SE" sz="1600" dirty="0"/>
              <a:t>Du frågar henne hur hon tycker att medicinerna fungerar och svarar först att det fungerar bra, men sen säger hon efter lite tvekan: ”Jag vet inte om det är medicinerna eller inte, men jag kan nästan inte ha sex längre med min sambo.” </a:t>
            </a:r>
          </a:p>
          <a:p>
            <a:pPr marL="0" indent="0">
              <a:buNone/>
            </a:pPr>
            <a:r>
              <a:rPr lang="sv-SE" sz="1600" b="1" dirty="0"/>
              <a:t>Hennes läkemedelslista </a:t>
            </a:r>
            <a:endParaRPr lang="sv-SE" sz="1600" dirty="0"/>
          </a:p>
          <a:p>
            <a:pPr marL="0" indent="0">
              <a:buNone/>
            </a:pPr>
            <a:r>
              <a:rPr lang="sv-SE" sz="1400" dirty="0"/>
              <a:t>Efter en depressiv episod för 5 år sedan: </a:t>
            </a:r>
            <a:br>
              <a:rPr lang="sv-SE" sz="1400" dirty="0"/>
            </a:br>
            <a:r>
              <a:rPr lang="sv-SE" sz="1400" dirty="0" err="1"/>
              <a:t>Citalopram</a:t>
            </a:r>
            <a:r>
              <a:rPr lang="sv-SE" sz="1400" dirty="0"/>
              <a:t> 40 mg 1x1 - SSRI </a:t>
            </a:r>
            <a:br>
              <a:rPr lang="sv-SE" sz="1400" dirty="0"/>
            </a:br>
            <a:r>
              <a:rPr lang="sv-SE" sz="1400" dirty="0" err="1"/>
              <a:t>Venlafaxin</a:t>
            </a:r>
            <a:r>
              <a:rPr lang="sv-SE" sz="1400" dirty="0"/>
              <a:t> 150 mg 1x1 – SNRI </a:t>
            </a:r>
          </a:p>
          <a:p>
            <a:pPr marL="0" indent="0">
              <a:buNone/>
            </a:pPr>
            <a:r>
              <a:rPr lang="sv-SE" sz="1400" dirty="0"/>
              <a:t>Förebyggande för migrän: </a:t>
            </a:r>
            <a:br>
              <a:rPr lang="sv-SE" sz="1400" dirty="0"/>
            </a:br>
            <a:r>
              <a:rPr lang="sv-SE" sz="1400" dirty="0" err="1"/>
              <a:t>Propranolol</a:t>
            </a:r>
            <a:r>
              <a:rPr lang="sv-SE" sz="1400" dirty="0"/>
              <a:t> 40 mg 1x2 - Betablockad </a:t>
            </a:r>
          </a:p>
          <a:p>
            <a:pPr marL="0" indent="0">
              <a:buNone/>
            </a:pPr>
            <a:r>
              <a:rPr lang="sv-SE" sz="1400" dirty="0" err="1"/>
              <a:t>Hypotyreos</a:t>
            </a:r>
            <a:r>
              <a:rPr lang="sv-SE" sz="1400" dirty="0"/>
              <a:t>: </a:t>
            </a:r>
            <a:br>
              <a:rPr lang="sv-SE" sz="1400" dirty="0"/>
            </a:br>
            <a:r>
              <a:rPr lang="sv-SE" sz="1400" dirty="0" err="1"/>
              <a:t>Levaxin</a:t>
            </a:r>
            <a:r>
              <a:rPr lang="sv-SE" sz="1400" dirty="0"/>
              <a:t> - </a:t>
            </a:r>
            <a:r>
              <a:rPr lang="sv-SE" sz="1400" dirty="0" err="1"/>
              <a:t>Levytyroxin</a:t>
            </a:r>
            <a:r>
              <a:rPr lang="sv-SE" sz="1400" dirty="0"/>
              <a:t>, sköldkörtelhormon 50 mikrogram </a:t>
            </a:r>
          </a:p>
          <a:p>
            <a:pPr marL="0" indent="0">
              <a:buNone/>
            </a:pPr>
            <a:r>
              <a:rPr lang="sv-SE" sz="1400" dirty="0"/>
              <a:t>Preventivmedel: </a:t>
            </a:r>
            <a:br>
              <a:rPr lang="sv-SE" sz="1400" dirty="0"/>
            </a:br>
            <a:r>
              <a:rPr lang="sv-SE" sz="1400" dirty="0" err="1"/>
              <a:t>Mirena</a:t>
            </a:r>
            <a:r>
              <a:rPr lang="sv-SE" sz="1400" dirty="0"/>
              <a:t> - hormonspiral; </a:t>
            </a:r>
            <a:r>
              <a:rPr lang="sv-SE" sz="1400" dirty="0" err="1"/>
              <a:t>Levonorgestrel</a:t>
            </a:r>
            <a:r>
              <a:rPr lang="sv-SE" sz="1400" dirty="0"/>
              <a:t> </a:t>
            </a:r>
          </a:p>
          <a:p>
            <a:pPr marL="0" indent="0">
              <a:buNone/>
            </a:pPr>
            <a:r>
              <a:rPr lang="sv-SE" sz="1400" dirty="0"/>
              <a:t>IBS: </a:t>
            </a:r>
            <a:br>
              <a:rPr lang="sv-SE" sz="1400" dirty="0"/>
            </a:br>
            <a:r>
              <a:rPr lang="sv-SE" sz="1400" dirty="0" err="1"/>
              <a:t>Inolaxol</a:t>
            </a:r>
            <a:r>
              <a:rPr lang="sv-SE" sz="1400" dirty="0"/>
              <a:t> - </a:t>
            </a:r>
            <a:r>
              <a:rPr lang="sv-SE" sz="1400" dirty="0" err="1"/>
              <a:t>Karayagummi</a:t>
            </a:r>
            <a:r>
              <a:rPr lang="sv-SE" sz="1400" dirty="0"/>
              <a:t> 1 </a:t>
            </a:r>
            <a:r>
              <a:rPr lang="sv-SE" sz="1400" dirty="0" err="1"/>
              <a:t>dospåse</a:t>
            </a:r>
            <a:r>
              <a:rPr lang="sv-SE" sz="1400" dirty="0"/>
              <a:t> x1 </a:t>
            </a:r>
          </a:p>
          <a:p>
            <a:pPr marL="0" indent="0">
              <a:buNone/>
            </a:pPr>
            <a:r>
              <a:rPr lang="sv-SE" sz="1400" dirty="0"/>
              <a:t>Diskbråck: </a:t>
            </a:r>
            <a:br>
              <a:rPr lang="sv-SE" sz="1400" dirty="0"/>
            </a:br>
            <a:r>
              <a:rPr lang="sv-SE" sz="1400" dirty="0" err="1"/>
              <a:t>Paracetamol</a:t>
            </a:r>
            <a:r>
              <a:rPr lang="sv-SE" sz="1400" dirty="0"/>
              <a:t> 1g x4 </a:t>
            </a:r>
            <a:br>
              <a:rPr lang="sv-SE" sz="1400" dirty="0"/>
            </a:br>
            <a:r>
              <a:rPr lang="sv-SE" sz="1400" dirty="0" err="1"/>
              <a:t>Naproxen</a:t>
            </a:r>
            <a:r>
              <a:rPr lang="sv-SE" sz="1400" dirty="0"/>
              <a:t> 500 mg x2 </a:t>
            </a:r>
            <a:br>
              <a:rPr lang="sv-SE" sz="1400" dirty="0"/>
            </a:br>
            <a:r>
              <a:rPr lang="sv-SE" sz="1400" dirty="0" err="1"/>
              <a:t>Dolcontin</a:t>
            </a:r>
            <a:r>
              <a:rPr lang="sv-SE" sz="1400" dirty="0"/>
              <a:t> - Morfin 10 mg 1x1 </a:t>
            </a:r>
            <a:br>
              <a:rPr lang="sv-SE" sz="1400" dirty="0"/>
            </a:br>
            <a:br>
              <a:rPr lang="sv-SE" sz="1400" dirty="0"/>
            </a:br>
            <a:r>
              <a:rPr lang="sv-SE" sz="1600" b="1" dirty="0"/>
              <a:t>Fråga 4:1 (2p) </a:t>
            </a:r>
            <a:r>
              <a:rPr lang="sv-SE" sz="1600" dirty="0"/>
              <a:t>För vilka av ovanstående läkemedel är nedsatt sexuell lust eller funktion en vanlig biverkan? </a:t>
            </a:r>
          </a:p>
          <a:p>
            <a:pPr marL="0" indent="0">
              <a:buNone/>
            </a:pPr>
            <a:endParaRPr lang="sv-SE" sz="1600" dirty="0">
              <a:solidFill>
                <a:schemeClr val="tx1">
                  <a:lumMod val="50000"/>
                  <a:lumOff val="50000"/>
                </a:schemeClr>
              </a:solidFill>
            </a:endParaRPr>
          </a:p>
          <a:p>
            <a:pPr marL="0" indent="0">
              <a:lnSpc>
                <a:spcPct val="100000"/>
              </a:lnSpc>
              <a:buNone/>
            </a:pPr>
            <a:endParaRPr lang="sv-SE" sz="1600" dirty="0"/>
          </a:p>
        </p:txBody>
      </p:sp>
    </p:spTree>
    <p:extLst>
      <p:ext uri="{BB962C8B-B14F-4D97-AF65-F5344CB8AC3E}">
        <p14:creationId xmlns:p14="http://schemas.microsoft.com/office/powerpoint/2010/main" val="528239525"/>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4, Sara 32 år </a:t>
            </a:r>
            <a:endParaRPr lang="sv-SE" sz="1600" dirty="0"/>
          </a:p>
          <a:p>
            <a:pPr marL="0" indent="0">
              <a:buNone/>
            </a:pPr>
            <a:r>
              <a:rPr lang="sv-SE" sz="1600" b="1" dirty="0"/>
              <a:t>Hennes läkemedelslista </a:t>
            </a:r>
            <a:endParaRPr lang="sv-SE" sz="1600" dirty="0"/>
          </a:p>
          <a:p>
            <a:pPr marL="0" indent="0">
              <a:buNone/>
            </a:pPr>
            <a:r>
              <a:rPr lang="sv-SE" sz="1200" dirty="0"/>
              <a:t>Efter en depressiv episod för 5 år sedan: </a:t>
            </a:r>
            <a:br>
              <a:rPr lang="sv-SE" sz="1200" dirty="0"/>
            </a:br>
            <a:r>
              <a:rPr lang="sv-SE" sz="1200" dirty="0" err="1"/>
              <a:t>Citalopram</a:t>
            </a:r>
            <a:r>
              <a:rPr lang="sv-SE" sz="1200" dirty="0"/>
              <a:t> 40 mg 1x1 - SSRI </a:t>
            </a:r>
            <a:br>
              <a:rPr lang="sv-SE" sz="1200" dirty="0"/>
            </a:br>
            <a:r>
              <a:rPr lang="sv-SE" sz="1200" dirty="0" err="1"/>
              <a:t>Venlafaxin</a:t>
            </a:r>
            <a:r>
              <a:rPr lang="sv-SE" sz="1200" dirty="0"/>
              <a:t> 150 mg 1x1 – SNRI </a:t>
            </a:r>
          </a:p>
          <a:p>
            <a:pPr marL="0" indent="0">
              <a:buNone/>
            </a:pPr>
            <a:r>
              <a:rPr lang="sv-SE" sz="1200" dirty="0"/>
              <a:t>Förebyggande för migrän: </a:t>
            </a:r>
            <a:br>
              <a:rPr lang="sv-SE" sz="1200" dirty="0"/>
            </a:br>
            <a:r>
              <a:rPr lang="sv-SE" sz="1200" dirty="0" err="1"/>
              <a:t>Propranolol</a:t>
            </a:r>
            <a:r>
              <a:rPr lang="sv-SE" sz="1200" dirty="0"/>
              <a:t> 40 mg 1x2 - Betablockad </a:t>
            </a:r>
          </a:p>
          <a:p>
            <a:pPr marL="0" indent="0">
              <a:buNone/>
            </a:pPr>
            <a:r>
              <a:rPr lang="sv-SE" sz="1200" dirty="0" err="1"/>
              <a:t>Hypotyreos</a:t>
            </a:r>
            <a:r>
              <a:rPr lang="sv-SE" sz="1200" dirty="0"/>
              <a:t>: </a:t>
            </a:r>
            <a:br>
              <a:rPr lang="sv-SE" sz="1200" dirty="0"/>
            </a:br>
            <a:r>
              <a:rPr lang="sv-SE" sz="1200" dirty="0" err="1"/>
              <a:t>Levaxin</a:t>
            </a:r>
            <a:r>
              <a:rPr lang="sv-SE" sz="1200" dirty="0"/>
              <a:t> - </a:t>
            </a:r>
            <a:r>
              <a:rPr lang="sv-SE" sz="1200" dirty="0" err="1"/>
              <a:t>Levytyroxin</a:t>
            </a:r>
            <a:r>
              <a:rPr lang="sv-SE" sz="1200" dirty="0"/>
              <a:t>, sköldkörtelhormon 50 mikrogram </a:t>
            </a:r>
          </a:p>
          <a:p>
            <a:pPr marL="0" indent="0">
              <a:buNone/>
            </a:pPr>
            <a:r>
              <a:rPr lang="sv-SE" sz="1200" dirty="0"/>
              <a:t>Preventivmedel: </a:t>
            </a:r>
            <a:br>
              <a:rPr lang="sv-SE" sz="1200" dirty="0"/>
            </a:br>
            <a:r>
              <a:rPr lang="sv-SE" sz="1200" dirty="0" err="1"/>
              <a:t>Mirena</a:t>
            </a:r>
            <a:r>
              <a:rPr lang="sv-SE" sz="1200" dirty="0"/>
              <a:t> - hormonspiral; </a:t>
            </a:r>
            <a:r>
              <a:rPr lang="sv-SE" sz="1200" dirty="0" err="1"/>
              <a:t>Levonorgestrel</a:t>
            </a:r>
            <a:r>
              <a:rPr lang="sv-SE" sz="1200" dirty="0"/>
              <a:t> </a:t>
            </a:r>
          </a:p>
          <a:p>
            <a:pPr marL="0" indent="0">
              <a:buNone/>
            </a:pPr>
            <a:r>
              <a:rPr lang="sv-SE" sz="1200" dirty="0"/>
              <a:t>IBS: </a:t>
            </a:r>
            <a:br>
              <a:rPr lang="sv-SE" sz="1200" dirty="0"/>
            </a:br>
            <a:r>
              <a:rPr lang="sv-SE" sz="1200" dirty="0" err="1"/>
              <a:t>Inolaxol</a:t>
            </a:r>
            <a:r>
              <a:rPr lang="sv-SE" sz="1200" dirty="0"/>
              <a:t> - </a:t>
            </a:r>
            <a:r>
              <a:rPr lang="sv-SE" sz="1200" dirty="0" err="1"/>
              <a:t>Karayagummi</a:t>
            </a:r>
            <a:r>
              <a:rPr lang="sv-SE" sz="1200" dirty="0"/>
              <a:t> 1 </a:t>
            </a:r>
            <a:r>
              <a:rPr lang="sv-SE" sz="1200" dirty="0" err="1"/>
              <a:t>dospåse</a:t>
            </a:r>
            <a:r>
              <a:rPr lang="sv-SE" sz="1200" dirty="0"/>
              <a:t> x1 </a:t>
            </a:r>
          </a:p>
          <a:p>
            <a:pPr marL="0" indent="0">
              <a:buNone/>
            </a:pPr>
            <a:r>
              <a:rPr lang="sv-SE" sz="1200" dirty="0"/>
              <a:t>Diskbråck: </a:t>
            </a:r>
            <a:br>
              <a:rPr lang="sv-SE" sz="1200" dirty="0"/>
            </a:br>
            <a:r>
              <a:rPr lang="sv-SE" sz="1200" dirty="0" err="1"/>
              <a:t>Paracetamol</a:t>
            </a:r>
            <a:r>
              <a:rPr lang="sv-SE" sz="1200" dirty="0"/>
              <a:t> 1g x4 </a:t>
            </a:r>
            <a:br>
              <a:rPr lang="sv-SE" sz="1200" dirty="0"/>
            </a:br>
            <a:r>
              <a:rPr lang="sv-SE" sz="1200" dirty="0" err="1"/>
              <a:t>Naproxen</a:t>
            </a:r>
            <a:r>
              <a:rPr lang="sv-SE" sz="1200" dirty="0"/>
              <a:t> 500 mg x2 </a:t>
            </a:r>
            <a:br>
              <a:rPr lang="sv-SE" sz="1200" dirty="0"/>
            </a:br>
            <a:r>
              <a:rPr lang="sv-SE" sz="1200" dirty="0" err="1"/>
              <a:t>Dolcontin</a:t>
            </a:r>
            <a:r>
              <a:rPr lang="sv-SE" sz="1200" dirty="0"/>
              <a:t> - Morfin 10 mg 1x1 </a:t>
            </a:r>
            <a:br>
              <a:rPr lang="sv-SE" sz="1400" dirty="0"/>
            </a:br>
            <a:br>
              <a:rPr lang="sv-SE" sz="1400" dirty="0"/>
            </a:br>
            <a:r>
              <a:rPr lang="sv-SE" sz="1600" b="1" dirty="0"/>
              <a:t>Fråga 4:1 (2p) </a:t>
            </a:r>
            <a:r>
              <a:rPr lang="sv-SE" sz="1600" dirty="0"/>
              <a:t>För vilka av ovanstående läkemedel är nedsatt sexuell lust eller funktion en vanlig biverkan? </a:t>
            </a:r>
            <a:br>
              <a:rPr lang="sv-SE" sz="1600" dirty="0"/>
            </a:br>
            <a:br>
              <a:rPr lang="sv-SE" sz="1600" dirty="0"/>
            </a:br>
            <a:r>
              <a:rPr lang="sv-SE" sz="1600" dirty="0">
                <a:solidFill>
                  <a:schemeClr val="accent4"/>
                </a:solidFill>
              </a:rPr>
              <a:t>Svarsförslag: </a:t>
            </a:r>
          </a:p>
          <a:p>
            <a:pPr marL="0" indent="0">
              <a:buNone/>
            </a:pPr>
            <a:r>
              <a:rPr lang="sv-SE" sz="1600" dirty="0">
                <a:solidFill>
                  <a:schemeClr val="accent4"/>
                </a:solidFill>
              </a:rPr>
              <a:t>1. </a:t>
            </a:r>
            <a:r>
              <a:rPr lang="sv-SE" sz="1600" dirty="0" err="1">
                <a:solidFill>
                  <a:schemeClr val="accent4"/>
                </a:solidFill>
              </a:rPr>
              <a:t>Citalopram</a:t>
            </a:r>
            <a:r>
              <a:rPr lang="sv-SE" sz="1600" dirty="0">
                <a:solidFill>
                  <a:schemeClr val="accent4"/>
                </a:solidFill>
              </a:rPr>
              <a:t> och </a:t>
            </a:r>
            <a:r>
              <a:rPr lang="sv-SE" sz="1600" dirty="0" err="1">
                <a:solidFill>
                  <a:schemeClr val="accent4"/>
                </a:solidFill>
              </a:rPr>
              <a:t>Velafaxin</a:t>
            </a:r>
            <a:r>
              <a:rPr lang="sv-SE" sz="1600" dirty="0">
                <a:solidFill>
                  <a:schemeClr val="accent4"/>
                </a:solidFill>
              </a:rPr>
              <a:t> (påverkan på lust, </a:t>
            </a:r>
            <a:r>
              <a:rPr lang="sv-SE" sz="1600" dirty="0" err="1">
                <a:solidFill>
                  <a:schemeClr val="accent4"/>
                </a:solidFill>
              </a:rPr>
              <a:t>lubrikation</a:t>
            </a:r>
            <a:r>
              <a:rPr lang="sv-SE" sz="1600" dirty="0">
                <a:solidFill>
                  <a:schemeClr val="accent4"/>
                </a:solidFill>
              </a:rPr>
              <a:t>/erektion och orgasm/utlösning), </a:t>
            </a:r>
          </a:p>
          <a:p>
            <a:pPr marL="0" indent="0">
              <a:buNone/>
            </a:pPr>
            <a:r>
              <a:rPr lang="sv-SE" sz="1600" dirty="0">
                <a:solidFill>
                  <a:schemeClr val="accent4"/>
                </a:solidFill>
              </a:rPr>
              <a:t>2. </a:t>
            </a:r>
            <a:r>
              <a:rPr lang="sv-SE" sz="1600" dirty="0" err="1">
                <a:solidFill>
                  <a:schemeClr val="accent4"/>
                </a:solidFill>
              </a:rPr>
              <a:t>Dolcontin</a:t>
            </a:r>
            <a:r>
              <a:rPr lang="sv-SE" sz="1600" dirty="0">
                <a:solidFill>
                  <a:schemeClr val="accent4"/>
                </a:solidFill>
              </a:rPr>
              <a:t> (påverkan på lust, </a:t>
            </a:r>
            <a:r>
              <a:rPr lang="sv-SE" sz="1600" dirty="0" err="1">
                <a:solidFill>
                  <a:schemeClr val="accent4"/>
                </a:solidFill>
              </a:rPr>
              <a:t>lubrikation</a:t>
            </a:r>
            <a:r>
              <a:rPr lang="sv-SE" sz="1600" dirty="0">
                <a:solidFill>
                  <a:schemeClr val="accent4"/>
                </a:solidFill>
              </a:rPr>
              <a:t>/erektion) </a:t>
            </a:r>
          </a:p>
          <a:p>
            <a:pPr marL="0" indent="0">
              <a:buNone/>
            </a:pPr>
            <a:r>
              <a:rPr lang="sv-SE" sz="1600" dirty="0">
                <a:solidFill>
                  <a:schemeClr val="accent4"/>
                </a:solidFill>
              </a:rPr>
              <a:t>3. </a:t>
            </a:r>
            <a:r>
              <a:rPr lang="sv-SE" sz="1600" dirty="0" err="1">
                <a:solidFill>
                  <a:schemeClr val="accent4"/>
                </a:solidFill>
              </a:rPr>
              <a:t>Propranolol</a:t>
            </a:r>
            <a:r>
              <a:rPr lang="sv-SE" sz="1600" dirty="0">
                <a:solidFill>
                  <a:schemeClr val="accent4"/>
                </a:solidFill>
              </a:rPr>
              <a:t> (</a:t>
            </a:r>
            <a:r>
              <a:rPr lang="sv-SE" sz="1600" dirty="0" err="1">
                <a:solidFill>
                  <a:schemeClr val="accent4"/>
                </a:solidFill>
              </a:rPr>
              <a:t>lubrikation</a:t>
            </a:r>
            <a:r>
              <a:rPr lang="sv-SE" sz="1600" dirty="0">
                <a:solidFill>
                  <a:schemeClr val="accent4"/>
                </a:solidFill>
              </a:rPr>
              <a:t>/erektion). </a:t>
            </a:r>
          </a:p>
          <a:p>
            <a:pPr marL="0" indent="0">
              <a:buNone/>
            </a:pPr>
            <a:r>
              <a:rPr lang="sv-SE" sz="1600" dirty="0">
                <a:solidFill>
                  <a:schemeClr val="accent4"/>
                </a:solidFill>
              </a:rPr>
              <a:t>4. </a:t>
            </a:r>
            <a:r>
              <a:rPr lang="sv-SE" sz="1600" dirty="0" err="1">
                <a:solidFill>
                  <a:schemeClr val="accent4"/>
                </a:solidFill>
              </a:rPr>
              <a:t>Mirena</a:t>
            </a:r>
            <a:r>
              <a:rPr lang="sv-SE" sz="1600" dirty="0">
                <a:solidFill>
                  <a:schemeClr val="accent4"/>
                </a:solidFill>
              </a:rPr>
              <a:t> (lust) </a:t>
            </a:r>
          </a:p>
          <a:p>
            <a:pPr marL="0" indent="0">
              <a:lnSpc>
                <a:spcPct val="100000"/>
              </a:lnSpc>
              <a:buNone/>
            </a:pPr>
            <a:endParaRPr lang="sv-SE" sz="1600" dirty="0"/>
          </a:p>
        </p:txBody>
      </p:sp>
      <p:sp>
        <p:nvSpPr>
          <p:cNvPr id="4" name="textruta 3">
            <a:extLst>
              <a:ext uri="{FF2B5EF4-FFF2-40B4-BE49-F238E27FC236}">
                <a16:creationId xmlns:a16="http://schemas.microsoft.com/office/drawing/2014/main" id="{4B096DA5-0905-5C69-78A8-AAB4B9407C91}"/>
              </a:ext>
            </a:extLst>
          </p:cNvPr>
          <p:cNvSpPr txBox="1"/>
          <p:nvPr/>
        </p:nvSpPr>
        <p:spPr>
          <a:xfrm>
            <a:off x="5008728" y="5996337"/>
            <a:ext cx="7350761" cy="738664"/>
          </a:xfrm>
          <a:prstGeom prst="rect">
            <a:avLst/>
          </a:prstGeom>
          <a:noFill/>
        </p:spPr>
        <p:txBody>
          <a:bodyPr wrap="square">
            <a:spAutoFit/>
          </a:bodyPr>
          <a:lstStyle/>
          <a:p>
            <a:r>
              <a:rPr lang="sv-SE" sz="1050" dirty="0">
                <a:solidFill>
                  <a:schemeClr val="tx1">
                    <a:lumMod val="50000"/>
                    <a:lumOff val="50000"/>
                  </a:schemeClr>
                </a:solidFill>
                <a:effectLst/>
                <a:latin typeface="Helvetica" pitchFamily="2" charset="0"/>
              </a:rPr>
              <a:t>Lärandemål: </a:t>
            </a:r>
          </a:p>
          <a:p>
            <a:r>
              <a:rPr lang="sv-SE" sz="1050" dirty="0">
                <a:solidFill>
                  <a:schemeClr val="tx1">
                    <a:lumMod val="50000"/>
                    <a:lumOff val="50000"/>
                  </a:schemeClr>
                </a:solidFill>
                <a:effectLst/>
                <a:latin typeface="Helvetica" pitchFamily="2" charset="0"/>
              </a:rPr>
              <a:t>- Belysa sexuell och reproduktiv hälsa i mötet med patienter </a:t>
            </a:r>
          </a:p>
          <a:p>
            <a:r>
              <a:rPr lang="sv-SE" sz="1050" dirty="0">
                <a:solidFill>
                  <a:schemeClr val="tx1">
                    <a:lumMod val="50000"/>
                    <a:lumOff val="50000"/>
                  </a:schemeClr>
                </a:solidFill>
                <a:effectLst/>
                <a:latin typeface="Helvetica" pitchFamily="2" charset="0"/>
              </a:rPr>
              <a:t>- FLM. Förklara hur olika vanliga sjukdomstillstånd kan påverka sexuell och reproduktiv hälsa. </a:t>
            </a:r>
          </a:p>
          <a:p>
            <a:r>
              <a:rPr lang="sv-SE" sz="1050" dirty="0">
                <a:solidFill>
                  <a:schemeClr val="tx1">
                    <a:lumMod val="50000"/>
                    <a:lumOff val="50000"/>
                  </a:schemeClr>
                </a:solidFill>
                <a:effectLst/>
                <a:latin typeface="Helvetica" pitchFamily="2" charset="0"/>
              </a:rPr>
              <a:t>- FLM. Utveckla förmåga att kommunicera kring sexuell och reproduktiv hälsa i mötet med patienter och närstående </a:t>
            </a:r>
          </a:p>
        </p:txBody>
      </p:sp>
    </p:spTree>
    <p:extLst>
      <p:ext uri="{BB962C8B-B14F-4D97-AF65-F5344CB8AC3E}">
        <p14:creationId xmlns:p14="http://schemas.microsoft.com/office/powerpoint/2010/main" val="36116435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6, Marie 29 år </a:t>
            </a:r>
            <a:endParaRPr lang="sv-SE" sz="1600" dirty="0"/>
          </a:p>
          <a:p>
            <a:pPr marL="0" indent="0">
              <a:buNone/>
            </a:pPr>
            <a:r>
              <a:rPr lang="sv-SE" sz="1600" dirty="0"/>
              <a:t>Du tolkar nu CTG som avvikande på grund av repetitiva komplicerade variabla </a:t>
            </a:r>
            <a:r>
              <a:rPr lang="sv-SE" sz="1600" dirty="0" err="1"/>
              <a:t>decelerationer</a:t>
            </a:r>
            <a:r>
              <a:rPr lang="sv-SE" sz="1600" dirty="0"/>
              <a:t> i kombination med normal basalfrekvens och normal variabilitet. Då Maria har mer än 5 värkar/10 minuter blir din åtgärd att reducera eller stänga av </a:t>
            </a:r>
            <a:r>
              <a:rPr lang="sv-SE" sz="1600" dirty="0" err="1"/>
              <a:t>oxytocininfusionen</a:t>
            </a:r>
            <a:r>
              <a:rPr lang="sv-SE" sz="1600" dirty="0"/>
              <a:t>. </a:t>
            </a:r>
          </a:p>
          <a:p>
            <a:pPr marL="0" indent="0">
              <a:buNone/>
            </a:pPr>
            <a:r>
              <a:rPr lang="sv-SE" sz="1600" dirty="0"/>
              <a:t>En halvtimme senare föder Maria spontant en pigg flicka som får APGAR 8-10-10. Med flickan på bröstet krystar hon sju minuter senare ut placenta, som av barnmorskan bedöms fullständig. Dock fortsätter hon blöda rikligt och du blir tillkallad till salen. Då du anländer får du information om att hennes blodtryck är 110/75, pulsen är 95 slag/minut och man har uppmätt den totala blödningen till 800 ml. Hon har fått de rutinmässiga 16,6</a:t>
            </a:r>
            <a:r>
              <a:rPr lang="el-GR" sz="1600" dirty="0"/>
              <a:t>μ</a:t>
            </a:r>
            <a:r>
              <a:rPr lang="sv-SE" sz="1600" dirty="0"/>
              <a:t>g </a:t>
            </a:r>
            <a:r>
              <a:rPr lang="sv-SE" sz="1600" dirty="0" err="1"/>
              <a:t>oxytocin</a:t>
            </a:r>
            <a:r>
              <a:rPr lang="sv-SE" sz="1600" dirty="0"/>
              <a:t>. Du palperar hennes uterus och noterar att den känns mjuk och </a:t>
            </a:r>
            <a:r>
              <a:rPr lang="sv-SE" sz="1600" dirty="0" err="1"/>
              <a:t>fundus</a:t>
            </a:r>
            <a:r>
              <a:rPr lang="sv-SE" sz="1600" dirty="0"/>
              <a:t> befinner sig ett par tvärfingrar ovan naveln. Du undersöker också hennes bristning och bedömer inte att den orsakar hennes blödning. </a:t>
            </a:r>
            <a:br>
              <a:rPr lang="sv-SE" sz="1600" dirty="0"/>
            </a:br>
            <a:br>
              <a:rPr lang="sv-SE" sz="1600" dirty="0"/>
            </a:br>
            <a:r>
              <a:rPr lang="sv-SE" sz="1600" b="1" dirty="0"/>
              <a:t>Fråga 6:8 (4p) </a:t>
            </a:r>
            <a:r>
              <a:rPr lang="sv-SE" sz="1600" dirty="0"/>
              <a:t>Ange de två viktigaste handgripliga åtgärderna mot blodförlust i denna situation samt föreslå tre möjliga läkemedel för att minska och/eller stoppa blödningen. Motivera dina läkemedelsval genom att ange verkningsmekanismen för respektive läkemedel. </a:t>
            </a:r>
          </a:p>
          <a:p>
            <a:pPr marL="0" indent="0">
              <a:buNone/>
            </a:pPr>
            <a:r>
              <a:rPr lang="sv-SE" sz="1600" dirty="0">
                <a:solidFill>
                  <a:schemeClr val="accent4"/>
                </a:solidFill>
              </a:rPr>
              <a:t>Svarsförslag:</a:t>
            </a:r>
          </a:p>
          <a:p>
            <a:r>
              <a:rPr lang="sv-SE" sz="1400" dirty="0">
                <a:solidFill>
                  <a:schemeClr val="accent4"/>
                </a:solidFill>
              </a:rPr>
              <a:t>Uterusmassage</a:t>
            </a:r>
            <a:r>
              <a:rPr lang="sv-SE" sz="1400" b="1" dirty="0">
                <a:solidFill>
                  <a:schemeClr val="accent4"/>
                </a:solidFill>
              </a:rPr>
              <a:t>, </a:t>
            </a:r>
            <a:r>
              <a:rPr lang="sv-SE" sz="1400" dirty="0">
                <a:solidFill>
                  <a:schemeClr val="accent4"/>
                </a:solidFill>
              </a:rPr>
              <a:t>aortakompression </a:t>
            </a:r>
          </a:p>
          <a:p>
            <a:r>
              <a:rPr lang="sv-SE" sz="1400" dirty="0" err="1">
                <a:solidFill>
                  <a:schemeClr val="accent4"/>
                </a:solidFill>
              </a:rPr>
              <a:t>Tranexamsyra</a:t>
            </a:r>
            <a:r>
              <a:rPr lang="sv-SE" sz="1400" dirty="0">
                <a:solidFill>
                  <a:schemeClr val="accent4"/>
                </a:solidFill>
              </a:rPr>
              <a:t> för att genom hämmad </a:t>
            </a:r>
            <a:r>
              <a:rPr lang="sv-SE" sz="1400" dirty="0" err="1">
                <a:solidFill>
                  <a:schemeClr val="accent4"/>
                </a:solidFill>
              </a:rPr>
              <a:t>plasminogenaktivering</a:t>
            </a:r>
            <a:r>
              <a:rPr lang="sv-SE" sz="1400" dirty="0">
                <a:solidFill>
                  <a:schemeClr val="accent4"/>
                </a:solidFill>
              </a:rPr>
              <a:t> minska blödningen. </a:t>
            </a:r>
          </a:p>
          <a:p>
            <a:r>
              <a:rPr lang="sv-SE" sz="1400" dirty="0" err="1">
                <a:solidFill>
                  <a:schemeClr val="accent4"/>
                </a:solidFill>
              </a:rPr>
              <a:t>Cytotec</a:t>
            </a:r>
            <a:r>
              <a:rPr lang="sv-SE" sz="1400" dirty="0">
                <a:solidFill>
                  <a:schemeClr val="accent4"/>
                </a:solidFill>
              </a:rPr>
              <a:t> (</a:t>
            </a:r>
            <a:r>
              <a:rPr lang="sv-SE" sz="1400" dirty="0" err="1">
                <a:solidFill>
                  <a:schemeClr val="accent4"/>
                </a:solidFill>
              </a:rPr>
              <a:t>Misoprostol</a:t>
            </a:r>
            <a:r>
              <a:rPr lang="sv-SE" sz="1400" dirty="0">
                <a:solidFill>
                  <a:schemeClr val="accent4"/>
                </a:solidFill>
              </a:rPr>
              <a:t>) som är en syntetisk Prostaglandin E-analog ökar uteruskontraktionen och därmed sluts blodkärlen som försörjt placenta och blödningen avstannar. </a:t>
            </a:r>
          </a:p>
          <a:p>
            <a:r>
              <a:rPr lang="sv-SE" sz="1400" dirty="0" err="1">
                <a:solidFill>
                  <a:schemeClr val="accent4"/>
                </a:solidFill>
              </a:rPr>
              <a:t>Oxytocininfusion</a:t>
            </a:r>
            <a:r>
              <a:rPr lang="sv-SE" sz="1400" dirty="0">
                <a:solidFill>
                  <a:schemeClr val="accent4"/>
                </a:solidFill>
              </a:rPr>
              <a:t> (49,8</a:t>
            </a:r>
            <a:r>
              <a:rPr lang="el-GR" sz="1400" dirty="0">
                <a:solidFill>
                  <a:schemeClr val="accent4"/>
                </a:solidFill>
              </a:rPr>
              <a:t>μ</a:t>
            </a:r>
            <a:r>
              <a:rPr lang="sv-SE" sz="1400" dirty="0">
                <a:solidFill>
                  <a:schemeClr val="accent4"/>
                </a:solidFill>
              </a:rPr>
              <a:t>g i 500 ml </a:t>
            </a:r>
            <a:r>
              <a:rPr lang="sv-SE" sz="1400" dirty="0" err="1">
                <a:solidFill>
                  <a:schemeClr val="accent4"/>
                </a:solidFill>
              </a:rPr>
              <a:t>NaCl</a:t>
            </a:r>
            <a:r>
              <a:rPr lang="sv-SE" sz="1400" dirty="0">
                <a:solidFill>
                  <a:schemeClr val="accent4"/>
                </a:solidFill>
              </a:rPr>
              <a:t>) stimulerar uteruskontraktionen via </a:t>
            </a:r>
            <a:r>
              <a:rPr lang="sv-SE" sz="1400" dirty="0" err="1">
                <a:solidFill>
                  <a:schemeClr val="accent4"/>
                </a:solidFill>
              </a:rPr>
              <a:t>oxytocinreceptorer</a:t>
            </a:r>
            <a:r>
              <a:rPr lang="sv-SE" sz="1400" dirty="0">
                <a:solidFill>
                  <a:schemeClr val="accent4"/>
                </a:solidFill>
              </a:rPr>
              <a:t> och därmed sluts blodkärlen som försörjt placenta och blödningen avstannar. </a:t>
            </a:r>
          </a:p>
          <a:p>
            <a:r>
              <a:rPr lang="sv-SE" sz="1400" dirty="0" err="1">
                <a:solidFill>
                  <a:schemeClr val="accent4"/>
                </a:solidFill>
              </a:rPr>
              <a:t>Methergin</a:t>
            </a:r>
            <a:r>
              <a:rPr lang="sv-SE" sz="1400" dirty="0">
                <a:solidFill>
                  <a:schemeClr val="accent4"/>
                </a:solidFill>
              </a:rPr>
              <a:t> (</a:t>
            </a:r>
            <a:r>
              <a:rPr lang="sv-SE" sz="1400" dirty="0" err="1">
                <a:solidFill>
                  <a:schemeClr val="accent4"/>
                </a:solidFill>
              </a:rPr>
              <a:t>Metylergometrin</a:t>
            </a:r>
            <a:r>
              <a:rPr lang="sv-SE" sz="1400" dirty="0">
                <a:solidFill>
                  <a:schemeClr val="accent4"/>
                </a:solidFill>
              </a:rPr>
              <a:t>) Stark uteruskontraherande effekt och därmed sluts blodkärlen som försörjt placenta och blödningen avstannar. </a:t>
            </a:r>
          </a:p>
          <a:p>
            <a:r>
              <a:rPr lang="sv-SE" sz="1400" dirty="0" err="1">
                <a:solidFill>
                  <a:schemeClr val="accent4"/>
                </a:solidFill>
              </a:rPr>
              <a:t>Prostinfenem</a:t>
            </a:r>
            <a:r>
              <a:rPr lang="sv-SE" sz="1400" dirty="0">
                <a:solidFill>
                  <a:schemeClr val="accent4"/>
                </a:solidFill>
              </a:rPr>
              <a:t> (</a:t>
            </a:r>
            <a:r>
              <a:rPr lang="sv-SE" sz="1400" dirty="0" err="1">
                <a:solidFill>
                  <a:schemeClr val="accent4"/>
                </a:solidFill>
              </a:rPr>
              <a:t>Karboprost</a:t>
            </a:r>
            <a:r>
              <a:rPr lang="sv-SE" sz="1400" dirty="0">
                <a:solidFill>
                  <a:schemeClr val="accent4"/>
                </a:solidFill>
              </a:rPr>
              <a:t>) Syntetiskt prostaglandin liknande </a:t>
            </a:r>
            <a:r>
              <a:rPr lang="sv-SE" sz="1400" dirty="0" err="1">
                <a:solidFill>
                  <a:schemeClr val="accent4"/>
                </a:solidFill>
              </a:rPr>
              <a:t>dinoprost</a:t>
            </a:r>
            <a:r>
              <a:rPr lang="sv-SE" sz="1400" dirty="0">
                <a:solidFill>
                  <a:schemeClr val="accent4"/>
                </a:solidFill>
              </a:rPr>
              <a:t>. Ökar uteruskontraktionen och därmed sluts blodkärlen som försörjt placenta och blödningen avstannar.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4008716805"/>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4, Sara 32 år </a:t>
            </a:r>
            <a:endParaRPr lang="sv-SE" sz="1600" dirty="0"/>
          </a:p>
          <a:p>
            <a:pPr marL="0" indent="0">
              <a:buNone/>
            </a:pPr>
            <a:r>
              <a:rPr lang="sv-SE" sz="1600" b="1" dirty="0"/>
              <a:t>Fråga 4:2 (1p) </a:t>
            </a:r>
            <a:r>
              <a:rPr lang="sv-SE" sz="1600" dirty="0"/>
              <a:t>Om patienten själv inte hade tagit upp problemet, ge förslag på hur du själv hade kunnat formulera en fråga angående sexuella biverkningar. </a:t>
            </a:r>
            <a:br>
              <a:rPr lang="sv-SE" sz="1600" dirty="0"/>
            </a:br>
            <a:br>
              <a:rPr lang="sv-SE" sz="1600" dirty="0"/>
            </a:br>
            <a:endParaRPr lang="sv-SE" sz="1600" dirty="0"/>
          </a:p>
        </p:txBody>
      </p:sp>
    </p:spTree>
    <p:extLst>
      <p:ext uri="{BB962C8B-B14F-4D97-AF65-F5344CB8AC3E}">
        <p14:creationId xmlns:p14="http://schemas.microsoft.com/office/powerpoint/2010/main" val="1144304939"/>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4, Sara 32 år </a:t>
            </a:r>
            <a:endParaRPr lang="sv-SE" sz="1600" dirty="0"/>
          </a:p>
          <a:p>
            <a:pPr marL="0" indent="0">
              <a:buNone/>
            </a:pPr>
            <a:r>
              <a:rPr lang="sv-SE" sz="1600" b="1" dirty="0"/>
              <a:t>Fråga 4:2 (1p) </a:t>
            </a:r>
            <a:r>
              <a:rPr lang="sv-SE" sz="1600" dirty="0"/>
              <a:t>Om patienten själv inte hade tagit upp problemet, ge förslag på hur du själv hade kunnat formulera en fråga angående sexuella biverkningar.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Finns många rätta svar men en bra mening är ”Det är vanligt med sexuell påverkan på vissa av dina läkemedel. Är det något du har märkt av?” </a:t>
            </a:r>
          </a:p>
          <a:p>
            <a:pPr marL="0" indent="0">
              <a:buNone/>
            </a:pPr>
            <a:endParaRPr lang="sv-SE" sz="1600" dirty="0"/>
          </a:p>
          <a:p>
            <a:pPr marL="0" indent="0">
              <a:buNone/>
            </a:pPr>
            <a:r>
              <a:rPr lang="sv-SE" sz="1000" i="1" dirty="0">
                <a:solidFill>
                  <a:schemeClr val="tx1">
                    <a:lumMod val="50000"/>
                    <a:lumOff val="50000"/>
                  </a:schemeClr>
                </a:solidFill>
              </a:rPr>
              <a:t>Lärandemål: </a:t>
            </a:r>
            <a:endParaRPr lang="sv-SE" sz="1000" dirty="0">
              <a:solidFill>
                <a:schemeClr val="tx1">
                  <a:lumMod val="50000"/>
                  <a:lumOff val="50000"/>
                </a:schemeClr>
              </a:solidFill>
            </a:endParaRPr>
          </a:p>
          <a:p>
            <a:pPr marL="0" indent="0">
              <a:buNone/>
            </a:pPr>
            <a:r>
              <a:rPr lang="sv-SE" sz="1000" dirty="0">
                <a:solidFill>
                  <a:schemeClr val="tx1">
                    <a:lumMod val="50000"/>
                    <a:lumOff val="50000"/>
                  </a:schemeClr>
                </a:solidFill>
              </a:rPr>
              <a:t>- Belysa sexuell och reproduktiv hälsa i mötet med patienter </a:t>
            </a:r>
          </a:p>
          <a:p>
            <a:pPr marL="0" indent="0">
              <a:buNone/>
            </a:pPr>
            <a:r>
              <a:rPr lang="sv-SE" sz="1000" dirty="0">
                <a:solidFill>
                  <a:schemeClr val="tx1">
                    <a:lumMod val="50000"/>
                    <a:lumOff val="50000"/>
                  </a:schemeClr>
                </a:solidFill>
              </a:rPr>
              <a:t>- FLM. Förklara hur olika vanliga sjukdomstillstånd kan påverka sexuell och reproduktiv hälsa. </a:t>
            </a:r>
          </a:p>
          <a:p>
            <a:pPr marL="0" indent="0">
              <a:buNone/>
            </a:pPr>
            <a:r>
              <a:rPr lang="sv-SE" sz="1000" dirty="0">
                <a:solidFill>
                  <a:schemeClr val="tx1">
                    <a:lumMod val="50000"/>
                    <a:lumOff val="50000"/>
                  </a:schemeClr>
                </a:solidFill>
              </a:rPr>
              <a:t>- FLM. Utveckla förmåga att kommunicera kring sexuell och reproduktiv hälsa i mötet med patienter och närstående </a:t>
            </a:r>
          </a:p>
          <a:p>
            <a:pPr marL="0" indent="0">
              <a:lnSpc>
                <a:spcPct val="100000"/>
              </a:lnSpc>
              <a:buNone/>
            </a:pPr>
            <a:endParaRPr lang="sv-SE" sz="1600" dirty="0"/>
          </a:p>
        </p:txBody>
      </p:sp>
    </p:spTree>
    <p:extLst>
      <p:ext uri="{BB962C8B-B14F-4D97-AF65-F5344CB8AC3E}">
        <p14:creationId xmlns:p14="http://schemas.microsoft.com/office/powerpoint/2010/main" val="2462708615"/>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4, Sara 32 år </a:t>
            </a:r>
            <a:endParaRPr lang="sv-SE" sz="1600" dirty="0"/>
          </a:p>
          <a:p>
            <a:pPr marL="0" indent="0">
              <a:buNone/>
            </a:pPr>
            <a:r>
              <a:rPr lang="sv-SE" sz="1200" i="1" dirty="0">
                <a:solidFill>
                  <a:schemeClr val="tx1">
                    <a:lumMod val="50000"/>
                    <a:lumOff val="50000"/>
                  </a:schemeClr>
                </a:solidFill>
              </a:rPr>
              <a:t>Du vikarierar som underläkare på en vårdcentral under sommaren. En dag träffar du Sara, 32 år, som kommer för uppföljning av medicin då man vid medicinförnyelse insåg att hon inte hade träffat läkare på 3 år. </a:t>
            </a:r>
          </a:p>
          <a:p>
            <a:pPr marL="0" indent="0">
              <a:buNone/>
            </a:pPr>
            <a:r>
              <a:rPr lang="sv-SE" sz="1200" i="1" dirty="0">
                <a:solidFill>
                  <a:schemeClr val="tx1">
                    <a:lumMod val="50000"/>
                    <a:lumOff val="50000"/>
                  </a:schemeClr>
                </a:solidFill>
              </a:rPr>
              <a:t>Du frågar henne hur hon tycker att medicinerna fungerar och svarar först att det fungerar bra, men sen säger hon efter lite tvekan: ”Jag vet inte om det är medicinerna eller inte, men jag kan nästan inte ha sex längre med min sambo.” </a:t>
            </a:r>
          </a:p>
          <a:p>
            <a:pPr marL="0" indent="0">
              <a:buNone/>
            </a:pPr>
            <a:r>
              <a:rPr lang="sv-SE" sz="1200" i="1" dirty="0">
                <a:solidFill>
                  <a:schemeClr val="tx1">
                    <a:lumMod val="50000"/>
                    <a:lumOff val="50000"/>
                  </a:schemeClr>
                </a:solidFill>
              </a:rPr>
              <a:t>Hennes läkemedelslista: </a:t>
            </a:r>
            <a:br>
              <a:rPr lang="sv-SE" sz="1200" i="1" dirty="0">
                <a:solidFill>
                  <a:schemeClr val="tx1">
                    <a:lumMod val="50000"/>
                    <a:lumOff val="50000"/>
                  </a:schemeClr>
                </a:solidFill>
              </a:rPr>
            </a:br>
            <a:r>
              <a:rPr lang="sv-SE" sz="1200" i="1" dirty="0" err="1">
                <a:solidFill>
                  <a:schemeClr val="tx1">
                    <a:lumMod val="50000"/>
                    <a:lumOff val="50000"/>
                  </a:schemeClr>
                </a:solidFill>
              </a:rPr>
              <a:t>Citalopram</a:t>
            </a:r>
            <a:r>
              <a:rPr lang="sv-SE" sz="1200" i="1" dirty="0">
                <a:solidFill>
                  <a:schemeClr val="tx1">
                    <a:lumMod val="50000"/>
                    <a:lumOff val="50000"/>
                  </a:schemeClr>
                </a:solidFill>
              </a:rPr>
              <a:t> 40 mg 1x1, </a:t>
            </a:r>
            <a:r>
              <a:rPr lang="sv-SE" sz="1200" i="1" dirty="0" err="1">
                <a:solidFill>
                  <a:schemeClr val="tx1">
                    <a:lumMod val="50000"/>
                    <a:lumOff val="50000"/>
                  </a:schemeClr>
                </a:solidFill>
              </a:rPr>
              <a:t>Venlafaxin</a:t>
            </a:r>
            <a:r>
              <a:rPr lang="sv-SE" sz="1200" i="1" dirty="0">
                <a:solidFill>
                  <a:schemeClr val="tx1">
                    <a:lumMod val="50000"/>
                    <a:lumOff val="50000"/>
                  </a:schemeClr>
                </a:solidFill>
              </a:rPr>
              <a:t> 150 mg 1x1 (efter en depressiv episod för 5 år sedan), </a:t>
            </a:r>
            <a:r>
              <a:rPr lang="sv-SE" sz="1200" i="1" dirty="0" err="1">
                <a:solidFill>
                  <a:schemeClr val="tx1">
                    <a:lumMod val="50000"/>
                    <a:lumOff val="50000"/>
                  </a:schemeClr>
                </a:solidFill>
              </a:rPr>
              <a:t>Propranolol</a:t>
            </a:r>
            <a:r>
              <a:rPr lang="sv-SE" sz="1200" i="1" dirty="0">
                <a:solidFill>
                  <a:schemeClr val="tx1">
                    <a:lumMod val="50000"/>
                    <a:lumOff val="50000"/>
                  </a:schemeClr>
                </a:solidFill>
              </a:rPr>
              <a:t> 40 mg 1x2 (Förebyggande för migrän), </a:t>
            </a:r>
            <a:r>
              <a:rPr lang="sv-SE" sz="1200" i="1" dirty="0" err="1">
                <a:solidFill>
                  <a:schemeClr val="tx1">
                    <a:lumMod val="50000"/>
                    <a:lumOff val="50000"/>
                  </a:schemeClr>
                </a:solidFill>
              </a:rPr>
              <a:t>Levaxin</a:t>
            </a:r>
            <a:r>
              <a:rPr lang="sv-SE" sz="1200" i="1" dirty="0">
                <a:solidFill>
                  <a:schemeClr val="tx1">
                    <a:lumMod val="50000"/>
                    <a:lumOff val="50000"/>
                  </a:schemeClr>
                </a:solidFill>
              </a:rPr>
              <a:t> 50 mikrogram (sköldkörtelhormon), </a:t>
            </a:r>
            <a:r>
              <a:rPr lang="sv-SE" sz="1200" i="1" dirty="0" err="1">
                <a:solidFill>
                  <a:schemeClr val="tx1">
                    <a:lumMod val="50000"/>
                    <a:lumOff val="50000"/>
                  </a:schemeClr>
                </a:solidFill>
              </a:rPr>
              <a:t>Mirena</a:t>
            </a:r>
            <a:r>
              <a:rPr lang="sv-SE" sz="1200" i="1" dirty="0">
                <a:solidFill>
                  <a:schemeClr val="tx1">
                    <a:lumMod val="50000"/>
                    <a:lumOff val="50000"/>
                  </a:schemeClr>
                </a:solidFill>
              </a:rPr>
              <a:t> (hormonspiral; </a:t>
            </a:r>
            <a:r>
              <a:rPr lang="sv-SE" sz="1200" i="1" dirty="0" err="1">
                <a:solidFill>
                  <a:schemeClr val="tx1">
                    <a:lumMod val="50000"/>
                    <a:lumOff val="50000"/>
                  </a:schemeClr>
                </a:solidFill>
              </a:rPr>
              <a:t>Levonorgestrel</a:t>
            </a:r>
            <a:r>
              <a:rPr lang="sv-SE" sz="1200" i="1" dirty="0">
                <a:solidFill>
                  <a:schemeClr val="tx1">
                    <a:lumMod val="50000"/>
                    <a:lumOff val="50000"/>
                  </a:schemeClr>
                </a:solidFill>
              </a:rPr>
              <a:t>), </a:t>
            </a:r>
            <a:r>
              <a:rPr lang="sv-SE" sz="1200" i="1" dirty="0" err="1">
                <a:solidFill>
                  <a:schemeClr val="tx1">
                    <a:lumMod val="50000"/>
                    <a:lumOff val="50000"/>
                  </a:schemeClr>
                </a:solidFill>
              </a:rPr>
              <a:t>Inolaxol</a:t>
            </a:r>
            <a:r>
              <a:rPr lang="sv-SE" sz="1200" i="1" dirty="0">
                <a:solidFill>
                  <a:schemeClr val="tx1">
                    <a:lumMod val="50000"/>
                    <a:lumOff val="50000"/>
                  </a:schemeClr>
                </a:solidFill>
              </a:rPr>
              <a:t> 1 </a:t>
            </a:r>
            <a:r>
              <a:rPr lang="sv-SE" sz="1200" i="1" dirty="0" err="1">
                <a:solidFill>
                  <a:schemeClr val="tx1">
                    <a:lumMod val="50000"/>
                    <a:lumOff val="50000"/>
                  </a:schemeClr>
                </a:solidFill>
              </a:rPr>
              <a:t>dospåse</a:t>
            </a:r>
            <a:r>
              <a:rPr lang="sv-SE" sz="1200" i="1" dirty="0">
                <a:solidFill>
                  <a:schemeClr val="tx1">
                    <a:lumMod val="50000"/>
                    <a:lumOff val="50000"/>
                  </a:schemeClr>
                </a:solidFill>
              </a:rPr>
              <a:t> x1 (mot IBS) och mot diskbråck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1g x4, </a:t>
            </a:r>
            <a:r>
              <a:rPr lang="sv-SE" sz="1200" i="1" dirty="0" err="1">
                <a:solidFill>
                  <a:schemeClr val="tx1">
                    <a:lumMod val="50000"/>
                    <a:lumOff val="50000"/>
                  </a:schemeClr>
                </a:solidFill>
              </a:rPr>
              <a:t>Naproxen</a:t>
            </a:r>
            <a:r>
              <a:rPr lang="sv-SE" sz="1200" i="1" dirty="0">
                <a:solidFill>
                  <a:schemeClr val="tx1">
                    <a:lumMod val="50000"/>
                    <a:lumOff val="50000"/>
                  </a:schemeClr>
                </a:solidFill>
              </a:rPr>
              <a:t> 500 mg x2, och </a:t>
            </a:r>
            <a:r>
              <a:rPr lang="sv-SE" sz="1200" i="1" dirty="0" err="1">
                <a:solidFill>
                  <a:schemeClr val="tx1">
                    <a:lumMod val="50000"/>
                    <a:lumOff val="50000"/>
                  </a:schemeClr>
                </a:solidFill>
              </a:rPr>
              <a:t>Dolcontin</a:t>
            </a:r>
            <a:r>
              <a:rPr lang="sv-SE" sz="1200" i="1" dirty="0">
                <a:solidFill>
                  <a:schemeClr val="tx1">
                    <a:lumMod val="50000"/>
                    <a:lumOff val="50000"/>
                  </a:schemeClr>
                </a:solidFill>
              </a:rPr>
              <a:t> (Morfin) 10 mg 1x1 </a:t>
            </a:r>
          </a:p>
          <a:p>
            <a:pPr marL="0" indent="0">
              <a:buNone/>
            </a:pPr>
            <a:r>
              <a:rPr lang="sv-SE" sz="1200" i="1" dirty="0">
                <a:solidFill>
                  <a:schemeClr val="tx1">
                    <a:lumMod val="50000"/>
                    <a:lumOff val="50000"/>
                  </a:schemeClr>
                </a:solidFill>
              </a:rPr>
              <a:t>Du identifierar fyra läkemedelsgrupper som kan påverka sexuell lust eller funktion. Då Sara inte har haft vare sig psykiska besvär eller migrän på flera år kommer ni överens om att sätta ut </a:t>
            </a:r>
            <a:r>
              <a:rPr lang="sv-SE" sz="1200" i="1" dirty="0" err="1">
                <a:solidFill>
                  <a:schemeClr val="tx1">
                    <a:lumMod val="50000"/>
                    <a:lumOff val="50000"/>
                  </a:schemeClr>
                </a:solidFill>
              </a:rPr>
              <a:t>Propranolol</a:t>
            </a:r>
            <a:r>
              <a:rPr lang="sv-SE" sz="1200" i="1" dirty="0">
                <a:solidFill>
                  <a:schemeClr val="tx1">
                    <a:lumMod val="50000"/>
                    <a:lumOff val="50000"/>
                  </a:schemeClr>
                </a:solidFill>
              </a:rPr>
              <a:t>, och trappa ut först </a:t>
            </a:r>
            <a:r>
              <a:rPr lang="sv-SE" sz="1200" i="1" dirty="0" err="1">
                <a:solidFill>
                  <a:schemeClr val="tx1">
                    <a:lumMod val="50000"/>
                    <a:lumOff val="50000"/>
                  </a:schemeClr>
                </a:solidFill>
              </a:rPr>
              <a:t>Venlafaxin</a:t>
            </a:r>
            <a:r>
              <a:rPr lang="sv-SE" sz="1200" i="1" dirty="0">
                <a:solidFill>
                  <a:schemeClr val="tx1">
                    <a:lumMod val="50000"/>
                    <a:lumOff val="50000"/>
                  </a:schemeClr>
                </a:solidFill>
              </a:rPr>
              <a:t> och sedan </a:t>
            </a:r>
            <a:r>
              <a:rPr lang="sv-SE" sz="1200" i="1" dirty="0" err="1">
                <a:solidFill>
                  <a:schemeClr val="tx1">
                    <a:lumMod val="50000"/>
                    <a:lumOff val="50000"/>
                  </a:schemeClr>
                </a:solidFill>
              </a:rPr>
              <a:t>Citalopram</a:t>
            </a:r>
            <a:r>
              <a:rPr lang="sv-SE" sz="1200" i="1" dirty="0">
                <a:solidFill>
                  <a:schemeClr val="tx1">
                    <a:lumMod val="50000"/>
                    <a:lumOff val="50000"/>
                  </a:schemeClr>
                </a:solidFill>
              </a:rPr>
              <a:t>. Hon går också med på att bara ta </a:t>
            </a:r>
            <a:r>
              <a:rPr lang="sv-SE" sz="1200" i="1" dirty="0" err="1">
                <a:solidFill>
                  <a:schemeClr val="tx1">
                    <a:lumMod val="50000"/>
                    <a:lumOff val="50000"/>
                  </a:schemeClr>
                </a:solidFill>
              </a:rPr>
              <a:t>Dolcontin</a:t>
            </a:r>
            <a:r>
              <a:rPr lang="sv-SE" sz="1200" i="1" dirty="0">
                <a:solidFill>
                  <a:schemeClr val="tx1">
                    <a:lumMod val="50000"/>
                    <a:lumOff val="50000"/>
                  </a:schemeClr>
                </a:solidFill>
              </a:rPr>
              <a:t> vid behov för sitt diskbråck. </a:t>
            </a:r>
          </a:p>
          <a:p>
            <a:pPr marL="0" indent="0">
              <a:buNone/>
            </a:pPr>
            <a:r>
              <a:rPr lang="sv-SE" sz="1200" i="1" dirty="0">
                <a:solidFill>
                  <a:schemeClr val="tx1">
                    <a:lumMod val="50000"/>
                    <a:lumOff val="50000"/>
                  </a:schemeClr>
                </a:solidFill>
              </a:rPr>
              <a:t>Vid närmare anamnes framkommer det att Sara dels har nedsatt sexuell lust och svårt att få orgasm, men framför allt lider av smärtsamma samlag. Smärtan sitter i slidöppningen och är brännande och svidande under och efter själva samlaget. Hon tycker nu att smärtan kommer oftare och oftare och även börjar påverka henne när hon inte ens har haft samlag. Du bedömer efter en normal gyn-undersökning att Sara sannolikt har en vestibulit. </a:t>
            </a:r>
            <a:br>
              <a:rPr lang="sv-SE" sz="1600" dirty="0"/>
            </a:br>
            <a:br>
              <a:rPr lang="sv-SE" sz="1600" dirty="0"/>
            </a:br>
            <a:r>
              <a:rPr lang="sv-SE" sz="1600" b="1" dirty="0"/>
              <a:t>Fråga 4:3 (1 p) </a:t>
            </a:r>
            <a:r>
              <a:rPr lang="sv-SE" sz="1600" dirty="0"/>
              <a:t>Ge förslag på 2 olika behandlingar som du kan överväga på vårdcentralen för hennes vestibulit innan du skickar remiss till specialiserad mottagning. </a:t>
            </a:r>
          </a:p>
          <a:p>
            <a:pPr marL="0" indent="0">
              <a:lnSpc>
                <a:spcPct val="100000"/>
              </a:lnSpc>
              <a:buNone/>
            </a:pPr>
            <a:endParaRPr lang="sv-SE" sz="1600" dirty="0"/>
          </a:p>
        </p:txBody>
      </p:sp>
    </p:spTree>
    <p:extLst>
      <p:ext uri="{BB962C8B-B14F-4D97-AF65-F5344CB8AC3E}">
        <p14:creationId xmlns:p14="http://schemas.microsoft.com/office/powerpoint/2010/main" val="31459978"/>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4, Sara 32 år </a:t>
            </a:r>
            <a:endParaRPr lang="sv-SE" sz="1600" dirty="0"/>
          </a:p>
          <a:p>
            <a:pPr marL="0" indent="0">
              <a:buNone/>
            </a:pPr>
            <a:r>
              <a:rPr lang="sv-SE" sz="1200" i="1" dirty="0">
                <a:solidFill>
                  <a:schemeClr val="tx1">
                    <a:lumMod val="50000"/>
                    <a:lumOff val="50000"/>
                  </a:schemeClr>
                </a:solidFill>
              </a:rPr>
              <a:t>Du vikarierar som underläkare på en vårdcentral under sommaren. En dag träffar du Sara, 32 år, som kommer för uppföljning av medicin då man vid medicinförnyelse insåg att hon inte hade träffat läkare på 3 år. </a:t>
            </a:r>
          </a:p>
          <a:p>
            <a:pPr marL="0" indent="0">
              <a:buNone/>
            </a:pPr>
            <a:r>
              <a:rPr lang="sv-SE" sz="1200" i="1" dirty="0">
                <a:solidFill>
                  <a:schemeClr val="tx1">
                    <a:lumMod val="50000"/>
                    <a:lumOff val="50000"/>
                  </a:schemeClr>
                </a:solidFill>
              </a:rPr>
              <a:t>Du frågar henne hur hon tycker att medicinerna fungerar och svarar först att det fungerar bra, men sen säger hon efter lite tvekan: ”Jag vet inte om det är medicinerna eller inte, men jag kan nästan inte ha sex längre med min sambo.” </a:t>
            </a:r>
          </a:p>
          <a:p>
            <a:pPr marL="0" indent="0">
              <a:buNone/>
            </a:pPr>
            <a:r>
              <a:rPr lang="sv-SE" sz="1200" i="1" dirty="0">
                <a:solidFill>
                  <a:schemeClr val="tx1">
                    <a:lumMod val="50000"/>
                    <a:lumOff val="50000"/>
                  </a:schemeClr>
                </a:solidFill>
              </a:rPr>
              <a:t>Hennes läkemedelslista: </a:t>
            </a:r>
            <a:br>
              <a:rPr lang="sv-SE" sz="1200" i="1" dirty="0">
                <a:solidFill>
                  <a:schemeClr val="tx1">
                    <a:lumMod val="50000"/>
                    <a:lumOff val="50000"/>
                  </a:schemeClr>
                </a:solidFill>
              </a:rPr>
            </a:br>
            <a:r>
              <a:rPr lang="sv-SE" sz="1200" i="1" dirty="0" err="1">
                <a:solidFill>
                  <a:schemeClr val="tx1">
                    <a:lumMod val="50000"/>
                    <a:lumOff val="50000"/>
                  </a:schemeClr>
                </a:solidFill>
              </a:rPr>
              <a:t>Citalopram</a:t>
            </a:r>
            <a:r>
              <a:rPr lang="sv-SE" sz="1200" i="1" dirty="0">
                <a:solidFill>
                  <a:schemeClr val="tx1">
                    <a:lumMod val="50000"/>
                    <a:lumOff val="50000"/>
                  </a:schemeClr>
                </a:solidFill>
              </a:rPr>
              <a:t> 40 mg 1x1, </a:t>
            </a:r>
            <a:r>
              <a:rPr lang="sv-SE" sz="1200" i="1" dirty="0" err="1">
                <a:solidFill>
                  <a:schemeClr val="tx1">
                    <a:lumMod val="50000"/>
                    <a:lumOff val="50000"/>
                  </a:schemeClr>
                </a:solidFill>
              </a:rPr>
              <a:t>Venlafaxin</a:t>
            </a:r>
            <a:r>
              <a:rPr lang="sv-SE" sz="1200" i="1" dirty="0">
                <a:solidFill>
                  <a:schemeClr val="tx1">
                    <a:lumMod val="50000"/>
                    <a:lumOff val="50000"/>
                  </a:schemeClr>
                </a:solidFill>
              </a:rPr>
              <a:t> 150 mg 1x1 (efter en depressiv episod för 5 år sedan), </a:t>
            </a:r>
            <a:r>
              <a:rPr lang="sv-SE" sz="1200" i="1" dirty="0" err="1">
                <a:solidFill>
                  <a:schemeClr val="tx1">
                    <a:lumMod val="50000"/>
                    <a:lumOff val="50000"/>
                  </a:schemeClr>
                </a:solidFill>
              </a:rPr>
              <a:t>Propranolol</a:t>
            </a:r>
            <a:r>
              <a:rPr lang="sv-SE" sz="1200" i="1" dirty="0">
                <a:solidFill>
                  <a:schemeClr val="tx1">
                    <a:lumMod val="50000"/>
                    <a:lumOff val="50000"/>
                  </a:schemeClr>
                </a:solidFill>
              </a:rPr>
              <a:t> 40 mg 1x2 (Förebyggande för migrän), </a:t>
            </a:r>
            <a:r>
              <a:rPr lang="sv-SE" sz="1200" i="1" dirty="0" err="1">
                <a:solidFill>
                  <a:schemeClr val="tx1">
                    <a:lumMod val="50000"/>
                    <a:lumOff val="50000"/>
                  </a:schemeClr>
                </a:solidFill>
              </a:rPr>
              <a:t>Levaxin</a:t>
            </a:r>
            <a:r>
              <a:rPr lang="sv-SE" sz="1200" i="1" dirty="0">
                <a:solidFill>
                  <a:schemeClr val="tx1">
                    <a:lumMod val="50000"/>
                    <a:lumOff val="50000"/>
                  </a:schemeClr>
                </a:solidFill>
              </a:rPr>
              <a:t> 50 mikrogram (sköldkörtelhormon), </a:t>
            </a:r>
            <a:r>
              <a:rPr lang="sv-SE" sz="1200" i="1" dirty="0" err="1">
                <a:solidFill>
                  <a:schemeClr val="tx1">
                    <a:lumMod val="50000"/>
                    <a:lumOff val="50000"/>
                  </a:schemeClr>
                </a:solidFill>
              </a:rPr>
              <a:t>Mirena</a:t>
            </a:r>
            <a:r>
              <a:rPr lang="sv-SE" sz="1200" i="1" dirty="0">
                <a:solidFill>
                  <a:schemeClr val="tx1">
                    <a:lumMod val="50000"/>
                    <a:lumOff val="50000"/>
                  </a:schemeClr>
                </a:solidFill>
              </a:rPr>
              <a:t> (hormonspiral; </a:t>
            </a:r>
            <a:r>
              <a:rPr lang="sv-SE" sz="1200" i="1" dirty="0" err="1">
                <a:solidFill>
                  <a:schemeClr val="tx1">
                    <a:lumMod val="50000"/>
                    <a:lumOff val="50000"/>
                  </a:schemeClr>
                </a:solidFill>
              </a:rPr>
              <a:t>Levonorgestrel</a:t>
            </a:r>
            <a:r>
              <a:rPr lang="sv-SE" sz="1200" i="1" dirty="0">
                <a:solidFill>
                  <a:schemeClr val="tx1">
                    <a:lumMod val="50000"/>
                    <a:lumOff val="50000"/>
                  </a:schemeClr>
                </a:solidFill>
              </a:rPr>
              <a:t>), </a:t>
            </a:r>
            <a:r>
              <a:rPr lang="sv-SE" sz="1200" i="1" dirty="0" err="1">
                <a:solidFill>
                  <a:schemeClr val="tx1">
                    <a:lumMod val="50000"/>
                    <a:lumOff val="50000"/>
                  </a:schemeClr>
                </a:solidFill>
              </a:rPr>
              <a:t>Inolaxol</a:t>
            </a:r>
            <a:r>
              <a:rPr lang="sv-SE" sz="1200" i="1" dirty="0">
                <a:solidFill>
                  <a:schemeClr val="tx1">
                    <a:lumMod val="50000"/>
                    <a:lumOff val="50000"/>
                  </a:schemeClr>
                </a:solidFill>
              </a:rPr>
              <a:t> 1 </a:t>
            </a:r>
            <a:r>
              <a:rPr lang="sv-SE" sz="1200" i="1" dirty="0" err="1">
                <a:solidFill>
                  <a:schemeClr val="tx1">
                    <a:lumMod val="50000"/>
                    <a:lumOff val="50000"/>
                  </a:schemeClr>
                </a:solidFill>
              </a:rPr>
              <a:t>dospåse</a:t>
            </a:r>
            <a:r>
              <a:rPr lang="sv-SE" sz="1200" i="1" dirty="0">
                <a:solidFill>
                  <a:schemeClr val="tx1">
                    <a:lumMod val="50000"/>
                    <a:lumOff val="50000"/>
                  </a:schemeClr>
                </a:solidFill>
              </a:rPr>
              <a:t> x1 (mot IBS) och mot diskbråck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1g x4, </a:t>
            </a:r>
            <a:r>
              <a:rPr lang="sv-SE" sz="1200" i="1" dirty="0" err="1">
                <a:solidFill>
                  <a:schemeClr val="tx1">
                    <a:lumMod val="50000"/>
                    <a:lumOff val="50000"/>
                  </a:schemeClr>
                </a:solidFill>
              </a:rPr>
              <a:t>Naproxen</a:t>
            </a:r>
            <a:r>
              <a:rPr lang="sv-SE" sz="1200" i="1" dirty="0">
                <a:solidFill>
                  <a:schemeClr val="tx1">
                    <a:lumMod val="50000"/>
                    <a:lumOff val="50000"/>
                  </a:schemeClr>
                </a:solidFill>
              </a:rPr>
              <a:t> 500 mg x2, och </a:t>
            </a:r>
            <a:r>
              <a:rPr lang="sv-SE" sz="1200" i="1" dirty="0" err="1">
                <a:solidFill>
                  <a:schemeClr val="tx1">
                    <a:lumMod val="50000"/>
                    <a:lumOff val="50000"/>
                  </a:schemeClr>
                </a:solidFill>
              </a:rPr>
              <a:t>Dolcontin</a:t>
            </a:r>
            <a:r>
              <a:rPr lang="sv-SE" sz="1200" i="1" dirty="0">
                <a:solidFill>
                  <a:schemeClr val="tx1">
                    <a:lumMod val="50000"/>
                    <a:lumOff val="50000"/>
                  </a:schemeClr>
                </a:solidFill>
              </a:rPr>
              <a:t> (Morfin) 10 mg 1x1 </a:t>
            </a:r>
          </a:p>
          <a:p>
            <a:pPr marL="0" indent="0">
              <a:buNone/>
            </a:pPr>
            <a:r>
              <a:rPr lang="sv-SE" sz="1200" i="1" dirty="0">
                <a:solidFill>
                  <a:schemeClr val="tx1">
                    <a:lumMod val="50000"/>
                    <a:lumOff val="50000"/>
                  </a:schemeClr>
                </a:solidFill>
              </a:rPr>
              <a:t>Du identifierar fyra läkemedelsgrupper som kan påverka sexuell lust eller funktion. Då Sara inte har haft vare sig psykiska besvär eller migrän på flera år kommer ni överens om att sätta ut </a:t>
            </a:r>
            <a:r>
              <a:rPr lang="sv-SE" sz="1200" i="1" dirty="0" err="1">
                <a:solidFill>
                  <a:schemeClr val="tx1">
                    <a:lumMod val="50000"/>
                    <a:lumOff val="50000"/>
                  </a:schemeClr>
                </a:solidFill>
              </a:rPr>
              <a:t>Propranolol</a:t>
            </a:r>
            <a:r>
              <a:rPr lang="sv-SE" sz="1200" i="1" dirty="0">
                <a:solidFill>
                  <a:schemeClr val="tx1">
                    <a:lumMod val="50000"/>
                    <a:lumOff val="50000"/>
                  </a:schemeClr>
                </a:solidFill>
              </a:rPr>
              <a:t>, och trappa ut först </a:t>
            </a:r>
            <a:r>
              <a:rPr lang="sv-SE" sz="1200" i="1" dirty="0" err="1">
                <a:solidFill>
                  <a:schemeClr val="tx1">
                    <a:lumMod val="50000"/>
                    <a:lumOff val="50000"/>
                  </a:schemeClr>
                </a:solidFill>
              </a:rPr>
              <a:t>Venlafaxin</a:t>
            </a:r>
            <a:r>
              <a:rPr lang="sv-SE" sz="1200" i="1" dirty="0">
                <a:solidFill>
                  <a:schemeClr val="tx1">
                    <a:lumMod val="50000"/>
                    <a:lumOff val="50000"/>
                  </a:schemeClr>
                </a:solidFill>
              </a:rPr>
              <a:t> och sedan </a:t>
            </a:r>
            <a:r>
              <a:rPr lang="sv-SE" sz="1200" i="1" dirty="0" err="1">
                <a:solidFill>
                  <a:schemeClr val="tx1">
                    <a:lumMod val="50000"/>
                    <a:lumOff val="50000"/>
                  </a:schemeClr>
                </a:solidFill>
              </a:rPr>
              <a:t>Citalopram</a:t>
            </a:r>
            <a:r>
              <a:rPr lang="sv-SE" sz="1200" i="1" dirty="0">
                <a:solidFill>
                  <a:schemeClr val="tx1">
                    <a:lumMod val="50000"/>
                    <a:lumOff val="50000"/>
                  </a:schemeClr>
                </a:solidFill>
              </a:rPr>
              <a:t>. Hon går också med på att bara ta </a:t>
            </a:r>
            <a:r>
              <a:rPr lang="sv-SE" sz="1200" i="1" dirty="0" err="1">
                <a:solidFill>
                  <a:schemeClr val="tx1">
                    <a:lumMod val="50000"/>
                    <a:lumOff val="50000"/>
                  </a:schemeClr>
                </a:solidFill>
              </a:rPr>
              <a:t>Dolcontin</a:t>
            </a:r>
            <a:r>
              <a:rPr lang="sv-SE" sz="1200" i="1" dirty="0">
                <a:solidFill>
                  <a:schemeClr val="tx1">
                    <a:lumMod val="50000"/>
                    <a:lumOff val="50000"/>
                  </a:schemeClr>
                </a:solidFill>
              </a:rPr>
              <a:t> vid behov för sitt diskbråck. </a:t>
            </a:r>
          </a:p>
          <a:p>
            <a:pPr marL="0" indent="0">
              <a:buNone/>
            </a:pPr>
            <a:r>
              <a:rPr lang="sv-SE" sz="1200" i="1" dirty="0">
                <a:solidFill>
                  <a:schemeClr val="tx1">
                    <a:lumMod val="50000"/>
                    <a:lumOff val="50000"/>
                  </a:schemeClr>
                </a:solidFill>
              </a:rPr>
              <a:t>Vid närmare anamnes framkommer det att Sara dels har nedsatt sexuell lust och svårt att få orgasm, men framför allt lider av smärtsamma samlag. Smärtan sitter i slidöppningen och är brännande och svidande under och efter själva samlaget. Hon tycker nu att smärtan kommer oftare och oftare och även börjar påverka henne när hon inte ens har haft samlag. Du bedömer efter en normal gyn-undersökning att Sara sannolikt har en vestibulit. </a:t>
            </a:r>
            <a:br>
              <a:rPr lang="sv-SE" sz="1600" dirty="0"/>
            </a:br>
            <a:br>
              <a:rPr lang="sv-SE" sz="1600" dirty="0"/>
            </a:br>
            <a:r>
              <a:rPr lang="sv-SE" sz="1600" b="1" dirty="0"/>
              <a:t>Fråga 4:3 (1 p) </a:t>
            </a:r>
            <a:r>
              <a:rPr lang="sv-SE" sz="1600" dirty="0"/>
              <a:t>Ge förslag på 2 olika behandlingar som du kan överväga på vårdcentralen för hennes vestibulit innan du skickar remiss till specialiserad mottagning. </a:t>
            </a:r>
            <a:br>
              <a:rPr lang="sv-SE" sz="1600" dirty="0"/>
            </a:br>
            <a:br>
              <a:rPr lang="sv-SE" sz="1600" dirty="0"/>
            </a:br>
            <a:r>
              <a:rPr lang="sv-SE" sz="1400" dirty="0">
                <a:solidFill>
                  <a:schemeClr val="accent4"/>
                </a:solidFill>
              </a:rPr>
              <a:t>Svarsförslag: </a:t>
            </a:r>
            <a:br>
              <a:rPr lang="sv-SE" sz="1400" dirty="0">
                <a:solidFill>
                  <a:schemeClr val="accent4"/>
                </a:solidFill>
              </a:rPr>
            </a:br>
            <a:r>
              <a:rPr lang="sv-SE" sz="1400" dirty="0">
                <a:solidFill>
                  <a:schemeClr val="accent4"/>
                </a:solidFill>
              </a:rPr>
              <a:t>Information om undvika överdrivet tvättande, använda sig av </a:t>
            </a:r>
            <a:r>
              <a:rPr lang="sv-SE" sz="1400" dirty="0" err="1">
                <a:solidFill>
                  <a:schemeClr val="accent4"/>
                </a:solidFill>
              </a:rPr>
              <a:t>oljetvätt</a:t>
            </a:r>
            <a:r>
              <a:rPr lang="sv-SE" sz="1400" dirty="0">
                <a:solidFill>
                  <a:schemeClr val="accent4"/>
                </a:solidFill>
              </a:rPr>
              <a:t> </a:t>
            </a:r>
          </a:p>
          <a:p>
            <a:pPr marL="0" indent="0">
              <a:buNone/>
            </a:pPr>
            <a:r>
              <a:rPr lang="sv-SE" sz="1400" dirty="0">
                <a:solidFill>
                  <a:schemeClr val="accent4"/>
                </a:solidFill>
              </a:rPr>
              <a:t>Råd att undvika smärtsamt sex </a:t>
            </a:r>
          </a:p>
          <a:p>
            <a:pPr marL="0" indent="0">
              <a:buNone/>
            </a:pPr>
            <a:r>
              <a:rPr lang="sv-SE" sz="1400" dirty="0">
                <a:solidFill>
                  <a:schemeClr val="accent4"/>
                </a:solidFill>
              </a:rPr>
              <a:t>Desensibilisering, smörj med </a:t>
            </a:r>
            <a:r>
              <a:rPr lang="sv-SE" sz="1400" dirty="0" err="1">
                <a:solidFill>
                  <a:schemeClr val="accent4"/>
                </a:solidFill>
              </a:rPr>
              <a:t>xylocain</a:t>
            </a:r>
            <a:r>
              <a:rPr lang="sv-SE" sz="1400" dirty="0">
                <a:solidFill>
                  <a:schemeClr val="accent4"/>
                </a:solidFill>
              </a:rPr>
              <a:t> 2% x flera varje dag, övergå sen till mjukgörande eller olja efter någon månad </a:t>
            </a:r>
          </a:p>
          <a:p>
            <a:pPr marL="0" indent="0">
              <a:buNone/>
            </a:pPr>
            <a:r>
              <a:rPr lang="sv-SE" sz="1400" dirty="0" err="1">
                <a:solidFill>
                  <a:schemeClr val="accent4"/>
                </a:solidFill>
              </a:rPr>
              <a:t>Saroten</a:t>
            </a:r>
            <a:r>
              <a:rPr lang="sv-SE" sz="1400" dirty="0">
                <a:solidFill>
                  <a:schemeClr val="accent4"/>
                </a:solidFill>
              </a:rPr>
              <a:t> i lågdos till natten </a:t>
            </a:r>
          </a:p>
          <a:p>
            <a:pPr marL="0" indent="0">
              <a:buNone/>
            </a:pPr>
            <a:r>
              <a:rPr lang="sv-SE" sz="1400" dirty="0">
                <a:solidFill>
                  <a:schemeClr val="accent4"/>
                </a:solidFill>
              </a:rPr>
              <a:t>Sjukgymnastik med fokus på bäckenbotten </a:t>
            </a:r>
          </a:p>
          <a:p>
            <a:pPr marL="0" indent="0">
              <a:buNone/>
            </a:pPr>
            <a:r>
              <a:rPr lang="sv-SE" sz="1400" dirty="0">
                <a:solidFill>
                  <a:schemeClr val="accent4"/>
                </a:solidFill>
              </a:rPr>
              <a:t>Akupunktur </a:t>
            </a:r>
          </a:p>
          <a:p>
            <a:pPr marL="0" indent="0">
              <a:buNone/>
            </a:pPr>
            <a:r>
              <a:rPr lang="sv-SE" sz="1400" dirty="0">
                <a:solidFill>
                  <a:schemeClr val="accent4"/>
                </a:solidFill>
              </a:rPr>
              <a:t>Terapi/ KBT med fokus på sexualitet, gränssättning, stress, relationer mm </a:t>
            </a:r>
          </a:p>
          <a:p>
            <a:pPr marL="0" indent="0">
              <a:buNone/>
            </a:pPr>
            <a:r>
              <a:rPr lang="sv-SE" sz="1400" dirty="0">
                <a:solidFill>
                  <a:schemeClr val="accent4"/>
                </a:solidFill>
              </a:rPr>
              <a:t>Sensualitetsträning med partner</a:t>
            </a:r>
          </a:p>
          <a:p>
            <a:pPr marL="0" indent="0">
              <a:lnSpc>
                <a:spcPct val="100000"/>
              </a:lnSpc>
              <a:buNone/>
            </a:pPr>
            <a:endParaRPr lang="sv-SE" sz="1600" dirty="0"/>
          </a:p>
        </p:txBody>
      </p:sp>
      <p:sp>
        <p:nvSpPr>
          <p:cNvPr id="4" name="textruta 3">
            <a:extLst>
              <a:ext uri="{FF2B5EF4-FFF2-40B4-BE49-F238E27FC236}">
                <a16:creationId xmlns:a16="http://schemas.microsoft.com/office/drawing/2014/main" id="{60730AAB-6F4D-37A6-C4DC-1378D753DB2F}"/>
              </a:ext>
            </a:extLst>
          </p:cNvPr>
          <p:cNvSpPr txBox="1"/>
          <p:nvPr/>
        </p:nvSpPr>
        <p:spPr>
          <a:xfrm>
            <a:off x="6091452" y="5894907"/>
            <a:ext cx="6100548" cy="861774"/>
          </a:xfrm>
          <a:prstGeom prst="rect">
            <a:avLst/>
          </a:prstGeom>
          <a:noFill/>
        </p:spPr>
        <p:txBody>
          <a:bodyPr wrap="square">
            <a:spAutoFit/>
          </a:bodyPr>
          <a:lstStyle/>
          <a:p>
            <a:r>
              <a:rPr lang="sv-SE" sz="1000" i="1" dirty="0">
                <a:solidFill>
                  <a:schemeClr val="tx1">
                    <a:lumMod val="50000"/>
                    <a:lumOff val="50000"/>
                  </a:schemeClr>
                </a:solidFill>
                <a:effectLst/>
                <a:latin typeface="Helvetica" pitchFamily="2" charset="0"/>
              </a:rPr>
              <a:t>Lärandemål: </a:t>
            </a:r>
          </a:p>
          <a:p>
            <a:r>
              <a:rPr lang="sv-SE" sz="1000" i="1" dirty="0">
                <a:solidFill>
                  <a:schemeClr val="tx1">
                    <a:lumMod val="50000"/>
                    <a:lumOff val="50000"/>
                  </a:schemeClr>
                </a:solidFill>
                <a:effectLst/>
                <a:latin typeface="Helvetica" pitchFamily="2" charset="0"/>
              </a:rPr>
              <a:t>- Belysa sexuell och reproduktiv hälsa i mötet med patienter </a:t>
            </a:r>
          </a:p>
          <a:p>
            <a:r>
              <a:rPr lang="sv-SE" sz="1000" i="1" dirty="0">
                <a:solidFill>
                  <a:schemeClr val="tx1">
                    <a:lumMod val="50000"/>
                    <a:lumOff val="50000"/>
                  </a:schemeClr>
                </a:solidFill>
                <a:effectLst/>
                <a:latin typeface="Helvetica" pitchFamily="2" charset="0"/>
              </a:rPr>
              <a:t>- FLM. Förklara hur olika vanliga sjukdomstillstånd kan påverka sexuell och reproduktiv hälsa. </a:t>
            </a:r>
          </a:p>
          <a:p>
            <a:r>
              <a:rPr lang="sv-SE" sz="1000" i="1" dirty="0">
                <a:solidFill>
                  <a:schemeClr val="tx1">
                    <a:lumMod val="50000"/>
                    <a:lumOff val="50000"/>
                  </a:schemeClr>
                </a:solidFill>
                <a:effectLst/>
                <a:latin typeface="Helvetica" pitchFamily="2" charset="0"/>
              </a:rPr>
              <a:t>- FLM. Utveckla förmåga att kommunicera kring sexuell och reproduktiv hälsa i mötet med patienter och närstående </a:t>
            </a:r>
          </a:p>
        </p:txBody>
      </p:sp>
    </p:spTree>
    <p:extLst>
      <p:ext uri="{BB962C8B-B14F-4D97-AF65-F5344CB8AC3E}">
        <p14:creationId xmlns:p14="http://schemas.microsoft.com/office/powerpoint/2010/main" val="1463584028"/>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4, Sara 32 år </a:t>
            </a:r>
            <a:endParaRPr lang="sv-SE" sz="1600" dirty="0"/>
          </a:p>
          <a:p>
            <a:pPr marL="0" indent="0">
              <a:buNone/>
            </a:pPr>
            <a:r>
              <a:rPr lang="sv-SE" sz="1200" i="1" dirty="0">
                <a:solidFill>
                  <a:schemeClr val="tx1">
                    <a:lumMod val="50000"/>
                    <a:lumOff val="50000"/>
                  </a:schemeClr>
                </a:solidFill>
              </a:rPr>
              <a:t>Du vikarierar som underläkare på en vårdcentral under sommaren. En dag träffar du Sara, 32 år, som kommer för uppföljning av medicin då man vid medicinförnyelse insåg att hon inte hade träffat läkare på 3 år. </a:t>
            </a:r>
          </a:p>
          <a:p>
            <a:pPr marL="0" indent="0">
              <a:buNone/>
            </a:pPr>
            <a:r>
              <a:rPr lang="sv-SE" sz="1200" i="1" dirty="0">
                <a:solidFill>
                  <a:schemeClr val="tx1">
                    <a:lumMod val="50000"/>
                    <a:lumOff val="50000"/>
                  </a:schemeClr>
                </a:solidFill>
              </a:rPr>
              <a:t>Du frågar henne hur hon tycker att medicinerna fungerar och svarar först att det fungerar bra, men sen säger hon efter lite tvekan: ”Jag vet inte om det är medicinerna eller inte, men jag kan nästan inte ha sex längre med min sambo.” </a:t>
            </a:r>
          </a:p>
          <a:p>
            <a:pPr marL="0" indent="0">
              <a:buNone/>
            </a:pPr>
            <a:r>
              <a:rPr lang="sv-SE" sz="1200" i="1" dirty="0">
                <a:solidFill>
                  <a:schemeClr val="tx1">
                    <a:lumMod val="50000"/>
                    <a:lumOff val="50000"/>
                  </a:schemeClr>
                </a:solidFill>
              </a:rPr>
              <a:t>Hennes läkemedelslista: </a:t>
            </a:r>
          </a:p>
          <a:p>
            <a:pPr marL="0" indent="0">
              <a:buNone/>
            </a:pPr>
            <a:r>
              <a:rPr lang="sv-SE" sz="1200" i="1" dirty="0" err="1">
                <a:solidFill>
                  <a:schemeClr val="tx1">
                    <a:lumMod val="50000"/>
                    <a:lumOff val="50000"/>
                  </a:schemeClr>
                </a:solidFill>
              </a:rPr>
              <a:t>Citalopram</a:t>
            </a:r>
            <a:r>
              <a:rPr lang="sv-SE" sz="1200" i="1" dirty="0">
                <a:solidFill>
                  <a:schemeClr val="tx1">
                    <a:lumMod val="50000"/>
                    <a:lumOff val="50000"/>
                  </a:schemeClr>
                </a:solidFill>
              </a:rPr>
              <a:t> 40 mg 1x1, </a:t>
            </a:r>
            <a:r>
              <a:rPr lang="sv-SE" sz="1200" i="1" dirty="0" err="1">
                <a:solidFill>
                  <a:schemeClr val="tx1">
                    <a:lumMod val="50000"/>
                    <a:lumOff val="50000"/>
                  </a:schemeClr>
                </a:solidFill>
              </a:rPr>
              <a:t>Venlafaxin</a:t>
            </a:r>
            <a:r>
              <a:rPr lang="sv-SE" sz="1200" i="1" dirty="0">
                <a:solidFill>
                  <a:schemeClr val="tx1">
                    <a:lumMod val="50000"/>
                    <a:lumOff val="50000"/>
                  </a:schemeClr>
                </a:solidFill>
              </a:rPr>
              <a:t> 150 mg 1x1 (efter en depressiv episod för 5 år sedan), </a:t>
            </a:r>
            <a:r>
              <a:rPr lang="sv-SE" sz="1200" i="1" dirty="0" err="1">
                <a:solidFill>
                  <a:schemeClr val="tx1">
                    <a:lumMod val="50000"/>
                    <a:lumOff val="50000"/>
                  </a:schemeClr>
                </a:solidFill>
              </a:rPr>
              <a:t>Propranolol</a:t>
            </a:r>
            <a:r>
              <a:rPr lang="sv-SE" sz="1200" i="1" dirty="0">
                <a:solidFill>
                  <a:schemeClr val="tx1">
                    <a:lumMod val="50000"/>
                    <a:lumOff val="50000"/>
                  </a:schemeClr>
                </a:solidFill>
              </a:rPr>
              <a:t> 40 mg 1x2 (Förebyggande för migrän), </a:t>
            </a:r>
            <a:r>
              <a:rPr lang="sv-SE" sz="1200" i="1" dirty="0" err="1">
                <a:solidFill>
                  <a:schemeClr val="tx1">
                    <a:lumMod val="50000"/>
                    <a:lumOff val="50000"/>
                  </a:schemeClr>
                </a:solidFill>
              </a:rPr>
              <a:t>Levaxin</a:t>
            </a:r>
            <a:r>
              <a:rPr lang="sv-SE" sz="1200" i="1" dirty="0">
                <a:solidFill>
                  <a:schemeClr val="tx1">
                    <a:lumMod val="50000"/>
                    <a:lumOff val="50000"/>
                  </a:schemeClr>
                </a:solidFill>
              </a:rPr>
              <a:t> 50 mikrogram (sköldkörtelhormon), </a:t>
            </a:r>
            <a:r>
              <a:rPr lang="sv-SE" sz="1200" i="1" dirty="0" err="1">
                <a:solidFill>
                  <a:schemeClr val="tx1">
                    <a:lumMod val="50000"/>
                    <a:lumOff val="50000"/>
                  </a:schemeClr>
                </a:solidFill>
              </a:rPr>
              <a:t>Mirena</a:t>
            </a:r>
            <a:r>
              <a:rPr lang="sv-SE" sz="1200" i="1" dirty="0">
                <a:solidFill>
                  <a:schemeClr val="tx1">
                    <a:lumMod val="50000"/>
                    <a:lumOff val="50000"/>
                  </a:schemeClr>
                </a:solidFill>
              </a:rPr>
              <a:t> (hormonspiral; </a:t>
            </a:r>
            <a:r>
              <a:rPr lang="sv-SE" sz="1200" i="1" dirty="0" err="1">
                <a:solidFill>
                  <a:schemeClr val="tx1">
                    <a:lumMod val="50000"/>
                    <a:lumOff val="50000"/>
                  </a:schemeClr>
                </a:solidFill>
              </a:rPr>
              <a:t>Levonorgestrel</a:t>
            </a:r>
            <a:r>
              <a:rPr lang="sv-SE" sz="1200" i="1" dirty="0">
                <a:solidFill>
                  <a:schemeClr val="tx1">
                    <a:lumMod val="50000"/>
                    <a:lumOff val="50000"/>
                  </a:schemeClr>
                </a:solidFill>
              </a:rPr>
              <a:t>), </a:t>
            </a:r>
            <a:r>
              <a:rPr lang="sv-SE" sz="1200" i="1" dirty="0" err="1">
                <a:solidFill>
                  <a:schemeClr val="tx1">
                    <a:lumMod val="50000"/>
                    <a:lumOff val="50000"/>
                  </a:schemeClr>
                </a:solidFill>
              </a:rPr>
              <a:t>Inolaxol</a:t>
            </a:r>
            <a:r>
              <a:rPr lang="sv-SE" sz="1200" i="1" dirty="0">
                <a:solidFill>
                  <a:schemeClr val="tx1">
                    <a:lumMod val="50000"/>
                    <a:lumOff val="50000"/>
                  </a:schemeClr>
                </a:solidFill>
              </a:rPr>
              <a:t> 1 </a:t>
            </a:r>
            <a:r>
              <a:rPr lang="sv-SE" sz="1200" i="1" dirty="0" err="1">
                <a:solidFill>
                  <a:schemeClr val="tx1">
                    <a:lumMod val="50000"/>
                    <a:lumOff val="50000"/>
                  </a:schemeClr>
                </a:solidFill>
              </a:rPr>
              <a:t>dospåse</a:t>
            </a:r>
            <a:r>
              <a:rPr lang="sv-SE" sz="1200" i="1" dirty="0">
                <a:solidFill>
                  <a:schemeClr val="tx1">
                    <a:lumMod val="50000"/>
                    <a:lumOff val="50000"/>
                  </a:schemeClr>
                </a:solidFill>
              </a:rPr>
              <a:t> x1 (mot IBS) och mot diskbråck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1g x4, </a:t>
            </a:r>
            <a:r>
              <a:rPr lang="sv-SE" sz="1200" i="1" dirty="0" err="1">
                <a:solidFill>
                  <a:schemeClr val="tx1">
                    <a:lumMod val="50000"/>
                    <a:lumOff val="50000"/>
                  </a:schemeClr>
                </a:solidFill>
              </a:rPr>
              <a:t>Naproxen</a:t>
            </a:r>
            <a:r>
              <a:rPr lang="sv-SE" sz="1200" i="1" dirty="0">
                <a:solidFill>
                  <a:schemeClr val="tx1">
                    <a:lumMod val="50000"/>
                    <a:lumOff val="50000"/>
                  </a:schemeClr>
                </a:solidFill>
              </a:rPr>
              <a:t> 500 mg x2, och </a:t>
            </a:r>
            <a:r>
              <a:rPr lang="sv-SE" sz="1200" i="1" dirty="0" err="1">
                <a:solidFill>
                  <a:schemeClr val="tx1">
                    <a:lumMod val="50000"/>
                    <a:lumOff val="50000"/>
                  </a:schemeClr>
                </a:solidFill>
              </a:rPr>
              <a:t>Dolcontin</a:t>
            </a:r>
            <a:r>
              <a:rPr lang="sv-SE" sz="1200" i="1" dirty="0">
                <a:solidFill>
                  <a:schemeClr val="tx1">
                    <a:lumMod val="50000"/>
                    <a:lumOff val="50000"/>
                  </a:schemeClr>
                </a:solidFill>
              </a:rPr>
              <a:t> (Morfin) 10 mg 1x1 </a:t>
            </a:r>
          </a:p>
          <a:p>
            <a:pPr marL="0" indent="0">
              <a:buNone/>
            </a:pPr>
            <a:r>
              <a:rPr lang="sv-SE" sz="1200" i="1" dirty="0">
                <a:solidFill>
                  <a:schemeClr val="tx1">
                    <a:lumMod val="50000"/>
                    <a:lumOff val="50000"/>
                  </a:schemeClr>
                </a:solidFill>
              </a:rPr>
              <a:t>Du identifierar fyra läkemedelsgrupper som kan påverkar sexuell lust eller funktion. Då Sara inte har haft vare sig psykiska besvär eller migrän på flera år kommer ni överens om att sätta ut </a:t>
            </a:r>
            <a:r>
              <a:rPr lang="sv-SE" sz="1200" i="1" dirty="0" err="1">
                <a:solidFill>
                  <a:schemeClr val="tx1">
                    <a:lumMod val="50000"/>
                    <a:lumOff val="50000"/>
                  </a:schemeClr>
                </a:solidFill>
              </a:rPr>
              <a:t>Propranolol</a:t>
            </a:r>
            <a:r>
              <a:rPr lang="sv-SE" sz="1200" i="1" dirty="0">
                <a:solidFill>
                  <a:schemeClr val="tx1">
                    <a:lumMod val="50000"/>
                    <a:lumOff val="50000"/>
                  </a:schemeClr>
                </a:solidFill>
              </a:rPr>
              <a:t>, och trappa ut först </a:t>
            </a:r>
            <a:r>
              <a:rPr lang="sv-SE" sz="1200" i="1" dirty="0" err="1">
                <a:solidFill>
                  <a:schemeClr val="tx1">
                    <a:lumMod val="50000"/>
                    <a:lumOff val="50000"/>
                  </a:schemeClr>
                </a:solidFill>
              </a:rPr>
              <a:t>Venlafaxin</a:t>
            </a:r>
            <a:r>
              <a:rPr lang="sv-SE" sz="1200" i="1" dirty="0">
                <a:solidFill>
                  <a:schemeClr val="tx1">
                    <a:lumMod val="50000"/>
                    <a:lumOff val="50000"/>
                  </a:schemeClr>
                </a:solidFill>
              </a:rPr>
              <a:t> och sedan </a:t>
            </a:r>
            <a:r>
              <a:rPr lang="sv-SE" sz="1200" i="1" dirty="0" err="1">
                <a:solidFill>
                  <a:schemeClr val="tx1">
                    <a:lumMod val="50000"/>
                    <a:lumOff val="50000"/>
                  </a:schemeClr>
                </a:solidFill>
              </a:rPr>
              <a:t>Citalopram</a:t>
            </a:r>
            <a:r>
              <a:rPr lang="sv-SE" sz="1200" i="1" dirty="0">
                <a:solidFill>
                  <a:schemeClr val="tx1">
                    <a:lumMod val="50000"/>
                    <a:lumOff val="50000"/>
                  </a:schemeClr>
                </a:solidFill>
              </a:rPr>
              <a:t>. Hon går också med på att bara ta </a:t>
            </a:r>
            <a:r>
              <a:rPr lang="sv-SE" sz="1200" i="1" dirty="0" err="1">
                <a:solidFill>
                  <a:schemeClr val="tx1">
                    <a:lumMod val="50000"/>
                    <a:lumOff val="50000"/>
                  </a:schemeClr>
                </a:solidFill>
              </a:rPr>
              <a:t>Dolcontin</a:t>
            </a:r>
            <a:r>
              <a:rPr lang="sv-SE" sz="1200" i="1" dirty="0">
                <a:solidFill>
                  <a:schemeClr val="tx1">
                    <a:lumMod val="50000"/>
                    <a:lumOff val="50000"/>
                  </a:schemeClr>
                </a:solidFill>
              </a:rPr>
              <a:t> vid behov för sitt diskbråck. </a:t>
            </a:r>
          </a:p>
          <a:p>
            <a:pPr marL="0" indent="0">
              <a:buNone/>
            </a:pPr>
            <a:r>
              <a:rPr lang="sv-SE" sz="1200" i="1" dirty="0">
                <a:solidFill>
                  <a:schemeClr val="tx1">
                    <a:lumMod val="50000"/>
                    <a:lumOff val="50000"/>
                  </a:schemeClr>
                </a:solidFill>
              </a:rPr>
              <a:t>Vid närmare anamnes framkommer det att Sara dels har nedsatt sexuell lust och svårt att få orgasm, men framför allt lider av smärtsamma samlag. Smärtan sitter i slidöppningen och är brännande och svidande under och efter själva samlaget. Hon tycker nu att smärtan kommer oftare och oftare och även börjar påverka henne när hon inte ens har haft samlag. Du bedömer efter en normal gyn-undersökning att Sara sannolikt har en vestibulit.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b="1" dirty="0"/>
              <a:t>Fråga 4:4 (1 p) </a:t>
            </a:r>
            <a:r>
              <a:rPr lang="sv-SE" sz="1600" dirty="0"/>
              <a:t>Om Sara hade haft recidiverande depression, tvång eller någon annan sjukdom som gjorde att hon hade behövt ha kvar ett SSRI-preparat i </a:t>
            </a:r>
            <a:r>
              <a:rPr lang="sv-SE" sz="1600" dirty="0" err="1"/>
              <a:t>högdos</a:t>
            </a:r>
            <a:r>
              <a:rPr lang="sv-SE" sz="1600" dirty="0"/>
              <a:t> resten av livet, vad hade du kunnat göra för att minska de sexuella biverkningarna? Ge två exempel.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2771869533"/>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4, Sara 32 år </a:t>
            </a:r>
            <a:endParaRPr lang="sv-SE" sz="1600" dirty="0"/>
          </a:p>
          <a:p>
            <a:pPr marL="0" indent="0">
              <a:buNone/>
            </a:pPr>
            <a:r>
              <a:rPr lang="sv-SE" sz="1200" i="1" dirty="0">
                <a:solidFill>
                  <a:schemeClr val="tx1">
                    <a:lumMod val="50000"/>
                    <a:lumOff val="50000"/>
                  </a:schemeClr>
                </a:solidFill>
              </a:rPr>
              <a:t>Du vikarierar som underläkare på en vårdcentral under sommaren. En dag träffar du Sara, 32 år, som kommer för uppföljning av medicin då man vid medicinförnyelse insåg att hon inte hade träffat läkare på 3 år. </a:t>
            </a:r>
          </a:p>
          <a:p>
            <a:pPr marL="0" indent="0">
              <a:buNone/>
            </a:pPr>
            <a:r>
              <a:rPr lang="sv-SE" sz="1200" i="1" dirty="0">
                <a:solidFill>
                  <a:schemeClr val="tx1">
                    <a:lumMod val="50000"/>
                    <a:lumOff val="50000"/>
                  </a:schemeClr>
                </a:solidFill>
              </a:rPr>
              <a:t>Du frågar henne hur hon tycker att medicinerna fungerar och svarar först att det fungerar bra, men sen säger hon efter lite tvekan: ”Jag vet inte om det är medicinerna eller inte, men jag kan nästan inte ha sex längre med min sambo.” </a:t>
            </a:r>
          </a:p>
          <a:p>
            <a:pPr marL="0" indent="0">
              <a:buNone/>
            </a:pPr>
            <a:r>
              <a:rPr lang="sv-SE" sz="1200" i="1" dirty="0">
                <a:solidFill>
                  <a:schemeClr val="tx1">
                    <a:lumMod val="50000"/>
                    <a:lumOff val="50000"/>
                  </a:schemeClr>
                </a:solidFill>
              </a:rPr>
              <a:t>Hennes läkemedelslista: </a:t>
            </a:r>
          </a:p>
          <a:p>
            <a:pPr marL="0" indent="0">
              <a:buNone/>
            </a:pPr>
            <a:r>
              <a:rPr lang="sv-SE" sz="1200" i="1" dirty="0" err="1">
                <a:solidFill>
                  <a:schemeClr val="tx1">
                    <a:lumMod val="50000"/>
                    <a:lumOff val="50000"/>
                  </a:schemeClr>
                </a:solidFill>
              </a:rPr>
              <a:t>Citalopram</a:t>
            </a:r>
            <a:r>
              <a:rPr lang="sv-SE" sz="1200" i="1" dirty="0">
                <a:solidFill>
                  <a:schemeClr val="tx1">
                    <a:lumMod val="50000"/>
                    <a:lumOff val="50000"/>
                  </a:schemeClr>
                </a:solidFill>
              </a:rPr>
              <a:t> 40 mg 1x1, </a:t>
            </a:r>
            <a:r>
              <a:rPr lang="sv-SE" sz="1200" i="1" dirty="0" err="1">
                <a:solidFill>
                  <a:schemeClr val="tx1">
                    <a:lumMod val="50000"/>
                    <a:lumOff val="50000"/>
                  </a:schemeClr>
                </a:solidFill>
              </a:rPr>
              <a:t>Venlafaxin</a:t>
            </a:r>
            <a:r>
              <a:rPr lang="sv-SE" sz="1200" i="1" dirty="0">
                <a:solidFill>
                  <a:schemeClr val="tx1">
                    <a:lumMod val="50000"/>
                    <a:lumOff val="50000"/>
                  </a:schemeClr>
                </a:solidFill>
              </a:rPr>
              <a:t> 150 mg 1x1 (efter en depressiv episod för 5 år sedan), </a:t>
            </a:r>
            <a:r>
              <a:rPr lang="sv-SE" sz="1200" i="1" dirty="0" err="1">
                <a:solidFill>
                  <a:schemeClr val="tx1">
                    <a:lumMod val="50000"/>
                    <a:lumOff val="50000"/>
                  </a:schemeClr>
                </a:solidFill>
              </a:rPr>
              <a:t>Propranolol</a:t>
            </a:r>
            <a:r>
              <a:rPr lang="sv-SE" sz="1200" i="1" dirty="0">
                <a:solidFill>
                  <a:schemeClr val="tx1">
                    <a:lumMod val="50000"/>
                    <a:lumOff val="50000"/>
                  </a:schemeClr>
                </a:solidFill>
              </a:rPr>
              <a:t> 40 mg 1x2 (Förebyggande för migrän), </a:t>
            </a:r>
            <a:r>
              <a:rPr lang="sv-SE" sz="1200" i="1" dirty="0" err="1">
                <a:solidFill>
                  <a:schemeClr val="tx1">
                    <a:lumMod val="50000"/>
                    <a:lumOff val="50000"/>
                  </a:schemeClr>
                </a:solidFill>
              </a:rPr>
              <a:t>Levaxin</a:t>
            </a:r>
            <a:r>
              <a:rPr lang="sv-SE" sz="1200" i="1" dirty="0">
                <a:solidFill>
                  <a:schemeClr val="tx1">
                    <a:lumMod val="50000"/>
                    <a:lumOff val="50000"/>
                  </a:schemeClr>
                </a:solidFill>
              </a:rPr>
              <a:t> 50 mikrogram (sköldkörtelhormon), </a:t>
            </a:r>
            <a:r>
              <a:rPr lang="sv-SE" sz="1200" i="1" dirty="0" err="1">
                <a:solidFill>
                  <a:schemeClr val="tx1">
                    <a:lumMod val="50000"/>
                    <a:lumOff val="50000"/>
                  </a:schemeClr>
                </a:solidFill>
              </a:rPr>
              <a:t>Mirena</a:t>
            </a:r>
            <a:r>
              <a:rPr lang="sv-SE" sz="1200" i="1" dirty="0">
                <a:solidFill>
                  <a:schemeClr val="tx1">
                    <a:lumMod val="50000"/>
                    <a:lumOff val="50000"/>
                  </a:schemeClr>
                </a:solidFill>
              </a:rPr>
              <a:t> (hormonspiral; </a:t>
            </a:r>
            <a:r>
              <a:rPr lang="sv-SE" sz="1200" i="1" dirty="0" err="1">
                <a:solidFill>
                  <a:schemeClr val="tx1">
                    <a:lumMod val="50000"/>
                    <a:lumOff val="50000"/>
                  </a:schemeClr>
                </a:solidFill>
              </a:rPr>
              <a:t>Levonorgestrel</a:t>
            </a:r>
            <a:r>
              <a:rPr lang="sv-SE" sz="1200" i="1" dirty="0">
                <a:solidFill>
                  <a:schemeClr val="tx1">
                    <a:lumMod val="50000"/>
                    <a:lumOff val="50000"/>
                  </a:schemeClr>
                </a:solidFill>
              </a:rPr>
              <a:t>), </a:t>
            </a:r>
            <a:r>
              <a:rPr lang="sv-SE" sz="1200" i="1" dirty="0" err="1">
                <a:solidFill>
                  <a:schemeClr val="tx1">
                    <a:lumMod val="50000"/>
                    <a:lumOff val="50000"/>
                  </a:schemeClr>
                </a:solidFill>
              </a:rPr>
              <a:t>Inolaxol</a:t>
            </a:r>
            <a:r>
              <a:rPr lang="sv-SE" sz="1200" i="1" dirty="0">
                <a:solidFill>
                  <a:schemeClr val="tx1">
                    <a:lumMod val="50000"/>
                    <a:lumOff val="50000"/>
                  </a:schemeClr>
                </a:solidFill>
              </a:rPr>
              <a:t> 1 </a:t>
            </a:r>
            <a:r>
              <a:rPr lang="sv-SE" sz="1200" i="1" dirty="0" err="1">
                <a:solidFill>
                  <a:schemeClr val="tx1">
                    <a:lumMod val="50000"/>
                    <a:lumOff val="50000"/>
                  </a:schemeClr>
                </a:solidFill>
              </a:rPr>
              <a:t>dospåse</a:t>
            </a:r>
            <a:r>
              <a:rPr lang="sv-SE" sz="1200" i="1" dirty="0">
                <a:solidFill>
                  <a:schemeClr val="tx1">
                    <a:lumMod val="50000"/>
                    <a:lumOff val="50000"/>
                  </a:schemeClr>
                </a:solidFill>
              </a:rPr>
              <a:t> x1 (mot IBS) och mot diskbråck </a:t>
            </a:r>
            <a:r>
              <a:rPr lang="sv-SE" sz="1200" i="1" dirty="0" err="1">
                <a:solidFill>
                  <a:schemeClr val="tx1">
                    <a:lumMod val="50000"/>
                    <a:lumOff val="50000"/>
                  </a:schemeClr>
                </a:solidFill>
              </a:rPr>
              <a:t>Paracetamol</a:t>
            </a:r>
            <a:r>
              <a:rPr lang="sv-SE" sz="1200" i="1" dirty="0">
                <a:solidFill>
                  <a:schemeClr val="tx1">
                    <a:lumMod val="50000"/>
                    <a:lumOff val="50000"/>
                  </a:schemeClr>
                </a:solidFill>
              </a:rPr>
              <a:t> 1g x4, </a:t>
            </a:r>
            <a:r>
              <a:rPr lang="sv-SE" sz="1200" i="1" dirty="0" err="1">
                <a:solidFill>
                  <a:schemeClr val="tx1">
                    <a:lumMod val="50000"/>
                    <a:lumOff val="50000"/>
                  </a:schemeClr>
                </a:solidFill>
              </a:rPr>
              <a:t>Naproxen</a:t>
            </a:r>
            <a:r>
              <a:rPr lang="sv-SE" sz="1200" i="1" dirty="0">
                <a:solidFill>
                  <a:schemeClr val="tx1">
                    <a:lumMod val="50000"/>
                    <a:lumOff val="50000"/>
                  </a:schemeClr>
                </a:solidFill>
              </a:rPr>
              <a:t> 500 mg x2, och </a:t>
            </a:r>
            <a:r>
              <a:rPr lang="sv-SE" sz="1200" i="1" dirty="0" err="1">
                <a:solidFill>
                  <a:schemeClr val="tx1">
                    <a:lumMod val="50000"/>
                    <a:lumOff val="50000"/>
                  </a:schemeClr>
                </a:solidFill>
              </a:rPr>
              <a:t>Dolcontin</a:t>
            </a:r>
            <a:r>
              <a:rPr lang="sv-SE" sz="1200" i="1" dirty="0">
                <a:solidFill>
                  <a:schemeClr val="tx1">
                    <a:lumMod val="50000"/>
                    <a:lumOff val="50000"/>
                  </a:schemeClr>
                </a:solidFill>
              </a:rPr>
              <a:t> (Morfin) 10 mg 1x1 </a:t>
            </a:r>
          </a:p>
          <a:p>
            <a:pPr marL="0" indent="0">
              <a:buNone/>
            </a:pPr>
            <a:r>
              <a:rPr lang="sv-SE" sz="1200" i="1" dirty="0">
                <a:solidFill>
                  <a:schemeClr val="tx1">
                    <a:lumMod val="50000"/>
                    <a:lumOff val="50000"/>
                  </a:schemeClr>
                </a:solidFill>
              </a:rPr>
              <a:t>Du identifierar fyra läkemedelsgrupper som kan påverkar sexuell lust eller funktion. Då Sara inte har haft vare sig psykiska besvär eller migrän på flera år kommer ni överens om att sätta ut </a:t>
            </a:r>
            <a:r>
              <a:rPr lang="sv-SE" sz="1200" i="1" dirty="0" err="1">
                <a:solidFill>
                  <a:schemeClr val="tx1">
                    <a:lumMod val="50000"/>
                    <a:lumOff val="50000"/>
                  </a:schemeClr>
                </a:solidFill>
              </a:rPr>
              <a:t>Propranolol</a:t>
            </a:r>
            <a:r>
              <a:rPr lang="sv-SE" sz="1200" i="1" dirty="0">
                <a:solidFill>
                  <a:schemeClr val="tx1">
                    <a:lumMod val="50000"/>
                    <a:lumOff val="50000"/>
                  </a:schemeClr>
                </a:solidFill>
              </a:rPr>
              <a:t>, och trappa ut först </a:t>
            </a:r>
            <a:r>
              <a:rPr lang="sv-SE" sz="1200" i="1" dirty="0" err="1">
                <a:solidFill>
                  <a:schemeClr val="tx1">
                    <a:lumMod val="50000"/>
                    <a:lumOff val="50000"/>
                  </a:schemeClr>
                </a:solidFill>
              </a:rPr>
              <a:t>Venlafaxin</a:t>
            </a:r>
            <a:r>
              <a:rPr lang="sv-SE" sz="1200" i="1" dirty="0">
                <a:solidFill>
                  <a:schemeClr val="tx1">
                    <a:lumMod val="50000"/>
                    <a:lumOff val="50000"/>
                  </a:schemeClr>
                </a:solidFill>
              </a:rPr>
              <a:t> och sedan </a:t>
            </a:r>
            <a:r>
              <a:rPr lang="sv-SE" sz="1200" i="1" dirty="0" err="1">
                <a:solidFill>
                  <a:schemeClr val="tx1">
                    <a:lumMod val="50000"/>
                    <a:lumOff val="50000"/>
                  </a:schemeClr>
                </a:solidFill>
              </a:rPr>
              <a:t>Citalopram</a:t>
            </a:r>
            <a:r>
              <a:rPr lang="sv-SE" sz="1200" i="1" dirty="0">
                <a:solidFill>
                  <a:schemeClr val="tx1">
                    <a:lumMod val="50000"/>
                    <a:lumOff val="50000"/>
                  </a:schemeClr>
                </a:solidFill>
              </a:rPr>
              <a:t>. Hon går också med på att bara ta </a:t>
            </a:r>
            <a:r>
              <a:rPr lang="sv-SE" sz="1200" i="1" dirty="0" err="1">
                <a:solidFill>
                  <a:schemeClr val="tx1">
                    <a:lumMod val="50000"/>
                    <a:lumOff val="50000"/>
                  </a:schemeClr>
                </a:solidFill>
              </a:rPr>
              <a:t>Dolcontin</a:t>
            </a:r>
            <a:r>
              <a:rPr lang="sv-SE" sz="1200" i="1" dirty="0">
                <a:solidFill>
                  <a:schemeClr val="tx1">
                    <a:lumMod val="50000"/>
                    <a:lumOff val="50000"/>
                  </a:schemeClr>
                </a:solidFill>
              </a:rPr>
              <a:t> vid behov för sitt diskbråck. </a:t>
            </a:r>
          </a:p>
          <a:p>
            <a:pPr marL="0" indent="0">
              <a:buNone/>
            </a:pPr>
            <a:r>
              <a:rPr lang="sv-SE" sz="1200" i="1" dirty="0">
                <a:solidFill>
                  <a:schemeClr val="tx1">
                    <a:lumMod val="50000"/>
                    <a:lumOff val="50000"/>
                  </a:schemeClr>
                </a:solidFill>
              </a:rPr>
              <a:t>Vid närmare anamnes framkommer det att Sara dels har nedsatt sexuell lust och svårt att få orgasm, men framför allt lider av smärtsamma samlag. Smärtan sitter i slidöppningen och är brännande och svidande under och efter själva samlaget. Hon tycker nu att smärtan kommer oftare och oftare och även börjar påverka henne när hon inte ens har haft samlag. Du bedömer efter en normal gyn-undersökning att Sara sannolikt har en vestibulit.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b="1" dirty="0"/>
              <a:t>Fråga 4:4 (1 p) </a:t>
            </a:r>
            <a:r>
              <a:rPr lang="sv-SE" sz="1600" dirty="0"/>
              <a:t>Om Sara hade haft recidiverande depression, tvång eller någon annan sjukdom som gjorde att hon hade behövt ha kvar ett SSRI-preparat i </a:t>
            </a:r>
            <a:r>
              <a:rPr lang="sv-SE" sz="1600" dirty="0" err="1"/>
              <a:t>högdos</a:t>
            </a:r>
            <a:r>
              <a:rPr lang="sv-SE" sz="1600" dirty="0"/>
              <a:t> resten av livet, vad hade du kunnat göra för att minska de sexuella biverkningarna? Ge två exempel.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err="1">
                <a:solidFill>
                  <a:schemeClr val="accent4"/>
                </a:solidFill>
              </a:rPr>
              <a:t>Drug</a:t>
            </a:r>
            <a:r>
              <a:rPr lang="sv-SE" sz="1600" dirty="0">
                <a:solidFill>
                  <a:schemeClr val="accent4"/>
                </a:solidFill>
              </a:rPr>
              <a:t> </a:t>
            </a:r>
            <a:r>
              <a:rPr lang="sv-SE" sz="1600" dirty="0" err="1">
                <a:solidFill>
                  <a:schemeClr val="accent4"/>
                </a:solidFill>
              </a:rPr>
              <a:t>holiday</a:t>
            </a:r>
            <a:r>
              <a:rPr lang="sv-SE" sz="1600" dirty="0">
                <a:solidFill>
                  <a:schemeClr val="accent4"/>
                </a:solidFill>
              </a:rPr>
              <a:t> </a:t>
            </a:r>
            <a:br>
              <a:rPr lang="sv-SE" sz="1600" dirty="0">
                <a:solidFill>
                  <a:schemeClr val="accent4"/>
                </a:solidFill>
              </a:rPr>
            </a:br>
            <a:r>
              <a:rPr lang="sv-SE" sz="1600" dirty="0">
                <a:solidFill>
                  <a:schemeClr val="accent4"/>
                </a:solidFill>
              </a:rPr>
              <a:t>Byta till annat SSRI t.ex. </a:t>
            </a:r>
            <a:r>
              <a:rPr lang="sv-SE" sz="1600" dirty="0" err="1">
                <a:solidFill>
                  <a:schemeClr val="accent4"/>
                </a:solidFill>
              </a:rPr>
              <a:t>Escitalopram</a:t>
            </a:r>
            <a:r>
              <a:rPr lang="sv-SE" sz="1600" dirty="0">
                <a:solidFill>
                  <a:schemeClr val="accent4"/>
                </a:solidFill>
              </a:rPr>
              <a:t> som har minst sexuella biverkningar av alla SSRI </a:t>
            </a:r>
            <a:br>
              <a:rPr lang="sv-SE" sz="1600" dirty="0">
                <a:solidFill>
                  <a:schemeClr val="accent4"/>
                </a:solidFill>
              </a:rPr>
            </a:br>
            <a:r>
              <a:rPr lang="sv-SE" sz="1600" dirty="0">
                <a:solidFill>
                  <a:schemeClr val="accent4"/>
                </a:solidFill>
              </a:rPr>
              <a:t>Lägga till </a:t>
            </a:r>
            <a:r>
              <a:rPr lang="sv-SE" sz="1600" dirty="0" err="1">
                <a:solidFill>
                  <a:schemeClr val="accent4"/>
                </a:solidFill>
              </a:rPr>
              <a:t>Mirtazapin</a:t>
            </a:r>
            <a:r>
              <a:rPr lang="sv-SE" sz="1600" dirty="0">
                <a:solidFill>
                  <a:schemeClr val="accent4"/>
                </a:solidFill>
              </a:rPr>
              <a:t>, </a:t>
            </a:r>
            <a:r>
              <a:rPr lang="sv-SE" sz="1600" dirty="0" err="1">
                <a:solidFill>
                  <a:schemeClr val="accent4"/>
                </a:solidFill>
              </a:rPr>
              <a:t>Buspiron</a:t>
            </a:r>
            <a:r>
              <a:rPr lang="sv-SE" sz="1600" dirty="0">
                <a:solidFill>
                  <a:schemeClr val="accent4"/>
                </a:solidFill>
              </a:rPr>
              <a:t> eller </a:t>
            </a:r>
            <a:r>
              <a:rPr lang="sv-SE" sz="1600" dirty="0" err="1">
                <a:solidFill>
                  <a:schemeClr val="accent4"/>
                </a:solidFill>
              </a:rPr>
              <a:t>Bupropion</a:t>
            </a:r>
            <a:r>
              <a:rPr lang="sv-SE" sz="1600" dirty="0">
                <a:solidFill>
                  <a:schemeClr val="accent4"/>
                </a:solidFill>
              </a:rPr>
              <a:t> </a:t>
            </a:r>
          </a:p>
          <a:p>
            <a:pPr marL="0" indent="0">
              <a:buNone/>
            </a:pPr>
            <a:endParaRPr lang="sv-SE" sz="1600" dirty="0"/>
          </a:p>
          <a:p>
            <a:pPr marL="0" indent="0">
              <a:buNone/>
            </a:pPr>
            <a:r>
              <a:rPr lang="sv-SE" sz="1000" i="1" dirty="0">
                <a:solidFill>
                  <a:schemeClr val="tx1">
                    <a:lumMod val="50000"/>
                    <a:lumOff val="50000"/>
                  </a:schemeClr>
                </a:solidFill>
              </a:rPr>
              <a:t>Lärandemål: </a:t>
            </a:r>
            <a:br>
              <a:rPr lang="sv-SE" sz="1000" i="1" dirty="0">
                <a:solidFill>
                  <a:schemeClr val="tx1">
                    <a:lumMod val="50000"/>
                    <a:lumOff val="50000"/>
                  </a:schemeClr>
                </a:solidFill>
              </a:rPr>
            </a:br>
            <a:r>
              <a:rPr lang="sv-SE" sz="1000" i="1" dirty="0">
                <a:solidFill>
                  <a:schemeClr val="tx1">
                    <a:lumMod val="50000"/>
                    <a:lumOff val="50000"/>
                  </a:schemeClr>
                </a:solidFill>
              </a:rPr>
              <a:t>- Belysa sexuell och reproduktiv hälsa i mötet med patienter </a:t>
            </a:r>
            <a:br>
              <a:rPr lang="sv-SE" sz="1000" i="1" dirty="0">
                <a:solidFill>
                  <a:schemeClr val="tx1">
                    <a:lumMod val="50000"/>
                    <a:lumOff val="50000"/>
                  </a:schemeClr>
                </a:solidFill>
              </a:rPr>
            </a:br>
            <a:r>
              <a:rPr lang="sv-SE" sz="1000" i="1" dirty="0">
                <a:solidFill>
                  <a:schemeClr val="tx1">
                    <a:lumMod val="50000"/>
                    <a:lumOff val="50000"/>
                  </a:schemeClr>
                </a:solidFill>
              </a:rPr>
              <a:t>- FLM. Förklara hur olika vanliga sjukdomstillstånd kan påverka sexuell och reproduktiv hälsa. </a:t>
            </a:r>
            <a:br>
              <a:rPr lang="sv-SE" sz="1000" i="1" dirty="0">
                <a:solidFill>
                  <a:schemeClr val="tx1">
                    <a:lumMod val="50000"/>
                    <a:lumOff val="50000"/>
                  </a:schemeClr>
                </a:solidFill>
              </a:rPr>
            </a:br>
            <a:r>
              <a:rPr lang="sv-SE" sz="1000" i="1" dirty="0">
                <a:solidFill>
                  <a:schemeClr val="tx1">
                    <a:lumMod val="50000"/>
                    <a:lumOff val="50000"/>
                  </a:schemeClr>
                </a:solidFill>
              </a:rPr>
              <a:t>- FLM. Utveckla förmåga att kommunicera kring sexuell och reproduktiv hälsa i mötet med patienter och närstående </a:t>
            </a:r>
          </a:p>
          <a:p>
            <a:pPr marL="0" indent="0">
              <a:lnSpc>
                <a:spcPct val="100000"/>
              </a:lnSpc>
              <a:buNone/>
            </a:pPr>
            <a:r>
              <a:rPr lang="sv-SE" sz="1600" dirty="0">
                <a:solidFill>
                  <a:schemeClr val="accent1"/>
                </a:solidFill>
              </a:rPr>
              <a:t>Slut på fall 4!</a:t>
            </a:r>
          </a:p>
        </p:txBody>
      </p:sp>
    </p:spTree>
    <p:extLst>
      <p:ext uri="{BB962C8B-B14F-4D97-AF65-F5344CB8AC3E}">
        <p14:creationId xmlns:p14="http://schemas.microsoft.com/office/powerpoint/2010/main" val="683462828"/>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3: Cancerpatient </a:t>
            </a:r>
          </a:p>
          <a:p>
            <a:pPr marL="0" indent="0">
              <a:buNone/>
            </a:pPr>
            <a:r>
              <a:rPr lang="sv-SE" sz="1600" dirty="0"/>
              <a:t>Patienter som drabbas av olika former för cancer har en stor risk att påverkas i sitt sexliv. Det är därför viktigt att uppmärksamma detta hos denna patientgrupp. </a:t>
            </a:r>
            <a:br>
              <a:rPr lang="sv-SE" sz="1600" dirty="0"/>
            </a:br>
            <a:br>
              <a:rPr lang="sv-SE" sz="1600" dirty="0"/>
            </a:br>
            <a:r>
              <a:rPr lang="sv-SE" sz="1600" dirty="0"/>
              <a:t>Fråga 3:1. </a:t>
            </a:r>
            <a:br>
              <a:rPr lang="sv-SE" sz="1600" dirty="0"/>
            </a:br>
            <a:r>
              <a:rPr lang="sv-SE" sz="1600" dirty="0"/>
              <a:t>Beskriv minst 5 viktiga steg eller element som är viktiga att tänka på i </a:t>
            </a:r>
            <a:r>
              <a:rPr lang="sv-SE" sz="1600" b="1" dirty="0"/>
              <a:t>den sexuella rehabiliteringen </a:t>
            </a:r>
            <a:r>
              <a:rPr lang="sv-SE" sz="1600" dirty="0"/>
              <a:t>för en cancerpatient (5p) </a:t>
            </a:r>
          </a:p>
          <a:p>
            <a:pPr marL="0" indent="0">
              <a:buNone/>
            </a:pPr>
            <a:endParaRPr lang="sv-SE" sz="1600" dirty="0"/>
          </a:p>
        </p:txBody>
      </p:sp>
    </p:spTree>
    <p:extLst>
      <p:ext uri="{BB962C8B-B14F-4D97-AF65-F5344CB8AC3E}">
        <p14:creationId xmlns:p14="http://schemas.microsoft.com/office/powerpoint/2010/main" val="846626135"/>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3: Cancerpatient </a:t>
            </a:r>
          </a:p>
          <a:p>
            <a:pPr marL="0" indent="0">
              <a:buNone/>
            </a:pPr>
            <a:r>
              <a:rPr lang="sv-SE" sz="1600" dirty="0"/>
              <a:t>Patienter som drabbas av olika former för cancer har en stor risk att påverkas i sitt sexliv. Det är därför viktigt att uppmärksamma detta hos denna patientgrupp. </a:t>
            </a:r>
            <a:br>
              <a:rPr lang="sv-SE" sz="1600" dirty="0"/>
            </a:br>
            <a:br>
              <a:rPr lang="sv-SE" sz="1600" dirty="0"/>
            </a:br>
            <a:r>
              <a:rPr lang="sv-SE" sz="1600" dirty="0"/>
              <a:t>Fråga 3:1. </a:t>
            </a:r>
            <a:br>
              <a:rPr lang="sv-SE" sz="1600" dirty="0"/>
            </a:br>
            <a:r>
              <a:rPr lang="sv-SE" sz="1600" dirty="0"/>
              <a:t>Beskriv minst 5 viktiga steg eller element som är viktiga att tänka på i </a:t>
            </a:r>
            <a:r>
              <a:rPr lang="sv-SE" sz="1600" b="1" dirty="0"/>
              <a:t>den sexuella rehabiliteringen </a:t>
            </a:r>
            <a:r>
              <a:rPr lang="sv-SE" sz="1600" dirty="0"/>
              <a:t>för en cancerpatient (5p) </a:t>
            </a:r>
          </a:p>
          <a:p>
            <a:pPr marL="0" indent="0">
              <a:buNone/>
            </a:pPr>
            <a:r>
              <a:rPr lang="sv-SE" sz="1400" dirty="0">
                <a:solidFill>
                  <a:schemeClr val="accent4"/>
                </a:solidFill>
              </a:rPr>
              <a:t>Svarsförslag: </a:t>
            </a:r>
            <a:br>
              <a:rPr lang="sv-SE" sz="1400" dirty="0">
                <a:solidFill>
                  <a:schemeClr val="accent4"/>
                </a:solidFill>
              </a:rPr>
            </a:br>
            <a:r>
              <a:rPr lang="sv-SE" sz="1400" i="1" dirty="0">
                <a:solidFill>
                  <a:schemeClr val="accent4"/>
                </a:solidFill>
              </a:rPr>
              <a:t>Möjliga svar där varje korrekt svar ger 1p. Understrukna ord anger nyckelbegreppet inom varje svar. </a:t>
            </a:r>
            <a:endParaRPr lang="sv-SE" sz="1400" dirty="0">
              <a:solidFill>
                <a:schemeClr val="accent4"/>
              </a:solidFill>
            </a:endParaRPr>
          </a:p>
          <a:p>
            <a:pPr marL="0" indent="0">
              <a:buNone/>
            </a:pPr>
            <a:r>
              <a:rPr lang="sv-SE" sz="1400" dirty="0">
                <a:solidFill>
                  <a:schemeClr val="accent4"/>
                </a:solidFill>
              </a:rPr>
              <a:t>- Att den påbörjas </a:t>
            </a:r>
            <a:r>
              <a:rPr lang="sv-SE" sz="1400" u="sng" dirty="0">
                <a:solidFill>
                  <a:schemeClr val="accent4"/>
                </a:solidFill>
              </a:rPr>
              <a:t>så snart </a:t>
            </a:r>
            <a:r>
              <a:rPr lang="sv-SE" sz="1400" dirty="0">
                <a:solidFill>
                  <a:schemeClr val="accent4"/>
                </a:solidFill>
              </a:rPr>
              <a:t>som möjligt – både av psykosociala skäl och för att eventuellt kunna minska risken för irreversibla skador i genitalierna hos både män och kvinnor. </a:t>
            </a:r>
          </a:p>
          <a:p>
            <a:pPr marL="0" indent="0">
              <a:buNone/>
            </a:pPr>
            <a:r>
              <a:rPr lang="sv-SE" sz="1400" dirty="0">
                <a:solidFill>
                  <a:schemeClr val="accent4"/>
                </a:solidFill>
              </a:rPr>
              <a:t>- Tidig och </a:t>
            </a:r>
            <a:r>
              <a:rPr lang="sv-SE" sz="1400" u="sng" dirty="0">
                <a:solidFill>
                  <a:schemeClr val="accent4"/>
                </a:solidFill>
              </a:rPr>
              <a:t>kontinuerlig</a:t>
            </a:r>
            <a:r>
              <a:rPr lang="sv-SE" sz="1400" dirty="0">
                <a:solidFill>
                  <a:schemeClr val="accent4"/>
                </a:solidFill>
              </a:rPr>
              <a:t> information och inbjudan till samtal om den sexuella hälsan och stöd är viktigt som komplement till medicinska åtgärder. </a:t>
            </a:r>
          </a:p>
          <a:p>
            <a:pPr marL="0" indent="0">
              <a:buNone/>
            </a:pPr>
            <a:r>
              <a:rPr lang="sv-SE" sz="1400" dirty="0">
                <a:solidFill>
                  <a:schemeClr val="accent4"/>
                </a:solidFill>
              </a:rPr>
              <a:t>- Om patienten upplever nedsatt sexuell förmåga som ett problem ska hen få </a:t>
            </a:r>
            <a:r>
              <a:rPr lang="sv-SE" sz="1400" u="sng" dirty="0">
                <a:solidFill>
                  <a:schemeClr val="accent4"/>
                </a:solidFill>
              </a:rPr>
              <a:t>stödsamtal</a:t>
            </a:r>
            <a:r>
              <a:rPr lang="sv-SE" sz="1400" dirty="0">
                <a:solidFill>
                  <a:schemeClr val="accent4"/>
                </a:solidFill>
              </a:rPr>
              <a:t>, information och råd om sexuell rehabilitering. </a:t>
            </a:r>
          </a:p>
          <a:p>
            <a:pPr marL="0" indent="0">
              <a:buNone/>
            </a:pPr>
            <a:r>
              <a:rPr lang="sv-SE" sz="1400" dirty="0">
                <a:solidFill>
                  <a:schemeClr val="accent4"/>
                </a:solidFill>
              </a:rPr>
              <a:t>- Det är viktigt att bjuda in eventuell </a:t>
            </a:r>
            <a:r>
              <a:rPr lang="sv-SE" sz="1400" u="sng" dirty="0">
                <a:solidFill>
                  <a:schemeClr val="accent4"/>
                </a:solidFill>
              </a:rPr>
              <a:t>partner</a:t>
            </a:r>
            <a:r>
              <a:rPr lang="sv-SE" sz="1400" dirty="0">
                <a:solidFill>
                  <a:schemeClr val="accent4"/>
                </a:solidFill>
              </a:rPr>
              <a:t>. </a:t>
            </a:r>
          </a:p>
          <a:p>
            <a:pPr marL="0" indent="0">
              <a:buNone/>
            </a:pPr>
            <a:r>
              <a:rPr lang="sv-SE" sz="1400" dirty="0">
                <a:solidFill>
                  <a:schemeClr val="accent4"/>
                </a:solidFill>
              </a:rPr>
              <a:t>- Det är viktigt att erbjuda både skriftlig och muntlig information och sedan </a:t>
            </a:r>
            <a:r>
              <a:rPr lang="sv-SE" sz="1400" u="sng" dirty="0">
                <a:solidFill>
                  <a:schemeClr val="accent4"/>
                </a:solidFill>
              </a:rPr>
              <a:t>följa upp </a:t>
            </a:r>
            <a:r>
              <a:rPr lang="sv-SE" sz="1400" dirty="0">
                <a:solidFill>
                  <a:schemeClr val="accent4"/>
                </a:solidFill>
              </a:rPr>
              <a:t>den. </a:t>
            </a:r>
          </a:p>
          <a:p>
            <a:pPr marL="0" indent="0">
              <a:buNone/>
            </a:pPr>
            <a:r>
              <a:rPr lang="sv-SE" sz="1400" dirty="0">
                <a:solidFill>
                  <a:schemeClr val="accent4"/>
                </a:solidFill>
              </a:rPr>
              <a:t>- Det är viktigt att vara </a:t>
            </a:r>
            <a:r>
              <a:rPr lang="sv-SE" sz="1400" u="sng" dirty="0">
                <a:solidFill>
                  <a:schemeClr val="accent4"/>
                </a:solidFill>
              </a:rPr>
              <a:t>lyhörd</a:t>
            </a:r>
            <a:r>
              <a:rPr lang="sv-SE" sz="1400" dirty="0">
                <a:solidFill>
                  <a:schemeClr val="accent4"/>
                </a:solidFill>
              </a:rPr>
              <a:t> för vad sexuell hälsa innebär för den jag samtalar med. </a:t>
            </a:r>
          </a:p>
          <a:p>
            <a:pPr marL="0" indent="0">
              <a:buNone/>
            </a:pPr>
            <a:r>
              <a:rPr lang="sv-SE" sz="1400" dirty="0">
                <a:solidFill>
                  <a:schemeClr val="accent4"/>
                </a:solidFill>
              </a:rPr>
              <a:t>- Det är viktigt att tänka på att sex är </a:t>
            </a:r>
            <a:r>
              <a:rPr lang="sv-SE" sz="1400" u="sng" dirty="0">
                <a:solidFill>
                  <a:schemeClr val="accent4"/>
                </a:solidFill>
              </a:rPr>
              <a:t>mer än vaginalt </a:t>
            </a:r>
            <a:r>
              <a:rPr lang="sv-SE" sz="1400" dirty="0">
                <a:solidFill>
                  <a:schemeClr val="accent4"/>
                </a:solidFill>
              </a:rPr>
              <a:t>samlag. </a:t>
            </a:r>
          </a:p>
          <a:p>
            <a:pPr marL="0" indent="0">
              <a:buNone/>
            </a:pPr>
            <a:r>
              <a:rPr lang="sv-SE" sz="1400" dirty="0">
                <a:solidFill>
                  <a:schemeClr val="accent4"/>
                </a:solidFill>
              </a:rPr>
              <a:t>- 10 år efter behandling känner 30 % av cancerpatienterna av </a:t>
            </a:r>
            <a:r>
              <a:rPr lang="sv-SE" sz="1400" dirty="0" err="1">
                <a:solidFill>
                  <a:schemeClr val="accent4"/>
                </a:solidFill>
              </a:rPr>
              <a:t>fatigue</a:t>
            </a:r>
            <a:r>
              <a:rPr lang="sv-SE" sz="1400" dirty="0">
                <a:solidFill>
                  <a:schemeClr val="accent4"/>
                </a:solidFill>
              </a:rPr>
              <a:t>, dvs stor trötthet och håglöshet – det är viktigt att komma ihåg att den sexuella rehabiliteringen kan vara en </a:t>
            </a:r>
            <a:r>
              <a:rPr lang="sv-SE" sz="1400" u="sng" dirty="0">
                <a:solidFill>
                  <a:schemeClr val="accent4"/>
                </a:solidFill>
              </a:rPr>
              <a:t>lång process</a:t>
            </a:r>
            <a:r>
              <a:rPr lang="sv-SE" sz="1400" dirty="0">
                <a:solidFill>
                  <a:schemeClr val="accent4"/>
                </a:solidFill>
              </a:rPr>
              <a:t>. </a:t>
            </a:r>
          </a:p>
          <a:p>
            <a:pPr marL="0" indent="0">
              <a:buNone/>
            </a:pPr>
            <a:r>
              <a:rPr lang="sv-SE" sz="1400" dirty="0">
                <a:solidFill>
                  <a:schemeClr val="accent4"/>
                </a:solidFill>
              </a:rPr>
              <a:t>- Det är viktigt att samtliga patienter, även </a:t>
            </a:r>
            <a:r>
              <a:rPr lang="sv-SE" sz="1400" u="sng" dirty="0">
                <a:solidFill>
                  <a:schemeClr val="accent4"/>
                </a:solidFill>
              </a:rPr>
              <a:t>äldre och ensamstående</a:t>
            </a:r>
            <a:r>
              <a:rPr lang="sv-SE" sz="1400" dirty="0">
                <a:solidFill>
                  <a:schemeClr val="accent4"/>
                </a:solidFill>
              </a:rPr>
              <a:t>, informeras om hur behandlingen kan förväntas påverka deras sexliv. </a:t>
            </a:r>
          </a:p>
          <a:p>
            <a:pPr marL="0" indent="0">
              <a:buNone/>
            </a:pPr>
            <a:r>
              <a:rPr lang="sv-SE" sz="1400" dirty="0">
                <a:solidFill>
                  <a:schemeClr val="accent4"/>
                </a:solidFill>
              </a:rPr>
              <a:t>- Det är viktigt att komma ihåg att även i </a:t>
            </a:r>
            <a:r>
              <a:rPr lang="sv-SE" sz="1400" u="sng" dirty="0">
                <a:solidFill>
                  <a:schemeClr val="accent4"/>
                </a:solidFill>
              </a:rPr>
              <a:t>sen palliativ fas </a:t>
            </a:r>
            <a:r>
              <a:rPr lang="sv-SE" sz="1400" dirty="0">
                <a:solidFill>
                  <a:schemeClr val="accent4"/>
                </a:solidFill>
              </a:rPr>
              <a:t>kan sexualiteten vara av stor betydelse och information efterfrågas. </a:t>
            </a:r>
          </a:p>
          <a:p>
            <a:pPr marL="0" indent="0">
              <a:buNone/>
            </a:pPr>
            <a:r>
              <a:rPr lang="sv-SE" sz="1000" dirty="0">
                <a:solidFill>
                  <a:schemeClr val="tx1">
                    <a:lumMod val="50000"/>
                    <a:lumOff val="50000"/>
                  </a:schemeClr>
                </a:solidFill>
              </a:rPr>
              <a:t>FLM: 5, 85, 86, 131 </a:t>
            </a:r>
          </a:p>
          <a:p>
            <a:pPr marL="0" indent="0">
              <a:buNone/>
            </a:pPr>
            <a:r>
              <a:rPr lang="sv-SE" sz="1600" dirty="0">
                <a:solidFill>
                  <a:schemeClr val="accent1"/>
                </a:solidFill>
              </a:rPr>
              <a:t>Slut på fall 3!</a:t>
            </a:r>
          </a:p>
        </p:txBody>
      </p:sp>
    </p:spTree>
    <p:extLst>
      <p:ext uri="{BB962C8B-B14F-4D97-AF65-F5344CB8AC3E}">
        <p14:creationId xmlns:p14="http://schemas.microsoft.com/office/powerpoint/2010/main" val="3393639898"/>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8 – barn, 13 år </a:t>
            </a:r>
          </a:p>
          <a:p>
            <a:pPr marL="0" indent="0">
              <a:buNone/>
            </a:pPr>
            <a:r>
              <a:rPr lang="sv-SE" sz="1600" dirty="0"/>
              <a:t>En familj, vars 13 åriga barn har insjuknat i typ I diabetes sedan 6 månader, har senaste dagarna haft blodglukosvärden som varierat mycket, och barnet mår inte riktigt bra. Föräldrarna ringer till dig som är ansvarig läkare för att fråga hur de ska göra de kommande dagarna. Ni kommer tillsammans fram till att om barnet är hemma med en vuxen kan de stabilisera tillståndet med kontinuerligt telefonstöd från barndiabetesteamet. </a:t>
            </a:r>
            <a:br>
              <a:rPr lang="sv-SE" sz="1600" dirty="0"/>
            </a:br>
            <a:br>
              <a:rPr lang="sv-SE" sz="1600" dirty="0"/>
            </a:br>
            <a:r>
              <a:rPr lang="sv-SE" sz="1600" b="1" dirty="0"/>
              <a:t>Fråga 8:1 (1p) </a:t>
            </a:r>
            <a:br>
              <a:rPr lang="sv-SE" sz="1600" b="1" dirty="0"/>
            </a:br>
            <a:r>
              <a:rPr lang="sv-SE" sz="1600" dirty="0"/>
              <a:t>Hur hjälper du familjen att få ekonomisk ersättning för förlorad arbetsinkomst - vilket intyg skriver du? Vem kan få denna ersättning? </a:t>
            </a:r>
            <a:br>
              <a:rPr lang="sv-SE" sz="1600" dirty="0"/>
            </a:br>
            <a:endParaRPr lang="sv-SE" sz="1600" dirty="0">
              <a:solidFill>
                <a:schemeClr val="accent1"/>
              </a:solidFill>
            </a:endParaRPr>
          </a:p>
        </p:txBody>
      </p:sp>
    </p:spTree>
    <p:extLst>
      <p:ext uri="{BB962C8B-B14F-4D97-AF65-F5344CB8AC3E}">
        <p14:creationId xmlns:p14="http://schemas.microsoft.com/office/powerpoint/2010/main" val="3800156692"/>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8 – barn, 13 år </a:t>
            </a:r>
          </a:p>
          <a:p>
            <a:pPr marL="0" indent="0">
              <a:buNone/>
            </a:pPr>
            <a:r>
              <a:rPr lang="sv-SE" sz="1600" dirty="0"/>
              <a:t>En familj, vars 13 åriga barn har insjuknat i typ I diabetes sedan 6 månader, har senaste dagarna haft blodglukosvärden som varierat mycket, och barnet mår inte riktigt bra. Föräldrarna ringer till dig som är ansvarig läkare för att fråga hur de ska göra de kommande dagarna. Ni kommer tillsammans fram till att om barnet är hemma med en vuxen kan de stabilisera tillståndet med kontinuerligt telefonstöd från barndiabetesteamet. </a:t>
            </a:r>
            <a:br>
              <a:rPr lang="sv-SE" sz="1600" dirty="0"/>
            </a:br>
            <a:br>
              <a:rPr lang="sv-SE" sz="1600" dirty="0"/>
            </a:br>
            <a:r>
              <a:rPr lang="sv-SE" sz="1600" b="1" dirty="0"/>
              <a:t>Fråga 8:1 (1p) </a:t>
            </a:r>
            <a:br>
              <a:rPr lang="sv-SE" sz="1600" b="1" dirty="0"/>
            </a:br>
            <a:r>
              <a:rPr lang="sv-SE" sz="1600" dirty="0"/>
              <a:t>Hur hjälper du familjen att få ekonomisk ersättning för förlorad arbetsinkomst - vilket intyg skriver du? Vem kan få denna ersättning? </a:t>
            </a:r>
            <a:br>
              <a:rPr lang="sv-SE" sz="1600" dirty="0"/>
            </a:br>
            <a:br>
              <a:rPr lang="sv-SE" sz="1600" dirty="0"/>
            </a:br>
            <a:r>
              <a:rPr lang="sv-SE" sz="1600" dirty="0">
                <a:solidFill>
                  <a:schemeClr val="accent4"/>
                </a:solidFill>
              </a:rPr>
              <a:t>Svarsförslag: </a:t>
            </a:r>
            <a:br>
              <a:rPr lang="sv-SE" sz="1600" b="1" dirty="0">
                <a:solidFill>
                  <a:schemeClr val="accent4"/>
                </a:solidFill>
              </a:rPr>
            </a:br>
            <a:r>
              <a:rPr lang="sv-SE" sz="1600" dirty="0">
                <a:solidFill>
                  <a:schemeClr val="accent4"/>
                </a:solidFill>
              </a:rPr>
              <a:t>Eftersom barnet är över 12 år behöver jag skriva intyg för tillfällig föräldrapenning för barn som fyllt 12 men inte 16 år (Läkarutlåtande 7447). Jag informerar även föräldrarna om att de inte kan få tillfällig föräldrapenning för samma tid om det inte bedöms att båda föräldrarna krävs som en del i behandlingen av barnet, jag kommer i så fall skriva det på läkarutlåtandet </a:t>
            </a:r>
          </a:p>
          <a:p>
            <a:pPr marL="0" indent="0">
              <a:buNone/>
            </a:pPr>
            <a:endParaRPr lang="sv-SE" sz="1600" i="1" dirty="0">
              <a:solidFill>
                <a:schemeClr val="accent4"/>
              </a:solidFill>
            </a:endParaRPr>
          </a:p>
          <a:p>
            <a:pPr marL="0" indent="0">
              <a:buNone/>
            </a:pPr>
            <a:r>
              <a:rPr lang="sv-SE" sz="1000" i="1" dirty="0">
                <a:solidFill>
                  <a:schemeClr val="tx1">
                    <a:lumMod val="50000"/>
                    <a:lumOff val="50000"/>
                  </a:schemeClr>
                </a:solidFill>
              </a:rPr>
              <a:t>(Kursmål förklara och tillämpa lagar och förordningar relaterade till kursens medicinska specialitetsområden). </a:t>
            </a:r>
            <a:endParaRPr lang="sv-SE" sz="1000" dirty="0">
              <a:solidFill>
                <a:schemeClr val="tx1">
                  <a:lumMod val="50000"/>
                  <a:lumOff val="50000"/>
                </a:schemeClr>
              </a:solidFill>
            </a:endParaRPr>
          </a:p>
          <a:p>
            <a:pPr marL="0" indent="0">
              <a:buNone/>
            </a:pPr>
            <a:endParaRPr lang="sv-SE" sz="1600" dirty="0">
              <a:solidFill>
                <a:schemeClr val="accent1"/>
              </a:solidFill>
            </a:endParaRPr>
          </a:p>
        </p:txBody>
      </p:sp>
    </p:spTree>
    <p:extLst>
      <p:ext uri="{BB962C8B-B14F-4D97-AF65-F5344CB8AC3E}">
        <p14:creationId xmlns:p14="http://schemas.microsoft.com/office/powerpoint/2010/main" val="37587679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6, Marie 29 år </a:t>
            </a:r>
            <a:endParaRPr lang="sv-SE" sz="1600" dirty="0"/>
          </a:p>
          <a:p>
            <a:pPr marL="0" indent="0">
              <a:buNone/>
            </a:pPr>
            <a:r>
              <a:rPr lang="sv-SE" sz="1600" b="1" dirty="0">
                <a:solidFill>
                  <a:schemeClr val="accent3"/>
                </a:solidFill>
              </a:rPr>
              <a:t>Epilog </a:t>
            </a:r>
            <a:endParaRPr lang="sv-SE" sz="1600" dirty="0">
              <a:solidFill>
                <a:schemeClr val="accent3"/>
              </a:solidFill>
            </a:endParaRPr>
          </a:p>
          <a:p>
            <a:pPr marL="0" indent="0">
              <a:buNone/>
            </a:pPr>
            <a:r>
              <a:rPr lang="sv-SE" sz="1600" dirty="0">
                <a:solidFill>
                  <a:schemeClr val="accent3"/>
                </a:solidFill>
              </a:rPr>
              <a:t>Du avdelar en barnmorska att hålla aortakompression samtidigt som du presenterar dig för Marie och hennes partner. Du förklarar att hon blöder mer än normalt, men att hon kommer att få läkemedel som gör att hon kommer sluta blöda. Du masserar därefter uterus ganska kraftigt samtidigt som du ordinerar 0,2 mg </a:t>
            </a:r>
            <a:r>
              <a:rPr lang="sv-SE" sz="1600" dirty="0" err="1">
                <a:solidFill>
                  <a:schemeClr val="accent3"/>
                </a:solidFill>
              </a:rPr>
              <a:t>Methergin</a:t>
            </a:r>
            <a:r>
              <a:rPr lang="sv-SE" sz="1600" dirty="0">
                <a:solidFill>
                  <a:schemeClr val="accent3"/>
                </a:solidFill>
              </a:rPr>
              <a:t> som intramuskulär eller långsam intravenös injektion för att öka livmoderns kontraktion. Du ordinerar också 1 g </a:t>
            </a:r>
            <a:r>
              <a:rPr lang="sv-SE" sz="1600" dirty="0" err="1">
                <a:solidFill>
                  <a:schemeClr val="accent3"/>
                </a:solidFill>
              </a:rPr>
              <a:t>tranexamsyra</a:t>
            </a:r>
            <a:r>
              <a:rPr lang="sv-SE" sz="1600" dirty="0">
                <a:solidFill>
                  <a:schemeClr val="accent3"/>
                </a:solidFill>
              </a:rPr>
              <a:t> för att minska blödningen. Vid tillfälle ber du också barnmorskan att ta en extra titt på placenta för att vara säker på att ingen bit saknas och är kvar inne i livmodern. Relativt snart känner du att livmodern drar ihop sig och efter att aortakompressionen avslutats kan du notera att blödningen har avstannat. Den totala blödningen blir 1200 ml. Marie flyttas senare under dagen till BB och dagen efter tas ett blodstatus som visar att hennes Hb är 103 g/L. Både hon och barnet mår bra. </a:t>
            </a:r>
          </a:p>
          <a:p>
            <a:pPr marL="0" indent="0">
              <a:buNone/>
            </a:pPr>
            <a:endParaRPr lang="sv-SE" sz="1600" dirty="0"/>
          </a:p>
          <a:p>
            <a:pPr marL="0" indent="0">
              <a:buNone/>
            </a:pPr>
            <a:r>
              <a:rPr lang="sv-SE" sz="1600" b="1" dirty="0">
                <a:solidFill>
                  <a:schemeClr val="accent1"/>
                </a:solidFill>
              </a:rPr>
              <a:t>Slut på fall 6!</a:t>
            </a:r>
            <a:endParaRPr lang="sv-SE" sz="1600" dirty="0">
              <a:solidFill>
                <a:schemeClr val="accent1"/>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829507145"/>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8 – barn, 13 år </a:t>
            </a:r>
          </a:p>
          <a:p>
            <a:pPr marL="0" indent="0">
              <a:buNone/>
            </a:pPr>
            <a:r>
              <a:rPr lang="sv-SE" sz="1200" i="1" dirty="0">
                <a:solidFill>
                  <a:schemeClr val="tx1">
                    <a:lumMod val="50000"/>
                    <a:lumOff val="50000"/>
                  </a:schemeClr>
                </a:solidFill>
              </a:rPr>
              <a:t>En familj, vars 13 åriga barn har insjuknat i typ I diabetes sedan 6 månader, har senaste dagarna haft blodglukosvärden som varierat mycket, och barnet mår inte riktigt bra. Föräldrarna ringer till dig som är ansvarig läkare för att fråga hur de ska göra de kommande dagarna. Ni kommer tillsammans fram till att om barnet är hemma med en vuxen kan de stabilisera tillståndet med kontinuerligt telefonstöd från barndiabetesteamet. </a:t>
            </a:r>
            <a:br>
              <a:rPr lang="sv-SE" sz="1600" dirty="0"/>
            </a:br>
            <a:br>
              <a:rPr lang="sv-SE" sz="1600" dirty="0"/>
            </a:br>
            <a:r>
              <a:rPr lang="sv-SE" sz="1600" dirty="0"/>
              <a:t>Föräldrarna hanterar situationen med stöd från barndiabetesteamet under 1 veckas tid men klarar inte av att komma till rätta med problemet. Du bedömer att barnets tillstånd har förvärrats alltmer och kräver sjukhusvård (så kallad ”omstart”). </a:t>
            </a:r>
            <a:br>
              <a:rPr lang="sv-SE" sz="1600" dirty="0"/>
            </a:br>
            <a:br>
              <a:rPr lang="sv-SE" sz="1600" dirty="0"/>
            </a:br>
            <a:r>
              <a:rPr lang="sv-SE" sz="1600" b="1" dirty="0"/>
              <a:t>Fråga 8:2 (1p) </a:t>
            </a:r>
            <a:br>
              <a:rPr lang="sv-SE" sz="1600" b="1" dirty="0"/>
            </a:br>
            <a:r>
              <a:rPr lang="sv-SE" sz="1600" dirty="0"/>
              <a:t>Föräldrarna är nu mycket oroliga och båda skulle vilja vara på sjukhuset men undrar om detta är möjligt. Vad svarar du och hur hanterar du i praktiken föräldrarnas eventuella vistelse på sjukhuset under inläggningen?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70538965"/>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8 – barn, 13 år </a:t>
            </a:r>
          </a:p>
          <a:p>
            <a:pPr marL="0" indent="0">
              <a:buNone/>
            </a:pPr>
            <a:r>
              <a:rPr lang="sv-SE" sz="1200" i="1" dirty="0">
                <a:solidFill>
                  <a:schemeClr val="tx1">
                    <a:lumMod val="50000"/>
                    <a:lumOff val="50000"/>
                  </a:schemeClr>
                </a:solidFill>
              </a:rPr>
              <a:t>En familj, vars 13 åriga barn har insjuknat i typ I diabetes sedan 6 månader, har senaste dagarna haft blodglukosvärden som varierat mycket, och barnet mår inte riktigt bra. Föräldrarna ringer till dig som är ansvarig läkare för att fråga hur de ska göra de kommande dagarna. Ni kommer tillsammans fram till att om barnet är hemma med en vuxen kan de stabilisera tillståndet med kontinuerligt telefonstöd från barndiabetesteamet. </a:t>
            </a:r>
            <a:br>
              <a:rPr lang="sv-SE" sz="1600" dirty="0"/>
            </a:br>
            <a:br>
              <a:rPr lang="sv-SE" sz="1600" dirty="0"/>
            </a:br>
            <a:r>
              <a:rPr lang="sv-SE" sz="1600" dirty="0"/>
              <a:t>Föräldrarna hanterar situationen med stöd från barndiabetesteamet under 1 veckas tid men klarar inte av att komma till rätta med problemet. Du bedömer att barnets tillstånd har förvärrats alltmer och kräver sjukhusvård (så kallad ”omstart”). </a:t>
            </a:r>
            <a:br>
              <a:rPr lang="sv-SE" sz="1600" dirty="0"/>
            </a:br>
            <a:br>
              <a:rPr lang="sv-SE" sz="1600" dirty="0"/>
            </a:br>
            <a:r>
              <a:rPr lang="sv-SE" sz="1600" b="1" dirty="0"/>
              <a:t>Fråga 8:2 (1p) </a:t>
            </a:r>
            <a:br>
              <a:rPr lang="sv-SE" sz="1600" b="1" dirty="0"/>
            </a:br>
            <a:r>
              <a:rPr lang="sv-SE" sz="1600" dirty="0"/>
              <a:t>Föräldrarna är nu mycket oroliga och båda skulle vilja vara på sjukhuset men undrar om detta är möjligt. Vad svarar du och hur hanterar du i praktiken föräldrarnas eventuella vistelse på sjukhuset under inläggningen?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Jag skriver ett läkarutlåtande där det framgår att barnet vårdas inneliggande på sjukhus och då kan möjligheten till tillfällig föräldrapenning finnas för båda föräldrarna samtidigt </a:t>
            </a:r>
          </a:p>
          <a:p>
            <a:pPr marL="0" indent="0">
              <a:buNone/>
            </a:pPr>
            <a:endParaRPr lang="sv-SE" sz="1600" i="1" dirty="0">
              <a:solidFill>
                <a:schemeClr val="accent4"/>
              </a:solidFill>
            </a:endParaRPr>
          </a:p>
          <a:p>
            <a:pPr marL="0" indent="0">
              <a:buNone/>
            </a:pPr>
            <a:r>
              <a:rPr lang="sv-SE" sz="1000" i="1" dirty="0">
                <a:solidFill>
                  <a:schemeClr val="tx1">
                    <a:lumMod val="50000"/>
                    <a:lumOff val="50000"/>
                  </a:schemeClr>
                </a:solidFill>
              </a:rPr>
              <a:t>(Kursmål förklara och tillämpa lagar och förordningar relaterade till kursens medicinska specialitetsområden). </a:t>
            </a:r>
            <a:endParaRPr lang="sv-SE" sz="1000" dirty="0">
              <a:solidFill>
                <a:schemeClr val="tx1">
                  <a:lumMod val="50000"/>
                  <a:lumOff val="50000"/>
                </a:schemeClr>
              </a:solidFill>
            </a:endParaRPr>
          </a:p>
          <a:p>
            <a:pPr marL="0" indent="0">
              <a:buNone/>
            </a:pPr>
            <a:endParaRPr lang="sv-SE" sz="1600" dirty="0">
              <a:solidFill>
                <a:schemeClr val="accent1"/>
              </a:solidFill>
            </a:endParaRPr>
          </a:p>
        </p:txBody>
      </p:sp>
    </p:spTree>
    <p:extLst>
      <p:ext uri="{BB962C8B-B14F-4D97-AF65-F5344CB8AC3E}">
        <p14:creationId xmlns:p14="http://schemas.microsoft.com/office/powerpoint/2010/main" val="2378349717"/>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8 – barn, 13 år </a:t>
            </a:r>
          </a:p>
          <a:p>
            <a:pPr marL="0" indent="0">
              <a:buNone/>
            </a:pPr>
            <a:r>
              <a:rPr lang="sv-SE" sz="1200" i="1" dirty="0">
                <a:solidFill>
                  <a:schemeClr val="tx1">
                    <a:lumMod val="50000"/>
                    <a:lumOff val="50000"/>
                  </a:schemeClr>
                </a:solidFill>
              </a:rPr>
              <a:t>En familj, vars 13 åriga barn har insjuknat i typ I diabetes sedan 6 månader, har senaste dagarna haft blodglukosvärden som varierat mycket, och barnet mår inte riktigt bra. Föräldrarna ringer till dig som är ansvarig läkare för att fråga hur de ska göra de kommande dagarna. Ni kommer tillsammans fram till att om barnet är hemma med en vuxen kan de stabilisera tillståndet med kontinuerligt telefonstöd från barndiabetesteamet.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Föräldrarna hanterar situationen med stöd från barndiabetesteamet under 1 veckas tid men klarar inte av att komma till rätta med problemet. Du bedömer att barnets tillstånd har förvärrats alltmer och kräver sjukhusvård (så kallad ”omstart”). </a:t>
            </a:r>
            <a:br>
              <a:rPr lang="sv-SE" sz="1600" dirty="0"/>
            </a:br>
            <a:br>
              <a:rPr lang="sv-SE" sz="1600" dirty="0"/>
            </a:br>
            <a:r>
              <a:rPr lang="sv-SE" sz="1600" dirty="0"/>
              <a:t>Efter 1 veckas tid börjar det bli aktuellt att skriva ut barnet även om sjukdomstillståndet ännu inte är helt stabilt. Föräldrarna vill gärna fortsätta med tillfällig föräldrapenning under en tid efter utskrivningen av deras barn. </a:t>
            </a:r>
            <a:br>
              <a:rPr lang="sv-SE" sz="1600" dirty="0"/>
            </a:br>
            <a:br>
              <a:rPr lang="sv-SE" sz="1600" dirty="0"/>
            </a:br>
            <a:r>
              <a:rPr lang="sv-SE" sz="1600" b="1" dirty="0"/>
              <a:t>Fråga 8:3 (1p) </a:t>
            </a:r>
            <a:br>
              <a:rPr lang="sv-SE" sz="1600" b="1" dirty="0"/>
            </a:br>
            <a:r>
              <a:rPr lang="sv-SE" sz="1600" dirty="0"/>
              <a:t>Hur länge kan båda föräldrarna få tillfällig föräldrapenning samtidigt?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1333139612"/>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8 – barn, 13 år </a:t>
            </a:r>
          </a:p>
          <a:p>
            <a:pPr marL="0" indent="0">
              <a:buNone/>
            </a:pPr>
            <a:r>
              <a:rPr lang="sv-SE" sz="1200" i="1" dirty="0">
                <a:solidFill>
                  <a:schemeClr val="tx1">
                    <a:lumMod val="50000"/>
                    <a:lumOff val="50000"/>
                  </a:schemeClr>
                </a:solidFill>
              </a:rPr>
              <a:t>En familj, vars 13 åriga barn har insjuknat i typ I diabetes sedan 6 månader, har senaste dagarna haft blodglukosvärden som varierat mycket, och barnet mår inte riktigt bra. Föräldrarna ringer till dig som är ansvarig läkare för att fråga hur de ska göra de kommande dagarna. Ni kommer tillsammans fram till att om barnet är hemma med en vuxen kan de stabilisera tillståndet med kontinuerligt telefonstöd från barndiabetesteamet.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Föräldrarna hanterar situationen med stöd från barndiabetesteamet under 1 veckas tid men klarar inte av att komma till rätta med problemet. Du bedömer att barnets tillstånd har förvärrats alltmer och kräver sjukhusvård (så kallad ”omstart”). </a:t>
            </a:r>
            <a:br>
              <a:rPr lang="sv-SE" sz="1600" dirty="0"/>
            </a:br>
            <a:br>
              <a:rPr lang="sv-SE" sz="1600" dirty="0"/>
            </a:br>
            <a:r>
              <a:rPr lang="sv-SE" sz="1600" dirty="0"/>
              <a:t>Efter 1 veckas tid börjar det bli aktuellt att skriva ut barnet även om sjukdomstillståndet ännu inte är helt stabilt. Föräldrarna vill gärna fortsätta med tillfällig föräldrapenning under en tid efter utskrivningen av deras barn. </a:t>
            </a:r>
            <a:br>
              <a:rPr lang="sv-SE" sz="1600" dirty="0"/>
            </a:br>
            <a:br>
              <a:rPr lang="sv-SE" sz="1600" dirty="0"/>
            </a:br>
            <a:r>
              <a:rPr lang="sv-SE" sz="1600" b="1" dirty="0"/>
              <a:t>Fråga 8:3 (1p) </a:t>
            </a:r>
            <a:br>
              <a:rPr lang="sv-SE" sz="1600" b="1" dirty="0"/>
            </a:br>
            <a:r>
              <a:rPr lang="sv-SE" sz="1600" dirty="0"/>
              <a:t>Hur länge kan båda föräldrarna få tillfällig föräldrapenning samtidigt? </a:t>
            </a:r>
            <a:br>
              <a:rPr lang="sv-SE" sz="1600" dirty="0"/>
            </a:br>
            <a:br>
              <a:rPr lang="sv-SE" sz="1600" dirty="0"/>
            </a:br>
            <a:r>
              <a:rPr lang="sv-SE" sz="1600" dirty="0">
                <a:solidFill>
                  <a:schemeClr val="accent4"/>
                </a:solidFill>
              </a:rPr>
              <a:t>Svarsförslag: </a:t>
            </a:r>
            <a:br>
              <a:rPr lang="sv-SE" sz="1600" b="1" dirty="0">
                <a:solidFill>
                  <a:schemeClr val="accent4"/>
                </a:solidFill>
              </a:rPr>
            </a:br>
            <a:r>
              <a:rPr lang="sv-SE" sz="1600" dirty="0">
                <a:solidFill>
                  <a:schemeClr val="accent4"/>
                </a:solidFill>
              </a:rPr>
              <a:t>Så länge som barnet vårdas inneliggande på sjukhus kan möjligheten till tillfällig föräldrapenning finnas för båda föräldrarna och därefter om det bedöms att båda föräldrarna krävs som del i barnets behandling </a:t>
            </a:r>
          </a:p>
          <a:p>
            <a:pPr marL="0" indent="0">
              <a:buNone/>
            </a:pPr>
            <a:endParaRPr lang="sv-SE" sz="1600" i="1" dirty="0">
              <a:solidFill>
                <a:schemeClr val="accent4"/>
              </a:solidFill>
            </a:endParaRPr>
          </a:p>
          <a:p>
            <a:pPr marL="0" indent="0">
              <a:buNone/>
            </a:pPr>
            <a:r>
              <a:rPr lang="sv-SE" sz="1000" i="1" dirty="0">
                <a:solidFill>
                  <a:schemeClr val="tx1">
                    <a:lumMod val="50000"/>
                    <a:lumOff val="50000"/>
                  </a:schemeClr>
                </a:solidFill>
              </a:rPr>
              <a:t>(Kursmål förklara och tillämpa lagar och förordningar relaterade till kursens medicinska specialitetsområden). </a:t>
            </a:r>
            <a:endParaRPr lang="sv-SE" sz="1000" dirty="0">
              <a:solidFill>
                <a:schemeClr val="tx1">
                  <a:lumMod val="50000"/>
                  <a:lumOff val="50000"/>
                </a:schemeClr>
              </a:solidFill>
            </a:endParaRPr>
          </a:p>
          <a:p>
            <a:pPr marL="0" indent="0">
              <a:buNone/>
            </a:pPr>
            <a:endParaRPr lang="sv-SE" sz="1600" dirty="0">
              <a:solidFill>
                <a:schemeClr val="accent1"/>
              </a:solidFill>
            </a:endParaRPr>
          </a:p>
        </p:txBody>
      </p:sp>
    </p:spTree>
    <p:extLst>
      <p:ext uri="{BB962C8B-B14F-4D97-AF65-F5344CB8AC3E}">
        <p14:creationId xmlns:p14="http://schemas.microsoft.com/office/powerpoint/2010/main" val="2785573334"/>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8 – barn, 13 år </a:t>
            </a:r>
          </a:p>
          <a:p>
            <a:pPr marL="0" indent="0">
              <a:buNone/>
            </a:pPr>
            <a:r>
              <a:rPr lang="sv-SE" sz="1200" i="1" dirty="0">
                <a:solidFill>
                  <a:schemeClr val="tx1">
                    <a:lumMod val="50000"/>
                    <a:lumOff val="50000"/>
                  </a:schemeClr>
                </a:solidFill>
              </a:rPr>
              <a:t>En familj, vars 13 åriga barn har insjuknat i typ I diabetes sedan 6 månader, har senaste dagarna haft blodglukosvärden som varierat mycket, och barnet mår inte riktigt bra. Föräldrarna ringer till dig som är ansvarig läkare för att fråga hur de ska göra de kommande dagarna. Ni kommer tillsammans fram till att om barnet är hemma med en vuxen kan de stabilisera tillståndet med kontinuerligt telefonstöd från barndiabetesteamet.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Föräldrarna hanterar situationen med stöd från barndiabetesteamet under 1 veckas tid men klarar inte av att komma till rätta med problemet. Du bedömer att barnets tillstånd har förvärrats alltmer och kräver sjukhusvård (så kallad ”omstart”).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Efter 1 veckas tid börjar det bli aktuellt att skriva ut barnet även om sjukdomstillståndet ännu inte är helt stabilt. Föräldrarna vill gärna fortsätta med tillfällig föräldrapenning under en tid efter utskrivningen av deras barn. </a:t>
            </a:r>
            <a:br>
              <a:rPr lang="sv-SE" sz="1200" i="1" dirty="0">
                <a:solidFill>
                  <a:schemeClr val="tx1">
                    <a:lumMod val="50000"/>
                    <a:lumOff val="50000"/>
                  </a:schemeClr>
                </a:solidFill>
              </a:rPr>
            </a:br>
            <a:br>
              <a:rPr lang="sv-SE" sz="1600" dirty="0"/>
            </a:br>
            <a:r>
              <a:rPr lang="sv-SE" sz="1600" dirty="0"/>
              <a:t>Barnet är nu 15 år då det har gått 2 år sedan föregående scenario. Barnet har sedan två dagar tillbaka igen haft svängande blodglukosnivåer på samma sätt som i början av förra incidenten. När föräldrarna kontaktar barndiabetesteamet har läget dock stabiliserats men föräldrarna blir direkt mycket rädda och ser framför sig en liknande utveckling som förra gången. De vill att barnet stannar hemma för säkerhets skull och de vill också stanna hemma och övervaka i förebyggande syfte. </a:t>
            </a:r>
            <a:br>
              <a:rPr lang="sv-SE" sz="1600" dirty="0"/>
            </a:br>
            <a:br>
              <a:rPr lang="sv-SE" sz="1600" dirty="0"/>
            </a:br>
            <a:r>
              <a:rPr lang="sv-SE" sz="1600" b="1" dirty="0"/>
              <a:t>Fråga 8:4 (1p) </a:t>
            </a:r>
            <a:br>
              <a:rPr lang="sv-SE" sz="1600" b="1" dirty="0"/>
            </a:br>
            <a:r>
              <a:rPr lang="sv-SE" sz="1600" dirty="0"/>
              <a:t>Du ringer upp föräldrarna som ber att få ett intyg så de kan stanna hemma med barnet för att förebygga att deras barn ska bli sämre? Vad svarar du? </a:t>
            </a:r>
            <a:br>
              <a:rPr lang="sv-SE" sz="1600" dirty="0"/>
            </a:br>
            <a:br>
              <a:rPr lang="sv-SE" sz="1600" dirty="0"/>
            </a:br>
            <a:endParaRPr lang="sv-SE" sz="1600" dirty="0">
              <a:solidFill>
                <a:schemeClr val="accent1"/>
              </a:solidFill>
            </a:endParaRPr>
          </a:p>
        </p:txBody>
      </p:sp>
    </p:spTree>
    <p:extLst>
      <p:ext uri="{BB962C8B-B14F-4D97-AF65-F5344CB8AC3E}">
        <p14:creationId xmlns:p14="http://schemas.microsoft.com/office/powerpoint/2010/main" val="1474909006"/>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8 – barn, 13 år </a:t>
            </a:r>
          </a:p>
          <a:p>
            <a:pPr marL="0" indent="0">
              <a:buNone/>
            </a:pPr>
            <a:r>
              <a:rPr lang="sv-SE" sz="1200" i="1" dirty="0">
                <a:solidFill>
                  <a:schemeClr val="tx1">
                    <a:lumMod val="50000"/>
                    <a:lumOff val="50000"/>
                  </a:schemeClr>
                </a:solidFill>
              </a:rPr>
              <a:t>En familj, vars 13 åriga barn har insjuknat i typ I diabetes sedan 6 månader, har senaste dagarna haft blodglukosvärden som varierat mycket, och barnet mår inte riktigt bra. Föräldrarna ringer till dig som är ansvarig läkare för att fråga hur de ska göra de kommande dagarna. Ni kommer tillsammans fram till att om barnet är hemma med en vuxen kan de stabilisera tillståndet med kontinuerligt telefonstöd från barndiabetesteamet.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Föräldrarna hanterar situationen med stöd från barndiabetesteamet under 1 veckas tid men klarar inte av att komma till rätta med problemet. Du bedömer att barnets tillstånd har förvärrats alltmer och kräver sjukhusvård (så kallad ”omstart”).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Efter 1 veckas tid börjar det bli aktuellt att skriva ut barnet även om sjukdomstillståndet ännu inte är helt stabilt. Föräldrarna vill gärna fortsätta med tillfällig föräldrapenning under en tid efter utskrivningen av deras barn. </a:t>
            </a:r>
            <a:br>
              <a:rPr lang="sv-SE" sz="1200" i="1" dirty="0">
                <a:solidFill>
                  <a:schemeClr val="tx1">
                    <a:lumMod val="50000"/>
                    <a:lumOff val="50000"/>
                  </a:schemeClr>
                </a:solidFill>
              </a:rPr>
            </a:br>
            <a:br>
              <a:rPr lang="sv-SE" sz="1600" dirty="0"/>
            </a:br>
            <a:r>
              <a:rPr lang="sv-SE" sz="1600" dirty="0"/>
              <a:t>Barnet är nu 15 år då det har gått 2 år sedan föregående scenario. Barnet har sedan två dagar tillbaka igen haft svängande blodglukosnivåer på samma sätt som i början av förra incidenten. När föräldrarna kontaktar barndiabetesteamet har läget dock stabiliserats men föräldrarna blir direkt mycket rädda och ser framför sig en liknande utveckling som förra gången. De vill att barnet stannar hemma för säkerhets skull och de vill också stanna hemma och övervaka i förebyggande syfte. </a:t>
            </a:r>
            <a:br>
              <a:rPr lang="sv-SE" sz="1600" dirty="0"/>
            </a:br>
            <a:br>
              <a:rPr lang="sv-SE" sz="1600" dirty="0"/>
            </a:br>
            <a:r>
              <a:rPr lang="sv-SE" sz="1600" b="1" dirty="0"/>
              <a:t>Fråga 8:4 (1p) </a:t>
            </a:r>
            <a:br>
              <a:rPr lang="sv-SE" sz="1600" b="1" dirty="0"/>
            </a:br>
            <a:r>
              <a:rPr lang="sv-SE" sz="1600" dirty="0"/>
              <a:t>Du ringer upp föräldrarna som ber att få ett intyg så de kan stanna hemma med barnet för att förebygga att deras barn ska bli sämre? Vad svarar du?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Jag informerar om att möjlighet till tillfällig föräldrapenning inte finns i förebyggande syfte utifrån att barnet riskerar att bli försämrad i sin diabetes och därför kan jag inte skriva ett läkarutlåtande för tillfällig föräldrapenning </a:t>
            </a:r>
          </a:p>
          <a:p>
            <a:pPr marL="0" indent="0">
              <a:buNone/>
            </a:pPr>
            <a:endParaRPr lang="sv-SE" sz="1600" i="1" dirty="0">
              <a:solidFill>
                <a:schemeClr val="accent4"/>
              </a:solidFill>
            </a:endParaRPr>
          </a:p>
          <a:p>
            <a:pPr marL="0" indent="0">
              <a:buNone/>
            </a:pPr>
            <a:r>
              <a:rPr lang="sv-SE" sz="1000" i="1" dirty="0">
                <a:solidFill>
                  <a:schemeClr val="tx1">
                    <a:lumMod val="50000"/>
                    <a:lumOff val="50000"/>
                  </a:schemeClr>
                </a:solidFill>
              </a:rPr>
              <a:t>(Kursmål förklara och tillämpa lagar och förordningar relaterade till kursens medicinska specialitetsområden). </a:t>
            </a:r>
            <a:endParaRPr lang="sv-SE" sz="1000" dirty="0">
              <a:solidFill>
                <a:schemeClr val="tx1">
                  <a:lumMod val="50000"/>
                  <a:lumOff val="50000"/>
                </a:schemeClr>
              </a:solidFill>
            </a:endParaRPr>
          </a:p>
          <a:p>
            <a:pPr marL="0" indent="0">
              <a:buNone/>
            </a:pPr>
            <a:endParaRPr lang="sv-SE" sz="1600" dirty="0">
              <a:solidFill>
                <a:schemeClr val="accent1"/>
              </a:solidFill>
            </a:endParaRPr>
          </a:p>
        </p:txBody>
      </p:sp>
    </p:spTree>
    <p:extLst>
      <p:ext uri="{BB962C8B-B14F-4D97-AF65-F5344CB8AC3E}">
        <p14:creationId xmlns:p14="http://schemas.microsoft.com/office/powerpoint/2010/main" val="8586548"/>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5ACE580-4F11-0891-5341-C3121225C24F}"/>
              </a:ext>
            </a:extLst>
          </p:cNvPr>
          <p:cNvSpPr>
            <a:spLocks noGrp="1"/>
          </p:cNvSpPr>
          <p:nvPr>
            <p:ph idx="1"/>
          </p:nvPr>
        </p:nvSpPr>
        <p:spPr>
          <a:xfrm>
            <a:off x="463639" y="373486"/>
            <a:ext cx="11513713" cy="6484513"/>
          </a:xfrm>
        </p:spPr>
        <p:txBody>
          <a:bodyPr>
            <a:noAutofit/>
          </a:bodyPr>
          <a:lstStyle/>
          <a:p>
            <a:pPr marL="0" indent="0">
              <a:buNone/>
            </a:pPr>
            <a:r>
              <a:rPr lang="sv-SE" sz="1600" b="1" dirty="0"/>
              <a:t>Fall 8 – barn, 13 år </a:t>
            </a:r>
          </a:p>
          <a:p>
            <a:pPr marL="0" indent="0">
              <a:buNone/>
            </a:pPr>
            <a:r>
              <a:rPr lang="sv-SE" sz="1600" dirty="0"/>
              <a:t>Det har nu gått flera år och barnet har vuxit upp och blivit en ung kvinna. Hon arbetar nu i Helsingborg där hon träffade sin danske man som övertalade henne att flytta permanent till Danmark. De väntar sitt första barn. Graviditetsillamåendet är dock mycket besvärligt på morgonen och förhindrar arbete. Dessutom arbetar hon inom kemikalieindustri och hanterar ämnen som kan orsaka missbildningar hos fostret. Arbetsgivaren har ingen möjlighet att omplacera till andra arbetsuppgifter. </a:t>
            </a:r>
            <a:br>
              <a:rPr lang="sv-SE" sz="1600" dirty="0"/>
            </a:br>
            <a:br>
              <a:rPr lang="sv-SE" sz="1600" dirty="0"/>
            </a:br>
            <a:r>
              <a:rPr lang="sv-SE" sz="1600" b="1" dirty="0"/>
              <a:t>Fråga 8:5 (1p) </a:t>
            </a:r>
            <a:br>
              <a:rPr lang="sv-SE" sz="1600" b="1" dirty="0"/>
            </a:br>
            <a:r>
              <a:rPr lang="sv-SE" sz="1600" dirty="0"/>
              <a:t>Vad gäller nu avseende sjukskrivning? När illamåendet har gått över och hon kan jobba igen, måste hon då säga upp sig, eller finns det någon annan försäkring man skulle kunna använda? </a:t>
            </a:r>
            <a:br>
              <a:rPr lang="sv-SE" sz="1600" dirty="0"/>
            </a:br>
            <a:br>
              <a:rPr lang="sv-SE" sz="1600" dirty="0"/>
            </a:br>
            <a:r>
              <a:rPr lang="sv-SE" sz="1600" dirty="0">
                <a:solidFill>
                  <a:schemeClr val="accent4"/>
                </a:solidFill>
              </a:rPr>
              <a:t>Svarsförslag: Hon har rätt att bli sjukskriven i Sverige eftersom hon arbetar där. Sjukskrivningen kan vara deltid i detta fall eftersom illamåendet är värst på morgonen. Graviditetspenning för risker i arbetsmiljön kan gälla från den dagen förbudet att vistas i miljön gäller</a:t>
            </a:r>
          </a:p>
          <a:p>
            <a:pPr marL="0" indent="0">
              <a:buNone/>
            </a:pPr>
            <a:endParaRPr lang="sv-SE" sz="1600" i="1" dirty="0">
              <a:solidFill>
                <a:schemeClr val="accent4"/>
              </a:solidFill>
            </a:endParaRPr>
          </a:p>
          <a:p>
            <a:pPr marL="0" indent="0">
              <a:buNone/>
            </a:pPr>
            <a:r>
              <a:rPr lang="sv-SE" sz="1600" dirty="0">
                <a:solidFill>
                  <a:schemeClr val="accent1"/>
                </a:solidFill>
              </a:rPr>
              <a:t>Slut på fall 8!</a:t>
            </a:r>
          </a:p>
          <a:p>
            <a:pPr marL="0" indent="0">
              <a:buNone/>
            </a:pPr>
            <a:r>
              <a:rPr lang="sv-SE" sz="1000" i="1" dirty="0">
                <a:solidFill>
                  <a:schemeClr val="tx1">
                    <a:lumMod val="50000"/>
                    <a:lumOff val="50000"/>
                  </a:schemeClr>
                </a:solidFill>
              </a:rPr>
              <a:t>(Kursmål förklara och tillämpa lagar och förordningar relaterade till kursens medicinska specialitetsområden). </a:t>
            </a:r>
            <a:endParaRPr lang="sv-SE" sz="1000" dirty="0">
              <a:solidFill>
                <a:schemeClr val="tx1">
                  <a:lumMod val="50000"/>
                  <a:lumOff val="50000"/>
                </a:schemeClr>
              </a:solidFill>
            </a:endParaRPr>
          </a:p>
          <a:p>
            <a:pPr marL="0" indent="0">
              <a:buNone/>
            </a:pPr>
            <a:endParaRPr lang="sv-SE" sz="1600" dirty="0">
              <a:solidFill>
                <a:schemeClr val="accent1"/>
              </a:solidFill>
            </a:endParaRPr>
          </a:p>
        </p:txBody>
      </p:sp>
    </p:spTree>
    <p:extLst>
      <p:ext uri="{BB962C8B-B14F-4D97-AF65-F5344CB8AC3E}">
        <p14:creationId xmlns:p14="http://schemas.microsoft.com/office/powerpoint/2010/main" val="20708871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3, Louise 31 år </a:t>
            </a:r>
            <a:endParaRPr lang="sv-SE" sz="1600" dirty="0"/>
          </a:p>
          <a:p>
            <a:pPr marL="0" indent="0">
              <a:buNone/>
            </a:pPr>
            <a:r>
              <a:rPr lang="sv-SE" sz="1600" dirty="0"/>
              <a:t>31-årig kvinna med PCOS skrivs in på mödrahälsovården i graviditetsvecka 11. Hon var aktuell på reproduktionsmedicinskt centrum på grund av ofrivillig barnlöshet 2020. Nu spontant gravid med SM 6/1. </a:t>
            </a:r>
            <a:r>
              <a:rPr lang="sv-SE" sz="1600" dirty="0" err="1"/>
              <a:t>Fö</a:t>
            </a:r>
            <a:r>
              <a:rPr lang="sv-SE" sz="1600" dirty="0"/>
              <a:t> frisk. III-gravida, I-para, akut </a:t>
            </a:r>
            <a:r>
              <a:rPr lang="sv-SE" sz="1600" dirty="0" err="1"/>
              <a:t>sectio</a:t>
            </a:r>
            <a:r>
              <a:rPr lang="sv-SE" sz="1600" dirty="0"/>
              <a:t> 2016 på Östra sjukhuset där Louise bodde då. BMI 33. Bor med mannen i Grebo utanför Linköping. Har en dotter på 5 år. Mannens första barn. EDPS 2 poäng. </a:t>
            </a:r>
          </a:p>
          <a:p>
            <a:pPr marL="0" indent="0">
              <a:buNone/>
            </a:pPr>
            <a:r>
              <a:rPr lang="sv-SE" sz="1600" dirty="0"/>
              <a:t>Tidigare graviditeter: Enligt Louise normal graviditet. Panikångest första graviditeten. Erbjöds sömntablett då, använde enstaka. Uppsagd från arbetet under pandemin. </a:t>
            </a:r>
          </a:p>
          <a:p>
            <a:pPr marL="0" indent="0">
              <a:buNone/>
            </a:pPr>
            <a:r>
              <a:rPr lang="sv-SE" sz="1600" dirty="0"/>
              <a:t>Överkänslighet: katter </a:t>
            </a:r>
            <a:br>
              <a:rPr lang="sv-SE" sz="1600" dirty="0"/>
            </a:br>
            <a:br>
              <a:rPr lang="sv-SE" sz="1600" dirty="0"/>
            </a:br>
            <a:r>
              <a:rPr lang="sv-SE" sz="1600" b="1" dirty="0"/>
              <a:t>Fråga 3:1 (2p) </a:t>
            </a:r>
            <a:r>
              <a:rPr lang="sv-SE" sz="1600" dirty="0"/>
              <a:t>Riskbedöm graviditeten och föreslå en graviditetsplanering, motivera ditt förslag. </a:t>
            </a:r>
            <a:br>
              <a:rPr lang="sv-SE" sz="1600" dirty="0"/>
            </a:b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3561740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3, Louise 31 år </a:t>
            </a:r>
            <a:endParaRPr lang="sv-SE" sz="1600" dirty="0"/>
          </a:p>
          <a:p>
            <a:pPr marL="0" indent="0">
              <a:buNone/>
            </a:pPr>
            <a:r>
              <a:rPr lang="sv-SE" sz="1600" dirty="0"/>
              <a:t>31-årig kvinna med PCOS skrivs in på mödrahälsovården i graviditetsvecka 11. Hon var aktuell på reproduktionsmedicinskt centrum på grund av ofrivillig barnlöshet 2020. Nu spontant gravid med SM 6/1. </a:t>
            </a:r>
            <a:r>
              <a:rPr lang="sv-SE" sz="1600" dirty="0" err="1"/>
              <a:t>Fö</a:t>
            </a:r>
            <a:r>
              <a:rPr lang="sv-SE" sz="1600" dirty="0"/>
              <a:t> frisk. III-gravida, I-para, akut </a:t>
            </a:r>
            <a:r>
              <a:rPr lang="sv-SE" sz="1600" dirty="0" err="1"/>
              <a:t>sectio</a:t>
            </a:r>
            <a:r>
              <a:rPr lang="sv-SE" sz="1600" dirty="0"/>
              <a:t> 2016 på Östra sjukhuset där Louise bodde då. BMI 33. Bor med mannen i Grebo utanför Linköping. Har en dotter på 5 år. Mannens första barn. EDPS 2 poäng. </a:t>
            </a:r>
          </a:p>
          <a:p>
            <a:pPr marL="0" indent="0">
              <a:buNone/>
            </a:pPr>
            <a:r>
              <a:rPr lang="sv-SE" sz="1600" dirty="0"/>
              <a:t>Tidigare graviditeter: Enligt Louise normal graviditet. Panikångest första graviditeten. Erbjöds sömntablett då, använde enstaka. Uppsagd från arbetet under pandemin. </a:t>
            </a:r>
          </a:p>
          <a:p>
            <a:pPr marL="0" indent="0">
              <a:buNone/>
            </a:pPr>
            <a:r>
              <a:rPr lang="sv-SE" sz="1600" dirty="0"/>
              <a:t>Överkänslighet: katter </a:t>
            </a:r>
            <a:br>
              <a:rPr lang="sv-SE" sz="1600" dirty="0"/>
            </a:br>
            <a:br>
              <a:rPr lang="sv-SE" sz="1600" dirty="0"/>
            </a:br>
            <a:r>
              <a:rPr lang="sv-SE" sz="1600" b="1" dirty="0"/>
              <a:t>Fråga 3:1 (2p) </a:t>
            </a:r>
            <a:r>
              <a:rPr lang="sv-SE" sz="1600" dirty="0"/>
              <a:t>Riskbedöm graviditeten och föreslå en graviditetsplanering, motivera ditt förslag.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Medelrisk </a:t>
            </a:r>
            <a:r>
              <a:rPr lang="sv-SE" sz="1600" dirty="0" err="1">
                <a:solidFill>
                  <a:schemeClr val="accent4"/>
                </a:solidFill>
              </a:rPr>
              <a:t>pga</a:t>
            </a:r>
            <a:r>
              <a:rPr lang="sv-SE" sz="1600" dirty="0">
                <a:solidFill>
                  <a:schemeClr val="accent4"/>
                </a:solidFill>
              </a:rPr>
              <a:t> </a:t>
            </a:r>
            <a:r>
              <a:rPr lang="sv-SE" sz="1600" dirty="0" err="1">
                <a:solidFill>
                  <a:schemeClr val="accent4"/>
                </a:solidFill>
              </a:rPr>
              <a:t>högtBMI</a:t>
            </a:r>
            <a:r>
              <a:rPr lang="sv-SE" sz="1600" dirty="0">
                <a:solidFill>
                  <a:schemeClr val="accent4"/>
                </a:solidFill>
              </a:rPr>
              <a:t>: Kontroller </a:t>
            </a:r>
            <a:r>
              <a:rPr lang="sv-SE" sz="1600" dirty="0" err="1">
                <a:solidFill>
                  <a:schemeClr val="accent4"/>
                </a:solidFill>
              </a:rPr>
              <a:t>enl</a:t>
            </a:r>
            <a:r>
              <a:rPr lang="sv-SE" sz="1600" dirty="0">
                <a:solidFill>
                  <a:schemeClr val="accent4"/>
                </a:solidFill>
              </a:rPr>
              <a:t> basprogram OGTT i v29 </a:t>
            </a:r>
            <a:r>
              <a:rPr lang="sv-SE" sz="1600" dirty="0" err="1">
                <a:solidFill>
                  <a:schemeClr val="accent4"/>
                </a:solidFill>
              </a:rPr>
              <a:t>pga</a:t>
            </a:r>
            <a:r>
              <a:rPr lang="sv-SE" sz="1600" dirty="0">
                <a:solidFill>
                  <a:schemeClr val="accent4"/>
                </a:solidFill>
              </a:rPr>
              <a:t> BMI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12827313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3, Louise 31 år </a:t>
            </a:r>
            <a:endParaRPr lang="sv-SE" sz="1600" dirty="0"/>
          </a:p>
          <a:p>
            <a:pPr marL="0" indent="0">
              <a:buNone/>
            </a:pPr>
            <a:r>
              <a:rPr lang="sv-SE" sz="1600" dirty="0"/>
              <a:t>31-årig kvinna med PCOS skrivs in på mödrahälsovården i graviditetsvecka 11. Hon var aktuell på reproduktionsmedicinskt centrum på grund av ofrivillig barnlöshet 2020. Nu spontant gravid med SM 6/1. </a:t>
            </a:r>
            <a:r>
              <a:rPr lang="sv-SE" sz="1600" dirty="0" err="1"/>
              <a:t>Fö</a:t>
            </a:r>
            <a:r>
              <a:rPr lang="sv-SE" sz="1600" dirty="0"/>
              <a:t> frisk. III-gravida, I-para, akut </a:t>
            </a:r>
            <a:r>
              <a:rPr lang="sv-SE" sz="1600" dirty="0" err="1"/>
              <a:t>sectio</a:t>
            </a:r>
            <a:r>
              <a:rPr lang="sv-SE" sz="1600" dirty="0"/>
              <a:t> 2016 på Östra sjukhuset där Louise bodde då. BMI 33. Bor med mannen i Grebo utanför Linköping. Har en dotter på 5 år. Mannens första barn. EDPS 2 poäng. </a:t>
            </a:r>
          </a:p>
          <a:p>
            <a:pPr marL="0" indent="0">
              <a:buNone/>
            </a:pPr>
            <a:r>
              <a:rPr lang="sv-SE" sz="1600" dirty="0"/>
              <a:t>Tidigare graviditeter: Enligt Louise normal graviditet. Panikångest första graviditeten. Erbjöds sömntablett då, använde enstaka. Uppsagd från arbetet under pandemin. </a:t>
            </a:r>
          </a:p>
          <a:p>
            <a:pPr marL="0" indent="0">
              <a:buNone/>
            </a:pPr>
            <a:r>
              <a:rPr lang="sv-SE" sz="1600" dirty="0"/>
              <a:t>Överkänslighet: katter </a:t>
            </a:r>
            <a:br>
              <a:rPr lang="sv-SE" sz="1600" dirty="0"/>
            </a:br>
            <a:br>
              <a:rPr lang="sv-SE" sz="1600" dirty="0"/>
            </a:br>
            <a:r>
              <a:rPr lang="sv-SE" sz="1600" b="1" dirty="0"/>
              <a:t>Fråga 3:2 (2p) </a:t>
            </a:r>
            <a:r>
              <a:rPr lang="sv-SE" sz="1600" dirty="0"/>
              <a:t>Innebär det några risker under graviditet och förlossning att ha PCOS? Beskriv i så fall dessa. </a:t>
            </a:r>
            <a:br>
              <a:rPr lang="sv-SE" sz="1600" dirty="0"/>
            </a:br>
            <a:br>
              <a:rPr lang="sv-SE" sz="1600" dirty="0">
                <a:solidFill>
                  <a:schemeClr val="accent4"/>
                </a:solidFill>
              </a:rPr>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634452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3, Louise 31 år </a:t>
            </a:r>
            <a:endParaRPr lang="sv-SE" sz="1600" dirty="0"/>
          </a:p>
          <a:p>
            <a:pPr marL="0" indent="0">
              <a:buNone/>
            </a:pPr>
            <a:r>
              <a:rPr lang="sv-SE" sz="1600" dirty="0"/>
              <a:t>31-årig kvinna med PCOS skrivs in på mödrahälsovården i graviditetsvecka 11. Hon var aktuell på reproduktionsmedicinskt centrum på grund av ofrivillig barnlöshet 2020. Nu spontant gravid med SM 6/1. </a:t>
            </a:r>
            <a:r>
              <a:rPr lang="sv-SE" sz="1600" dirty="0" err="1"/>
              <a:t>Fö</a:t>
            </a:r>
            <a:r>
              <a:rPr lang="sv-SE" sz="1600" dirty="0"/>
              <a:t> frisk. III-gravida, I-para, akut </a:t>
            </a:r>
            <a:r>
              <a:rPr lang="sv-SE" sz="1600" dirty="0" err="1"/>
              <a:t>sectio</a:t>
            </a:r>
            <a:r>
              <a:rPr lang="sv-SE" sz="1600" dirty="0"/>
              <a:t> 2016 på Östra sjukhuset där Louise bodde då. BMI 33. Bor med mannen i Grebo utanför Linköping. Har en dotter på 5 år. Mannens första barn. EDPS 2 poäng. </a:t>
            </a:r>
          </a:p>
          <a:p>
            <a:pPr marL="0" indent="0">
              <a:buNone/>
            </a:pPr>
            <a:r>
              <a:rPr lang="sv-SE" sz="1600" dirty="0"/>
              <a:t>Tidigare graviditeter: Enligt Louise normal graviditet. Panikångest första graviditeten. Erbjöds sömntablett då, använde enstaka. Uppsagd från arbetet under pandemin. </a:t>
            </a:r>
          </a:p>
          <a:p>
            <a:pPr marL="0" indent="0">
              <a:buNone/>
            </a:pPr>
            <a:r>
              <a:rPr lang="sv-SE" sz="1600" dirty="0"/>
              <a:t>Överkänslighet: katter </a:t>
            </a:r>
            <a:br>
              <a:rPr lang="sv-SE" sz="1600" dirty="0"/>
            </a:br>
            <a:br>
              <a:rPr lang="sv-SE" sz="1600" dirty="0"/>
            </a:br>
            <a:r>
              <a:rPr lang="sv-SE" sz="1600" b="1" dirty="0"/>
              <a:t>Fråga 3:2 (2p) </a:t>
            </a:r>
            <a:r>
              <a:rPr lang="sv-SE" sz="1600" dirty="0"/>
              <a:t>Innebär det några risker under graviditet och förlossning att ha PCOS? Beskriv i så fall dessa. </a:t>
            </a:r>
            <a:br>
              <a:rPr lang="sv-SE" sz="1600" dirty="0"/>
            </a:br>
            <a:br>
              <a:rPr lang="sv-SE" sz="1600" dirty="0">
                <a:solidFill>
                  <a:schemeClr val="accent4"/>
                </a:solidFill>
              </a:rPr>
            </a:br>
            <a:r>
              <a:rPr lang="sv-SE" sz="1600" dirty="0">
                <a:solidFill>
                  <a:schemeClr val="accent4"/>
                </a:solidFill>
              </a:rPr>
              <a:t>Svarsförslag: </a:t>
            </a:r>
            <a:br>
              <a:rPr lang="sv-SE" sz="1600" dirty="0">
                <a:solidFill>
                  <a:schemeClr val="accent4"/>
                </a:solidFill>
              </a:rPr>
            </a:br>
            <a:r>
              <a:rPr lang="sv-SE" sz="1600" dirty="0">
                <a:solidFill>
                  <a:schemeClr val="accent4"/>
                </a:solidFill>
              </a:rPr>
              <a:t>Ja, ökad risk för missfall, GDM, hypertoni, preeklampsi, prematuritet, SGA/IUGR, kejsarsnitt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526138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200" y="656823"/>
            <a:ext cx="10515600" cy="5520140"/>
          </a:xfrm>
        </p:spPr>
        <p:txBody>
          <a:bodyPr>
            <a:normAutofit/>
          </a:bodyPr>
          <a:lstStyle/>
          <a:p>
            <a:pPr marL="0" indent="0">
              <a:buNone/>
            </a:pPr>
            <a:r>
              <a:rPr lang="sv-SE" sz="1600" dirty="0"/>
              <a:t>Fall 1 – Annelie, 66 år </a:t>
            </a:r>
          </a:p>
          <a:p>
            <a:pPr marL="0" indent="0">
              <a:buNone/>
            </a:pPr>
            <a:r>
              <a:rPr lang="sv-SE" sz="1600" dirty="0">
                <a:solidFill>
                  <a:schemeClr val="tx1">
                    <a:lumMod val="50000"/>
                    <a:lumOff val="50000"/>
                  </a:schemeClr>
                </a:solidFill>
              </a:rPr>
              <a:t>Annelie upplever att hon sista halvåret har blivit svullen om magen, så mycket att kläderna inte längre passar. Hon har tänkt att det beror på att hon inte längre rör så mycket på sig sedan hon fick besvär med höfterna för 4 år sedan. De senaste månaderna har hon också noterat obehag som tyngdkänsla i underlivet samt att det är något som buktar ut ur slidan. Hon känner sig ständigt kissnödig och går oftare på toa, men upplever att blåsan inte töms ordentligt. </a:t>
            </a:r>
          </a:p>
          <a:p>
            <a:pPr marL="0" indent="0">
              <a:buNone/>
            </a:pPr>
            <a:r>
              <a:rPr lang="sv-SE" sz="1600" dirty="0">
                <a:solidFill>
                  <a:schemeClr val="tx1">
                    <a:lumMod val="50000"/>
                    <a:lumOff val="50000"/>
                  </a:schemeClr>
                </a:solidFill>
              </a:rPr>
              <a:t>Annelie fick i förra veckan blödning från underlivet när hon var på toan och beställde därför tid på gynmottagningen där du som läkare träffar henne. </a:t>
            </a:r>
          </a:p>
          <a:p>
            <a:pPr marL="0" indent="0">
              <a:buNone/>
            </a:pPr>
            <a:endParaRPr lang="sv-SE" sz="1600" dirty="0"/>
          </a:p>
          <a:p>
            <a:pPr marL="0" indent="0">
              <a:buNone/>
            </a:pPr>
            <a:r>
              <a:rPr lang="sv-SE" sz="1600" dirty="0"/>
              <a:t>Fråga 1:2 (2p) </a:t>
            </a:r>
          </a:p>
          <a:p>
            <a:pPr marL="0" indent="0">
              <a:buNone/>
            </a:pPr>
            <a:r>
              <a:rPr lang="sv-SE" sz="1600" dirty="0"/>
              <a:t>Du fördjupar anamnesen. Vad avser du fråga om? Motivera kort. </a:t>
            </a:r>
          </a:p>
          <a:p>
            <a:pPr marL="0" indent="0">
              <a:buNone/>
            </a:pPr>
            <a:endParaRPr lang="sv-SE" sz="1600" dirty="0"/>
          </a:p>
          <a:p>
            <a:pPr marL="0" indent="0">
              <a:buNone/>
            </a:pPr>
            <a:r>
              <a:rPr lang="sv-SE" sz="1600" dirty="0">
                <a:solidFill>
                  <a:schemeClr val="accent4"/>
                </a:solidFill>
              </a:rPr>
              <a:t>Svarsförslag: </a:t>
            </a:r>
          </a:p>
          <a:p>
            <a:pPr marL="0" indent="0">
              <a:buNone/>
            </a:pPr>
            <a:r>
              <a:rPr lang="sv-SE" sz="1600" dirty="0">
                <a:solidFill>
                  <a:schemeClr val="accent4"/>
                </a:solidFill>
              </a:rPr>
              <a:t>Allmän anamnes inklusive medicinering, hereditet, socialanamnes, gynekologisk och obstetrisk anamnes samt detaljerad urinvägs- och </a:t>
            </a:r>
            <a:r>
              <a:rPr lang="sv-SE" sz="1600" dirty="0" err="1">
                <a:solidFill>
                  <a:schemeClr val="accent4"/>
                </a:solidFill>
              </a:rPr>
              <a:t>gastrointestinal</a:t>
            </a:r>
            <a:r>
              <a:rPr lang="sv-SE" sz="1600" dirty="0">
                <a:solidFill>
                  <a:schemeClr val="accent4"/>
                </a:solidFill>
              </a:rPr>
              <a:t> anamnes. </a:t>
            </a:r>
          </a:p>
          <a:p>
            <a:pPr marL="0" indent="0">
              <a:buNone/>
            </a:pPr>
            <a:endParaRPr lang="sv-SE" sz="1600" dirty="0"/>
          </a:p>
          <a:p>
            <a:endParaRPr lang="sv-SE" sz="1600" dirty="0"/>
          </a:p>
        </p:txBody>
      </p:sp>
    </p:spTree>
    <p:extLst>
      <p:ext uri="{BB962C8B-B14F-4D97-AF65-F5344CB8AC3E}">
        <p14:creationId xmlns:p14="http://schemas.microsoft.com/office/powerpoint/2010/main" val="36026542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3, Louise 31 år </a:t>
            </a:r>
            <a:endParaRPr lang="sv-SE" sz="1600" dirty="0"/>
          </a:p>
          <a:p>
            <a:pPr marL="0" indent="0">
              <a:buNone/>
            </a:pPr>
            <a:r>
              <a:rPr lang="sv-SE" sz="1200" i="1" dirty="0">
                <a:solidFill>
                  <a:schemeClr val="tx1">
                    <a:lumMod val="50000"/>
                    <a:lumOff val="50000"/>
                  </a:schemeClr>
                </a:solidFill>
              </a:rPr>
              <a:t>31-årig kvinna med PCOS skrivs in på mödrahälsovården i graviditetsvecka 11. Hon var aktuell på reproduktionsmedicinskt centrum på grund av ofrivillig barnlöshet 2020. Nu spontant gravid med SM 6/1. </a:t>
            </a:r>
            <a:r>
              <a:rPr lang="sv-SE" sz="1200" i="1" dirty="0" err="1">
                <a:solidFill>
                  <a:schemeClr val="tx1">
                    <a:lumMod val="50000"/>
                    <a:lumOff val="50000"/>
                  </a:schemeClr>
                </a:solidFill>
              </a:rPr>
              <a:t>Fö</a:t>
            </a:r>
            <a:r>
              <a:rPr lang="sv-SE" sz="1200" i="1" dirty="0">
                <a:solidFill>
                  <a:schemeClr val="tx1">
                    <a:lumMod val="50000"/>
                    <a:lumOff val="50000"/>
                  </a:schemeClr>
                </a:solidFill>
              </a:rPr>
              <a:t> frisk. III-gravida, I-para, akut </a:t>
            </a:r>
            <a:r>
              <a:rPr lang="sv-SE" sz="1200" i="1" dirty="0" err="1">
                <a:solidFill>
                  <a:schemeClr val="tx1">
                    <a:lumMod val="50000"/>
                    <a:lumOff val="50000"/>
                  </a:schemeClr>
                </a:solidFill>
              </a:rPr>
              <a:t>sectio</a:t>
            </a:r>
            <a:r>
              <a:rPr lang="sv-SE" sz="1200" i="1" dirty="0">
                <a:solidFill>
                  <a:schemeClr val="tx1">
                    <a:lumMod val="50000"/>
                    <a:lumOff val="50000"/>
                  </a:schemeClr>
                </a:solidFill>
              </a:rPr>
              <a:t> 2016 på Östra sjukhuset där Louise bodde då. BMI 33. Bor med mannen i Grebo utanför Linköping. Har en dotter på 5 år. Mannens första barn. EDPS 2 poäng. </a:t>
            </a:r>
          </a:p>
          <a:p>
            <a:pPr marL="0" indent="0">
              <a:buNone/>
            </a:pPr>
            <a:r>
              <a:rPr lang="sv-SE" sz="1200" i="1" dirty="0">
                <a:solidFill>
                  <a:schemeClr val="tx1">
                    <a:lumMod val="50000"/>
                    <a:lumOff val="50000"/>
                  </a:schemeClr>
                </a:solidFill>
              </a:rPr>
              <a:t>Tidigare graviditeter: Enligt Louise normal graviditet. Panikångest första graviditeten. Erbjöds sömntablett då, använde enstaka. Uppsagd från arbetet under pandemin. </a:t>
            </a:r>
          </a:p>
          <a:p>
            <a:pPr marL="0" indent="0">
              <a:buNone/>
            </a:pPr>
            <a:r>
              <a:rPr lang="sv-SE" sz="1200" i="1" dirty="0">
                <a:solidFill>
                  <a:schemeClr val="tx1">
                    <a:lumMod val="50000"/>
                    <a:lumOff val="50000"/>
                  </a:schemeClr>
                </a:solidFill>
              </a:rPr>
              <a:t>Överkänslighet: katter </a:t>
            </a:r>
            <a:br>
              <a:rPr lang="sv-SE" sz="1600" dirty="0"/>
            </a:br>
            <a:br>
              <a:rPr lang="sv-SE" sz="1600" dirty="0"/>
            </a:br>
            <a:r>
              <a:rPr lang="sv-SE" sz="1600" b="1" dirty="0"/>
              <a:t>Fråga 3:3 (2p) </a:t>
            </a:r>
            <a:r>
              <a:rPr lang="sv-SE" sz="1600" dirty="0"/>
              <a:t>Vad gör du för undersökningar och provtagningar på Elsa? </a:t>
            </a:r>
            <a:br>
              <a:rPr lang="sv-SE" sz="1600" dirty="0"/>
            </a:br>
            <a:br>
              <a:rPr lang="sv-SE" sz="1600" dirty="0">
                <a:solidFill>
                  <a:schemeClr val="accent4"/>
                </a:solidFill>
              </a:rPr>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31088135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3, Louise 31 år </a:t>
            </a:r>
            <a:endParaRPr lang="sv-SE" sz="1600" dirty="0"/>
          </a:p>
          <a:p>
            <a:pPr marL="0" indent="0">
              <a:buNone/>
            </a:pPr>
            <a:r>
              <a:rPr lang="sv-SE" sz="1200" i="1" dirty="0">
                <a:solidFill>
                  <a:schemeClr val="tx1">
                    <a:lumMod val="50000"/>
                    <a:lumOff val="50000"/>
                  </a:schemeClr>
                </a:solidFill>
              </a:rPr>
              <a:t>31-årig kvinna med PCOS skrivs in på mödrahälsovården i graviditetsvecka 11. Hon var aktuell på reproduktionsmedicinskt centrum på grund av ofrivillig barnlöshet 2020. Nu spontant gravid med SM 6/1. </a:t>
            </a:r>
            <a:r>
              <a:rPr lang="sv-SE" sz="1200" i="1" dirty="0" err="1">
                <a:solidFill>
                  <a:schemeClr val="tx1">
                    <a:lumMod val="50000"/>
                    <a:lumOff val="50000"/>
                  </a:schemeClr>
                </a:solidFill>
              </a:rPr>
              <a:t>Fö</a:t>
            </a:r>
            <a:r>
              <a:rPr lang="sv-SE" sz="1200" i="1" dirty="0">
                <a:solidFill>
                  <a:schemeClr val="tx1">
                    <a:lumMod val="50000"/>
                    <a:lumOff val="50000"/>
                  </a:schemeClr>
                </a:solidFill>
              </a:rPr>
              <a:t> frisk. III-gravida, I-para, akut </a:t>
            </a:r>
            <a:r>
              <a:rPr lang="sv-SE" sz="1200" i="1" dirty="0" err="1">
                <a:solidFill>
                  <a:schemeClr val="tx1">
                    <a:lumMod val="50000"/>
                    <a:lumOff val="50000"/>
                  </a:schemeClr>
                </a:solidFill>
              </a:rPr>
              <a:t>sectio</a:t>
            </a:r>
            <a:r>
              <a:rPr lang="sv-SE" sz="1200" i="1" dirty="0">
                <a:solidFill>
                  <a:schemeClr val="tx1">
                    <a:lumMod val="50000"/>
                    <a:lumOff val="50000"/>
                  </a:schemeClr>
                </a:solidFill>
              </a:rPr>
              <a:t> 2016 på Östra sjukhuset där Louise bodde då. BMI 33. Bor med mannen i Grebo utanför Linköping. Har en dotter på 5 år. Mannens första barn. EDPS 2 poäng. </a:t>
            </a:r>
          </a:p>
          <a:p>
            <a:pPr marL="0" indent="0">
              <a:buNone/>
            </a:pPr>
            <a:r>
              <a:rPr lang="sv-SE" sz="1200" i="1" dirty="0">
                <a:solidFill>
                  <a:schemeClr val="tx1">
                    <a:lumMod val="50000"/>
                    <a:lumOff val="50000"/>
                  </a:schemeClr>
                </a:solidFill>
              </a:rPr>
              <a:t>Tidigare graviditeter: Enligt Louise normal graviditet. Panikångest första graviditeten. Erbjöds sömntablett då, använde enstaka. Uppsagd från arbetet under pandemin. </a:t>
            </a:r>
          </a:p>
          <a:p>
            <a:pPr marL="0" indent="0">
              <a:buNone/>
            </a:pPr>
            <a:r>
              <a:rPr lang="sv-SE" sz="1200" i="1" dirty="0">
                <a:solidFill>
                  <a:schemeClr val="tx1">
                    <a:lumMod val="50000"/>
                    <a:lumOff val="50000"/>
                  </a:schemeClr>
                </a:solidFill>
              </a:rPr>
              <a:t>Överkänslighet: katter </a:t>
            </a:r>
            <a:br>
              <a:rPr lang="sv-SE" sz="1600" dirty="0"/>
            </a:br>
            <a:br>
              <a:rPr lang="sv-SE" sz="1600" dirty="0"/>
            </a:br>
            <a:r>
              <a:rPr lang="sv-SE" sz="1600" b="1" dirty="0"/>
              <a:t>Fråga 3:3 (2p) </a:t>
            </a:r>
            <a:r>
              <a:rPr lang="sv-SE" sz="1600" dirty="0"/>
              <a:t>Vad gör du för undersökningar och provtagningar på Elsa? </a:t>
            </a:r>
            <a:br>
              <a:rPr lang="sv-SE" sz="1600" dirty="0"/>
            </a:br>
            <a:br>
              <a:rPr lang="sv-SE" sz="1600" dirty="0">
                <a:solidFill>
                  <a:schemeClr val="accent4"/>
                </a:solidFill>
              </a:rPr>
            </a:br>
            <a:r>
              <a:rPr lang="sv-SE" sz="1600" dirty="0">
                <a:solidFill>
                  <a:schemeClr val="accent4"/>
                </a:solidFill>
              </a:rPr>
              <a:t>Svarsförslag: </a:t>
            </a:r>
            <a:br>
              <a:rPr lang="sv-SE" sz="1600" dirty="0">
                <a:solidFill>
                  <a:schemeClr val="accent4"/>
                </a:solidFill>
              </a:rPr>
            </a:br>
            <a:r>
              <a:rPr lang="sv-SE" sz="1600" dirty="0">
                <a:solidFill>
                  <a:schemeClr val="accent4"/>
                </a:solidFill>
              </a:rPr>
              <a:t>Gynekologisk undersökning , cervixpalpation, svampodling från vagina , b-</a:t>
            </a:r>
            <a:r>
              <a:rPr lang="sv-SE" sz="1600" dirty="0" err="1">
                <a:solidFill>
                  <a:schemeClr val="accent4"/>
                </a:solidFill>
              </a:rPr>
              <a:t>glucos</a:t>
            </a:r>
            <a:r>
              <a:rPr lang="sv-SE" sz="1600" dirty="0">
                <a:solidFill>
                  <a:schemeClr val="accent4"/>
                </a:solidFill>
              </a:rPr>
              <a:t> </a:t>
            </a: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4544635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3, Louise 31 år </a:t>
            </a:r>
            <a:endParaRPr lang="sv-SE" sz="1600" dirty="0"/>
          </a:p>
          <a:p>
            <a:pPr marL="0" indent="0">
              <a:buNone/>
            </a:pPr>
            <a:r>
              <a:rPr lang="sv-SE" sz="1200" i="1" dirty="0">
                <a:solidFill>
                  <a:schemeClr val="tx1">
                    <a:lumMod val="50000"/>
                    <a:lumOff val="50000"/>
                  </a:schemeClr>
                </a:solidFill>
              </a:rPr>
              <a:t>31-årig kvinna med PCOS skrivs in på mödrahälsovården i graviditetsvecka 11. Hon var aktuell på reproduktionsmedicinskt centrum på grund av ofrivillig barnlöshet 2020. Nu spontant gravid med SM 6/1. </a:t>
            </a:r>
            <a:r>
              <a:rPr lang="sv-SE" sz="1200" i="1" dirty="0" err="1">
                <a:solidFill>
                  <a:schemeClr val="tx1">
                    <a:lumMod val="50000"/>
                    <a:lumOff val="50000"/>
                  </a:schemeClr>
                </a:solidFill>
              </a:rPr>
              <a:t>Fö</a:t>
            </a:r>
            <a:r>
              <a:rPr lang="sv-SE" sz="1200" i="1" dirty="0">
                <a:solidFill>
                  <a:schemeClr val="tx1">
                    <a:lumMod val="50000"/>
                    <a:lumOff val="50000"/>
                  </a:schemeClr>
                </a:solidFill>
              </a:rPr>
              <a:t> frisk. III-gravida, I-para, akut </a:t>
            </a:r>
            <a:r>
              <a:rPr lang="sv-SE" sz="1200" i="1" dirty="0" err="1">
                <a:solidFill>
                  <a:schemeClr val="tx1">
                    <a:lumMod val="50000"/>
                    <a:lumOff val="50000"/>
                  </a:schemeClr>
                </a:solidFill>
              </a:rPr>
              <a:t>sectio</a:t>
            </a:r>
            <a:r>
              <a:rPr lang="sv-SE" sz="1200" i="1" dirty="0">
                <a:solidFill>
                  <a:schemeClr val="tx1">
                    <a:lumMod val="50000"/>
                    <a:lumOff val="50000"/>
                  </a:schemeClr>
                </a:solidFill>
              </a:rPr>
              <a:t> 2016 på Östra sjukhuset där Louise bodde då. BMI 33. Bor med mannen i Grebo utanför Linköping. Har en dotter på 5 år. Mannens första barn. EDPS 2 poäng. </a:t>
            </a:r>
          </a:p>
          <a:p>
            <a:pPr marL="0" indent="0">
              <a:buNone/>
            </a:pPr>
            <a:r>
              <a:rPr lang="sv-SE" sz="1200" i="1" dirty="0">
                <a:solidFill>
                  <a:schemeClr val="tx1">
                    <a:lumMod val="50000"/>
                    <a:lumOff val="50000"/>
                  </a:schemeClr>
                </a:solidFill>
              </a:rPr>
              <a:t>Tidigare graviditeter: Enligt Louise normal graviditet. Panikångest första graviditeten. Erbjöds sömntablett då, använde enstaka. Uppsagd från arbetet under pandemin. </a:t>
            </a:r>
          </a:p>
          <a:p>
            <a:pPr marL="0" indent="0">
              <a:buNone/>
            </a:pPr>
            <a:r>
              <a:rPr lang="sv-SE" sz="1200" i="1" dirty="0">
                <a:solidFill>
                  <a:schemeClr val="tx1">
                    <a:lumMod val="50000"/>
                    <a:lumOff val="50000"/>
                  </a:schemeClr>
                </a:solidFill>
              </a:rPr>
              <a:t>Överkänslighet: katter </a:t>
            </a:r>
          </a:p>
          <a:p>
            <a:pPr marL="0" indent="0">
              <a:buNone/>
            </a:pPr>
            <a:r>
              <a:rPr lang="sv-SE" sz="1200" i="1" dirty="0">
                <a:solidFill>
                  <a:schemeClr val="tx1">
                    <a:lumMod val="50000"/>
                    <a:lumOff val="50000"/>
                  </a:schemeClr>
                </a:solidFill>
              </a:rPr>
              <a:t>Louise bedöms som medelrisk </a:t>
            </a:r>
            <a:r>
              <a:rPr lang="sv-SE" sz="1200" i="1" dirty="0" err="1">
                <a:solidFill>
                  <a:schemeClr val="tx1">
                    <a:lumMod val="50000"/>
                    <a:lumOff val="50000"/>
                  </a:schemeClr>
                </a:solidFill>
              </a:rPr>
              <a:t>pga</a:t>
            </a:r>
            <a:r>
              <a:rPr lang="sv-SE" sz="1200" i="1" dirty="0">
                <a:solidFill>
                  <a:schemeClr val="tx1">
                    <a:lumMod val="50000"/>
                    <a:lumOff val="50000"/>
                  </a:schemeClr>
                </a:solidFill>
              </a:rPr>
              <a:t> sin fetma och du föreslår kontroller enligt basprogram med tillägg av en OGTT i graviditetsvecka 29. PCOS innebär ökade risker under graviditet utöver den risk som metabola syndromet och obesitas medför. Kvinnor med PCOS har en ökad risk för missfall, GDM, hypertoni, preeklampsi, prematuritet, tillväxthämning. </a:t>
            </a:r>
          </a:p>
          <a:p>
            <a:pPr marL="0" indent="0">
              <a:buNone/>
            </a:pPr>
            <a:r>
              <a:rPr lang="sv-SE" sz="1200" i="1" dirty="0">
                <a:solidFill>
                  <a:schemeClr val="tx1">
                    <a:lumMod val="50000"/>
                    <a:lumOff val="50000"/>
                  </a:schemeClr>
                </a:solidFill>
              </a:rPr>
              <a:t>I graviditetsvecka 20 söker Louise dig på vårdcentralen för återkommande svampinfektioner. Hon har haft fler svampinfektioner än hon kan räkna sedan inskrivningsbesöket och är helt uppgiven. Hon berättar att det känns irriterat, skört och smärtande i underlivet och att hon slutade med </a:t>
            </a:r>
            <a:r>
              <a:rPr lang="sv-SE" sz="1200" i="1" dirty="0" err="1">
                <a:solidFill>
                  <a:schemeClr val="tx1">
                    <a:lumMod val="50000"/>
                    <a:lumOff val="50000"/>
                  </a:schemeClr>
                </a:solidFill>
              </a:rPr>
              <a:t>Canesten</a:t>
            </a:r>
            <a:r>
              <a:rPr lang="sv-SE" sz="1200" i="1" dirty="0">
                <a:solidFill>
                  <a:schemeClr val="tx1">
                    <a:lumMod val="50000"/>
                    <a:lumOff val="50000"/>
                  </a:schemeClr>
                </a:solidFill>
              </a:rPr>
              <a:t> lokalt i förrgår. Dessutom tycker Louise att hon känner sammandragningar. </a:t>
            </a:r>
          </a:p>
          <a:p>
            <a:pPr marL="0" indent="0">
              <a:buNone/>
            </a:pPr>
            <a:r>
              <a:rPr lang="sv-SE" sz="1200" i="1" dirty="0">
                <a:solidFill>
                  <a:schemeClr val="tx1">
                    <a:lumMod val="50000"/>
                    <a:lumOff val="50000"/>
                  </a:schemeClr>
                </a:solidFill>
              </a:rPr>
              <a:t>Du gör en gynekologisk undersökning och finner att </a:t>
            </a:r>
            <a:r>
              <a:rPr lang="sv-SE" sz="1200" i="1" dirty="0" err="1">
                <a:solidFill>
                  <a:schemeClr val="tx1">
                    <a:lumMod val="50000"/>
                    <a:lumOff val="50000"/>
                  </a:schemeClr>
                </a:solidFill>
              </a:rPr>
              <a:t>labia</a:t>
            </a:r>
            <a:r>
              <a:rPr lang="sv-SE" sz="1200" i="1" dirty="0">
                <a:solidFill>
                  <a:schemeClr val="tx1">
                    <a:lumMod val="50000"/>
                    <a:lumOff val="50000"/>
                  </a:schemeClr>
                </a:solidFill>
              </a:rPr>
              <a:t> </a:t>
            </a:r>
            <a:r>
              <a:rPr lang="sv-SE" sz="1200" i="1" dirty="0" err="1">
                <a:solidFill>
                  <a:schemeClr val="tx1">
                    <a:lumMod val="50000"/>
                    <a:lumOff val="50000"/>
                  </a:schemeClr>
                </a:solidFill>
              </a:rPr>
              <a:t>minora</a:t>
            </a:r>
            <a:r>
              <a:rPr lang="sv-SE" sz="1200" i="1" dirty="0">
                <a:solidFill>
                  <a:schemeClr val="tx1">
                    <a:lumMod val="50000"/>
                    <a:lumOff val="50000"/>
                  </a:schemeClr>
                </a:solidFill>
              </a:rPr>
              <a:t> bilateralt är kraftigt rodnade, flytningen är normal. Du bedömer att det är en ilsken </a:t>
            </a:r>
            <a:r>
              <a:rPr lang="sv-SE" sz="1200" i="1" dirty="0" err="1">
                <a:solidFill>
                  <a:schemeClr val="tx1">
                    <a:lumMod val="50000"/>
                    <a:lumOff val="50000"/>
                  </a:schemeClr>
                </a:solidFill>
              </a:rPr>
              <a:t>vulvovaginit</a:t>
            </a:r>
            <a:r>
              <a:rPr lang="sv-SE" sz="1200" i="1" dirty="0">
                <a:solidFill>
                  <a:schemeClr val="tx1">
                    <a:lumMod val="50000"/>
                    <a:lumOff val="50000"/>
                  </a:schemeClr>
                </a:solidFill>
              </a:rPr>
              <a:t>. Cervix är sakralriktad, bibehållen ca 3 cm och sluten. Således ingen cervixpåverkan.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b="1" dirty="0"/>
              <a:t>Fråga 3:4 (2p) </a:t>
            </a:r>
            <a:r>
              <a:rPr lang="sv-SE" sz="1600" dirty="0"/>
              <a:t>Vad ger du för behandlingsrekommendation till Louise? </a:t>
            </a:r>
            <a:br>
              <a:rPr lang="sv-SE" sz="1600" dirty="0"/>
            </a:br>
            <a:br>
              <a:rPr lang="sv-SE" sz="1600" dirty="0"/>
            </a:b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364048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3, Louise 31 år </a:t>
            </a:r>
            <a:endParaRPr lang="sv-SE" sz="1600" dirty="0"/>
          </a:p>
          <a:p>
            <a:pPr marL="0" indent="0">
              <a:buNone/>
            </a:pPr>
            <a:r>
              <a:rPr lang="sv-SE" sz="1200" i="1" dirty="0">
                <a:solidFill>
                  <a:schemeClr val="tx1">
                    <a:lumMod val="50000"/>
                    <a:lumOff val="50000"/>
                  </a:schemeClr>
                </a:solidFill>
              </a:rPr>
              <a:t>31-årig kvinna med PCOS skrivs in på mödrahälsovården i graviditetsvecka 11. Hon var aktuell på reproduktionsmedicinskt centrum på grund av ofrivillig barnlöshet 2020. Nu spontant gravid med SM 6/1. </a:t>
            </a:r>
            <a:r>
              <a:rPr lang="sv-SE" sz="1200" i="1" dirty="0" err="1">
                <a:solidFill>
                  <a:schemeClr val="tx1">
                    <a:lumMod val="50000"/>
                    <a:lumOff val="50000"/>
                  </a:schemeClr>
                </a:solidFill>
              </a:rPr>
              <a:t>Fö</a:t>
            </a:r>
            <a:r>
              <a:rPr lang="sv-SE" sz="1200" i="1" dirty="0">
                <a:solidFill>
                  <a:schemeClr val="tx1">
                    <a:lumMod val="50000"/>
                    <a:lumOff val="50000"/>
                  </a:schemeClr>
                </a:solidFill>
              </a:rPr>
              <a:t> frisk. III-gravida, I-para, akut </a:t>
            </a:r>
            <a:r>
              <a:rPr lang="sv-SE" sz="1200" i="1" dirty="0" err="1">
                <a:solidFill>
                  <a:schemeClr val="tx1">
                    <a:lumMod val="50000"/>
                    <a:lumOff val="50000"/>
                  </a:schemeClr>
                </a:solidFill>
              </a:rPr>
              <a:t>sectio</a:t>
            </a:r>
            <a:r>
              <a:rPr lang="sv-SE" sz="1200" i="1" dirty="0">
                <a:solidFill>
                  <a:schemeClr val="tx1">
                    <a:lumMod val="50000"/>
                    <a:lumOff val="50000"/>
                  </a:schemeClr>
                </a:solidFill>
              </a:rPr>
              <a:t> 2016 på Östra sjukhuset där Louise bodde då. BMI 33. Bor med mannen i Grebo utanför Linköping. Har en dotter på 5 år. Mannens första barn. EDPS 2 poäng. </a:t>
            </a:r>
          </a:p>
          <a:p>
            <a:pPr marL="0" indent="0">
              <a:buNone/>
            </a:pPr>
            <a:r>
              <a:rPr lang="sv-SE" sz="1200" i="1" dirty="0">
                <a:solidFill>
                  <a:schemeClr val="tx1">
                    <a:lumMod val="50000"/>
                    <a:lumOff val="50000"/>
                  </a:schemeClr>
                </a:solidFill>
              </a:rPr>
              <a:t>Tidigare graviditeter: Enligt Louise normal graviditet. Panikångest första graviditeten. Erbjöds sömntablett då, använde enstaka. Uppsagd från arbetet under pandemin. </a:t>
            </a:r>
          </a:p>
          <a:p>
            <a:pPr marL="0" indent="0">
              <a:buNone/>
            </a:pPr>
            <a:r>
              <a:rPr lang="sv-SE" sz="1200" i="1" dirty="0">
                <a:solidFill>
                  <a:schemeClr val="tx1">
                    <a:lumMod val="50000"/>
                    <a:lumOff val="50000"/>
                  </a:schemeClr>
                </a:solidFill>
              </a:rPr>
              <a:t>Överkänslighet: katter </a:t>
            </a:r>
          </a:p>
          <a:p>
            <a:pPr marL="0" indent="0">
              <a:buNone/>
            </a:pPr>
            <a:r>
              <a:rPr lang="sv-SE" sz="1200" i="1" dirty="0">
                <a:solidFill>
                  <a:schemeClr val="tx1">
                    <a:lumMod val="50000"/>
                    <a:lumOff val="50000"/>
                  </a:schemeClr>
                </a:solidFill>
              </a:rPr>
              <a:t>Louise bedöms som medelrisk </a:t>
            </a:r>
            <a:r>
              <a:rPr lang="sv-SE" sz="1200" i="1" dirty="0" err="1">
                <a:solidFill>
                  <a:schemeClr val="tx1">
                    <a:lumMod val="50000"/>
                    <a:lumOff val="50000"/>
                  </a:schemeClr>
                </a:solidFill>
              </a:rPr>
              <a:t>pga</a:t>
            </a:r>
            <a:r>
              <a:rPr lang="sv-SE" sz="1200" i="1" dirty="0">
                <a:solidFill>
                  <a:schemeClr val="tx1">
                    <a:lumMod val="50000"/>
                    <a:lumOff val="50000"/>
                  </a:schemeClr>
                </a:solidFill>
              </a:rPr>
              <a:t> sin fetma och du föreslår kontroller enligt basprogram med tillägg av en OGTT i graviditetsvecka 29. PCOS innebär ökade risker under graviditet utöver den risk som metabola syndromet och obesitas medför. Kvinnor med PCOS har en ökad risk för missfall, GDM, hypertoni, preeklampsi, prematuritet, tillväxthämning. </a:t>
            </a:r>
          </a:p>
          <a:p>
            <a:pPr marL="0" indent="0">
              <a:buNone/>
            </a:pPr>
            <a:r>
              <a:rPr lang="sv-SE" sz="1200" i="1" dirty="0">
                <a:solidFill>
                  <a:schemeClr val="tx1">
                    <a:lumMod val="50000"/>
                    <a:lumOff val="50000"/>
                  </a:schemeClr>
                </a:solidFill>
              </a:rPr>
              <a:t>I graviditetsvecka 20 söker Louise dig på vårdcentralen för återkommande svampinfektioner. Hon har haft fler svampinfektioner än hon kan räkna sedan inskrivningsbesöket och är helt uppgiven. Hon berättar att det känns irriterat, skört och smärtande i underlivet och att hon slutade med </a:t>
            </a:r>
            <a:r>
              <a:rPr lang="sv-SE" sz="1200" i="1" dirty="0" err="1">
                <a:solidFill>
                  <a:schemeClr val="tx1">
                    <a:lumMod val="50000"/>
                    <a:lumOff val="50000"/>
                  </a:schemeClr>
                </a:solidFill>
              </a:rPr>
              <a:t>Canesten</a:t>
            </a:r>
            <a:r>
              <a:rPr lang="sv-SE" sz="1200" i="1" dirty="0">
                <a:solidFill>
                  <a:schemeClr val="tx1">
                    <a:lumMod val="50000"/>
                    <a:lumOff val="50000"/>
                  </a:schemeClr>
                </a:solidFill>
              </a:rPr>
              <a:t> lokalt i förrgår. Dessutom tycker Louise att hon känner sammandragningar. </a:t>
            </a:r>
          </a:p>
          <a:p>
            <a:pPr marL="0" indent="0">
              <a:buNone/>
            </a:pPr>
            <a:r>
              <a:rPr lang="sv-SE" sz="1200" i="1" dirty="0">
                <a:solidFill>
                  <a:schemeClr val="tx1">
                    <a:lumMod val="50000"/>
                    <a:lumOff val="50000"/>
                  </a:schemeClr>
                </a:solidFill>
              </a:rPr>
              <a:t>Du gör en gynekologisk undersökning och finner att </a:t>
            </a:r>
            <a:r>
              <a:rPr lang="sv-SE" sz="1200" i="1" dirty="0" err="1">
                <a:solidFill>
                  <a:schemeClr val="tx1">
                    <a:lumMod val="50000"/>
                    <a:lumOff val="50000"/>
                  </a:schemeClr>
                </a:solidFill>
              </a:rPr>
              <a:t>labia</a:t>
            </a:r>
            <a:r>
              <a:rPr lang="sv-SE" sz="1200" i="1" dirty="0">
                <a:solidFill>
                  <a:schemeClr val="tx1">
                    <a:lumMod val="50000"/>
                    <a:lumOff val="50000"/>
                  </a:schemeClr>
                </a:solidFill>
              </a:rPr>
              <a:t> </a:t>
            </a:r>
            <a:r>
              <a:rPr lang="sv-SE" sz="1200" i="1" dirty="0" err="1">
                <a:solidFill>
                  <a:schemeClr val="tx1">
                    <a:lumMod val="50000"/>
                    <a:lumOff val="50000"/>
                  </a:schemeClr>
                </a:solidFill>
              </a:rPr>
              <a:t>minora</a:t>
            </a:r>
            <a:r>
              <a:rPr lang="sv-SE" sz="1200" i="1" dirty="0">
                <a:solidFill>
                  <a:schemeClr val="tx1">
                    <a:lumMod val="50000"/>
                    <a:lumOff val="50000"/>
                  </a:schemeClr>
                </a:solidFill>
              </a:rPr>
              <a:t> bilateralt är kraftigt rodnade, flytningen är normal. Du bedömer att det är en ilsken </a:t>
            </a:r>
            <a:r>
              <a:rPr lang="sv-SE" sz="1200" i="1" dirty="0" err="1">
                <a:solidFill>
                  <a:schemeClr val="tx1">
                    <a:lumMod val="50000"/>
                    <a:lumOff val="50000"/>
                  </a:schemeClr>
                </a:solidFill>
              </a:rPr>
              <a:t>vulvovaginit</a:t>
            </a:r>
            <a:r>
              <a:rPr lang="sv-SE" sz="1200" i="1" dirty="0">
                <a:solidFill>
                  <a:schemeClr val="tx1">
                    <a:lumMod val="50000"/>
                    <a:lumOff val="50000"/>
                  </a:schemeClr>
                </a:solidFill>
              </a:rPr>
              <a:t>. Cervix är sakralriktad, bibehållen ca 3 cm och sluten. Således ingen cervixpåverkan.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b="1" dirty="0"/>
              <a:t>Fråga 3:4 (2p) </a:t>
            </a:r>
            <a:r>
              <a:rPr lang="sv-SE" sz="1600" dirty="0"/>
              <a:t>Vad ger du för behandlingsrekommendation till Louise?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Du skriver ut </a:t>
            </a:r>
            <a:r>
              <a:rPr lang="sv-SE" sz="1600" dirty="0" err="1">
                <a:solidFill>
                  <a:schemeClr val="accent4"/>
                </a:solidFill>
              </a:rPr>
              <a:t>Flukonazol</a:t>
            </a:r>
            <a:r>
              <a:rPr lang="sv-SE" sz="1600" dirty="0">
                <a:solidFill>
                  <a:schemeClr val="accent4"/>
                </a:solidFill>
              </a:rPr>
              <a:t> (150 mg 4-pack) som Elsa kan ta vid recidiv av svampinfektion. För att behandla </a:t>
            </a:r>
            <a:r>
              <a:rPr lang="sv-SE" sz="1600" dirty="0" err="1">
                <a:solidFill>
                  <a:schemeClr val="accent4"/>
                </a:solidFill>
              </a:rPr>
              <a:t>vulvovaginiten</a:t>
            </a:r>
            <a:r>
              <a:rPr lang="sv-SE" sz="1600" dirty="0">
                <a:solidFill>
                  <a:schemeClr val="accent4"/>
                </a:solidFill>
              </a:rPr>
              <a:t> föreslår du att hon ska smörja med </a:t>
            </a:r>
            <a:r>
              <a:rPr lang="sv-SE" sz="1600" dirty="0" err="1">
                <a:solidFill>
                  <a:schemeClr val="accent4"/>
                </a:solidFill>
              </a:rPr>
              <a:t>Daktacort</a:t>
            </a:r>
            <a:r>
              <a:rPr lang="sv-SE" sz="1600" dirty="0">
                <a:solidFill>
                  <a:schemeClr val="accent4"/>
                </a:solidFill>
              </a:rPr>
              <a:t>. </a:t>
            </a: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9258555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3, Louise 31 år </a:t>
            </a:r>
            <a:endParaRPr lang="sv-SE" sz="1600" dirty="0"/>
          </a:p>
          <a:p>
            <a:pPr marL="0" indent="0">
              <a:buNone/>
            </a:pPr>
            <a:r>
              <a:rPr lang="sv-SE" sz="1200" i="1" dirty="0">
                <a:solidFill>
                  <a:schemeClr val="tx1">
                    <a:lumMod val="50000"/>
                    <a:lumOff val="50000"/>
                  </a:schemeClr>
                </a:solidFill>
              </a:rPr>
              <a:t>31-årig kvinna med PCOS skrivs in på mödrahälsovården i graviditetsvecka 11. Hon var aktuell på reproduktionsmedicinskt centrum på grund av ofrivillig barnlöshet 2020. Nu spontant gravid med SM 6/1. </a:t>
            </a:r>
            <a:r>
              <a:rPr lang="sv-SE" sz="1200" i="1" dirty="0" err="1">
                <a:solidFill>
                  <a:schemeClr val="tx1">
                    <a:lumMod val="50000"/>
                    <a:lumOff val="50000"/>
                  </a:schemeClr>
                </a:solidFill>
              </a:rPr>
              <a:t>Fö</a:t>
            </a:r>
            <a:r>
              <a:rPr lang="sv-SE" sz="1200" i="1" dirty="0">
                <a:solidFill>
                  <a:schemeClr val="tx1">
                    <a:lumMod val="50000"/>
                    <a:lumOff val="50000"/>
                  </a:schemeClr>
                </a:solidFill>
              </a:rPr>
              <a:t> frisk. III-gravida, I-para, akut </a:t>
            </a:r>
            <a:r>
              <a:rPr lang="sv-SE" sz="1200" i="1" dirty="0" err="1">
                <a:solidFill>
                  <a:schemeClr val="tx1">
                    <a:lumMod val="50000"/>
                    <a:lumOff val="50000"/>
                  </a:schemeClr>
                </a:solidFill>
              </a:rPr>
              <a:t>sectio</a:t>
            </a:r>
            <a:r>
              <a:rPr lang="sv-SE" sz="1200" i="1" dirty="0">
                <a:solidFill>
                  <a:schemeClr val="tx1">
                    <a:lumMod val="50000"/>
                    <a:lumOff val="50000"/>
                  </a:schemeClr>
                </a:solidFill>
              </a:rPr>
              <a:t> 2016 på Östra sjukhuset där Louise bodde då. BMI 33. Bor med mannen i Grebo utanför Linköping. Har en dotter på 5 år. Mannens första barn. EDPS 2 poäng. </a:t>
            </a:r>
          </a:p>
          <a:p>
            <a:pPr marL="0" indent="0">
              <a:buNone/>
            </a:pPr>
            <a:r>
              <a:rPr lang="sv-SE" sz="1200" i="1" dirty="0">
                <a:solidFill>
                  <a:schemeClr val="tx1">
                    <a:lumMod val="50000"/>
                    <a:lumOff val="50000"/>
                  </a:schemeClr>
                </a:solidFill>
              </a:rPr>
              <a:t>Tidigare graviditeter: Enligt Louise normal graviditet. Panikångest första graviditeten. Erbjöds sömntablett då, använde enstaka. Uppsagd från arbetet under pandemin. </a:t>
            </a:r>
          </a:p>
          <a:p>
            <a:pPr marL="0" indent="0">
              <a:buNone/>
            </a:pPr>
            <a:r>
              <a:rPr lang="sv-SE" sz="1200" i="1" dirty="0">
                <a:solidFill>
                  <a:schemeClr val="tx1">
                    <a:lumMod val="50000"/>
                    <a:lumOff val="50000"/>
                  </a:schemeClr>
                </a:solidFill>
              </a:rPr>
              <a:t>Överkänslighet: katter </a:t>
            </a:r>
          </a:p>
          <a:p>
            <a:pPr marL="0" indent="0">
              <a:buNone/>
            </a:pPr>
            <a:r>
              <a:rPr lang="sv-SE" sz="1200" i="1" dirty="0">
                <a:solidFill>
                  <a:schemeClr val="tx1">
                    <a:lumMod val="50000"/>
                    <a:lumOff val="50000"/>
                  </a:schemeClr>
                </a:solidFill>
              </a:rPr>
              <a:t>Louise bedöms som medelrisk </a:t>
            </a:r>
            <a:r>
              <a:rPr lang="sv-SE" sz="1200" i="1" dirty="0" err="1">
                <a:solidFill>
                  <a:schemeClr val="tx1">
                    <a:lumMod val="50000"/>
                    <a:lumOff val="50000"/>
                  </a:schemeClr>
                </a:solidFill>
              </a:rPr>
              <a:t>pga</a:t>
            </a:r>
            <a:r>
              <a:rPr lang="sv-SE" sz="1200" i="1" dirty="0">
                <a:solidFill>
                  <a:schemeClr val="tx1">
                    <a:lumMod val="50000"/>
                    <a:lumOff val="50000"/>
                  </a:schemeClr>
                </a:solidFill>
              </a:rPr>
              <a:t> sin fetma och du föreslår kontroller enligt basprogram med tillägg av en OGTT i graviditetsvecka 29. PCOS innebär ökade risker under graviditet utöver den risk som metabola syndromet och obesitas medför. Kvinnor med PCOS har en ökad risk för missfall, GDM, hypertoni, preeklampsi, prematuritet, tillväxthämning. </a:t>
            </a:r>
          </a:p>
          <a:p>
            <a:pPr marL="0" indent="0">
              <a:buNone/>
            </a:pPr>
            <a:r>
              <a:rPr lang="sv-SE" sz="1200" i="1" dirty="0">
                <a:solidFill>
                  <a:schemeClr val="tx1">
                    <a:lumMod val="50000"/>
                    <a:lumOff val="50000"/>
                  </a:schemeClr>
                </a:solidFill>
              </a:rPr>
              <a:t>I graviditetsvecka 20 söker Louise dig på vårdcentralen för återkommande svampinfektioner. Hon har haft fler svampinfektioner än hon kan räkna sedan inskrivningsbesöket och är helt uppgiven. Hon berättar att det känns irriterat, skört och smärtande i underlivet och att hon slutade med </a:t>
            </a:r>
            <a:r>
              <a:rPr lang="sv-SE" sz="1200" i="1" dirty="0" err="1">
                <a:solidFill>
                  <a:schemeClr val="tx1">
                    <a:lumMod val="50000"/>
                    <a:lumOff val="50000"/>
                  </a:schemeClr>
                </a:solidFill>
              </a:rPr>
              <a:t>Canesten</a:t>
            </a:r>
            <a:r>
              <a:rPr lang="sv-SE" sz="1200" i="1" dirty="0">
                <a:solidFill>
                  <a:schemeClr val="tx1">
                    <a:lumMod val="50000"/>
                    <a:lumOff val="50000"/>
                  </a:schemeClr>
                </a:solidFill>
              </a:rPr>
              <a:t> lokalt i förrgår. Dessutom tycker Louise att hon känner sammandragningar. </a:t>
            </a:r>
          </a:p>
          <a:p>
            <a:pPr marL="0" indent="0">
              <a:buNone/>
            </a:pPr>
            <a:r>
              <a:rPr lang="sv-SE" sz="1200" i="1" dirty="0">
                <a:solidFill>
                  <a:schemeClr val="tx1">
                    <a:lumMod val="50000"/>
                    <a:lumOff val="50000"/>
                  </a:schemeClr>
                </a:solidFill>
              </a:rPr>
              <a:t>Du gör en gynekologisk undersökning och finner att </a:t>
            </a:r>
            <a:r>
              <a:rPr lang="sv-SE" sz="1200" i="1" dirty="0" err="1">
                <a:solidFill>
                  <a:schemeClr val="tx1">
                    <a:lumMod val="50000"/>
                    <a:lumOff val="50000"/>
                  </a:schemeClr>
                </a:solidFill>
              </a:rPr>
              <a:t>labia</a:t>
            </a:r>
            <a:r>
              <a:rPr lang="sv-SE" sz="1200" i="1" dirty="0">
                <a:solidFill>
                  <a:schemeClr val="tx1">
                    <a:lumMod val="50000"/>
                    <a:lumOff val="50000"/>
                  </a:schemeClr>
                </a:solidFill>
              </a:rPr>
              <a:t> </a:t>
            </a:r>
            <a:r>
              <a:rPr lang="sv-SE" sz="1200" i="1" dirty="0" err="1">
                <a:solidFill>
                  <a:schemeClr val="tx1">
                    <a:lumMod val="50000"/>
                    <a:lumOff val="50000"/>
                  </a:schemeClr>
                </a:solidFill>
              </a:rPr>
              <a:t>minora</a:t>
            </a:r>
            <a:r>
              <a:rPr lang="sv-SE" sz="1200" i="1" dirty="0">
                <a:solidFill>
                  <a:schemeClr val="tx1">
                    <a:lumMod val="50000"/>
                    <a:lumOff val="50000"/>
                  </a:schemeClr>
                </a:solidFill>
              </a:rPr>
              <a:t> bilateralt är kraftigt rodnade, flytningen är normal. Du bedömer att det är en ilsken </a:t>
            </a:r>
            <a:r>
              <a:rPr lang="sv-SE" sz="1200" i="1" dirty="0" err="1">
                <a:solidFill>
                  <a:schemeClr val="tx1">
                    <a:lumMod val="50000"/>
                    <a:lumOff val="50000"/>
                  </a:schemeClr>
                </a:solidFill>
              </a:rPr>
              <a:t>vulvovaginit</a:t>
            </a:r>
            <a:r>
              <a:rPr lang="sv-SE" sz="1200" i="1" dirty="0">
                <a:solidFill>
                  <a:schemeClr val="tx1">
                    <a:lumMod val="50000"/>
                    <a:lumOff val="50000"/>
                  </a:schemeClr>
                </a:solidFill>
              </a:rPr>
              <a:t>. Cervix är sakralriktad, bibehållen ca 3 cm och sluten. Således ingen cervixpåverkan.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Du behandlar Elsa med </a:t>
            </a:r>
            <a:r>
              <a:rPr lang="sv-SE" sz="1600" dirty="0" err="1"/>
              <a:t>Daktacort</a:t>
            </a:r>
            <a:r>
              <a:rPr lang="sv-SE" sz="1600" dirty="0"/>
              <a:t> och ger henne </a:t>
            </a:r>
            <a:r>
              <a:rPr lang="sv-SE" sz="1600" dirty="0" err="1"/>
              <a:t>Flukonazol</a:t>
            </a:r>
            <a:r>
              <a:rPr lang="sv-SE" sz="1600" dirty="0"/>
              <a:t> att ta vid nytt recidiv av svampinfektionen. </a:t>
            </a:r>
          </a:p>
          <a:p>
            <a:pPr marL="0" indent="0">
              <a:buNone/>
            </a:pPr>
            <a:r>
              <a:rPr lang="sv-SE" sz="1600" dirty="0"/>
              <a:t>Ungefär två veckor senare lämnar Louise ett meddelande via MVK: Jag har fått panikångest och har svårt att sova på nätterna. Fick liknande panikkänslor vid min förra graviditet när jag var lika långt gången. Skulle behöva något som gör att jag sover lättare på nätterna. ". Eftersom du träffade henne senast ber sjuksköterskan på vårdcentralen dig att skriva ut något ”starkt och bra”. </a:t>
            </a:r>
            <a:br>
              <a:rPr lang="sv-SE" sz="1600" dirty="0"/>
            </a:br>
            <a:br>
              <a:rPr lang="sv-SE" sz="1600" dirty="0"/>
            </a:br>
            <a:r>
              <a:rPr lang="sv-SE" sz="1600" b="1" dirty="0"/>
              <a:t>Fråga 3:5 (1p) </a:t>
            </a:r>
            <a:r>
              <a:rPr lang="sv-SE" sz="1600" dirty="0"/>
              <a:t>Hur handlägger du ärendet? </a:t>
            </a:r>
            <a:br>
              <a:rPr lang="sv-SE" sz="1600" dirty="0"/>
            </a:br>
            <a:br>
              <a:rPr lang="sv-SE" sz="1600" dirty="0"/>
            </a:b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37724665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3, Louise 31 år </a:t>
            </a:r>
            <a:endParaRPr lang="sv-SE" sz="1600" dirty="0"/>
          </a:p>
          <a:p>
            <a:pPr marL="0" indent="0">
              <a:buNone/>
            </a:pPr>
            <a:r>
              <a:rPr lang="sv-SE" sz="1200" i="1" dirty="0">
                <a:solidFill>
                  <a:schemeClr val="tx1">
                    <a:lumMod val="50000"/>
                    <a:lumOff val="50000"/>
                  </a:schemeClr>
                </a:solidFill>
              </a:rPr>
              <a:t>31-årig kvinna med PCOS skrivs in på mödrahälsovården i graviditetsvecka 11. Hon var aktuell på reproduktionsmedicinskt centrum på grund av ofrivillig barnlöshet 2020. Nu spontant gravid med SM 6/1. </a:t>
            </a:r>
            <a:r>
              <a:rPr lang="sv-SE" sz="1200" i="1" dirty="0" err="1">
                <a:solidFill>
                  <a:schemeClr val="tx1">
                    <a:lumMod val="50000"/>
                    <a:lumOff val="50000"/>
                  </a:schemeClr>
                </a:solidFill>
              </a:rPr>
              <a:t>Fö</a:t>
            </a:r>
            <a:r>
              <a:rPr lang="sv-SE" sz="1200" i="1" dirty="0">
                <a:solidFill>
                  <a:schemeClr val="tx1">
                    <a:lumMod val="50000"/>
                    <a:lumOff val="50000"/>
                  </a:schemeClr>
                </a:solidFill>
              </a:rPr>
              <a:t> frisk. III-gravida, I-para, akut </a:t>
            </a:r>
            <a:r>
              <a:rPr lang="sv-SE" sz="1200" i="1" dirty="0" err="1">
                <a:solidFill>
                  <a:schemeClr val="tx1">
                    <a:lumMod val="50000"/>
                    <a:lumOff val="50000"/>
                  </a:schemeClr>
                </a:solidFill>
              </a:rPr>
              <a:t>sectio</a:t>
            </a:r>
            <a:r>
              <a:rPr lang="sv-SE" sz="1200" i="1" dirty="0">
                <a:solidFill>
                  <a:schemeClr val="tx1">
                    <a:lumMod val="50000"/>
                    <a:lumOff val="50000"/>
                  </a:schemeClr>
                </a:solidFill>
              </a:rPr>
              <a:t> 2016 på Östra sjukhuset där Louise bodde då. BMI 33. Bor med mannen i Grebo utanför Linköping. Har en dotter på 5 år. Mannens första barn. EDPS 2 poäng. </a:t>
            </a:r>
          </a:p>
          <a:p>
            <a:pPr marL="0" indent="0">
              <a:buNone/>
            </a:pPr>
            <a:r>
              <a:rPr lang="sv-SE" sz="1200" i="1" dirty="0">
                <a:solidFill>
                  <a:schemeClr val="tx1">
                    <a:lumMod val="50000"/>
                    <a:lumOff val="50000"/>
                  </a:schemeClr>
                </a:solidFill>
              </a:rPr>
              <a:t>Tidigare graviditeter: Enligt Louise normal graviditet. Panikångest första graviditeten. Erbjöds sömntablett då, använde enstaka. Uppsagd från arbetet under pandemin. </a:t>
            </a:r>
          </a:p>
          <a:p>
            <a:pPr marL="0" indent="0">
              <a:buNone/>
            </a:pPr>
            <a:r>
              <a:rPr lang="sv-SE" sz="1200" i="1" dirty="0">
                <a:solidFill>
                  <a:schemeClr val="tx1">
                    <a:lumMod val="50000"/>
                    <a:lumOff val="50000"/>
                  </a:schemeClr>
                </a:solidFill>
              </a:rPr>
              <a:t>Överkänslighet: katter </a:t>
            </a:r>
          </a:p>
          <a:p>
            <a:pPr marL="0" indent="0">
              <a:buNone/>
            </a:pPr>
            <a:r>
              <a:rPr lang="sv-SE" sz="1200" i="1" dirty="0">
                <a:solidFill>
                  <a:schemeClr val="tx1">
                    <a:lumMod val="50000"/>
                    <a:lumOff val="50000"/>
                  </a:schemeClr>
                </a:solidFill>
              </a:rPr>
              <a:t>Louise bedöms som medelrisk </a:t>
            </a:r>
            <a:r>
              <a:rPr lang="sv-SE" sz="1200" i="1" dirty="0" err="1">
                <a:solidFill>
                  <a:schemeClr val="tx1">
                    <a:lumMod val="50000"/>
                    <a:lumOff val="50000"/>
                  </a:schemeClr>
                </a:solidFill>
              </a:rPr>
              <a:t>pga</a:t>
            </a:r>
            <a:r>
              <a:rPr lang="sv-SE" sz="1200" i="1" dirty="0">
                <a:solidFill>
                  <a:schemeClr val="tx1">
                    <a:lumMod val="50000"/>
                    <a:lumOff val="50000"/>
                  </a:schemeClr>
                </a:solidFill>
              </a:rPr>
              <a:t> sin fetma och du föreslår kontroller enligt basprogram med tillägg av en OGTT i graviditetsvecka 29. PCOS innebär ökade risker under graviditet utöver den risk som metabola syndromet och obesitas medför. Kvinnor med PCOS har en ökad risk för missfall, GDM, hypertoni, preeklampsi, prematuritet, tillväxthämning. </a:t>
            </a:r>
          </a:p>
          <a:p>
            <a:pPr marL="0" indent="0">
              <a:buNone/>
            </a:pPr>
            <a:r>
              <a:rPr lang="sv-SE" sz="1200" i="1" dirty="0">
                <a:solidFill>
                  <a:schemeClr val="tx1">
                    <a:lumMod val="50000"/>
                    <a:lumOff val="50000"/>
                  </a:schemeClr>
                </a:solidFill>
              </a:rPr>
              <a:t>I graviditetsvecka 20 söker Louise dig på vårdcentralen för återkommande svampinfektioner. Hon har haft fler svampinfektioner än hon kan räkna sedan inskrivningsbesöket och är helt uppgiven. Hon berättar att det känns irriterat, skört och smärtande i underlivet och att hon slutade med </a:t>
            </a:r>
            <a:r>
              <a:rPr lang="sv-SE" sz="1200" i="1" dirty="0" err="1">
                <a:solidFill>
                  <a:schemeClr val="tx1">
                    <a:lumMod val="50000"/>
                    <a:lumOff val="50000"/>
                  </a:schemeClr>
                </a:solidFill>
              </a:rPr>
              <a:t>Canesten</a:t>
            </a:r>
            <a:r>
              <a:rPr lang="sv-SE" sz="1200" i="1" dirty="0">
                <a:solidFill>
                  <a:schemeClr val="tx1">
                    <a:lumMod val="50000"/>
                    <a:lumOff val="50000"/>
                  </a:schemeClr>
                </a:solidFill>
              </a:rPr>
              <a:t> lokalt i förrgår. Dessutom tycker Louise att hon känner sammandragningar. </a:t>
            </a:r>
          </a:p>
          <a:p>
            <a:pPr marL="0" indent="0">
              <a:buNone/>
            </a:pPr>
            <a:r>
              <a:rPr lang="sv-SE" sz="1200" i="1" dirty="0">
                <a:solidFill>
                  <a:schemeClr val="tx1">
                    <a:lumMod val="50000"/>
                    <a:lumOff val="50000"/>
                  </a:schemeClr>
                </a:solidFill>
              </a:rPr>
              <a:t>Du gör en gynekologisk undersökning och finner att </a:t>
            </a:r>
            <a:r>
              <a:rPr lang="sv-SE" sz="1200" i="1" dirty="0" err="1">
                <a:solidFill>
                  <a:schemeClr val="tx1">
                    <a:lumMod val="50000"/>
                    <a:lumOff val="50000"/>
                  </a:schemeClr>
                </a:solidFill>
              </a:rPr>
              <a:t>labia</a:t>
            </a:r>
            <a:r>
              <a:rPr lang="sv-SE" sz="1200" i="1" dirty="0">
                <a:solidFill>
                  <a:schemeClr val="tx1">
                    <a:lumMod val="50000"/>
                    <a:lumOff val="50000"/>
                  </a:schemeClr>
                </a:solidFill>
              </a:rPr>
              <a:t> </a:t>
            </a:r>
            <a:r>
              <a:rPr lang="sv-SE" sz="1200" i="1" dirty="0" err="1">
                <a:solidFill>
                  <a:schemeClr val="tx1">
                    <a:lumMod val="50000"/>
                    <a:lumOff val="50000"/>
                  </a:schemeClr>
                </a:solidFill>
              </a:rPr>
              <a:t>minora</a:t>
            </a:r>
            <a:r>
              <a:rPr lang="sv-SE" sz="1200" i="1" dirty="0">
                <a:solidFill>
                  <a:schemeClr val="tx1">
                    <a:lumMod val="50000"/>
                    <a:lumOff val="50000"/>
                  </a:schemeClr>
                </a:solidFill>
              </a:rPr>
              <a:t> bilateralt är kraftigt rodnade, flytningen är normal. Du bedömer att det är en ilsken </a:t>
            </a:r>
            <a:r>
              <a:rPr lang="sv-SE" sz="1200" i="1" dirty="0" err="1">
                <a:solidFill>
                  <a:schemeClr val="tx1">
                    <a:lumMod val="50000"/>
                    <a:lumOff val="50000"/>
                  </a:schemeClr>
                </a:solidFill>
              </a:rPr>
              <a:t>vulvovaginit</a:t>
            </a:r>
            <a:r>
              <a:rPr lang="sv-SE" sz="1200" i="1" dirty="0">
                <a:solidFill>
                  <a:schemeClr val="tx1">
                    <a:lumMod val="50000"/>
                    <a:lumOff val="50000"/>
                  </a:schemeClr>
                </a:solidFill>
              </a:rPr>
              <a:t>. Cervix är sakralriktad, bibehållen ca 3 cm och sluten. Således ingen cervixpåverkan.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Du behandlar Elsa med </a:t>
            </a:r>
            <a:r>
              <a:rPr lang="sv-SE" sz="1600" dirty="0" err="1"/>
              <a:t>Daktacort</a:t>
            </a:r>
            <a:r>
              <a:rPr lang="sv-SE" sz="1600" dirty="0"/>
              <a:t> och ger henne </a:t>
            </a:r>
            <a:r>
              <a:rPr lang="sv-SE" sz="1600" dirty="0" err="1"/>
              <a:t>Flukonazol</a:t>
            </a:r>
            <a:r>
              <a:rPr lang="sv-SE" sz="1600" dirty="0"/>
              <a:t> att ta vid nytt recidiv av svampinfektionen. </a:t>
            </a:r>
          </a:p>
          <a:p>
            <a:pPr marL="0" indent="0">
              <a:buNone/>
            </a:pPr>
            <a:r>
              <a:rPr lang="sv-SE" sz="1600" dirty="0"/>
              <a:t>Ungefär två veckor senare lämnar Louise ett meddelande via MVK: Jag har fått panikångest och har svårt att sova på nätterna. Fick liknande panikkänslor vid min förra graviditet när jag var lika långt gången. Skulle behöva något som gör att jag sover lättare på nätterna. ". Eftersom du träffade henne senast ber sjuksköterskan på vårdcentralen dig att skriva ut något ”starkt och bra”. </a:t>
            </a:r>
            <a:br>
              <a:rPr lang="sv-SE" sz="1600" dirty="0"/>
            </a:br>
            <a:br>
              <a:rPr lang="sv-SE" sz="1600" dirty="0"/>
            </a:br>
            <a:r>
              <a:rPr lang="sv-SE" sz="1600" b="1" dirty="0"/>
              <a:t>Fråga 3:5 (1p) </a:t>
            </a:r>
            <a:r>
              <a:rPr lang="sv-SE" sz="1600" dirty="0"/>
              <a:t>Hur handlägger du ärendet?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Recept på ett mindre antal Lergigan el </a:t>
            </a:r>
            <a:r>
              <a:rPr lang="sv-SE" sz="1600" dirty="0" err="1">
                <a:solidFill>
                  <a:schemeClr val="accent4"/>
                </a:solidFill>
              </a:rPr>
              <a:t>Atarax</a:t>
            </a:r>
            <a:r>
              <a:rPr lang="sv-SE" sz="1600" dirty="0">
                <a:solidFill>
                  <a:schemeClr val="accent4"/>
                </a:solidFill>
              </a:rPr>
              <a:t>. </a:t>
            </a: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4513197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3, Louise 31 år </a:t>
            </a:r>
            <a:endParaRPr lang="sv-SE" sz="1600" dirty="0"/>
          </a:p>
          <a:p>
            <a:pPr marL="0" indent="0">
              <a:buNone/>
            </a:pPr>
            <a:r>
              <a:rPr lang="sv-SE" sz="1200" i="1" dirty="0">
                <a:solidFill>
                  <a:schemeClr val="tx1">
                    <a:lumMod val="50000"/>
                    <a:lumOff val="50000"/>
                  </a:schemeClr>
                </a:solidFill>
              </a:rPr>
              <a:t>31-årig kvinna med PCOS skrivs in på mödrahälsovården i graviditetsvecka 11. Hon var aktuell på reproduktionsmedicinskt centrum på grund av ofrivillig barnlöshet 2020. Nu spontant gravid med SM 6/1. </a:t>
            </a:r>
            <a:r>
              <a:rPr lang="sv-SE" sz="1200" i="1" dirty="0" err="1">
                <a:solidFill>
                  <a:schemeClr val="tx1">
                    <a:lumMod val="50000"/>
                    <a:lumOff val="50000"/>
                  </a:schemeClr>
                </a:solidFill>
              </a:rPr>
              <a:t>Fö</a:t>
            </a:r>
            <a:r>
              <a:rPr lang="sv-SE" sz="1200" i="1" dirty="0">
                <a:solidFill>
                  <a:schemeClr val="tx1">
                    <a:lumMod val="50000"/>
                    <a:lumOff val="50000"/>
                  </a:schemeClr>
                </a:solidFill>
              </a:rPr>
              <a:t> frisk. III-gravida, I-para, akut </a:t>
            </a:r>
            <a:r>
              <a:rPr lang="sv-SE" sz="1200" i="1" dirty="0" err="1">
                <a:solidFill>
                  <a:schemeClr val="tx1">
                    <a:lumMod val="50000"/>
                    <a:lumOff val="50000"/>
                  </a:schemeClr>
                </a:solidFill>
              </a:rPr>
              <a:t>sectio</a:t>
            </a:r>
            <a:r>
              <a:rPr lang="sv-SE" sz="1200" i="1" dirty="0">
                <a:solidFill>
                  <a:schemeClr val="tx1">
                    <a:lumMod val="50000"/>
                    <a:lumOff val="50000"/>
                  </a:schemeClr>
                </a:solidFill>
              </a:rPr>
              <a:t> 2016 på Östra sjukhuset där Louise bodde då. BMI 33. Bor med mannen i Grebo utanför Linköping. Har en dotter på 5 år. Mannens första barn. EDPS 2 poäng. </a:t>
            </a:r>
            <a:br>
              <a:rPr lang="sv-SE" sz="1200" i="1" dirty="0">
                <a:solidFill>
                  <a:schemeClr val="tx1">
                    <a:lumMod val="50000"/>
                    <a:lumOff val="50000"/>
                  </a:schemeClr>
                </a:solidFill>
              </a:rPr>
            </a:br>
            <a:r>
              <a:rPr lang="sv-SE" sz="1200" i="1" dirty="0">
                <a:solidFill>
                  <a:schemeClr val="tx1">
                    <a:lumMod val="50000"/>
                    <a:lumOff val="50000"/>
                  </a:schemeClr>
                </a:solidFill>
              </a:rPr>
              <a:t>Tidigare graviditeter: Enligt Louise normal graviditet. Panikångest första graviditeten. Erbjöds sömntablett då, använde enstaka. Uppsagd från arbetet under pandemin. </a:t>
            </a:r>
            <a:br>
              <a:rPr lang="sv-SE" sz="1200" i="1" dirty="0">
                <a:solidFill>
                  <a:schemeClr val="tx1">
                    <a:lumMod val="50000"/>
                    <a:lumOff val="50000"/>
                  </a:schemeClr>
                </a:solidFill>
              </a:rPr>
            </a:br>
            <a:r>
              <a:rPr lang="sv-SE" sz="1200" i="1" dirty="0">
                <a:solidFill>
                  <a:schemeClr val="tx1">
                    <a:lumMod val="50000"/>
                    <a:lumOff val="50000"/>
                  </a:schemeClr>
                </a:solidFill>
              </a:rPr>
              <a:t>Överkänslighet: katter </a:t>
            </a:r>
          </a:p>
          <a:p>
            <a:pPr marL="0" indent="0">
              <a:buNone/>
            </a:pPr>
            <a:r>
              <a:rPr lang="sv-SE" sz="1200" i="1" dirty="0">
                <a:solidFill>
                  <a:schemeClr val="tx1">
                    <a:lumMod val="50000"/>
                    <a:lumOff val="50000"/>
                  </a:schemeClr>
                </a:solidFill>
              </a:rPr>
              <a:t>Louise bedöms som medelrisk </a:t>
            </a:r>
            <a:r>
              <a:rPr lang="sv-SE" sz="1200" i="1" dirty="0" err="1">
                <a:solidFill>
                  <a:schemeClr val="tx1">
                    <a:lumMod val="50000"/>
                    <a:lumOff val="50000"/>
                  </a:schemeClr>
                </a:solidFill>
              </a:rPr>
              <a:t>pga</a:t>
            </a:r>
            <a:r>
              <a:rPr lang="sv-SE" sz="1200" i="1" dirty="0">
                <a:solidFill>
                  <a:schemeClr val="tx1">
                    <a:lumMod val="50000"/>
                    <a:lumOff val="50000"/>
                  </a:schemeClr>
                </a:solidFill>
              </a:rPr>
              <a:t> sin fetma och du föreslår kontroller enligt basprogram med tillägg av en OGTT i graviditetsvecka 29. PCOS innebär ökade risker under graviditet utöver den risk som metabola syndromet och obesitas medför. Kvinnor med PCOS har en ökad risk för missfall, GDM, hypertoni, preeklampsi, prematuritet, tillväxthämning. </a:t>
            </a:r>
          </a:p>
          <a:p>
            <a:pPr marL="0" indent="0">
              <a:buNone/>
            </a:pPr>
            <a:r>
              <a:rPr lang="sv-SE" sz="1200" i="1" dirty="0">
                <a:solidFill>
                  <a:schemeClr val="tx1">
                    <a:lumMod val="50000"/>
                    <a:lumOff val="50000"/>
                  </a:schemeClr>
                </a:solidFill>
              </a:rPr>
              <a:t>I graviditetsvecka 20 söker Louise dig på vårdcentralen för återkommande svampinfektioner. Hon har haft fler svampinfektioner än hon kan räkna sedan inskrivningsbesöket och är helt uppgiven. Hon berättar att det känns irriterat, skört och smärtande i underlivet och att hon slutade med </a:t>
            </a:r>
            <a:r>
              <a:rPr lang="sv-SE" sz="1200" i="1" dirty="0" err="1">
                <a:solidFill>
                  <a:schemeClr val="tx1">
                    <a:lumMod val="50000"/>
                    <a:lumOff val="50000"/>
                  </a:schemeClr>
                </a:solidFill>
              </a:rPr>
              <a:t>Canesten</a:t>
            </a:r>
            <a:r>
              <a:rPr lang="sv-SE" sz="1200" i="1" dirty="0">
                <a:solidFill>
                  <a:schemeClr val="tx1">
                    <a:lumMod val="50000"/>
                    <a:lumOff val="50000"/>
                  </a:schemeClr>
                </a:solidFill>
              </a:rPr>
              <a:t> lokalt i förrgår. Dessutom tycker Louise att hon känner sammandragningar. </a:t>
            </a:r>
            <a:br>
              <a:rPr lang="sv-SE" sz="1200" i="1" dirty="0">
                <a:solidFill>
                  <a:schemeClr val="tx1">
                    <a:lumMod val="50000"/>
                    <a:lumOff val="50000"/>
                  </a:schemeClr>
                </a:solidFill>
              </a:rPr>
            </a:br>
            <a:r>
              <a:rPr lang="sv-SE" sz="1200" i="1" dirty="0">
                <a:solidFill>
                  <a:schemeClr val="tx1">
                    <a:lumMod val="50000"/>
                    <a:lumOff val="50000"/>
                  </a:schemeClr>
                </a:solidFill>
              </a:rPr>
              <a:t>Du gör en gynekologisk undersökning och finner att </a:t>
            </a:r>
            <a:r>
              <a:rPr lang="sv-SE" sz="1200" i="1" dirty="0" err="1">
                <a:solidFill>
                  <a:schemeClr val="tx1">
                    <a:lumMod val="50000"/>
                    <a:lumOff val="50000"/>
                  </a:schemeClr>
                </a:solidFill>
              </a:rPr>
              <a:t>labia</a:t>
            </a:r>
            <a:r>
              <a:rPr lang="sv-SE" sz="1200" i="1" dirty="0">
                <a:solidFill>
                  <a:schemeClr val="tx1">
                    <a:lumMod val="50000"/>
                    <a:lumOff val="50000"/>
                  </a:schemeClr>
                </a:solidFill>
              </a:rPr>
              <a:t> </a:t>
            </a:r>
            <a:r>
              <a:rPr lang="sv-SE" sz="1200" i="1" dirty="0" err="1">
                <a:solidFill>
                  <a:schemeClr val="tx1">
                    <a:lumMod val="50000"/>
                    <a:lumOff val="50000"/>
                  </a:schemeClr>
                </a:solidFill>
              </a:rPr>
              <a:t>minora</a:t>
            </a:r>
            <a:r>
              <a:rPr lang="sv-SE" sz="1200" i="1" dirty="0">
                <a:solidFill>
                  <a:schemeClr val="tx1">
                    <a:lumMod val="50000"/>
                    <a:lumOff val="50000"/>
                  </a:schemeClr>
                </a:solidFill>
              </a:rPr>
              <a:t> bilateralt är kraftigt rodnade, flytningen är normal. Du bedömer att det är en ilsken </a:t>
            </a:r>
            <a:r>
              <a:rPr lang="sv-SE" sz="1200" i="1" dirty="0" err="1">
                <a:solidFill>
                  <a:schemeClr val="tx1">
                    <a:lumMod val="50000"/>
                    <a:lumOff val="50000"/>
                  </a:schemeClr>
                </a:solidFill>
              </a:rPr>
              <a:t>vulvovaginit</a:t>
            </a:r>
            <a:r>
              <a:rPr lang="sv-SE" sz="1200" i="1" dirty="0">
                <a:solidFill>
                  <a:schemeClr val="tx1">
                    <a:lumMod val="50000"/>
                    <a:lumOff val="50000"/>
                  </a:schemeClr>
                </a:solidFill>
              </a:rPr>
              <a:t>. Cervix är sakralriktad, bibehållen ca 3 cm och sluten. Således ingen cervixpåverkan.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behandlar Elsa med </a:t>
            </a:r>
            <a:r>
              <a:rPr lang="sv-SE" sz="1200" i="1" dirty="0" err="1">
                <a:solidFill>
                  <a:schemeClr val="tx1">
                    <a:lumMod val="50000"/>
                    <a:lumOff val="50000"/>
                  </a:schemeClr>
                </a:solidFill>
              </a:rPr>
              <a:t>Daktacort</a:t>
            </a:r>
            <a:r>
              <a:rPr lang="sv-SE" sz="1200" i="1" dirty="0">
                <a:solidFill>
                  <a:schemeClr val="tx1">
                    <a:lumMod val="50000"/>
                    <a:lumOff val="50000"/>
                  </a:schemeClr>
                </a:solidFill>
              </a:rPr>
              <a:t> och ger henne </a:t>
            </a:r>
            <a:r>
              <a:rPr lang="sv-SE" sz="1200" i="1" dirty="0" err="1">
                <a:solidFill>
                  <a:schemeClr val="tx1">
                    <a:lumMod val="50000"/>
                    <a:lumOff val="50000"/>
                  </a:schemeClr>
                </a:solidFill>
              </a:rPr>
              <a:t>Flukonazol</a:t>
            </a:r>
            <a:r>
              <a:rPr lang="sv-SE" sz="1200" i="1" dirty="0">
                <a:solidFill>
                  <a:schemeClr val="tx1">
                    <a:lumMod val="50000"/>
                    <a:lumOff val="50000"/>
                  </a:schemeClr>
                </a:solidFill>
              </a:rPr>
              <a:t> att ta vid nytt recidiv av svampinfektionen. </a:t>
            </a:r>
            <a:br>
              <a:rPr lang="sv-SE" sz="1200" i="1" dirty="0">
                <a:solidFill>
                  <a:schemeClr val="tx1">
                    <a:lumMod val="50000"/>
                    <a:lumOff val="50000"/>
                  </a:schemeClr>
                </a:solidFill>
              </a:rPr>
            </a:br>
            <a:r>
              <a:rPr lang="sv-SE" sz="1200" i="1" dirty="0">
                <a:solidFill>
                  <a:schemeClr val="tx1">
                    <a:lumMod val="50000"/>
                    <a:lumOff val="50000"/>
                  </a:schemeClr>
                </a:solidFill>
              </a:rPr>
              <a:t>Ungefär två veckor senare lämnar Louise ett meddelande via MVK: Jag har fått panikångest och har svårt att sova på nätterna. Fick liknande panikkänslor vid min förra graviditet när jag var lika långt gången. Skulle behöva något som gör att jag sover lättare på nätterna. ". Eftersom du träffade henne senast ber sjuksköterskan på vårdcentralen dig att skriva ut något ”starkt och bra”. </a:t>
            </a:r>
            <a:br>
              <a:rPr lang="sv-SE" sz="1600" dirty="0"/>
            </a:br>
            <a:br>
              <a:rPr lang="sv-SE" sz="1600" dirty="0"/>
            </a:br>
            <a:r>
              <a:rPr lang="sv-SE" sz="1600" dirty="0"/>
              <a:t>Louise har kända panikångestattacker som </a:t>
            </a:r>
            <a:r>
              <a:rPr lang="sv-SE" sz="1600" dirty="0" err="1"/>
              <a:t>aggraverades</a:t>
            </a:r>
            <a:r>
              <a:rPr lang="sv-SE" sz="1600" dirty="0"/>
              <a:t> förra graviditeten. Du skriver ut 30 </a:t>
            </a:r>
            <a:r>
              <a:rPr lang="sv-SE" sz="1600" dirty="0" err="1"/>
              <a:t>st</a:t>
            </a:r>
            <a:r>
              <a:rPr lang="sv-SE" sz="1600" dirty="0"/>
              <a:t> Lergigan 25mg att ta 1-2 till natten och ber Louise att vidare vända sig till sin barnmorska på mödrahälsovården. </a:t>
            </a:r>
          </a:p>
          <a:p>
            <a:pPr marL="0" indent="0">
              <a:buNone/>
            </a:pPr>
            <a:r>
              <a:rPr lang="sv-SE" sz="1600" dirty="0"/>
              <a:t>Barnmorskan föreslår lite tätare besök med stödjande samtal och senare delen av graviditeten mår Louise riktigt bra. En OGTT gjordes enligt plan i graviditetsvecka 29 och var normal. </a:t>
            </a:r>
          </a:p>
          <a:p>
            <a:pPr marL="0" indent="0">
              <a:buNone/>
            </a:pPr>
            <a:r>
              <a:rPr lang="sv-SE" sz="1600" dirty="0"/>
              <a:t>I graviditetsvecka 41+5 kommer Louise till förlossningen för induktion. </a:t>
            </a:r>
            <a:br>
              <a:rPr lang="sv-SE" sz="1600" dirty="0"/>
            </a:br>
            <a:br>
              <a:rPr lang="sv-SE" sz="1600" dirty="0"/>
            </a:br>
            <a:r>
              <a:rPr lang="sv-SE" sz="1600" b="1" dirty="0"/>
              <a:t>Fråga 3:6 (2p) </a:t>
            </a:r>
            <a:r>
              <a:rPr lang="sv-SE" sz="1600" dirty="0"/>
              <a:t>Vad gör du för undersökningar/provtagningar inför induktion av förlossningen? </a:t>
            </a:r>
            <a:br>
              <a:rPr lang="sv-SE" sz="1600" dirty="0"/>
            </a:br>
            <a:br>
              <a:rPr lang="sv-SE" sz="1600" dirty="0"/>
            </a:b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5499458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3, Louise 31 år </a:t>
            </a:r>
            <a:endParaRPr lang="sv-SE" sz="1600" dirty="0"/>
          </a:p>
          <a:p>
            <a:pPr marL="0" indent="0">
              <a:buNone/>
            </a:pPr>
            <a:r>
              <a:rPr lang="sv-SE" sz="1200" i="1" dirty="0">
                <a:solidFill>
                  <a:schemeClr val="tx1">
                    <a:lumMod val="50000"/>
                    <a:lumOff val="50000"/>
                  </a:schemeClr>
                </a:solidFill>
              </a:rPr>
              <a:t>31-årig kvinna med PCOS skrivs in på mödrahälsovården i graviditetsvecka 11. Hon var aktuell på reproduktionsmedicinskt centrum på grund av ofrivillig barnlöshet 2020. Nu spontant gravid med SM 6/1. </a:t>
            </a:r>
            <a:r>
              <a:rPr lang="sv-SE" sz="1200" i="1" dirty="0" err="1">
                <a:solidFill>
                  <a:schemeClr val="tx1">
                    <a:lumMod val="50000"/>
                    <a:lumOff val="50000"/>
                  </a:schemeClr>
                </a:solidFill>
              </a:rPr>
              <a:t>Fö</a:t>
            </a:r>
            <a:r>
              <a:rPr lang="sv-SE" sz="1200" i="1" dirty="0">
                <a:solidFill>
                  <a:schemeClr val="tx1">
                    <a:lumMod val="50000"/>
                    <a:lumOff val="50000"/>
                  </a:schemeClr>
                </a:solidFill>
              </a:rPr>
              <a:t> frisk. III-gravida, I-para, akut </a:t>
            </a:r>
            <a:r>
              <a:rPr lang="sv-SE" sz="1200" i="1" dirty="0" err="1">
                <a:solidFill>
                  <a:schemeClr val="tx1">
                    <a:lumMod val="50000"/>
                    <a:lumOff val="50000"/>
                  </a:schemeClr>
                </a:solidFill>
              </a:rPr>
              <a:t>sectio</a:t>
            </a:r>
            <a:r>
              <a:rPr lang="sv-SE" sz="1200" i="1" dirty="0">
                <a:solidFill>
                  <a:schemeClr val="tx1">
                    <a:lumMod val="50000"/>
                    <a:lumOff val="50000"/>
                  </a:schemeClr>
                </a:solidFill>
              </a:rPr>
              <a:t> 2016 på Östra sjukhuset där Louise bodde då. BMI 33. Bor med mannen i Grebo utanför Linköping. Har en dotter på 5 år. Mannens första barn. EDPS 2 poäng. </a:t>
            </a:r>
            <a:br>
              <a:rPr lang="sv-SE" sz="1200" i="1" dirty="0">
                <a:solidFill>
                  <a:schemeClr val="tx1">
                    <a:lumMod val="50000"/>
                    <a:lumOff val="50000"/>
                  </a:schemeClr>
                </a:solidFill>
              </a:rPr>
            </a:br>
            <a:r>
              <a:rPr lang="sv-SE" sz="1200" i="1" dirty="0">
                <a:solidFill>
                  <a:schemeClr val="tx1">
                    <a:lumMod val="50000"/>
                    <a:lumOff val="50000"/>
                  </a:schemeClr>
                </a:solidFill>
              </a:rPr>
              <a:t>Tidigare graviditeter: Enligt Louise normal graviditet. Panikångest första graviditeten. Erbjöds sömntablett då, använde enstaka. Uppsagd från arbetet under pandemin. </a:t>
            </a:r>
            <a:br>
              <a:rPr lang="sv-SE" sz="1200" i="1" dirty="0">
                <a:solidFill>
                  <a:schemeClr val="tx1">
                    <a:lumMod val="50000"/>
                    <a:lumOff val="50000"/>
                  </a:schemeClr>
                </a:solidFill>
              </a:rPr>
            </a:br>
            <a:r>
              <a:rPr lang="sv-SE" sz="1200" i="1" dirty="0">
                <a:solidFill>
                  <a:schemeClr val="tx1">
                    <a:lumMod val="50000"/>
                    <a:lumOff val="50000"/>
                  </a:schemeClr>
                </a:solidFill>
              </a:rPr>
              <a:t>Överkänslighet: katter </a:t>
            </a:r>
          </a:p>
          <a:p>
            <a:pPr marL="0" indent="0">
              <a:buNone/>
            </a:pPr>
            <a:r>
              <a:rPr lang="sv-SE" sz="1200" i="1" dirty="0">
                <a:solidFill>
                  <a:schemeClr val="tx1">
                    <a:lumMod val="50000"/>
                    <a:lumOff val="50000"/>
                  </a:schemeClr>
                </a:solidFill>
              </a:rPr>
              <a:t>Louise bedöms som medelrisk </a:t>
            </a:r>
            <a:r>
              <a:rPr lang="sv-SE" sz="1200" i="1" dirty="0" err="1">
                <a:solidFill>
                  <a:schemeClr val="tx1">
                    <a:lumMod val="50000"/>
                    <a:lumOff val="50000"/>
                  </a:schemeClr>
                </a:solidFill>
              </a:rPr>
              <a:t>pga</a:t>
            </a:r>
            <a:r>
              <a:rPr lang="sv-SE" sz="1200" i="1" dirty="0">
                <a:solidFill>
                  <a:schemeClr val="tx1">
                    <a:lumMod val="50000"/>
                    <a:lumOff val="50000"/>
                  </a:schemeClr>
                </a:solidFill>
              </a:rPr>
              <a:t> sin fetma och du föreslår kontroller enligt basprogram med tillägg av en OGTT i graviditetsvecka 29. PCOS innebär ökade risker under graviditet utöver den risk som metabola syndromet och obesitas medför. Kvinnor med PCOS har en ökad risk för missfall, GDM, hypertoni, preeklampsi, prematuritet, tillväxthämning. </a:t>
            </a:r>
          </a:p>
          <a:p>
            <a:pPr marL="0" indent="0">
              <a:buNone/>
            </a:pPr>
            <a:r>
              <a:rPr lang="sv-SE" sz="1200" i="1" dirty="0">
                <a:solidFill>
                  <a:schemeClr val="tx1">
                    <a:lumMod val="50000"/>
                    <a:lumOff val="50000"/>
                  </a:schemeClr>
                </a:solidFill>
              </a:rPr>
              <a:t>I graviditetsvecka 20 söker Louise dig på vårdcentralen för återkommande svampinfektioner. Hon har haft fler svampinfektioner än hon kan räkna sedan inskrivningsbesöket och är helt uppgiven. Hon berättar att det känns irriterat, skört och smärtande i underlivet och att hon slutade med </a:t>
            </a:r>
            <a:r>
              <a:rPr lang="sv-SE" sz="1200" i="1" dirty="0" err="1">
                <a:solidFill>
                  <a:schemeClr val="tx1">
                    <a:lumMod val="50000"/>
                    <a:lumOff val="50000"/>
                  </a:schemeClr>
                </a:solidFill>
              </a:rPr>
              <a:t>Canesten</a:t>
            </a:r>
            <a:r>
              <a:rPr lang="sv-SE" sz="1200" i="1" dirty="0">
                <a:solidFill>
                  <a:schemeClr val="tx1">
                    <a:lumMod val="50000"/>
                    <a:lumOff val="50000"/>
                  </a:schemeClr>
                </a:solidFill>
              </a:rPr>
              <a:t> lokalt i förrgår. Dessutom tycker Louise att hon känner sammandragningar. </a:t>
            </a:r>
            <a:br>
              <a:rPr lang="sv-SE" sz="1200" i="1" dirty="0">
                <a:solidFill>
                  <a:schemeClr val="tx1">
                    <a:lumMod val="50000"/>
                    <a:lumOff val="50000"/>
                  </a:schemeClr>
                </a:solidFill>
              </a:rPr>
            </a:br>
            <a:r>
              <a:rPr lang="sv-SE" sz="1200" i="1" dirty="0">
                <a:solidFill>
                  <a:schemeClr val="tx1">
                    <a:lumMod val="50000"/>
                    <a:lumOff val="50000"/>
                  </a:schemeClr>
                </a:solidFill>
              </a:rPr>
              <a:t>Du gör en gynekologisk undersökning och finner att </a:t>
            </a:r>
            <a:r>
              <a:rPr lang="sv-SE" sz="1200" i="1" dirty="0" err="1">
                <a:solidFill>
                  <a:schemeClr val="tx1">
                    <a:lumMod val="50000"/>
                    <a:lumOff val="50000"/>
                  </a:schemeClr>
                </a:solidFill>
              </a:rPr>
              <a:t>labia</a:t>
            </a:r>
            <a:r>
              <a:rPr lang="sv-SE" sz="1200" i="1" dirty="0">
                <a:solidFill>
                  <a:schemeClr val="tx1">
                    <a:lumMod val="50000"/>
                    <a:lumOff val="50000"/>
                  </a:schemeClr>
                </a:solidFill>
              </a:rPr>
              <a:t> </a:t>
            </a:r>
            <a:r>
              <a:rPr lang="sv-SE" sz="1200" i="1" dirty="0" err="1">
                <a:solidFill>
                  <a:schemeClr val="tx1">
                    <a:lumMod val="50000"/>
                    <a:lumOff val="50000"/>
                  </a:schemeClr>
                </a:solidFill>
              </a:rPr>
              <a:t>minora</a:t>
            </a:r>
            <a:r>
              <a:rPr lang="sv-SE" sz="1200" i="1" dirty="0">
                <a:solidFill>
                  <a:schemeClr val="tx1">
                    <a:lumMod val="50000"/>
                    <a:lumOff val="50000"/>
                  </a:schemeClr>
                </a:solidFill>
              </a:rPr>
              <a:t> bilateralt är kraftigt rodnade, flytningen är normal. Du bedömer att det är en ilsken </a:t>
            </a:r>
            <a:r>
              <a:rPr lang="sv-SE" sz="1200" i="1" dirty="0" err="1">
                <a:solidFill>
                  <a:schemeClr val="tx1">
                    <a:lumMod val="50000"/>
                    <a:lumOff val="50000"/>
                  </a:schemeClr>
                </a:solidFill>
              </a:rPr>
              <a:t>vulvovaginit</a:t>
            </a:r>
            <a:r>
              <a:rPr lang="sv-SE" sz="1200" i="1" dirty="0">
                <a:solidFill>
                  <a:schemeClr val="tx1">
                    <a:lumMod val="50000"/>
                    <a:lumOff val="50000"/>
                  </a:schemeClr>
                </a:solidFill>
              </a:rPr>
              <a:t>. Cervix är sakralriktad, bibehållen ca 3 cm och sluten. Således ingen cervixpåverkan.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behandlar Elsa med </a:t>
            </a:r>
            <a:r>
              <a:rPr lang="sv-SE" sz="1200" i="1" dirty="0" err="1">
                <a:solidFill>
                  <a:schemeClr val="tx1">
                    <a:lumMod val="50000"/>
                    <a:lumOff val="50000"/>
                  </a:schemeClr>
                </a:solidFill>
              </a:rPr>
              <a:t>Daktacort</a:t>
            </a:r>
            <a:r>
              <a:rPr lang="sv-SE" sz="1200" i="1" dirty="0">
                <a:solidFill>
                  <a:schemeClr val="tx1">
                    <a:lumMod val="50000"/>
                    <a:lumOff val="50000"/>
                  </a:schemeClr>
                </a:solidFill>
              </a:rPr>
              <a:t> och ger henne </a:t>
            </a:r>
            <a:r>
              <a:rPr lang="sv-SE" sz="1200" i="1" dirty="0" err="1">
                <a:solidFill>
                  <a:schemeClr val="tx1">
                    <a:lumMod val="50000"/>
                    <a:lumOff val="50000"/>
                  </a:schemeClr>
                </a:solidFill>
              </a:rPr>
              <a:t>Flukonazol</a:t>
            </a:r>
            <a:r>
              <a:rPr lang="sv-SE" sz="1200" i="1" dirty="0">
                <a:solidFill>
                  <a:schemeClr val="tx1">
                    <a:lumMod val="50000"/>
                    <a:lumOff val="50000"/>
                  </a:schemeClr>
                </a:solidFill>
              </a:rPr>
              <a:t> att ta vid nytt recidiv av svampinfektionen. </a:t>
            </a:r>
            <a:br>
              <a:rPr lang="sv-SE" sz="1200" i="1" dirty="0">
                <a:solidFill>
                  <a:schemeClr val="tx1">
                    <a:lumMod val="50000"/>
                    <a:lumOff val="50000"/>
                  </a:schemeClr>
                </a:solidFill>
              </a:rPr>
            </a:br>
            <a:r>
              <a:rPr lang="sv-SE" sz="1200" i="1" dirty="0">
                <a:solidFill>
                  <a:schemeClr val="tx1">
                    <a:lumMod val="50000"/>
                    <a:lumOff val="50000"/>
                  </a:schemeClr>
                </a:solidFill>
              </a:rPr>
              <a:t>Ungefär två veckor senare lämnar Louise ett meddelande via MVK: Jag har fått panikångest och har svårt att sova på nätterna. Fick liknande panikkänslor vid min förra graviditet när jag var lika långt gången. Skulle behöva något som gör att jag sover lättare på nätterna. ". Eftersom du träffade henne senast ber sjuksköterskan på vårdcentralen dig att skriva ut något ”starkt och bra”. </a:t>
            </a:r>
            <a:br>
              <a:rPr lang="sv-SE" sz="1600" dirty="0"/>
            </a:br>
            <a:br>
              <a:rPr lang="sv-SE" sz="1600" dirty="0"/>
            </a:br>
            <a:r>
              <a:rPr lang="sv-SE" sz="1600" dirty="0"/>
              <a:t>Louise har kända panikångestattacker som </a:t>
            </a:r>
            <a:r>
              <a:rPr lang="sv-SE" sz="1600" dirty="0" err="1"/>
              <a:t>aggraverades</a:t>
            </a:r>
            <a:r>
              <a:rPr lang="sv-SE" sz="1600" dirty="0"/>
              <a:t> förra graviditeten. Du skriver ut 30 </a:t>
            </a:r>
            <a:r>
              <a:rPr lang="sv-SE" sz="1600" dirty="0" err="1"/>
              <a:t>st</a:t>
            </a:r>
            <a:r>
              <a:rPr lang="sv-SE" sz="1600" dirty="0"/>
              <a:t> Lergigan 25mg att ta 1-2 till natten och ber Louise att vidare vända sig till sin barnmorska på mödrahälsovården. </a:t>
            </a:r>
          </a:p>
          <a:p>
            <a:pPr marL="0" indent="0">
              <a:buNone/>
            </a:pPr>
            <a:r>
              <a:rPr lang="sv-SE" sz="1600" dirty="0"/>
              <a:t>Barnmorskan föreslår lite tätare besök med stödjande samtal och senare delen av graviditeten mår Louise riktigt bra. En OGTT gjordes enligt plan i graviditetsvecka 29 och var normal. </a:t>
            </a:r>
          </a:p>
          <a:p>
            <a:pPr marL="0" indent="0">
              <a:buNone/>
            </a:pPr>
            <a:r>
              <a:rPr lang="sv-SE" sz="1600" dirty="0"/>
              <a:t>I graviditetsvecka 41+5 kommer Louise till förlossningen för induktion. </a:t>
            </a:r>
            <a:br>
              <a:rPr lang="sv-SE" sz="1600" dirty="0"/>
            </a:br>
            <a:br>
              <a:rPr lang="sv-SE" sz="1600" dirty="0"/>
            </a:br>
            <a:r>
              <a:rPr lang="sv-SE" sz="1600" b="1" dirty="0"/>
              <a:t>Fråga 3:6 (2p) </a:t>
            </a:r>
            <a:r>
              <a:rPr lang="sv-SE" sz="1600" dirty="0"/>
              <a:t>Vad gör du för undersökningar/provtagningar inför induktion av förlossningen?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BT, (urinprov), CTG, Yttre palpation, VU/Bishop score. </a:t>
            </a: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5910203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3, Louise 31 år </a:t>
            </a:r>
            <a:endParaRPr lang="sv-SE" sz="1600" dirty="0"/>
          </a:p>
          <a:p>
            <a:pPr marL="0" indent="0">
              <a:buNone/>
            </a:pPr>
            <a:r>
              <a:rPr lang="sv-SE" sz="1200" i="1" dirty="0">
                <a:solidFill>
                  <a:schemeClr val="tx1">
                    <a:lumMod val="50000"/>
                    <a:lumOff val="50000"/>
                  </a:schemeClr>
                </a:solidFill>
              </a:rPr>
              <a:t>31-årig kvinna med PCOS skrivs in på mödrahälsovården i graviditetsvecka 11. Hon var aktuell på reproduktionsmedicinskt centrum på grund av ofrivillig barnlöshet 2020. Nu spontant gravid med SM 6/1. </a:t>
            </a:r>
            <a:r>
              <a:rPr lang="sv-SE" sz="1200" i="1" dirty="0" err="1">
                <a:solidFill>
                  <a:schemeClr val="tx1">
                    <a:lumMod val="50000"/>
                    <a:lumOff val="50000"/>
                  </a:schemeClr>
                </a:solidFill>
              </a:rPr>
              <a:t>Fö</a:t>
            </a:r>
            <a:r>
              <a:rPr lang="sv-SE" sz="1200" i="1" dirty="0">
                <a:solidFill>
                  <a:schemeClr val="tx1">
                    <a:lumMod val="50000"/>
                    <a:lumOff val="50000"/>
                  </a:schemeClr>
                </a:solidFill>
              </a:rPr>
              <a:t> frisk. III-gravida, I-para, akut </a:t>
            </a:r>
            <a:r>
              <a:rPr lang="sv-SE" sz="1200" i="1" dirty="0" err="1">
                <a:solidFill>
                  <a:schemeClr val="tx1">
                    <a:lumMod val="50000"/>
                    <a:lumOff val="50000"/>
                  </a:schemeClr>
                </a:solidFill>
              </a:rPr>
              <a:t>sectio</a:t>
            </a:r>
            <a:r>
              <a:rPr lang="sv-SE" sz="1200" i="1" dirty="0">
                <a:solidFill>
                  <a:schemeClr val="tx1">
                    <a:lumMod val="50000"/>
                    <a:lumOff val="50000"/>
                  </a:schemeClr>
                </a:solidFill>
              </a:rPr>
              <a:t> 2016 på Östra sjukhuset där Louise bodde då. BMI 33. Bor med mannen i Grebo utanför Linköping. Har en dotter på 5 år. Mannens första barn. EDPS 2 poäng. </a:t>
            </a:r>
            <a:br>
              <a:rPr lang="sv-SE" sz="1200" i="1" dirty="0">
                <a:solidFill>
                  <a:schemeClr val="tx1">
                    <a:lumMod val="50000"/>
                    <a:lumOff val="50000"/>
                  </a:schemeClr>
                </a:solidFill>
              </a:rPr>
            </a:br>
            <a:r>
              <a:rPr lang="sv-SE" sz="1200" i="1" dirty="0">
                <a:solidFill>
                  <a:schemeClr val="tx1">
                    <a:lumMod val="50000"/>
                    <a:lumOff val="50000"/>
                  </a:schemeClr>
                </a:solidFill>
              </a:rPr>
              <a:t>Tidigare graviditeter: Enligt Louise normal graviditet. Panikångest första graviditeten. Erbjöds sömntablett då, använde enstaka. Uppsagd från arbetet under pandemin. </a:t>
            </a:r>
            <a:br>
              <a:rPr lang="sv-SE" sz="1200" i="1" dirty="0">
                <a:solidFill>
                  <a:schemeClr val="tx1">
                    <a:lumMod val="50000"/>
                    <a:lumOff val="50000"/>
                  </a:schemeClr>
                </a:solidFill>
              </a:rPr>
            </a:br>
            <a:r>
              <a:rPr lang="sv-SE" sz="1200" i="1" dirty="0">
                <a:solidFill>
                  <a:schemeClr val="tx1">
                    <a:lumMod val="50000"/>
                    <a:lumOff val="50000"/>
                  </a:schemeClr>
                </a:solidFill>
              </a:rPr>
              <a:t>Överkänslighet: katter </a:t>
            </a:r>
          </a:p>
          <a:p>
            <a:pPr marL="0" indent="0">
              <a:buNone/>
            </a:pPr>
            <a:r>
              <a:rPr lang="sv-SE" sz="1200" i="1" dirty="0">
                <a:solidFill>
                  <a:schemeClr val="tx1">
                    <a:lumMod val="50000"/>
                    <a:lumOff val="50000"/>
                  </a:schemeClr>
                </a:solidFill>
              </a:rPr>
              <a:t>Louise bedöms som medelrisk </a:t>
            </a:r>
            <a:r>
              <a:rPr lang="sv-SE" sz="1200" i="1" dirty="0" err="1">
                <a:solidFill>
                  <a:schemeClr val="tx1">
                    <a:lumMod val="50000"/>
                    <a:lumOff val="50000"/>
                  </a:schemeClr>
                </a:solidFill>
              </a:rPr>
              <a:t>pga</a:t>
            </a:r>
            <a:r>
              <a:rPr lang="sv-SE" sz="1200" i="1" dirty="0">
                <a:solidFill>
                  <a:schemeClr val="tx1">
                    <a:lumMod val="50000"/>
                    <a:lumOff val="50000"/>
                  </a:schemeClr>
                </a:solidFill>
              </a:rPr>
              <a:t> sin fetma och du föreslår kontroller enligt basprogram med tillägg av en OGTT i graviditetsvecka 29. PCOS innebär ökade risker under graviditet utöver den risk som metabola syndromet och obesitas medför. Kvinnor med PCOS har en ökad risk för missfall, GDM, hypertoni, preeklampsi, prematuritet, tillväxthämning. </a:t>
            </a:r>
          </a:p>
          <a:p>
            <a:pPr marL="0" indent="0">
              <a:buNone/>
            </a:pPr>
            <a:r>
              <a:rPr lang="sv-SE" sz="1200" i="1" dirty="0">
                <a:solidFill>
                  <a:schemeClr val="tx1">
                    <a:lumMod val="50000"/>
                    <a:lumOff val="50000"/>
                  </a:schemeClr>
                </a:solidFill>
              </a:rPr>
              <a:t>I graviditetsvecka 20 söker Louise dig på vårdcentralen för återkommande svampinfektioner. Hon har haft fler svampinfektioner än hon kan räkna sedan inskrivningsbesöket och är helt uppgiven. Hon berättar att det känns irriterat, skört och smärtande i underlivet och att hon slutade med </a:t>
            </a:r>
            <a:r>
              <a:rPr lang="sv-SE" sz="1200" i="1" dirty="0" err="1">
                <a:solidFill>
                  <a:schemeClr val="tx1">
                    <a:lumMod val="50000"/>
                    <a:lumOff val="50000"/>
                  </a:schemeClr>
                </a:solidFill>
              </a:rPr>
              <a:t>Canesten</a:t>
            </a:r>
            <a:r>
              <a:rPr lang="sv-SE" sz="1200" i="1" dirty="0">
                <a:solidFill>
                  <a:schemeClr val="tx1">
                    <a:lumMod val="50000"/>
                    <a:lumOff val="50000"/>
                  </a:schemeClr>
                </a:solidFill>
              </a:rPr>
              <a:t> lokalt i förrgår. Dessutom tycker Louise att hon känner sammandragningar. </a:t>
            </a:r>
            <a:br>
              <a:rPr lang="sv-SE" sz="1200" i="1" dirty="0">
                <a:solidFill>
                  <a:schemeClr val="tx1">
                    <a:lumMod val="50000"/>
                    <a:lumOff val="50000"/>
                  </a:schemeClr>
                </a:solidFill>
              </a:rPr>
            </a:br>
            <a:r>
              <a:rPr lang="sv-SE" sz="1200" i="1" dirty="0">
                <a:solidFill>
                  <a:schemeClr val="tx1">
                    <a:lumMod val="50000"/>
                    <a:lumOff val="50000"/>
                  </a:schemeClr>
                </a:solidFill>
              </a:rPr>
              <a:t>Du gör en gynekologisk undersökning och finner att </a:t>
            </a:r>
            <a:r>
              <a:rPr lang="sv-SE" sz="1200" i="1" dirty="0" err="1">
                <a:solidFill>
                  <a:schemeClr val="tx1">
                    <a:lumMod val="50000"/>
                    <a:lumOff val="50000"/>
                  </a:schemeClr>
                </a:solidFill>
              </a:rPr>
              <a:t>labia</a:t>
            </a:r>
            <a:r>
              <a:rPr lang="sv-SE" sz="1200" i="1" dirty="0">
                <a:solidFill>
                  <a:schemeClr val="tx1">
                    <a:lumMod val="50000"/>
                    <a:lumOff val="50000"/>
                  </a:schemeClr>
                </a:solidFill>
              </a:rPr>
              <a:t> </a:t>
            </a:r>
            <a:r>
              <a:rPr lang="sv-SE" sz="1200" i="1" dirty="0" err="1">
                <a:solidFill>
                  <a:schemeClr val="tx1">
                    <a:lumMod val="50000"/>
                    <a:lumOff val="50000"/>
                  </a:schemeClr>
                </a:solidFill>
              </a:rPr>
              <a:t>minora</a:t>
            </a:r>
            <a:r>
              <a:rPr lang="sv-SE" sz="1200" i="1" dirty="0">
                <a:solidFill>
                  <a:schemeClr val="tx1">
                    <a:lumMod val="50000"/>
                    <a:lumOff val="50000"/>
                  </a:schemeClr>
                </a:solidFill>
              </a:rPr>
              <a:t> bilateralt är kraftigt rodnade, flytningen är normal. Du bedömer att det är en ilsken </a:t>
            </a:r>
            <a:r>
              <a:rPr lang="sv-SE" sz="1200" i="1" dirty="0" err="1">
                <a:solidFill>
                  <a:schemeClr val="tx1">
                    <a:lumMod val="50000"/>
                    <a:lumOff val="50000"/>
                  </a:schemeClr>
                </a:solidFill>
              </a:rPr>
              <a:t>vulvovaginit</a:t>
            </a:r>
            <a:r>
              <a:rPr lang="sv-SE" sz="1200" i="1" dirty="0">
                <a:solidFill>
                  <a:schemeClr val="tx1">
                    <a:lumMod val="50000"/>
                    <a:lumOff val="50000"/>
                  </a:schemeClr>
                </a:solidFill>
              </a:rPr>
              <a:t>. Cervix är sakralriktad, bibehållen ca 3 cm och sluten. Således ingen cervixpåverkan.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behandlar Elsa med </a:t>
            </a:r>
            <a:r>
              <a:rPr lang="sv-SE" sz="1200" i="1" dirty="0" err="1">
                <a:solidFill>
                  <a:schemeClr val="tx1">
                    <a:lumMod val="50000"/>
                    <a:lumOff val="50000"/>
                  </a:schemeClr>
                </a:solidFill>
              </a:rPr>
              <a:t>Daktacort</a:t>
            </a:r>
            <a:r>
              <a:rPr lang="sv-SE" sz="1200" i="1" dirty="0">
                <a:solidFill>
                  <a:schemeClr val="tx1">
                    <a:lumMod val="50000"/>
                    <a:lumOff val="50000"/>
                  </a:schemeClr>
                </a:solidFill>
              </a:rPr>
              <a:t> och ger henne </a:t>
            </a:r>
            <a:r>
              <a:rPr lang="sv-SE" sz="1200" i="1" dirty="0" err="1">
                <a:solidFill>
                  <a:schemeClr val="tx1">
                    <a:lumMod val="50000"/>
                    <a:lumOff val="50000"/>
                  </a:schemeClr>
                </a:solidFill>
              </a:rPr>
              <a:t>Flukonazol</a:t>
            </a:r>
            <a:r>
              <a:rPr lang="sv-SE" sz="1200" i="1" dirty="0">
                <a:solidFill>
                  <a:schemeClr val="tx1">
                    <a:lumMod val="50000"/>
                    <a:lumOff val="50000"/>
                  </a:schemeClr>
                </a:solidFill>
              </a:rPr>
              <a:t> att ta vid nytt recidiv av svampinfektionen. </a:t>
            </a:r>
            <a:br>
              <a:rPr lang="sv-SE" sz="1200" i="1" dirty="0">
                <a:solidFill>
                  <a:schemeClr val="tx1">
                    <a:lumMod val="50000"/>
                    <a:lumOff val="50000"/>
                  </a:schemeClr>
                </a:solidFill>
              </a:rPr>
            </a:br>
            <a:r>
              <a:rPr lang="sv-SE" sz="1200" i="1" dirty="0">
                <a:solidFill>
                  <a:schemeClr val="tx1">
                    <a:lumMod val="50000"/>
                    <a:lumOff val="50000"/>
                  </a:schemeClr>
                </a:solidFill>
              </a:rPr>
              <a:t>Ungefär två veckor senare lämnar Louise ett meddelande via MVK: Jag har fått panikångest och har svårt att sova på nätterna. Fick liknande panikkänslor vid min förra graviditet när jag var lika långt gången. Skulle behöva något som gör att jag sover lättare på nätterna. ". Eftersom du träffade henne senast ber sjuksköterskan på vårdcentralen dig att skriva ut något ”starkt och bra”.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Louise har kända panikångestattacker som </a:t>
            </a:r>
            <a:r>
              <a:rPr lang="sv-SE" sz="1200" i="1" dirty="0" err="1">
                <a:solidFill>
                  <a:schemeClr val="tx1">
                    <a:lumMod val="50000"/>
                    <a:lumOff val="50000"/>
                  </a:schemeClr>
                </a:solidFill>
              </a:rPr>
              <a:t>aggraverades</a:t>
            </a:r>
            <a:r>
              <a:rPr lang="sv-SE" sz="1200" i="1" dirty="0">
                <a:solidFill>
                  <a:schemeClr val="tx1">
                    <a:lumMod val="50000"/>
                    <a:lumOff val="50000"/>
                  </a:schemeClr>
                </a:solidFill>
              </a:rPr>
              <a:t> förra graviditeten. Du skriver ut 30 </a:t>
            </a:r>
            <a:r>
              <a:rPr lang="sv-SE" sz="1200" i="1" dirty="0" err="1">
                <a:solidFill>
                  <a:schemeClr val="tx1">
                    <a:lumMod val="50000"/>
                    <a:lumOff val="50000"/>
                  </a:schemeClr>
                </a:solidFill>
              </a:rPr>
              <a:t>st</a:t>
            </a:r>
            <a:r>
              <a:rPr lang="sv-SE" sz="1200" i="1" dirty="0">
                <a:solidFill>
                  <a:schemeClr val="tx1">
                    <a:lumMod val="50000"/>
                    <a:lumOff val="50000"/>
                  </a:schemeClr>
                </a:solidFill>
              </a:rPr>
              <a:t> Lergigan 25mg att ta 1-2 till natten och ber Louise att vidare vända sig till sin barnmorska på mödrahälsovården. Barnmorskan föreslår lite tätare besök med stödjande samtal och senare delen av graviditeten mår Louise riktigt bra. En OGTT gjordes enligt plan i graviditetsvecka 29 och var normal. I graviditetsvecka 41+5 kommer Louise till förlossningen för induktion. </a:t>
            </a:r>
            <a:br>
              <a:rPr lang="sv-SE" sz="1200" i="1" dirty="0">
                <a:solidFill>
                  <a:schemeClr val="tx1">
                    <a:lumMod val="50000"/>
                    <a:lumOff val="50000"/>
                  </a:schemeClr>
                </a:solidFill>
              </a:rPr>
            </a:br>
            <a:br>
              <a:rPr lang="sv-SE" sz="1600" dirty="0"/>
            </a:br>
            <a:r>
              <a:rPr lang="sv-SE" sz="1600" dirty="0"/>
              <a:t>Blodtrycket är 120/60 och urinstickan är blank. Föregående </a:t>
            </a:r>
            <a:r>
              <a:rPr lang="sv-SE" sz="1600" dirty="0" err="1"/>
              <a:t>fosterdel</a:t>
            </a:r>
            <a:r>
              <a:rPr lang="sv-SE" sz="1600" dirty="0"/>
              <a:t> är huvud och den är fixerad </a:t>
            </a:r>
            <a:br>
              <a:rPr lang="sv-SE" sz="1600" dirty="0"/>
            </a:br>
            <a:r>
              <a:rPr lang="sv-SE" sz="1600" dirty="0"/>
              <a:t>i bäckeningången. CTG intagningstest är normalt. Du gör också ett Bishop score. </a:t>
            </a:r>
            <a:br>
              <a:rPr lang="sv-SE" sz="1600" dirty="0"/>
            </a:br>
            <a:br>
              <a:rPr lang="sv-SE" sz="1600" dirty="0"/>
            </a:br>
            <a:r>
              <a:rPr lang="sv-SE" sz="1600" b="1" dirty="0"/>
              <a:t>Fråga 3:7 (2p) </a:t>
            </a:r>
            <a:r>
              <a:rPr lang="sv-SE" sz="1600" dirty="0"/>
              <a:t>Vilken induktionsmetod väljer du? Vilka överväganden gör du? </a:t>
            </a:r>
            <a:br>
              <a:rPr lang="sv-SE" sz="1600" dirty="0"/>
            </a:br>
            <a:br>
              <a:rPr lang="sv-SE" sz="1600" dirty="0"/>
            </a:b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DE9E04B3-FD1A-E4DB-201D-D2DD63B0922E}"/>
              </a:ext>
            </a:extLst>
          </p:cNvPr>
          <p:cNvPicPr>
            <a:picLocks noChangeAspect="1"/>
          </p:cNvPicPr>
          <p:nvPr/>
        </p:nvPicPr>
        <p:blipFill>
          <a:blip r:embed="rId2"/>
          <a:stretch>
            <a:fillRect/>
          </a:stretch>
        </p:blipFill>
        <p:spPr>
          <a:xfrm>
            <a:off x="8946108" y="4604887"/>
            <a:ext cx="2667000" cy="2070100"/>
          </a:xfrm>
          <a:prstGeom prst="rect">
            <a:avLst/>
          </a:prstGeom>
        </p:spPr>
      </p:pic>
    </p:spTree>
    <p:extLst>
      <p:ext uri="{BB962C8B-B14F-4D97-AF65-F5344CB8AC3E}">
        <p14:creationId xmlns:p14="http://schemas.microsoft.com/office/powerpoint/2010/main" val="1393695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3, Louise 31 år </a:t>
            </a:r>
            <a:endParaRPr lang="sv-SE" sz="1600" dirty="0"/>
          </a:p>
          <a:p>
            <a:pPr marL="0" indent="0">
              <a:buNone/>
            </a:pPr>
            <a:r>
              <a:rPr lang="sv-SE" sz="1200" i="1" dirty="0">
                <a:solidFill>
                  <a:schemeClr val="tx1">
                    <a:lumMod val="50000"/>
                    <a:lumOff val="50000"/>
                  </a:schemeClr>
                </a:solidFill>
              </a:rPr>
              <a:t>31-årig kvinna med PCOS skrivs in på mödrahälsovården i graviditetsvecka 11. Hon var aktuell på reproduktionsmedicinskt centrum på grund av ofrivillig barnlöshet 2020. Nu spontant gravid med SM 6/1. </a:t>
            </a:r>
            <a:r>
              <a:rPr lang="sv-SE" sz="1200" i="1" dirty="0" err="1">
                <a:solidFill>
                  <a:schemeClr val="tx1">
                    <a:lumMod val="50000"/>
                    <a:lumOff val="50000"/>
                  </a:schemeClr>
                </a:solidFill>
              </a:rPr>
              <a:t>Fö</a:t>
            </a:r>
            <a:r>
              <a:rPr lang="sv-SE" sz="1200" i="1" dirty="0">
                <a:solidFill>
                  <a:schemeClr val="tx1">
                    <a:lumMod val="50000"/>
                    <a:lumOff val="50000"/>
                  </a:schemeClr>
                </a:solidFill>
              </a:rPr>
              <a:t> frisk. III-gravida, I-para, akut </a:t>
            </a:r>
            <a:r>
              <a:rPr lang="sv-SE" sz="1200" i="1" dirty="0" err="1">
                <a:solidFill>
                  <a:schemeClr val="tx1">
                    <a:lumMod val="50000"/>
                    <a:lumOff val="50000"/>
                  </a:schemeClr>
                </a:solidFill>
              </a:rPr>
              <a:t>sectio</a:t>
            </a:r>
            <a:r>
              <a:rPr lang="sv-SE" sz="1200" i="1" dirty="0">
                <a:solidFill>
                  <a:schemeClr val="tx1">
                    <a:lumMod val="50000"/>
                    <a:lumOff val="50000"/>
                  </a:schemeClr>
                </a:solidFill>
              </a:rPr>
              <a:t> 2016 på Östra sjukhuset där Louise bodde då. BMI 33. Bor med mannen i Grebo utanför Linköping. Har en dotter på 5 år. Mannens första barn. EDPS 2 poäng. </a:t>
            </a:r>
            <a:br>
              <a:rPr lang="sv-SE" sz="1200" i="1" dirty="0">
                <a:solidFill>
                  <a:schemeClr val="tx1">
                    <a:lumMod val="50000"/>
                    <a:lumOff val="50000"/>
                  </a:schemeClr>
                </a:solidFill>
              </a:rPr>
            </a:br>
            <a:r>
              <a:rPr lang="sv-SE" sz="1200" i="1" dirty="0">
                <a:solidFill>
                  <a:schemeClr val="tx1">
                    <a:lumMod val="50000"/>
                    <a:lumOff val="50000"/>
                  </a:schemeClr>
                </a:solidFill>
              </a:rPr>
              <a:t>Tidigare graviditeter: Enligt Louise normal graviditet. Panikångest första graviditeten. Erbjöds sömntablett då, använde enstaka. Uppsagd från arbetet under pandemin. </a:t>
            </a:r>
            <a:br>
              <a:rPr lang="sv-SE" sz="1200" i="1" dirty="0">
                <a:solidFill>
                  <a:schemeClr val="tx1">
                    <a:lumMod val="50000"/>
                    <a:lumOff val="50000"/>
                  </a:schemeClr>
                </a:solidFill>
              </a:rPr>
            </a:br>
            <a:r>
              <a:rPr lang="sv-SE" sz="1200" i="1" dirty="0">
                <a:solidFill>
                  <a:schemeClr val="tx1">
                    <a:lumMod val="50000"/>
                    <a:lumOff val="50000"/>
                  </a:schemeClr>
                </a:solidFill>
              </a:rPr>
              <a:t>Överkänslighet: katter </a:t>
            </a:r>
          </a:p>
          <a:p>
            <a:pPr marL="0" indent="0">
              <a:buNone/>
            </a:pPr>
            <a:r>
              <a:rPr lang="sv-SE" sz="1200" i="1" dirty="0">
                <a:solidFill>
                  <a:schemeClr val="tx1">
                    <a:lumMod val="50000"/>
                    <a:lumOff val="50000"/>
                  </a:schemeClr>
                </a:solidFill>
              </a:rPr>
              <a:t>Louise bedöms som medelrisk </a:t>
            </a:r>
            <a:r>
              <a:rPr lang="sv-SE" sz="1200" i="1" dirty="0" err="1">
                <a:solidFill>
                  <a:schemeClr val="tx1">
                    <a:lumMod val="50000"/>
                    <a:lumOff val="50000"/>
                  </a:schemeClr>
                </a:solidFill>
              </a:rPr>
              <a:t>pga</a:t>
            </a:r>
            <a:r>
              <a:rPr lang="sv-SE" sz="1200" i="1" dirty="0">
                <a:solidFill>
                  <a:schemeClr val="tx1">
                    <a:lumMod val="50000"/>
                    <a:lumOff val="50000"/>
                  </a:schemeClr>
                </a:solidFill>
              </a:rPr>
              <a:t> sin fetma och du föreslår kontroller enligt basprogram med tillägg av en OGTT i graviditetsvecka 29. PCOS innebär ökade risker under graviditet utöver den risk som metabola syndromet och obesitas medför. Kvinnor med PCOS har en ökad risk för missfall, GDM, hypertoni, preeklampsi, prematuritet, tillväxthämning. </a:t>
            </a:r>
          </a:p>
          <a:p>
            <a:pPr marL="0" indent="0">
              <a:buNone/>
            </a:pPr>
            <a:r>
              <a:rPr lang="sv-SE" sz="1200" i="1" dirty="0">
                <a:solidFill>
                  <a:schemeClr val="tx1">
                    <a:lumMod val="50000"/>
                    <a:lumOff val="50000"/>
                  </a:schemeClr>
                </a:solidFill>
              </a:rPr>
              <a:t>I graviditetsvecka 20 söker Louise dig på vårdcentralen för återkommande svampinfektioner. Hon har haft fler svampinfektioner än hon kan räkna sedan inskrivningsbesöket och är helt uppgiven. Hon berättar att det känns irriterat, skört och smärtande i underlivet och att hon slutade med </a:t>
            </a:r>
            <a:r>
              <a:rPr lang="sv-SE" sz="1200" i="1" dirty="0" err="1">
                <a:solidFill>
                  <a:schemeClr val="tx1">
                    <a:lumMod val="50000"/>
                    <a:lumOff val="50000"/>
                  </a:schemeClr>
                </a:solidFill>
              </a:rPr>
              <a:t>Canesten</a:t>
            </a:r>
            <a:r>
              <a:rPr lang="sv-SE" sz="1200" i="1" dirty="0">
                <a:solidFill>
                  <a:schemeClr val="tx1">
                    <a:lumMod val="50000"/>
                    <a:lumOff val="50000"/>
                  </a:schemeClr>
                </a:solidFill>
              </a:rPr>
              <a:t> lokalt i förrgår. Dessutom tycker Louise att hon känner sammandragningar. </a:t>
            </a:r>
            <a:br>
              <a:rPr lang="sv-SE" sz="1200" i="1" dirty="0">
                <a:solidFill>
                  <a:schemeClr val="tx1">
                    <a:lumMod val="50000"/>
                    <a:lumOff val="50000"/>
                  </a:schemeClr>
                </a:solidFill>
              </a:rPr>
            </a:br>
            <a:r>
              <a:rPr lang="sv-SE" sz="1200" i="1" dirty="0">
                <a:solidFill>
                  <a:schemeClr val="tx1">
                    <a:lumMod val="50000"/>
                    <a:lumOff val="50000"/>
                  </a:schemeClr>
                </a:solidFill>
              </a:rPr>
              <a:t>Du gör en gynekologisk undersökning och finner att </a:t>
            </a:r>
            <a:r>
              <a:rPr lang="sv-SE" sz="1200" i="1" dirty="0" err="1">
                <a:solidFill>
                  <a:schemeClr val="tx1">
                    <a:lumMod val="50000"/>
                    <a:lumOff val="50000"/>
                  </a:schemeClr>
                </a:solidFill>
              </a:rPr>
              <a:t>labia</a:t>
            </a:r>
            <a:r>
              <a:rPr lang="sv-SE" sz="1200" i="1" dirty="0">
                <a:solidFill>
                  <a:schemeClr val="tx1">
                    <a:lumMod val="50000"/>
                    <a:lumOff val="50000"/>
                  </a:schemeClr>
                </a:solidFill>
              </a:rPr>
              <a:t> </a:t>
            </a:r>
            <a:r>
              <a:rPr lang="sv-SE" sz="1200" i="1" dirty="0" err="1">
                <a:solidFill>
                  <a:schemeClr val="tx1">
                    <a:lumMod val="50000"/>
                    <a:lumOff val="50000"/>
                  </a:schemeClr>
                </a:solidFill>
              </a:rPr>
              <a:t>minora</a:t>
            </a:r>
            <a:r>
              <a:rPr lang="sv-SE" sz="1200" i="1" dirty="0">
                <a:solidFill>
                  <a:schemeClr val="tx1">
                    <a:lumMod val="50000"/>
                    <a:lumOff val="50000"/>
                  </a:schemeClr>
                </a:solidFill>
              </a:rPr>
              <a:t> bilateralt är kraftigt rodnade, flytningen är normal. Du bedömer att det är en ilsken </a:t>
            </a:r>
            <a:r>
              <a:rPr lang="sv-SE" sz="1200" i="1" dirty="0" err="1">
                <a:solidFill>
                  <a:schemeClr val="tx1">
                    <a:lumMod val="50000"/>
                    <a:lumOff val="50000"/>
                  </a:schemeClr>
                </a:solidFill>
              </a:rPr>
              <a:t>vulvovaginit</a:t>
            </a:r>
            <a:r>
              <a:rPr lang="sv-SE" sz="1200" i="1" dirty="0">
                <a:solidFill>
                  <a:schemeClr val="tx1">
                    <a:lumMod val="50000"/>
                    <a:lumOff val="50000"/>
                  </a:schemeClr>
                </a:solidFill>
              </a:rPr>
              <a:t>. Cervix är sakralriktad, bibehållen ca 3 cm och sluten. Således ingen cervixpåverkan.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200" i="1" dirty="0">
                <a:solidFill>
                  <a:schemeClr val="tx1">
                    <a:lumMod val="50000"/>
                    <a:lumOff val="50000"/>
                  </a:schemeClr>
                </a:solidFill>
              </a:rPr>
              <a:t>Du behandlar Elsa med </a:t>
            </a:r>
            <a:r>
              <a:rPr lang="sv-SE" sz="1200" i="1" dirty="0" err="1">
                <a:solidFill>
                  <a:schemeClr val="tx1">
                    <a:lumMod val="50000"/>
                    <a:lumOff val="50000"/>
                  </a:schemeClr>
                </a:solidFill>
              </a:rPr>
              <a:t>Daktacort</a:t>
            </a:r>
            <a:r>
              <a:rPr lang="sv-SE" sz="1200" i="1" dirty="0">
                <a:solidFill>
                  <a:schemeClr val="tx1">
                    <a:lumMod val="50000"/>
                    <a:lumOff val="50000"/>
                  </a:schemeClr>
                </a:solidFill>
              </a:rPr>
              <a:t> och ger henne </a:t>
            </a:r>
            <a:r>
              <a:rPr lang="sv-SE" sz="1200" i="1" dirty="0" err="1">
                <a:solidFill>
                  <a:schemeClr val="tx1">
                    <a:lumMod val="50000"/>
                    <a:lumOff val="50000"/>
                  </a:schemeClr>
                </a:solidFill>
              </a:rPr>
              <a:t>Flukonazol</a:t>
            </a:r>
            <a:r>
              <a:rPr lang="sv-SE" sz="1200" i="1" dirty="0">
                <a:solidFill>
                  <a:schemeClr val="tx1">
                    <a:lumMod val="50000"/>
                    <a:lumOff val="50000"/>
                  </a:schemeClr>
                </a:solidFill>
              </a:rPr>
              <a:t> att ta vid nytt recidiv av svampinfektionen. </a:t>
            </a:r>
            <a:br>
              <a:rPr lang="sv-SE" sz="1200" i="1" dirty="0">
                <a:solidFill>
                  <a:schemeClr val="tx1">
                    <a:lumMod val="50000"/>
                    <a:lumOff val="50000"/>
                  </a:schemeClr>
                </a:solidFill>
              </a:rPr>
            </a:br>
            <a:r>
              <a:rPr lang="sv-SE" sz="1200" i="1" dirty="0">
                <a:solidFill>
                  <a:schemeClr val="tx1">
                    <a:lumMod val="50000"/>
                    <a:lumOff val="50000"/>
                  </a:schemeClr>
                </a:solidFill>
              </a:rPr>
              <a:t>Ungefär två veckor senare lämnar Louise ett meddelande via MVK: Jag har fått panikångest och har svårt att sova på nätterna. Fick liknande panikkänslor vid min förra graviditet när jag var lika långt gången. Skulle behöva något som gör att jag sover lättare på nätterna. ". Eftersom du träffade henne senast ber sjuksköterskan på vårdcentralen dig att skriva ut något ”starkt och bra”. </a:t>
            </a:r>
            <a:br>
              <a:rPr lang="sv-SE" sz="1600" dirty="0"/>
            </a:br>
            <a:br>
              <a:rPr lang="sv-SE" sz="1200" i="1" dirty="0">
                <a:solidFill>
                  <a:schemeClr val="tx1">
                    <a:lumMod val="50000"/>
                    <a:lumOff val="50000"/>
                  </a:schemeClr>
                </a:solidFill>
              </a:rPr>
            </a:br>
            <a:r>
              <a:rPr lang="sv-SE" sz="1200" i="1" dirty="0">
                <a:solidFill>
                  <a:schemeClr val="tx1">
                    <a:lumMod val="50000"/>
                    <a:lumOff val="50000"/>
                  </a:schemeClr>
                </a:solidFill>
              </a:rPr>
              <a:t>Louise har kända panikångestattacker som </a:t>
            </a:r>
            <a:r>
              <a:rPr lang="sv-SE" sz="1200" i="1" dirty="0" err="1">
                <a:solidFill>
                  <a:schemeClr val="tx1">
                    <a:lumMod val="50000"/>
                    <a:lumOff val="50000"/>
                  </a:schemeClr>
                </a:solidFill>
              </a:rPr>
              <a:t>aggraverades</a:t>
            </a:r>
            <a:r>
              <a:rPr lang="sv-SE" sz="1200" i="1" dirty="0">
                <a:solidFill>
                  <a:schemeClr val="tx1">
                    <a:lumMod val="50000"/>
                    <a:lumOff val="50000"/>
                  </a:schemeClr>
                </a:solidFill>
              </a:rPr>
              <a:t> förra graviditeten. Du skriver ut 30 </a:t>
            </a:r>
            <a:r>
              <a:rPr lang="sv-SE" sz="1200" i="1" dirty="0" err="1">
                <a:solidFill>
                  <a:schemeClr val="tx1">
                    <a:lumMod val="50000"/>
                    <a:lumOff val="50000"/>
                  </a:schemeClr>
                </a:solidFill>
              </a:rPr>
              <a:t>st</a:t>
            </a:r>
            <a:r>
              <a:rPr lang="sv-SE" sz="1200" i="1" dirty="0">
                <a:solidFill>
                  <a:schemeClr val="tx1">
                    <a:lumMod val="50000"/>
                    <a:lumOff val="50000"/>
                  </a:schemeClr>
                </a:solidFill>
              </a:rPr>
              <a:t> Lergigan 25mg att ta 1-2 till natten och ber Louise att vidare vända sig till sin barnmorska på mödrahälsovården. Barnmorskan föreslår lite tätare besök med stödjande samtal och senare delen av graviditeten mår Louise riktigt bra. En OGTT gjordes enligt plan i graviditetsvecka 29 och var normal. I graviditetsvecka 41+5 kommer Louise till förlossningen för induktion. </a:t>
            </a:r>
            <a:br>
              <a:rPr lang="sv-SE" sz="1200" i="1" dirty="0">
                <a:solidFill>
                  <a:schemeClr val="tx1">
                    <a:lumMod val="50000"/>
                    <a:lumOff val="50000"/>
                  </a:schemeClr>
                </a:solidFill>
              </a:rPr>
            </a:br>
            <a:br>
              <a:rPr lang="sv-SE" sz="1600" dirty="0"/>
            </a:br>
            <a:r>
              <a:rPr lang="sv-SE" sz="1600" dirty="0"/>
              <a:t>Blodtrycket är 120/60 och urinstickan är blank. Föregående </a:t>
            </a:r>
            <a:r>
              <a:rPr lang="sv-SE" sz="1600" dirty="0" err="1"/>
              <a:t>fosterdel</a:t>
            </a:r>
            <a:r>
              <a:rPr lang="sv-SE" sz="1600" dirty="0"/>
              <a:t> är huvud och den är fixerad </a:t>
            </a:r>
            <a:br>
              <a:rPr lang="sv-SE" sz="1600" dirty="0"/>
            </a:br>
            <a:r>
              <a:rPr lang="sv-SE" sz="1600" dirty="0"/>
              <a:t>i bäckeningången. CTG intagningstest är normalt. Du gör också ett Bishop score. </a:t>
            </a:r>
            <a:br>
              <a:rPr lang="sv-SE" sz="1600" dirty="0"/>
            </a:br>
            <a:br>
              <a:rPr lang="sv-SE" sz="1600" dirty="0"/>
            </a:br>
            <a:r>
              <a:rPr lang="sv-SE" sz="1600" b="1" dirty="0"/>
              <a:t>Fråga 3:7 (2p) </a:t>
            </a:r>
            <a:r>
              <a:rPr lang="sv-SE" sz="1600" dirty="0"/>
              <a:t>Vilken induktionsmetod väljer du? Vilka överväganden gör du?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Prostaglandin Tampong </a:t>
            </a:r>
            <a:r>
              <a:rPr lang="sv-SE" sz="1600" dirty="0" err="1">
                <a:solidFill>
                  <a:schemeClr val="accent4"/>
                </a:solidFill>
              </a:rPr>
              <a:t>pga</a:t>
            </a:r>
            <a:r>
              <a:rPr lang="sv-SE" sz="1600" dirty="0">
                <a:solidFill>
                  <a:schemeClr val="accent4"/>
                </a:solidFill>
              </a:rPr>
              <a:t> tid </a:t>
            </a:r>
            <a:r>
              <a:rPr lang="sv-SE" sz="1600" dirty="0" err="1">
                <a:solidFill>
                  <a:schemeClr val="accent4"/>
                </a:solidFill>
              </a:rPr>
              <a:t>sectio</a:t>
            </a:r>
            <a:r>
              <a:rPr lang="sv-SE" sz="1600" dirty="0">
                <a:solidFill>
                  <a:schemeClr val="accent4"/>
                </a:solidFill>
              </a:rPr>
              <a:t> </a:t>
            </a: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DE9E04B3-FD1A-E4DB-201D-D2DD63B0922E}"/>
              </a:ext>
            </a:extLst>
          </p:cNvPr>
          <p:cNvPicPr>
            <a:picLocks noChangeAspect="1"/>
          </p:cNvPicPr>
          <p:nvPr/>
        </p:nvPicPr>
        <p:blipFill>
          <a:blip r:embed="rId2"/>
          <a:stretch>
            <a:fillRect/>
          </a:stretch>
        </p:blipFill>
        <p:spPr>
          <a:xfrm>
            <a:off x="8946108" y="4604887"/>
            <a:ext cx="2667000" cy="2070100"/>
          </a:xfrm>
          <a:prstGeom prst="rect">
            <a:avLst/>
          </a:prstGeom>
        </p:spPr>
      </p:pic>
    </p:spTree>
    <p:extLst>
      <p:ext uri="{BB962C8B-B14F-4D97-AF65-F5344CB8AC3E}">
        <p14:creationId xmlns:p14="http://schemas.microsoft.com/office/powerpoint/2010/main" val="1072781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450761"/>
            <a:ext cx="10855817" cy="6168980"/>
          </a:xfrm>
        </p:spPr>
        <p:txBody>
          <a:bodyPr>
            <a:normAutofit fontScale="92500" lnSpcReduction="20000"/>
          </a:bodyPr>
          <a:lstStyle/>
          <a:p>
            <a:pPr marL="0" indent="0">
              <a:lnSpc>
                <a:spcPct val="110000"/>
              </a:lnSpc>
              <a:buNone/>
            </a:pPr>
            <a:r>
              <a:rPr lang="sv-SE" sz="1600" dirty="0"/>
              <a:t>Fall 1 – Annelie, 66 år </a:t>
            </a:r>
          </a:p>
          <a:p>
            <a:pPr marL="0" indent="0">
              <a:lnSpc>
                <a:spcPct val="110000"/>
              </a:lnSpc>
              <a:buNone/>
            </a:pPr>
            <a:r>
              <a:rPr lang="sv-SE" sz="1600" dirty="0"/>
              <a:t>Du tar en fullständig allmän anamnes inklusive medicinering, socialanamnes, hereditet för </a:t>
            </a:r>
            <a:r>
              <a:rPr lang="sv-SE" sz="1600" dirty="0" err="1"/>
              <a:t>bla</a:t>
            </a:r>
            <a:r>
              <a:rPr lang="sv-SE" sz="1600" dirty="0"/>
              <a:t>. cancer, gynekologisk och obstetrisk anamnes samt specifik anamnes beträffande urinvägar och tarmfunktion. </a:t>
            </a:r>
          </a:p>
          <a:p>
            <a:pPr marL="0" indent="0">
              <a:lnSpc>
                <a:spcPct val="110000"/>
              </a:lnSpc>
              <a:buNone/>
            </a:pPr>
            <a:r>
              <a:rPr lang="sv-SE" sz="1600" dirty="0"/>
              <a:t>Annelie anger sig tidigare varit helt frisk frånsett höftbesvär som började för 4 år sedan, har aldrig rökt, i barndomen opererad för blindtarmen, tar vid behov smärtstillande tabletter mot höftsmärtor, annars inga mediciner, har gått upp 5 kg i vikt senaste 3 månader. Är 4 gravida 3 para med ett missfall och sedan PN x 3; sista barnet föddes när Annelie var 29 år. Största barnet vägde dryga 4 kg och Annelie fick en </a:t>
            </a:r>
            <a:r>
              <a:rPr lang="sv-SE" sz="1600" dirty="0" err="1"/>
              <a:t>sfinkterbristning</a:t>
            </a:r>
            <a:r>
              <a:rPr lang="sv-SE" sz="1600" dirty="0"/>
              <a:t> och en stor vaginalbristning i samband med denna förlossning och suturerades i narkos. Blev efteråt instruerad i att fortsätta göra knipövningar. Menopaus vid 52 års ålder. Har inte haft klimakteriebesvär och har inte fått östrogenhormonsubstitution. Annelie har jobbat inom industrin med mycket tunga lyft i mer än 25 år. Gick i förtidspension som 62-åring på grund av höftbesvären. Både mormodern och en moster hade bröstcancer och en annan moster fick äggstockscancer vid 40 års ålder. Inga av dessa lever idag. Annelies mamma blev opererad för urininkontinens och framfall som 60-åring, och även mormodern lär ha opererats för framfall innan 50-årsåldern. </a:t>
            </a:r>
          </a:p>
          <a:p>
            <a:pPr marL="0" indent="0">
              <a:lnSpc>
                <a:spcPct val="110000"/>
              </a:lnSpc>
              <a:buNone/>
            </a:pPr>
            <a:r>
              <a:rPr lang="sv-SE" sz="1600" dirty="0"/>
              <a:t>Annelie har haft UVI vid några tillfällen under de senaste åren, men förknippar inte de urinvägssymtom hon har nu med UVI. Förnekar urin- och avföringsläckage. Avföring f.ö. </a:t>
            </a:r>
            <a:r>
              <a:rPr lang="sv-SE" sz="1600" dirty="0" err="1"/>
              <a:t>ua</a:t>
            </a:r>
            <a:r>
              <a:rPr lang="sv-SE" sz="1600" dirty="0"/>
              <a:t>. Annelies make gick bort förra året i hjärtinfarkt. Under de sista åren hade de inget sexualliv då de båda hade tappat lusten. Annelie lever nu ensam men har daglig kontakt med barnen som bor i närheten. </a:t>
            </a:r>
          </a:p>
          <a:p>
            <a:pPr marL="0" indent="0">
              <a:lnSpc>
                <a:spcPct val="110000"/>
              </a:lnSpc>
              <a:buNone/>
            </a:pPr>
            <a:r>
              <a:rPr lang="sv-SE" sz="1600" dirty="0"/>
              <a:t>Du undersöker Annelie: </a:t>
            </a:r>
          </a:p>
          <a:p>
            <a:pPr marL="0" indent="0">
              <a:lnSpc>
                <a:spcPct val="110000"/>
              </a:lnSpc>
              <a:buNone/>
            </a:pPr>
            <a:r>
              <a:rPr lang="sv-SE" sz="1600" b="1" dirty="0"/>
              <a:t>Status: </a:t>
            </a:r>
            <a:r>
              <a:rPr lang="sv-SE" sz="1600" dirty="0"/>
              <a:t>AT gott, opåverkad, BMI 24,8. Hjärta-lungor: </a:t>
            </a:r>
            <a:r>
              <a:rPr lang="sv-SE" sz="1600" dirty="0" err="1"/>
              <a:t>ua</a:t>
            </a:r>
            <a:r>
              <a:rPr lang="sv-SE" sz="1600" dirty="0"/>
              <a:t>. Ytliga lymfknutor: lätt förstorad, rundad, hård lymfknuta till </a:t>
            </a:r>
            <a:r>
              <a:rPr lang="sv-SE" sz="1600" dirty="0" err="1"/>
              <a:t>vä</a:t>
            </a:r>
            <a:r>
              <a:rPr lang="sv-SE" sz="1600" dirty="0"/>
              <a:t>. på halsen strax ovan </a:t>
            </a:r>
            <a:r>
              <a:rPr lang="sv-SE" sz="1600" dirty="0" err="1"/>
              <a:t>klavikeln</a:t>
            </a:r>
            <a:r>
              <a:rPr lang="sv-SE" sz="1600" dirty="0"/>
              <a:t>. Axiller och ljumskar </a:t>
            </a:r>
            <a:r>
              <a:rPr lang="sv-SE" sz="1600" dirty="0" err="1"/>
              <a:t>ua</a:t>
            </a:r>
            <a:r>
              <a:rPr lang="sv-SE" sz="1600" dirty="0"/>
              <a:t>. </a:t>
            </a:r>
            <a:r>
              <a:rPr lang="sv-SE" sz="1600" dirty="0" err="1"/>
              <a:t>Mammae</a:t>
            </a:r>
            <a:r>
              <a:rPr lang="sv-SE" sz="1600" dirty="0"/>
              <a:t> palperas </a:t>
            </a:r>
            <a:r>
              <a:rPr lang="sv-SE" sz="1600" dirty="0" err="1"/>
              <a:t>ua</a:t>
            </a:r>
            <a:r>
              <a:rPr lang="sv-SE" sz="1600" dirty="0"/>
              <a:t>. Buk: något uppdriven, mjuk, misstänkt </a:t>
            </a:r>
            <a:r>
              <a:rPr lang="sv-SE" sz="1600" dirty="0" err="1"/>
              <a:t>ascites</a:t>
            </a:r>
            <a:r>
              <a:rPr lang="sv-SE" sz="1600" dirty="0"/>
              <a:t>, inga säkra palpabla resistenser, njurloger fria och oömma. </a:t>
            </a:r>
          </a:p>
          <a:p>
            <a:pPr marL="0" indent="0">
              <a:lnSpc>
                <a:spcPct val="110000"/>
              </a:lnSpc>
              <a:buNone/>
            </a:pPr>
            <a:r>
              <a:rPr lang="sv-SE" sz="1600" b="1" dirty="0"/>
              <a:t>VRSU: </a:t>
            </a:r>
            <a:r>
              <a:rPr lang="sv-SE" sz="1600" dirty="0"/>
              <a:t>vulva glipande; när patienten krystar kommer ett stort framfall cirka 4 cm ur slidöppningen. Slemhinnor atrofiska med smärre lättblödande erosioner. Sparsamt </a:t>
            </a:r>
            <a:r>
              <a:rPr lang="sv-SE" sz="1600" dirty="0" err="1"/>
              <a:t>blodtingerad</a:t>
            </a:r>
            <a:r>
              <a:rPr lang="sv-SE" sz="1600" dirty="0"/>
              <a:t> flytning ur yttre modermunnen på </a:t>
            </a:r>
            <a:r>
              <a:rPr lang="sv-SE" sz="1600" dirty="0" err="1"/>
              <a:t>portio</a:t>
            </a:r>
            <a:r>
              <a:rPr lang="sv-SE" sz="1600" dirty="0"/>
              <a:t>. </a:t>
            </a:r>
            <a:r>
              <a:rPr lang="sv-SE" sz="1600" dirty="0" err="1"/>
              <a:t>Perineum</a:t>
            </a:r>
            <a:r>
              <a:rPr lang="sv-SE" sz="1600" dirty="0"/>
              <a:t> något kort. Anus </a:t>
            </a:r>
            <a:r>
              <a:rPr lang="sv-SE" sz="1600" dirty="0" err="1"/>
              <a:t>ua</a:t>
            </a:r>
            <a:r>
              <a:rPr lang="sv-SE" sz="1600" dirty="0"/>
              <a:t>. </a:t>
            </a:r>
            <a:r>
              <a:rPr lang="sv-SE" sz="1600" dirty="0" err="1"/>
              <a:t>Palpatoriskt</a:t>
            </a:r>
            <a:r>
              <a:rPr lang="sv-SE" sz="1600" dirty="0"/>
              <a:t> känns en drygt normalstor uterus. Inga säkra resistenser åt sidorna. God knipförmåga av </a:t>
            </a:r>
            <a:r>
              <a:rPr lang="sv-SE" sz="1600" dirty="0" err="1"/>
              <a:t>levator</a:t>
            </a:r>
            <a:r>
              <a:rPr lang="sv-SE" sz="1600" dirty="0"/>
              <a:t> </a:t>
            </a:r>
            <a:r>
              <a:rPr lang="sv-SE" sz="1600" dirty="0" err="1"/>
              <a:t>ani</a:t>
            </a:r>
            <a:r>
              <a:rPr lang="sv-SE" sz="1600" dirty="0"/>
              <a:t> musklerna som känns välutvecklade och symmetriska. Per rektum fritt. </a:t>
            </a:r>
            <a:r>
              <a:rPr lang="sv-SE" sz="1600" dirty="0" err="1"/>
              <a:t>Analsfinktertonus</a:t>
            </a:r>
            <a:r>
              <a:rPr lang="sv-SE" sz="1600" dirty="0"/>
              <a:t> normal. </a:t>
            </a:r>
          </a:p>
          <a:p>
            <a:pPr marL="0" indent="0">
              <a:lnSpc>
                <a:spcPct val="110000"/>
              </a:lnSpc>
              <a:buNone/>
            </a:pPr>
            <a:r>
              <a:rPr lang="sv-SE" sz="1600" dirty="0"/>
              <a:t>Du misstänker att Annelie har ett framfall. </a:t>
            </a:r>
            <a:r>
              <a:rPr lang="sv-SE" sz="1600" i="1" dirty="0"/>
              <a:t>(gå vidare)</a:t>
            </a:r>
          </a:p>
          <a:p>
            <a:pPr marL="0" indent="0">
              <a:buNone/>
            </a:pPr>
            <a:endParaRPr lang="sv-SE" sz="1200" dirty="0"/>
          </a:p>
        </p:txBody>
      </p:sp>
    </p:spTree>
    <p:extLst>
      <p:ext uri="{BB962C8B-B14F-4D97-AF65-F5344CB8AC3E}">
        <p14:creationId xmlns:p14="http://schemas.microsoft.com/office/powerpoint/2010/main" val="24198325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3, Louise 31 år </a:t>
            </a:r>
            <a:endParaRPr lang="sv-SE" sz="1600" dirty="0"/>
          </a:p>
          <a:p>
            <a:pPr marL="0" indent="0">
              <a:buNone/>
            </a:pPr>
            <a:r>
              <a:rPr lang="sv-SE" sz="1600" dirty="0"/>
              <a:t>Bishop score 2 är ett omoget cervixstatus. Den induktionsmetod man har att tillgå om inre modermunnen är sluten är prostaglandin och av de tillgängliga beredningsformerna väljer du tampongen (</a:t>
            </a:r>
            <a:r>
              <a:rPr lang="sv-SE" sz="1600" dirty="0" err="1"/>
              <a:t>Propess</a:t>
            </a:r>
            <a:r>
              <a:rPr lang="sv-SE" sz="1600" dirty="0"/>
              <a:t>) eftersom Louise är tidigare kejsarsnittad. Om intensiva värkar skulle uppstå kan du dra ut tampongen. </a:t>
            </a:r>
          </a:p>
          <a:p>
            <a:pPr marL="0" indent="0">
              <a:buNone/>
            </a:pPr>
            <a:r>
              <a:rPr lang="sv-SE" sz="1600" dirty="0"/>
              <a:t>Efter ett antal timmar har Louise 4smdr/10min och barnmorskan gör ett VU: </a:t>
            </a:r>
            <a:r>
              <a:rPr lang="sv-SE" sz="1600" dirty="0" err="1"/>
              <a:t>Cx</a:t>
            </a:r>
            <a:r>
              <a:rPr lang="sv-SE" sz="1600" dirty="0"/>
              <a:t> så gott som utplånad, </a:t>
            </a:r>
            <a:r>
              <a:rPr lang="sv-SE" sz="1600" dirty="0" err="1"/>
              <a:t>imm</a:t>
            </a:r>
            <a:r>
              <a:rPr lang="sv-SE" sz="1600" dirty="0"/>
              <a:t> öppen 3cm. Barnmorskan tar då ut </a:t>
            </a:r>
            <a:r>
              <a:rPr lang="sv-SE" sz="1600" dirty="0" err="1"/>
              <a:t>propessen</a:t>
            </a:r>
            <a:r>
              <a:rPr lang="sv-SE" sz="1600" dirty="0"/>
              <a:t>. Louise andas lustgas och barnmorskan beställer en EDA som narkosläkaren lägger komplikationsfritt med mycket god effekt. </a:t>
            </a:r>
          </a:p>
          <a:p>
            <a:pPr marL="0" indent="0">
              <a:buNone/>
            </a:pPr>
            <a:r>
              <a:rPr lang="sv-SE" sz="1600" dirty="0"/>
              <a:t>Efter ytterligare en timme går larmet på förlossningen </a:t>
            </a:r>
            <a:r>
              <a:rPr lang="sv-SE" sz="1600" dirty="0" err="1"/>
              <a:t>pga</a:t>
            </a:r>
            <a:r>
              <a:rPr lang="sv-SE" sz="1600" dirty="0"/>
              <a:t> bradykardi på sal 6 där Louise ligger. Du som är förlossningsjour springer in på salen och barnmorskan rapporterar att hon precis gjort ett VU . VU status </a:t>
            </a:r>
            <a:r>
              <a:rPr lang="sv-SE" sz="1600" dirty="0" err="1"/>
              <a:t>quo</a:t>
            </a:r>
            <a:r>
              <a:rPr lang="sv-SE" sz="1600" dirty="0"/>
              <a:t>, </a:t>
            </a:r>
            <a:r>
              <a:rPr lang="sv-SE" sz="1600" dirty="0" err="1"/>
              <a:t>ffd</a:t>
            </a:r>
            <a:r>
              <a:rPr lang="sv-SE" sz="1600" dirty="0"/>
              <a:t> huv i b-ing. Blod på handsken. Louise klagar över plötsligt mycket ont till vänster långt ner i magen. CTG pågår. </a:t>
            </a:r>
          </a:p>
          <a:p>
            <a:pPr marL="0" indent="0">
              <a:buNone/>
            </a:pPr>
            <a:endParaRPr lang="sv-SE" sz="1600" dirty="0">
              <a:solidFill>
                <a:schemeClr val="accent4"/>
              </a:solidFill>
            </a:endParaRPr>
          </a:p>
          <a:p>
            <a:pPr marL="0" indent="0">
              <a:buNone/>
            </a:pPr>
            <a:r>
              <a:rPr lang="sv-SE" sz="1600" b="1" dirty="0"/>
              <a:t>Fråga 3:8 (2p) </a:t>
            </a:r>
            <a:r>
              <a:rPr lang="sv-SE" sz="1600" dirty="0"/>
              <a:t>Vad gör du? Vilken är din arbetshypotes? </a:t>
            </a:r>
            <a:br>
              <a:rPr lang="sv-SE" sz="1600" dirty="0"/>
            </a:br>
            <a:br>
              <a:rPr lang="sv-SE" sz="1600" dirty="0"/>
            </a:b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pic>
        <p:nvPicPr>
          <p:cNvPr id="4" name="Bildobjekt 3">
            <a:extLst>
              <a:ext uri="{FF2B5EF4-FFF2-40B4-BE49-F238E27FC236}">
                <a16:creationId xmlns:a16="http://schemas.microsoft.com/office/drawing/2014/main" id="{A0CCD716-8525-7FBB-FED4-1F68925C6495}"/>
              </a:ext>
            </a:extLst>
          </p:cNvPr>
          <p:cNvPicPr>
            <a:picLocks noChangeAspect="1"/>
          </p:cNvPicPr>
          <p:nvPr/>
        </p:nvPicPr>
        <p:blipFill>
          <a:blip r:embed="rId2"/>
          <a:stretch>
            <a:fillRect/>
          </a:stretch>
        </p:blipFill>
        <p:spPr>
          <a:xfrm>
            <a:off x="5892084" y="3265581"/>
            <a:ext cx="5943600" cy="3136900"/>
          </a:xfrm>
          <a:prstGeom prst="rect">
            <a:avLst/>
          </a:prstGeom>
        </p:spPr>
      </p:pic>
    </p:spTree>
    <p:extLst>
      <p:ext uri="{BB962C8B-B14F-4D97-AF65-F5344CB8AC3E}">
        <p14:creationId xmlns:p14="http://schemas.microsoft.com/office/powerpoint/2010/main" val="3086581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0997485" cy="6458755"/>
          </a:xfrm>
        </p:spPr>
        <p:txBody>
          <a:bodyPr>
            <a:noAutofit/>
          </a:bodyPr>
          <a:lstStyle/>
          <a:p>
            <a:pPr marL="0" indent="0">
              <a:buNone/>
            </a:pPr>
            <a:r>
              <a:rPr lang="sv-SE" sz="1600" b="1" dirty="0"/>
              <a:t>Fall 3, Louise 31 år </a:t>
            </a:r>
            <a:endParaRPr lang="sv-SE" sz="1600" dirty="0"/>
          </a:p>
          <a:p>
            <a:pPr marL="0" indent="0">
              <a:buNone/>
            </a:pPr>
            <a:r>
              <a:rPr lang="sv-SE" sz="1600" dirty="0"/>
              <a:t>Bishop score 2 är ett omoget cervixstatus. Den induktionsmetod man har att tillgå om inre modermunnen är sluten är prostaglandin och av de tillgängliga beredningsformerna väljer du tampongen (</a:t>
            </a:r>
            <a:r>
              <a:rPr lang="sv-SE" sz="1600" dirty="0" err="1"/>
              <a:t>Propess</a:t>
            </a:r>
            <a:r>
              <a:rPr lang="sv-SE" sz="1600" dirty="0"/>
              <a:t>) eftersom Louise är tidigare kejsarsnittad. Om intensiva värkar skulle uppstå kan du dra ut tampongen. </a:t>
            </a:r>
          </a:p>
          <a:p>
            <a:pPr marL="0" indent="0">
              <a:buNone/>
            </a:pPr>
            <a:r>
              <a:rPr lang="sv-SE" sz="1600" dirty="0"/>
              <a:t>Efter ett antal timmar har Louise 4smdr/10min och barnmorskan gör ett VU: </a:t>
            </a:r>
            <a:r>
              <a:rPr lang="sv-SE" sz="1600" dirty="0" err="1"/>
              <a:t>Cx</a:t>
            </a:r>
            <a:r>
              <a:rPr lang="sv-SE" sz="1600" dirty="0"/>
              <a:t> så gott som utplånad, </a:t>
            </a:r>
            <a:r>
              <a:rPr lang="sv-SE" sz="1600" dirty="0" err="1"/>
              <a:t>imm</a:t>
            </a:r>
            <a:r>
              <a:rPr lang="sv-SE" sz="1600" dirty="0"/>
              <a:t> öppen 3cm. Barnmorskan tar då ut </a:t>
            </a:r>
            <a:r>
              <a:rPr lang="sv-SE" sz="1600" dirty="0" err="1"/>
              <a:t>propessen</a:t>
            </a:r>
            <a:r>
              <a:rPr lang="sv-SE" sz="1600" dirty="0"/>
              <a:t>. Louise andas lustgas och barnmorskan beställer en EDA som narkosläkaren lägger komplikationsfritt med mycket god effekt. </a:t>
            </a:r>
          </a:p>
          <a:p>
            <a:pPr marL="0" indent="0">
              <a:buNone/>
            </a:pPr>
            <a:r>
              <a:rPr lang="sv-SE" sz="1600" dirty="0"/>
              <a:t>Efter ytterligare en timme går larmet på förlossningen </a:t>
            </a:r>
            <a:r>
              <a:rPr lang="sv-SE" sz="1600" dirty="0" err="1"/>
              <a:t>pga</a:t>
            </a:r>
            <a:r>
              <a:rPr lang="sv-SE" sz="1600" dirty="0"/>
              <a:t> bradykardi på sal 6 där Louise ligger. Du som är förlossningsjour springer in på salen och barnmorskan rapporterar att hon precis gjort ett VU . VU status </a:t>
            </a:r>
            <a:r>
              <a:rPr lang="sv-SE" sz="1600" dirty="0" err="1"/>
              <a:t>quo</a:t>
            </a:r>
            <a:r>
              <a:rPr lang="sv-SE" sz="1600" dirty="0"/>
              <a:t>, </a:t>
            </a:r>
            <a:r>
              <a:rPr lang="sv-SE" sz="1600" dirty="0" err="1"/>
              <a:t>ffd</a:t>
            </a:r>
            <a:r>
              <a:rPr lang="sv-SE" sz="1600" dirty="0"/>
              <a:t> huv i b-ing. Blod på handsken. Louise klagar över plötsligt mycket ont till vänster långt ner i magen. CTG pågår. </a:t>
            </a:r>
          </a:p>
          <a:p>
            <a:pPr marL="0" indent="0">
              <a:buNone/>
            </a:pPr>
            <a:endParaRPr lang="sv-SE" sz="1600" dirty="0">
              <a:solidFill>
                <a:schemeClr val="accent4"/>
              </a:solidFill>
            </a:endParaRPr>
          </a:p>
          <a:p>
            <a:pPr marL="0" indent="0">
              <a:buNone/>
            </a:pPr>
            <a:r>
              <a:rPr lang="sv-SE" sz="1600" b="1" dirty="0"/>
              <a:t>Fråga 3:8 (2p) </a:t>
            </a:r>
            <a:r>
              <a:rPr lang="sv-SE" sz="1600" dirty="0"/>
              <a:t>Vad gör du? Vilken är din arbetshypotes?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err="1">
                <a:solidFill>
                  <a:schemeClr val="accent4"/>
                </a:solidFill>
              </a:rPr>
              <a:t>urakut</a:t>
            </a:r>
            <a:r>
              <a:rPr lang="sv-SE" sz="1600" dirty="0">
                <a:solidFill>
                  <a:schemeClr val="accent4"/>
                </a:solidFill>
              </a:rPr>
              <a:t> </a:t>
            </a:r>
            <a:r>
              <a:rPr lang="sv-SE" sz="1600" dirty="0" err="1">
                <a:solidFill>
                  <a:schemeClr val="accent4"/>
                </a:solidFill>
              </a:rPr>
              <a:t>sectio</a:t>
            </a:r>
            <a:r>
              <a:rPr lang="sv-SE" sz="1600" dirty="0">
                <a:solidFill>
                  <a:schemeClr val="accent4"/>
                </a:solidFill>
              </a:rPr>
              <a:t> (</a:t>
            </a:r>
            <a:r>
              <a:rPr lang="sv-SE" sz="1600" dirty="0" err="1">
                <a:solidFill>
                  <a:schemeClr val="accent4"/>
                </a:solidFill>
              </a:rPr>
              <a:t>Bricanyl</a:t>
            </a:r>
            <a:r>
              <a:rPr lang="sv-SE" sz="1600" dirty="0">
                <a:solidFill>
                  <a:schemeClr val="accent4"/>
                </a:solidFill>
              </a:rPr>
              <a:t>) på misstanke om uterusruptur. </a:t>
            </a:r>
            <a:br>
              <a:rPr lang="sv-SE" sz="1600" dirty="0">
                <a:solidFill>
                  <a:schemeClr val="accent4"/>
                </a:solidFill>
              </a:rPr>
            </a:br>
            <a:br>
              <a:rPr lang="sv-SE" sz="1600" dirty="0">
                <a:solidFill>
                  <a:schemeClr val="accent4"/>
                </a:solidFill>
              </a:rPr>
            </a:br>
            <a:br>
              <a:rPr lang="sv-SE" sz="1600" dirty="0"/>
            </a:br>
            <a:r>
              <a:rPr lang="sv-SE" sz="1600" dirty="0">
                <a:solidFill>
                  <a:schemeClr val="accent1"/>
                </a:solidFill>
              </a:rPr>
              <a:t>Slut på fall 3!</a:t>
            </a: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pic>
        <p:nvPicPr>
          <p:cNvPr id="4" name="Bildobjekt 3">
            <a:extLst>
              <a:ext uri="{FF2B5EF4-FFF2-40B4-BE49-F238E27FC236}">
                <a16:creationId xmlns:a16="http://schemas.microsoft.com/office/drawing/2014/main" id="{A0CCD716-8525-7FBB-FED4-1F68925C6495}"/>
              </a:ext>
            </a:extLst>
          </p:cNvPr>
          <p:cNvPicPr>
            <a:picLocks noChangeAspect="1"/>
          </p:cNvPicPr>
          <p:nvPr/>
        </p:nvPicPr>
        <p:blipFill>
          <a:blip r:embed="rId2"/>
          <a:stretch>
            <a:fillRect/>
          </a:stretch>
        </p:blipFill>
        <p:spPr>
          <a:xfrm>
            <a:off x="5892084" y="3265581"/>
            <a:ext cx="5943600" cy="3136900"/>
          </a:xfrm>
          <a:prstGeom prst="rect">
            <a:avLst/>
          </a:prstGeom>
        </p:spPr>
      </p:pic>
    </p:spTree>
    <p:extLst>
      <p:ext uri="{BB962C8B-B14F-4D97-AF65-F5344CB8AC3E}">
        <p14:creationId xmlns:p14="http://schemas.microsoft.com/office/powerpoint/2010/main" val="22547686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8, Rosita 43 år </a:t>
            </a:r>
            <a:endParaRPr lang="sv-SE" sz="1600" dirty="0"/>
          </a:p>
          <a:p>
            <a:pPr marL="0" indent="0">
              <a:buNone/>
            </a:pPr>
            <a:r>
              <a:rPr lang="sv-SE" sz="1600" dirty="0"/>
              <a:t>Rosita, 43 år, bor tillsammans med sin make i ett stort hus på landet. De har två stora hundar som kräver mycket motion dagligen men tyvärr så har maken fått ta det mesta den sista tiden. I alla fall när Rosita har sina menstruationer som har blivit extremt rikliga den sista tiden. I samband med mensen och strax därefter är Rosita så trött att hon knappt orkar gå ut i vanligt promenadtempo. Hon söker nu dig som jobbar som underläkare på den gynekologiska mottagningen i staden ni båda bor i. Hon berättar att hon alltid haft rikliga blödningar så därför har det dröjt innan hon sökt. SM för tre veckor sedan. Hon har aldrig använt hormoner då preventivmedel inte behövts eftersom maken är betraktad som steril efter </a:t>
            </a:r>
            <a:r>
              <a:rPr lang="sv-SE" sz="1600" dirty="0" err="1"/>
              <a:t>parotit</a:t>
            </a:r>
            <a:r>
              <a:rPr lang="sv-SE" sz="1600" dirty="0"/>
              <a:t> komplicerad med bilateral </a:t>
            </a:r>
            <a:r>
              <a:rPr lang="sv-SE" sz="1600" dirty="0" err="1"/>
              <a:t>orchit</a:t>
            </a:r>
            <a:r>
              <a:rPr lang="sv-SE" sz="1600" dirty="0"/>
              <a:t>/</a:t>
            </a:r>
            <a:r>
              <a:rPr lang="sv-SE" sz="1600" dirty="0" err="1"/>
              <a:t>epididymit</a:t>
            </a:r>
            <a:r>
              <a:rPr lang="sv-SE" sz="1600" dirty="0"/>
              <a:t> i ungdomen. </a:t>
            </a:r>
            <a:br>
              <a:rPr lang="sv-SE" sz="1600" dirty="0"/>
            </a:br>
            <a:br>
              <a:rPr lang="sv-SE" sz="1600" dirty="0"/>
            </a:br>
            <a:r>
              <a:rPr lang="sv-SE" sz="1600" b="1" dirty="0"/>
              <a:t>Fråga 8:1 (3p) </a:t>
            </a:r>
            <a:r>
              <a:rPr lang="sv-SE" sz="1600" dirty="0"/>
              <a:t>Vad vill du komplettera anamnesen med? Motivera genom att ange vilka differentialdiagnoser du överväger. </a:t>
            </a:r>
            <a:br>
              <a:rPr lang="sv-SE" sz="1600" dirty="0"/>
            </a:br>
            <a:br>
              <a:rPr lang="sv-SE" sz="1600" dirty="0">
                <a:solidFill>
                  <a:schemeClr val="accent4"/>
                </a:solidFill>
              </a:rPr>
            </a:br>
            <a:endParaRPr lang="sv-SE" sz="1000" dirty="0">
              <a:solidFill>
                <a:schemeClr val="tx1">
                  <a:lumMod val="50000"/>
                  <a:lumOff val="50000"/>
                </a:schemeClr>
              </a:solidFill>
            </a:endParaRP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7623986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8, Rosita 43 år </a:t>
            </a:r>
            <a:endParaRPr lang="sv-SE" sz="1600" dirty="0"/>
          </a:p>
          <a:p>
            <a:pPr marL="0" indent="0">
              <a:buNone/>
            </a:pPr>
            <a:r>
              <a:rPr lang="sv-SE" sz="1600" dirty="0"/>
              <a:t>Rosita, 43 år, bor tillsammans med sin make i ett stort hus på landet. De har två stora hundar som kräver mycket motion dagligen men tyvärr så har maken fått ta det mesta den sista tiden. I alla fall när Rosita har sina menstruationer som har blivit extremt rikliga den sista tiden. I samband med mensen och strax därefter är Rosita så trött att hon knappt orkar gå ut i vanligt promenadtempo. Hon söker nu dig som jobbar som underläkare på den gynekologiska mottagningen i staden ni båda bor i. Hon berättar att hon alltid haft rikliga blödningar så därför har det dröjt innan hon sökt. SM för tre veckor sedan. Hon har aldrig använt hormoner då preventivmedel inte behövts eftersom maken är betraktad som steril efter </a:t>
            </a:r>
            <a:r>
              <a:rPr lang="sv-SE" sz="1600" dirty="0" err="1"/>
              <a:t>parotit</a:t>
            </a:r>
            <a:r>
              <a:rPr lang="sv-SE" sz="1600" dirty="0"/>
              <a:t> komplicerad med bilateral </a:t>
            </a:r>
            <a:r>
              <a:rPr lang="sv-SE" sz="1600" dirty="0" err="1"/>
              <a:t>orchit</a:t>
            </a:r>
            <a:r>
              <a:rPr lang="sv-SE" sz="1600" dirty="0"/>
              <a:t>/</a:t>
            </a:r>
            <a:r>
              <a:rPr lang="sv-SE" sz="1600" dirty="0" err="1"/>
              <a:t>epididymit</a:t>
            </a:r>
            <a:r>
              <a:rPr lang="sv-SE" sz="1600" dirty="0"/>
              <a:t> i ungdomen. </a:t>
            </a:r>
            <a:br>
              <a:rPr lang="sv-SE" sz="1600" dirty="0"/>
            </a:br>
            <a:br>
              <a:rPr lang="sv-SE" sz="1600" dirty="0"/>
            </a:br>
            <a:r>
              <a:rPr lang="sv-SE" sz="1600" b="1" dirty="0"/>
              <a:t>Fråga 8:1 (3p) </a:t>
            </a:r>
            <a:r>
              <a:rPr lang="sv-SE" sz="1600" dirty="0"/>
              <a:t>Vad vill du komplettera anamnesen med? Motivera genom att ange vilka differentialdiagnoser du överväger. </a:t>
            </a:r>
            <a:br>
              <a:rPr lang="sv-SE" sz="1600" dirty="0"/>
            </a:br>
            <a:br>
              <a:rPr lang="sv-SE" sz="1600" dirty="0">
                <a:solidFill>
                  <a:schemeClr val="accent4"/>
                </a:solidFill>
              </a:rPr>
            </a:br>
            <a:r>
              <a:rPr lang="sv-SE" sz="1600" dirty="0">
                <a:solidFill>
                  <a:schemeClr val="accent4"/>
                </a:solidFill>
              </a:rPr>
              <a:t>Svarsförslag: </a:t>
            </a:r>
            <a:br>
              <a:rPr lang="sv-SE" sz="1600" dirty="0">
                <a:solidFill>
                  <a:schemeClr val="accent4"/>
                </a:solidFill>
              </a:rPr>
            </a:br>
            <a:r>
              <a:rPr lang="sv-SE" sz="1600" dirty="0">
                <a:solidFill>
                  <a:schemeClr val="accent4"/>
                </a:solidFill>
              </a:rPr>
              <a:t>Regelbundet-fortfarande cykliskt? Eller förkortade cykler?-begynnande sviktande ovarialfunktion </a:t>
            </a:r>
          </a:p>
          <a:p>
            <a:pPr marL="0" indent="0">
              <a:buNone/>
            </a:pPr>
            <a:r>
              <a:rPr lang="sv-SE" sz="1600" dirty="0">
                <a:solidFill>
                  <a:schemeClr val="accent4"/>
                </a:solidFill>
              </a:rPr>
              <a:t>Mellanblödningar- </a:t>
            </a:r>
            <a:r>
              <a:rPr lang="sv-SE" sz="1600" dirty="0" err="1">
                <a:solidFill>
                  <a:schemeClr val="accent4"/>
                </a:solidFill>
              </a:rPr>
              <a:t>metrorragi</a:t>
            </a:r>
            <a:r>
              <a:rPr lang="sv-SE" sz="1600" dirty="0">
                <a:solidFill>
                  <a:schemeClr val="accent4"/>
                </a:solidFill>
              </a:rPr>
              <a:t>-polyp, </a:t>
            </a:r>
            <a:r>
              <a:rPr lang="sv-SE" sz="1600" dirty="0" err="1">
                <a:solidFill>
                  <a:schemeClr val="accent4"/>
                </a:solidFill>
              </a:rPr>
              <a:t>dysplasi</a:t>
            </a:r>
            <a:r>
              <a:rPr lang="sv-SE" sz="1600" dirty="0">
                <a:solidFill>
                  <a:schemeClr val="accent4"/>
                </a:solidFill>
              </a:rPr>
              <a:t>/cancer, infektion? </a:t>
            </a:r>
          </a:p>
          <a:p>
            <a:pPr marL="0" indent="0">
              <a:buNone/>
            </a:pPr>
            <a:r>
              <a:rPr lang="sv-SE" sz="1600" dirty="0" err="1">
                <a:solidFill>
                  <a:schemeClr val="accent4"/>
                </a:solidFill>
              </a:rPr>
              <a:t>Oligomenorré</a:t>
            </a:r>
            <a:r>
              <a:rPr lang="sv-SE" sz="1600" dirty="0">
                <a:solidFill>
                  <a:schemeClr val="accent4"/>
                </a:solidFill>
              </a:rPr>
              <a:t> (</a:t>
            </a:r>
            <a:r>
              <a:rPr lang="sv-SE" sz="1600" dirty="0" err="1">
                <a:solidFill>
                  <a:schemeClr val="accent4"/>
                </a:solidFill>
              </a:rPr>
              <a:t>anovulatoriska</a:t>
            </a:r>
            <a:r>
              <a:rPr lang="sv-SE" sz="1600" dirty="0">
                <a:solidFill>
                  <a:schemeClr val="accent4"/>
                </a:solidFill>
              </a:rPr>
              <a:t> blödningar)? -kan tyda på begynnande sviktande ovarialfunktion </a:t>
            </a:r>
          </a:p>
          <a:p>
            <a:pPr marL="0" indent="0">
              <a:buNone/>
            </a:pPr>
            <a:r>
              <a:rPr lang="sv-SE" sz="1600" dirty="0">
                <a:solidFill>
                  <a:schemeClr val="accent4"/>
                </a:solidFill>
              </a:rPr>
              <a:t>Buksmärta/tryckkänsla - (myom) </a:t>
            </a:r>
          </a:p>
          <a:p>
            <a:pPr marL="0" indent="0">
              <a:buNone/>
            </a:pPr>
            <a:r>
              <a:rPr lang="sv-SE" sz="1600" dirty="0">
                <a:solidFill>
                  <a:schemeClr val="accent4"/>
                </a:solidFill>
              </a:rPr>
              <a:t>Ökad blödningsbenägenhet generellt?-koagulationsrubbning som orsak till riklig blödning </a:t>
            </a:r>
          </a:p>
          <a:p>
            <a:pPr marL="0" indent="0">
              <a:buNone/>
            </a:pPr>
            <a:r>
              <a:rPr lang="sv-SE" sz="1600" dirty="0">
                <a:solidFill>
                  <a:schemeClr val="accent4"/>
                </a:solidFill>
              </a:rPr>
              <a:t>Använder hon några mediciner som skulle kunna påverka blödningsbenägenheten?-NOAK, </a:t>
            </a:r>
            <a:r>
              <a:rPr lang="sv-SE" sz="1600" dirty="0" err="1">
                <a:solidFill>
                  <a:schemeClr val="accent4"/>
                </a:solidFill>
              </a:rPr>
              <a:t>warfarin</a:t>
            </a:r>
            <a:r>
              <a:rPr lang="sv-SE" sz="1600" dirty="0">
                <a:solidFill>
                  <a:schemeClr val="accent4"/>
                </a:solidFill>
              </a:rPr>
              <a:t> </a:t>
            </a:r>
          </a:p>
          <a:p>
            <a:pPr marL="0" indent="0">
              <a:buNone/>
            </a:pPr>
            <a:r>
              <a:rPr lang="sv-SE" sz="1000" b="1" dirty="0">
                <a:solidFill>
                  <a:schemeClr val="tx1">
                    <a:lumMod val="50000"/>
                    <a:lumOff val="50000"/>
                  </a:schemeClr>
                </a:solidFill>
              </a:rPr>
              <a:t>Lärandemål </a:t>
            </a:r>
            <a:br>
              <a:rPr lang="sv-SE" sz="1000" b="1" dirty="0">
                <a:solidFill>
                  <a:schemeClr val="tx1">
                    <a:lumMod val="50000"/>
                    <a:lumOff val="50000"/>
                  </a:schemeClr>
                </a:solidFill>
              </a:rPr>
            </a:br>
            <a:r>
              <a:rPr lang="sv-SE" sz="1000" dirty="0">
                <a:solidFill>
                  <a:schemeClr val="tx1">
                    <a:lumMod val="50000"/>
                    <a:lumOff val="50000"/>
                  </a:schemeClr>
                </a:solidFill>
              </a:rPr>
              <a:t>Kunskap och förståelse </a:t>
            </a:r>
            <a:br>
              <a:rPr lang="sv-SE" sz="1000" dirty="0">
                <a:solidFill>
                  <a:schemeClr val="tx1">
                    <a:lumMod val="50000"/>
                    <a:lumOff val="50000"/>
                  </a:schemeClr>
                </a:solidFill>
              </a:rPr>
            </a:br>
            <a:r>
              <a:rPr lang="sv-SE" sz="1000" dirty="0">
                <a:solidFill>
                  <a:schemeClr val="tx1">
                    <a:lumMod val="50000"/>
                    <a:lumOff val="50000"/>
                  </a:schemeClr>
                </a:solidFill>
              </a:rPr>
              <a:t>• analysera och värdera symtom, undersökningsfynd, förlopp, behandling och rehabilitering för sjukdomar och tillstånd i kvinnliga reproduktionsorgan, </a:t>
            </a:r>
          </a:p>
          <a:p>
            <a:pPr marL="0" indent="0">
              <a:buNone/>
            </a:pPr>
            <a:r>
              <a:rPr lang="sv-SE" sz="1000" dirty="0">
                <a:solidFill>
                  <a:schemeClr val="tx1">
                    <a:lumMod val="50000"/>
                    <a:lumOff val="50000"/>
                  </a:schemeClr>
                </a:solidFill>
              </a:rPr>
              <a:t>Färdighet och förmåga </a:t>
            </a:r>
            <a:br>
              <a:rPr lang="sv-SE" sz="1000" dirty="0">
                <a:solidFill>
                  <a:schemeClr val="tx1">
                    <a:lumMod val="50000"/>
                    <a:lumOff val="50000"/>
                  </a:schemeClr>
                </a:solidFill>
              </a:rPr>
            </a:br>
            <a:r>
              <a:rPr lang="sv-SE" sz="1000" dirty="0">
                <a:solidFill>
                  <a:schemeClr val="tx1">
                    <a:lumMod val="50000"/>
                    <a:lumOff val="50000"/>
                  </a:schemeClr>
                </a:solidFill>
              </a:rPr>
              <a:t>• ta upp gynekologisk anamnes och </a:t>
            </a:r>
            <a:r>
              <a:rPr lang="sv-SE" sz="1000" dirty="0" err="1">
                <a:solidFill>
                  <a:schemeClr val="tx1">
                    <a:lumMod val="50000"/>
                    <a:lumOff val="50000"/>
                  </a:schemeClr>
                </a:solidFill>
              </a:rPr>
              <a:t>sexualanamnes</a:t>
            </a:r>
            <a:r>
              <a:rPr lang="sv-SE" sz="1000" dirty="0">
                <a:solidFill>
                  <a:schemeClr val="tx1">
                    <a:lumMod val="50000"/>
                    <a:lumOff val="50000"/>
                  </a:schemeClr>
                </a:solidFill>
              </a:rPr>
              <a:t>, genomföra adekvat undersökning innefattande inspektion och palpation av yttre och inre kvinnliga reproduktionsorgan hos gravid respektive icke-gravid kvinna, föreslå och genomföra basal utredning, undersökning och behandling inom obstetrik, gynekologi, pediatrik, infektionssjukdomar, hud- och könssjukdomar samt inom immunologiskt medierade sjukdomar, </a:t>
            </a:r>
          </a:p>
          <a:p>
            <a:pPr marL="0" indent="0">
              <a:buNone/>
            </a:pPr>
            <a:r>
              <a:rPr lang="sv-SE" sz="1000" b="1" dirty="0">
                <a:solidFill>
                  <a:schemeClr val="tx1">
                    <a:lumMod val="50000"/>
                    <a:lumOff val="50000"/>
                  </a:schemeClr>
                </a:solidFill>
              </a:rPr>
              <a:t>Förtydligande av lärandemål </a:t>
            </a:r>
            <a:br>
              <a:rPr lang="sv-SE" sz="1000" b="1" dirty="0">
                <a:solidFill>
                  <a:schemeClr val="tx1">
                    <a:lumMod val="50000"/>
                    <a:lumOff val="50000"/>
                  </a:schemeClr>
                </a:solidFill>
              </a:rPr>
            </a:br>
            <a:r>
              <a:rPr lang="sv-SE" sz="1000" dirty="0">
                <a:solidFill>
                  <a:schemeClr val="tx1">
                    <a:lumMod val="50000"/>
                    <a:lumOff val="50000"/>
                  </a:schemeClr>
                </a:solidFill>
              </a:rPr>
              <a:t>Kunskap och förståelse </a:t>
            </a:r>
            <a:br>
              <a:rPr lang="sv-SE" sz="1000" dirty="0">
                <a:solidFill>
                  <a:schemeClr val="tx1">
                    <a:lumMod val="50000"/>
                    <a:lumOff val="50000"/>
                  </a:schemeClr>
                </a:solidFill>
              </a:rPr>
            </a:br>
            <a:r>
              <a:rPr lang="sv-SE" sz="1000" dirty="0">
                <a:solidFill>
                  <a:schemeClr val="tx1">
                    <a:lumMod val="50000"/>
                    <a:lumOff val="50000"/>
                  </a:schemeClr>
                </a:solidFill>
              </a:rPr>
              <a:t>Nivå C: Generalisera/Överföra/Tillämpa i nya situationer </a:t>
            </a:r>
            <a:br>
              <a:rPr lang="sv-SE" sz="1000" dirty="0">
                <a:solidFill>
                  <a:schemeClr val="tx1">
                    <a:lumMod val="50000"/>
                    <a:lumOff val="50000"/>
                  </a:schemeClr>
                </a:solidFill>
              </a:rPr>
            </a:br>
            <a:r>
              <a:rPr lang="sv-SE" sz="1000" dirty="0">
                <a:solidFill>
                  <a:schemeClr val="tx1">
                    <a:lumMod val="50000"/>
                    <a:lumOff val="50000"/>
                  </a:schemeClr>
                </a:solidFill>
              </a:rPr>
              <a:t>59. Olika bakomliggande orsaker till, utredning och behandling av, gynekologiska blödningar </a:t>
            </a:r>
          </a:p>
          <a:p>
            <a:pPr marL="0" indent="0">
              <a:buNone/>
            </a:pPr>
            <a:endParaRPr lang="sv-SE" sz="1000" dirty="0">
              <a:solidFill>
                <a:schemeClr val="tx1">
                  <a:lumMod val="50000"/>
                  <a:lumOff val="50000"/>
                </a:schemeClr>
              </a:solidFill>
            </a:endParaRP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38974344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8, Rosita 43 år </a:t>
            </a:r>
            <a:endParaRPr lang="sv-SE" sz="1600" dirty="0"/>
          </a:p>
          <a:p>
            <a:pPr marL="0" indent="0">
              <a:buNone/>
            </a:pPr>
            <a:r>
              <a:rPr lang="sv-SE" sz="1400" dirty="0"/>
              <a:t>Rosita, 43 år, bor tillsammans med sin make i ett stort hus på landet. De har två stora hundar som kräver mycket motion dagligen men tyvärr så har maken fått ta det mesta den sista tiden. I alla fall när Rosita har sina menstruationer som har blivit extremt rikliga den sista tiden. I samband med mensen och strax därefter är Rosita så trött att hon knappt orkar gå ut i vanligt promenadtempo. Hon söker nu dig som jobbar som underläkare på den gynekologiska mottagningen i staden ni båda bor i. Hon berättar att hon alltid haft rikliga blödningar så därför har det dröjt innan hon sökt. SM för tre veckor sedan. Hon har aldrig använt hormoner då preventivmedel inte behövts eftersom hennes man är steril efter </a:t>
            </a:r>
            <a:r>
              <a:rPr lang="sv-SE" sz="1400" dirty="0" err="1"/>
              <a:t>parotit</a:t>
            </a:r>
            <a:r>
              <a:rPr lang="sv-SE" sz="1400" dirty="0"/>
              <a:t> komplicerad med bilateral </a:t>
            </a:r>
            <a:r>
              <a:rPr lang="sv-SE" sz="1400" dirty="0" err="1"/>
              <a:t>orchit</a:t>
            </a:r>
            <a:r>
              <a:rPr lang="sv-SE" sz="1400" dirty="0"/>
              <a:t>/</a:t>
            </a:r>
            <a:r>
              <a:rPr lang="sv-SE" sz="1400" dirty="0" err="1"/>
              <a:t>epididymit</a:t>
            </a:r>
            <a:r>
              <a:rPr lang="sv-SE" sz="1400" dirty="0"/>
              <a:t> i ungdomen. </a:t>
            </a:r>
          </a:p>
          <a:p>
            <a:pPr marL="0" indent="0">
              <a:buNone/>
            </a:pPr>
            <a:r>
              <a:rPr lang="sv-SE" sz="1400" dirty="0"/>
              <a:t>Rosita berättar att hon inte använder några mediciner som skulle kunna påverka blödningsbenägenheten och har inte någon allmän ökad blödningsbenägenhet. Menstruationerna är regelbundna 5/28 dagar och hon har inga </a:t>
            </a:r>
            <a:r>
              <a:rPr lang="sv-SE" sz="1400" dirty="0" err="1"/>
              <a:t>metrorragier</a:t>
            </a:r>
            <a:r>
              <a:rPr lang="sv-SE" sz="1400" dirty="0"/>
              <a:t>. </a:t>
            </a:r>
          </a:p>
          <a:p>
            <a:pPr marL="0" indent="0">
              <a:buNone/>
            </a:pPr>
            <a:r>
              <a:rPr lang="sv-SE" sz="1400" dirty="0"/>
              <a:t>Du undersöker Rosita och konstaterar med vaginalt ultraljud (USG) att hon har ett 4 cm stort solitärt </a:t>
            </a:r>
            <a:r>
              <a:rPr lang="sv-SE" sz="1400" dirty="0" err="1"/>
              <a:t>subseröst</a:t>
            </a:r>
            <a:r>
              <a:rPr lang="sv-SE" sz="1400" dirty="0"/>
              <a:t> myom i </a:t>
            </a:r>
            <a:r>
              <a:rPr lang="sv-SE" sz="1400" dirty="0" err="1"/>
              <a:t>fundus</a:t>
            </a:r>
            <a:r>
              <a:rPr lang="sv-SE" sz="1400" dirty="0"/>
              <a:t>. </a:t>
            </a:r>
            <a:r>
              <a:rPr lang="sv-SE" sz="1400" dirty="0" err="1"/>
              <a:t>Endometriet</a:t>
            </a:r>
            <a:r>
              <a:rPr lang="sv-SE" sz="1400" dirty="0"/>
              <a:t> är något svårbedömt på grund av skuggbildningar från myomet så du utför en </a:t>
            </a:r>
            <a:r>
              <a:rPr lang="sv-SE" sz="1400" dirty="0" err="1"/>
              <a:t>hydrosonografi</a:t>
            </a:r>
            <a:r>
              <a:rPr lang="sv-SE" sz="1400" dirty="0"/>
              <a:t>. </a:t>
            </a:r>
            <a:br>
              <a:rPr lang="sv-SE" sz="1600" dirty="0"/>
            </a:br>
            <a:br>
              <a:rPr lang="sv-SE" sz="1600" dirty="0"/>
            </a:br>
            <a:r>
              <a:rPr lang="sv-SE" sz="1600" b="1" dirty="0"/>
              <a:t>Fråga 8:2 (2p) </a:t>
            </a:r>
            <a:r>
              <a:rPr lang="sv-SE" sz="1600" dirty="0"/>
              <a:t>Beskriv hur en </a:t>
            </a:r>
            <a:r>
              <a:rPr lang="sv-SE" sz="1600" dirty="0" err="1"/>
              <a:t>hydrosonografi</a:t>
            </a:r>
            <a:r>
              <a:rPr lang="sv-SE" sz="1600" dirty="0"/>
              <a:t> utförs och vad man kan förväntas se? </a:t>
            </a:r>
            <a:br>
              <a:rPr lang="sv-SE" sz="1600" dirty="0"/>
            </a:br>
            <a:endParaRPr lang="sv-SE" sz="1000" dirty="0"/>
          </a:p>
          <a:p>
            <a:pPr marL="0" indent="0">
              <a:buNone/>
            </a:pPr>
            <a:endParaRPr lang="sv-SE" sz="1600" dirty="0">
              <a:solidFill>
                <a:schemeClr val="tx1">
                  <a:lumMod val="50000"/>
                  <a:lumOff val="50000"/>
                </a:schemeClr>
              </a:solidFill>
            </a:endParaRP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0503610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8, Rosita 43 år </a:t>
            </a:r>
            <a:endParaRPr lang="sv-SE" sz="1600" dirty="0"/>
          </a:p>
          <a:p>
            <a:pPr marL="0" indent="0">
              <a:buNone/>
            </a:pPr>
            <a:r>
              <a:rPr lang="sv-SE" sz="1400" dirty="0"/>
              <a:t>Rosita, 43 år, bor tillsammans med sin make i ett stort hus på landet. De har två stora hundar som kräver mycket motion dagligen men tyvärr så har maken fått ta det mesta den sista tiden. I alla fall när Rosita har sina menstruationer som har blivit extremt rikliga den sista tiden. I samband med mensen och strax därefter är Rosita så trött att hon knappt orkar gå ut i vanligt promenadtempo. Hon söker nu dig som jobbar som underläkare på den gynekologiska mottagningen i staden ni båda bor i. Hon berättar att hon alltid haft rikliga blödningar så därför har det dröjt innan hon sökt. SM för tre veckor sedan. Hon har aldrig använt hormoner då preventivmedel inte behövts eftersom hennes man är steril efter </a:t>
            </a:r>
            <a:r>
              <a:rPr lang="sv-SE" sz="1400" dirty="0" err="1"/>
              <a:t>parotit</a:t>
            </a:r>
            <a:r>
              <a:rPr lang="sv-SE" sz="1400" dirty="0"/>
              <a:t> komplicerad med bilateral </a:t>
            </a:r>
            <a:r>
              <a:rPr lang="sv-SE" sz="1400" dirty="0" err="1"/>
              <a:t>orchit</a:t>
            </a:r>
            <a:r>
              <a:rPr lang="sv-SE" sz="1400" dirty="0"/>
              <a:t>/</a:t>
            </a:r>
            <a:r>
              <a:rPr lang="sv-SE" sz="1400" dirty="0" err="1"/>
              <a:t>epididymit</a:t>
            </a:r>
            <a:r>
              <a:rPr lang="sv-SE" sz="1400" dirty="0"/>
              <a:t> i ungdomen. </a:t>
            </a:r>
          </a:p>
          <a:p>
            <a:pPr marL="0" indent="0">
              <a:buNone/>
            </a:pPr>
            <a:r>
              <a:rPr lang="sv-SE" sz="1400" dirty="0"/>
              <a:t>Rosita berättar att hon inte använder några mediciner som skulle kunna påverka blödningsbenägenheten och har inte någon allmän ökad blödningsbenägenhet. Menstruationerna är regelbundna 5/28 dagar och hon har inga </a:t>
            </a:r>
            <a:r>
              <a:rPr lang="sv-SE" sz="1400" dirty="0" err="1"/>
              <a:t>metrorragier</a:t>
            </a:r>
            <a:r>
              <a:rPr lang="sv-SE" sz="1400" dirty="0"/>
              <a:t>. </a:t>
            </a:r>
          </a:p>
          <a:p>
            <a:pPr marL="0" indent="0">
              <a:buNone/>
            </a:pPr>
            <a:r>
              <a:rPr lang="sv-SE" sz="1400" dirty="0"/>
              <a:t>Du undersöker Rosita och konstaterar med vaginalt ultraljud (USG) att hon har ett 4 cm stort solitärt </a:t>
            </a:r>
            <a:r>
              <a:rPr lang="sv-SE" sz="1400" dirty="0" err="1"/>
              <a:t>subseröst</a:t>
            </a:r>
            <a:r>
              <a:rPr lang="sv-SE" sz="1400" dirty="0"/>
              <a:t> myom i </a:t>
            </a:r>
            <a:r>
              <a:rPr lang="sv-SE" sz="1400" dirty="0" err="1"/>
              <a:t>fundus</a:t>
            </a:r>
            <a:r>
              <a:rPr lang="sv-SE" sz="1400" dirty="0"/>
              <a:t>. </a:t>
            </a:r>
            <a:r>
              <a:rPr lang="sv-SE" sz="1400" dirty="0" err="1"/>
              <a:t>Endometriet</a:t>
            </a:r>
            <a:r>
              <a:rPr lang="sv-SE" sz="1400" dirty="0"/>
              <a:t> är något svårbedömt på grund av skuggbildningar från myomet så du utför en </a:t>
            </a:r>
            <a:r>
              <a:rPr lang="sv-SE" sz="1400" dirty="0" err="1"/>
              <a:t>hydrosonografi</a:t>
            </a:r>
            <a:r>
              <a:rPr lang="sv-SE" sz="1400" dirty="0"/>
              <a:t>. </a:t>
            </a:r>
            <a:br>
              <a:rPr lang="sv-SE" sz="1600" dirty="0"/>
            </a:br>
            <a:br>
              <a:rPr lang="sv-SE" sz="1600" dirty="0"/>
            </a:br>
            <a:r>
              <a:rPr lang="sv-SE" sz="1600" b="1" dirty="0"/>
              <a:t>Fråga 8:2 (2p) </a:t>
            </a:r>
            <a:r>
              <a:rPr lang="sv-SE" sz="1600" dirty="0"/>
              <a:t>Beskriv hur en </a:t>
            </a:r>
            <a:r>
              <a:rPr lang="sv-SE" sz="1600" dirty="0" err="1"/>
              <a:t>hydrosonografi</a:t>
            </a:r>
            <a:r>
              <a:rPr lang="sv-SE" sz="1600" dirty="0"/>
              <a:t> utförs och vad man kan förväntas se? </a:t>
            </a:r>
            <a:br>
              <a:rPr lang="sv-SE" sz="1600" dirty="0"/>
            </a:br>
            <a:br>
              <a:rPr lang="sv-SE" sz="1400" dirty="0"/>
            </a:br>
            <a:r>
              <a:rPr lang="sv-SE" sz="1400" dirty="0">
                <a:solidFill>
                  <a:schemeClr val="accent4"/>
                </a:solidFill>
              </a:rPr>
              <a:t>Svarsförslag: </a:t>
            </a:r>
            <a:br>
              <a:rPr lang="sv-SE" sz="1400" dirty="0">
                <a:solidFill>
                  <a:schemeClr val="accent4"/>
                </a:solidFill>
              </a:rPr>
            </a:br>
            <a:r>
              <a:rPr lang="sv-SE" sz="1400" dirty="0">
                <a:solidFill>
                  <a:schemeClr val="accent4"/>
                </a:solidFill>
              </a:rPr>
              <a:t>En </a:t>
            </a:r>
            <a:r>
              <a:rPr lang="sv-SE" sz="1400" dirty="0" err="1">
                <a:solidFill>
                  <a:schemeClr val="accent4"/>
                </a:solidFill>
              </a:rPr>
              <a:t>hydrosonografi</a:t>
            </a:r>
            <a:r>
              <a:rPr lang="sv-SE" sz="1400" dirty="0">
                <a:solidFill>
                  <a:schemeClr val="accent4"/>
                </a:solidFill>
              </a:rPr>
              <a:t> utförs genom att man installerar en liten mängd koksalt i uterus kavitet via en liten kateter i cervix samtidigt som man bedömer utseendet av slemhinnan/kaviteten med hjälp av vaginalt ultraljud. Vid denna undersökning kan man bedöma om det finns polyper eller myom som påverkar kaviteten. Vätskan är </a:t>
            </a:r>
            <a:r>
              <a:rPr lang="sv-SE" sz="1400" dirty="0" err="1">
                <a:solidFill>
                  <a:schemeClr val="accent4"/>
                </a:solidFill>
              </a:rPr>
              <a:t>hypoekogen</a:t>
            </a:r>
            <a:r>
              <a:rPr lang="sv-SE" sz="1400" dirty="0">
                <a:solidFill>
                  <a:schemeClr val="accent4"/>
                </a:solidFill>
              </a:rPr>
              <a:t> och därför framträder oregelbundenheter i </a:t>
            </a:r>
            <a:r>
              <a:rPr lang="sv-SE" sz="1400" dirty="0" err="1">
                <a:solidFill>
                  <a:schemeClr val="accent4"/>
                </a:solidFill>
              </a:rPr>
              <a:t>endometriet</a:t>
            </a:r>
            <a:r>
              <a:rPr lang="sv-SE" sz="1400" dirty="0">
                <a:solidFill>
                  <a:schemeClr val="accent4"/>
                </a:solidFill>
              </a:rPr>
              <a:t> tydligare när kavitetens ytskikt separeras. </a:t>
            </a:r>
          </a:p>
          <a:p>
            <a:pPr marL="0" indent="0">
              <a:buNone/>
            </a:pPr>
            <a:r>
              <a:rPr lang="sv-SE" sz="1000" b="1" dirty="0"/>
              <a:t>Lärandemål </a:t>
            </a:r>
            <a:br>
              <a:rPr lang="sv-SE" sz="1000" b="1" dirty="0"/>
            </a:br>
            <a:r>
              <a:rPr lang="sv-SE" sz="1000" dirty="0"/>
              <a:t>Kunskap och förståelse </a:t>
            </a:r>
            <a:br>
              <a:rPr lang="sv-SE" sz="1000" dirty="0"/>
            </a:br>
            <a:r>
              <a:rPr lang="sv-SE" sz="1000" dirty="0"/>
              <a:t>• analysera och värdera symtom, undersökningsfynd, förlopp, behandling och rehabilitering för sjukdomar och tillstånd i kvinnliga reproduktionsorgan, </a:t>
            </a:r>
          </a:p>
          <a:p>
            <a:pPr marL="0" indent="0">
              <a:buNone/>
            </a:pPr>
            <a:r>
              <a:rPr lang="sv-SE" sz="1000" dirty="0"/>
              <a:t>Färdighet och förmåga </a:t>
            </a:r>
            <a:br>
              <a:rPr lang="sv-SE" sz="1000" dirty="0"/>
            </a:br>
            <a:r>
              <a:rPr lang="sv-SE" sz="1000" dirty="0"/>
              <a:t>• ta upp gynekologisk anamnes och </a:t>
            </a:r>
            <a:r>
              <a:rPr lang="sv-SE" sz="1000" dirty="0" err="1"/>
              <a:t>sexualanamnes</a:t>
            </a:r>
            <a:r>
              <a:rPr lang="sv-SE" sz="1000" dirty="0"/>
              <a:t>, genomföra adekvat undersökning innefattande inspektion och palpation av yttre och inre kvinnliga reproduktionsorgan hos gravid respektive icke-gravid kvinna, </a:t>
            </a:r>
            <a:br>
              <a:rPr lang="sv-SE" sz="1000" dirty="0"/>
            </a:br>
            <a:r>
              <a:rPr lang="sv-SE" sz="1000" dirty="0"/>
              <a:t>• tolka normala respektive patologiska undersökningsfynd hos gravid respektive icke-gravid kvinna samt hos barn i olika åldrar, </a:t>
            </a:r>
            <a:br>
              <a:rPr lang="sv-SE" sz="1000" dirty="0"/>
            </a:br>
            <a:r>
              <a:rPr lang="sv-SE" sz="1000" dirty="0"/>
              <a:t>• föreslå och genomföra basal utredning, undersökning och behandling inom obstetrik, gynekologi, pediatrik, infektionssjukdomar, hud- och könssjukdomar samt inom immunologiskt medierade sjukdomar, </a:t>
            </a:r>
          </a:p>
          <a:p>
            <a:pPr marL="0" indent="0">
              <a:buNone/>
            </a:pPr>
            <a:r>
              <a:rPr lang="sv-SE" sz="1000" b="1" dirty="0"/>
              <a:t>Förtydligande av lärandemål: </a:t>
            </a:r>
            <a:br>
              <a:rPr lang="sv-SE" sz="1000" b="1" dirty="0"/>
            </a:br>
            <a:r>
              <a:rPr lang="sv-SE" sz="1000" dirty="0"/>
              <a:t>Kunskap och förståelse </a:t>
            </a:r>
            <a:br>
              <a:rPr lang="sv-SE" sz="1000" dirty="0"/>
            </a:br>
            <a:r>
              <a:rPr lang="sv-SE" sz="1000" dirty="0"/>
              <a:t>Nivå B: Förklara/Analysera/Relatera </a:t>
            </a:r>
            <a:br>
              <a:rPr lang="sv-SE" sz="1000" dirty="0"/>
            </a:br>
            <a:r>
              <a:rPr lang="sv-SE" sz="1000" dirty="0"/>
              <a:t>30. Indikationer, möjligheter och begränsningar med gynekologiskt ultraljud </a:t>
            </a:r>
            <a:br>
              <a:rPr lang="sv-SE" sz="1000" dirty="0"/>
            </a:br>
            <a:r>
              <a:rPr lang="sv-SE" sz="1000" dirty="0"/>
              <a:t>31. Symtom, utredning och principer för behandling av benigna gynekologiska tumörer </a:t>
            </a:r>
          </a:p>
          <a:p>
            <a:pPr marL="0" indent="0">
              <a:buNone/>
            </a:pPr>
            <a:r>
              <a:rPr lang="sv-SE" sz="1000" dirty="0"/>
              <a:t>Nivå C: Generalisera/Överföra/Tillämpa i nya situationer </a:t>
            </a:r>
            <a:br>
              <a:rPr lang="sv-SE" sz="1000" dirty="0"/>
            </a:br>
            <a:r>
              <a:rPr lang="sv-SE" sz="1000" dirty="0"/>
              <a:t>59. Olika bakomliggande orsaker till, utredning och behandling av, gynekologiska blödningar </a:t>
            </a:r>
          </a:p>
          <a:p>
            <a:pPr marL="0" indent="0">
              <a:buNone/>
            </a:pPr>
            <a:endParaRPr lang="sv-SE" sz="1000" dirty="0"/>
          </a:p>
          <a:p>
            <a:pPr marL="0" indent="0">
              <a:buNone/>
            </a:pPr>
            <a:endParaRPr lang="sv-SE" sz="1600" dirty="0">
              <a:solidFill>
                <a:schemeClr val="tx1">
                  <a:lumMod val="50000"/>
                  <a:lumOff val="50000"/>
                </a:schemeClr>
              </a:solidFill>
            </a:endParaRP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30628761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8, Rosita 43 år </a:t>
            </a:r>
            <a:endParaRPr lang="sv-SE" sz="1600" dirty="0"/>
          </a:p>
          <a:p>
            <a:pPr marL="0" indent="0">
              <a:buNone/>
            </a:pPr>
            <a:r>
              <a:rPr lang="sv-SE" sz="1200" i="1" dirty="0">
                <a:solidFill>
                  <a:schemeClr val="tx1">
                    <a:lumMod val="50000"/>
                    <a:lumOff val="50000"/>
                  </a:schemeClr>
                </a:solidFill>
              </a:rPr>
              <a:t>Rosita, 43 år, bor tillsammans med sin make i ett stort hus på landet. De har två stora hundar som kräver mycket motion dagligen men tyvärr så har maken fått ta det mesta den sista tiden. I alla fall när Rosita har sina menstruationer som har blivit extremt rikliga den sista tiden. I samband med mensen och strax därefter är Rosita så trött att hon knappt orkar gå ut i vanligt promenadtempo. Hon söker nu dig som jobbar som underläkare på den gynekologiska mottagningen i staden ni båda bor i. Hon berättar att hon alltid haft rikliga blödningar så därför har det dröjt innan hon sökt. SM för tre veckor sedan. Hon har aldrig använt hormoner då preventivmedel inte behövts eftersom hennes man är steril efter </a:t>
            </a:r>
            <a:r>
              <a:rPr lang="sv-SE" sz="1200" i="1" dirty="0" err="1">
                <a:solidFill>
                  <a:schemeClr val="tx1">
                    <a:lumMod val="50000"/>
                    <a:lumOff val="50000"/>
                  </a:schemeClr>
                </a:solidFill>
              </a:rPr>
              <a:t>parotit</a:t>
            </a:r>
            <a:r>
              <a:rPr lang="sv-SE" sz="1200" i="1" dirty="0">
                <a:solidFill>
                  <a:schemeClr val="tx1">
                    <a:lumMod val="50000"/>
                    <a:lumOff val="50000"/>
                  </a:schemeClr>
                </a:solidFill>
              </a:rPr>
              <a:t> komplicerad med bilateral </a:t>
            </a:r>
            <a:r>
              <a:rPr lang="sv-SE" sz="1200" i="1" dirty="0" err="1">
                <a:solidFill>
                  <a:schemeClr val="tx1">
                    <a:lumMod val="50000"/>
                    <a:lumOff val="50000"/>
                  </a:schemeClr>
                </a:solidFill>
              </a:rPr>
              <a:t>orchit</a:t>
            </a:r>
            <a:r>
              <a:rPr lang="sv-SE" sz="1200" i="1" dirty="0">
                <a:solidFill>
                  <a:schemeClr val="tx1">
                    <a:lumMod val="50000"/>
                    <a:lumOff val="50000"/>
                  </a:schemeClr>
                </a:solidFill>
              </a:rPr>
              <a:t>/</a:t>
            </a:r>
            <a:r>
              <a:rPr lang="sv-SE" sz="1200" i="1" dirty="0" err="1">
                <a:solidFill>
                  <a:schemeClr val="tx1">
                    <a:lumMod val="50000"/>
                    <a:lumOff val="50000"/>
                  </a:schemeClr>
                </a:solidFill>
              </a:rPr>
              <a:t>epididymit</a:t>
            </a:r>
            <a:r>
              <a:rPr lang="sv-SE" sz="1200" i="1" dirty="0">
                <a:solidFill>
                  <a:schemeClr val="tx1">
                    <a:lumMod val="50000"/>
                    <a:lumOff val="50000"/>
                  </a:schemeClr>
                </a:solidFill>
              </a:rPr>
              <a:t> i ungdomen. </a:t>
            </a:r>
          </a:p>
          <a:p>
            <a:pPr marL="0" indent="0">
              <a:buNone/>
            </a:pPr>
            <a:r>
              <a:rPr lang="sv-SE" sz="1200" i="1" dirty="0">
                <a:solidFill>
                  <a:schemeClr val="tx1">
                    <a:lumMod val="50000"/>
                    <a:lumOff val="50000"/>
                  </a:schemeClr>
                </a:solidFill>
              </a:rPr>
              <a:t>Rosita berättar att hon inte använder några mediciner som skulle kunna påverka blödningsbenägenheten och har inte någon allmän ökad blödningsbenägenhet. Menstruationerna är regelbundna 5/28 </a:t>
            </a:r>
            <a:r>
              <a:rPr lang="sv-SE" sz="1200" i="1" dirty="0" err="1">
                <a:solidFill>
                  <a:schemeClr val="tx1">
                    <a:lumMod val="50000"/>
                    <a:lumOff val="50000"/>
                  </a:schemeClr>
                </a:solidFill>
              </a:rPr>
              <a:t>dagaroch</a:t>
            </a:r>
            <a:r>
              <a:rPr lang="sv-SE" sz="1200" i="1" dirty="0">
                <a:solidFill>
                  <a:schemeClr val="tx1">
                    <a:lumMod val="50000"/>
                    <a:lumOff val="50000"/>
                  </a:schemeClr>
                </a:solidFill>
              </a:rPr>
              <a:t> hon har inga </a:t>
            </a:r>
            <a:r>
              <a:rPr lang="sv-SE" sz="1200" i="1" dirty="0" err="1">
                <a:solidFill>
                  <a:schemeClr val="tx1">
                    <a:lumMod val="50000"/>
                    <a:lumOff val="50000"/>
                  </a:schemeClr>
                </a:solidFill>
              </a:rPr>
              <a:t>metrorragier.Du</a:t>
            </a:r>
            <a:r>
              <a:rPr lang="sv-SE" sz="1200" i="1" dirty="0">
                <a:solidFill>
                  <a:schemeClr val="tx1">
                    <a:lumMod val="50000"/>
                    <a:lumOff val="50000"/>
                  </a:schemeClr>
                </a:solidFill>
              </a:rPr>
              <a:t> undersöker Rosita och konstaterar med vaginalt </a:t>
            </a:r>
            <a:r>
              <a:rPr lang="sv-SE" sz="1200" i="1" dirty="0" err="1">
                <a:solidFill>
                  <a:schemeClr val="tx1">
                    <a:lumMod val="50000"/>
                    <a:lumOff val="50000"/>
                  </a:schemeClr>
                </a:solidFill>
              </a:rPr>
              <a:t>ultaljud</a:t>
            </a:r>
            <a:r>
              <a:rPr lang="sv-SE" sz="1200" i="1" dirty="0">
                <a:solidFill>
                  <a:schemeClr val="tx1">
                    <a:lumMod val="50000"/>
                    <a:lumOff val="50000"/>
                  </a:schemeClr>
                </a:solidFill>
              </a:rPr>
              <a:t> (USG) att hon har ett 4 cm stort solitärt </a:t>
            </a:r>
            <a:r>
              <a:rPr lang="sv-SE" sz="1200" i="1" dirty="0" err="1">
                <a:solidFill>
                  <a:schemeClr val="tx1">
                    <a:lumMod val="50000"/>
                    <a:lumOff val="50000"/>
                  </a:schemeClr>
                </a:solidFill>
              </a:rPr>
              <a:t>subseröst</a:t>
            </a:r>
            <a:r>
              <a:rPr lang="sv-SE" sz="1200" i="1" dirty="0">
                <a:solidFill>
                  <a:schemeClr val="tx1">
                    <a:lumMod val="50000"/>
                    <a:lumOff val="50000"/>
                  </a:schemeClr>
                </a:solidFill>
              </a:rPr>
              <a:t> myom i </a:t>
            </a:r>
            <a:r>
              <a:rPr lang="sv-SE" sz="1200" i="1" dirty="0" err="1">
                <a:solidFill>
                  <a:schemeClr val="tx1">
                    <a:lumMod val="50000"/>
                    <a:lumOff val="50000"/>
                  </a:schemeClr>
                </a:solidFill>
              </a:rPr>
              <a:t>fundus</a:t>
            </a:r>
            <a:r>
              <a:rPr lang="sv-SE" sz="1200" i="1" dirty="0">
                <a:solidFill>
                  <a:schemeClr val="tx1">
                    <a:lumMod val="50000"/>
                    <a:lumOff val="50000"/>
                  </a:schemeClr>
                </a:solidFill>
              </a:rPr>
              <a:t>. </a:t>
            </a:r>
            <a:r>
              <a:rPr lang="sv-SE" sz="1200" i="1" dirty="0" err="1">
                <a:solidFill>
                  <a:schemeClr val="tx1">
                    <a:lumMod val="50000"/>
                    <a:lumOff val="50000"/>
                  </a:schemeClr>
                </a:solidFill>
              </a:rPr>
              <a:t>Endometriet</a:t>
            </a:r>
            <a:r>
              <a:rPr lang="sv-SE" sz="1200" i="1" dirty="0">
                <a:solidFill>
                  <a:schemeClr val="tx1">
                    <a:lumMod val="50000"/>
                    <a:lumOff val="50000"/>
                  </a:schemeClr>
                </a:solidFill>
              </a:rPr>
              <a:t> är något svårbedömt på grund av skuggbildningar från myomet så du utför en </a:t>
            </a:r>
            <a:r>
              <a:rPr lang="sv-SE" sz="1200" i="1" dirty="0" err="1">
                <a:solidFill>
                  <a:schemeClr val="tx1">
                    <a:lumMod val="50000"/>
                    <a:lumOff val="50000"/>
                  </a:schemeClr>
                </a:solidFill>
              </a:rPr>
              <a:t>hydrosonografi</a:t>
            </a:r>
            <a:r>
              <a:rPr lang="sv-SE" sz="1200" i="1" dirty="0">
                <a:solidFill>
                  <a:schemeClr val="tx1">
                    <a:lumMod val="50000"/>
                    <a:lumOff val="50000"/>
                  </a:schemeClr>
                </a:solidFill>
              </a:rPr>
              <a:t>. </a:t>
            </a:r>
          </a:p>
          <a:p>
            <a:pPr marL="0" indent="0">
              <a:buNone/>
            </a:pPr>
            <a:r>
              <a:rPr lang="sv-SE" sz="1600" dirty="0"/>
              <a:t>Vid </a:t>
            </a:r>
            <a:r>
              <a:rPr lang="sv-SE" sz="1600" dirty="0" err="1"/>
              <a:t>hydrosonografin</a:t>
            </a:r>
            <a:r>
              <a:rPr lang="sv-SE" sz="1600" dirty="0"/>
              <a:t> installerar man en liten mängd koksalt i kaviteten via en liten kateter i cervix samtidigt som man bedömer uteruskaviteten med vaginalt USG. Kaviteten ser normal ut och att det inte finns några tecken till polyp eller </a:t>
            </a:r>
            <a:r>
              <a:rPr lang="sv-SE" sz="1600" dirty="0" err="1"/>
              <a:t>submucösa</a:t>
            </a:r>
            <a:r>
              <a:rPr lang="sv-SE" sz="1600" dirty="0"/>
              <a:t> myom. </a:t>
            </a:r>
          </a:p>
          <a:p>
            <a:pPr marL="0" indent="0">
              <a:buNone/>
            </a:pPr>
            <a:r>
              <a:rPr lang="sv-SE" sz="1600" dirty="0"/>
              <a:t>Det knackar på dörren och mottagningssköterskan kommer in med ett papper som det står Hb 85 g/L på. Blodstatus verifierar Hb 84 och en </a:t>
            </a:r>
            <a:r>
              <a:rPr lang="sv-SE" sz="1600" dirty="0" err="1"/>
              <a:t>mikrocytär</a:t>
            </a:r>
            <a:r>
              <a:rPr lang="sv-SE" sz="1600" dirty="0"/>
              <a:t> </a:t>
            </a:r>
            <a:r>
              <a:rPr lang="sv-SE" sz="1600" dirty="0" err="1"/>
              <a:t>hypokrom</a:t>
            </a:r>
            <a:r>
              <a:rPr lang="sv-SE" sz="1600" dirty="0"/>
              <a:t> anemi. </a:t>
            </a:r>
            <a:br>
              <a:rPr lang="sv-SE" sz="1600" dirty="0"/>
            </a:br>
            <a:br>
              <a:rPr lang="sv-SE" sz="1600" dirty="0"/>
            </a:br>
            <a:r>
              <a:rPr lang="sv-SE" sz="1600" b="1" dirty="0"/>
              <a:t>Fråga 8:3 (3p) </a:t>
            </a:r>
            <a:r>
              <a:rPr lang="sv-SE" sz="1600" dirty="0"/>
              <a:t>Med ledning av anamnesen, dina undersökningsresultat (vaginalt USG och </a:t>
            </a:r>
            <a:r>
              <a:rPr lang="sv-SE" sz="1600" dirty="0" err="1"/>
              <a:t>hydrosonografi</a:t>
            </a:r>
            <a:r>
              <a:rPr lang="sv-SE" sz="1600" dirty="0"/>
              <a:t>) och blodvärdet, vilka typer av behandlingar skulle du föreslå som förstahandsåtgärder? Motivera. </a:t>
            </a:r>
            <a:br>
              <a:rPr lang="sv-SE" sz="1600" dirty="0"/>
            </a:br>
            <a:br>
              <a:rPr lang="sv-SE" sz="1600" dirty="0"/>
            </a:br>
            <a:endParaRPr lang="sv-SE" sz="1600" dirty="0"/>
          </a:p>
          <a:p>
            <a:pPr marL="0" indent="0">
              <a:buNone/>
            </a:pPr>
            <a:endParaRPr lang="sv-SE" sz="1600" dirty="0">
              <a:solidFill>
                <a:schemeClr val="tx1">
                  <a:lumMod val="50000"/>
                  <a:lumOff val="50000"/>
                </a:schemeClr>
              </a:solidFill>
            </a:endParaRP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2131287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8, Rosita 43 år </a:t>
            </a:r>
            <a:endParaRPr lang="sv-SE" sz="1600" dirty="0"/>
          </a:p>
          <a:p>
            <a:pPr marL="0" indent="0">
              <a:buNone/>
            </a:pPr>
            <a:r>
              <a:rPr lang="sv-SE" sz="1200" i="1" dirty="0">
                <a:solidFill>
                  <a:schemeClr val="tx1">
                    <a:lumMod val="50000"/>
                    <a:lumOff val="50000"/>
                  </a:schemeClr>
                </a:solidFill>
              </a:rPr>
              <a:t>Rosita, 43 år, bor tillsammans med sin make i ett stort hus på landet. De har två stora hundar som kräver mycket motion dagligen men tyvärr så har maken fått ta det mesta den sista tiden. I alla fall när Rosita har sina menstruationer som har blivit extremt rikliga den sista tiden. I samband med mensen och strax därefter är Rosita så trött att hon knappt orkar gå ut i vanligt promenadtempo. Hon söker nu dig som jobbar som underläkare på den gynekologiska mottagningen i staden ni båda bor i. Hon berättar att hon alltid haft rikliga blödningar så därför har det dröjt innan hon sökt. SM för tre veckor sedan. Hon har aldrig använt hormoner då preventivmedel inte behövts eftersom hennes man är steril efter </a:t>
            </a:r>
            <a:r>
              <a:rPr lang="sv-SE" sz="1200" i="1" dirty="0" err="1">
                <a:solidFill>
                  <a:schemeClr val="tx1">
                    <a:lumMod val="50000"/>
                    <a:lumOff val="50000"/>
                  </a:schemeClr>
                </a:solidFill>
              </a:rPr>
              <a:t>parotit</a:t>
            </a:r>
            <a:r>
              <a:rPr lang="sv-SE" sz="1200" i="1" dirty="0">
                <a:solidFill>
                  <a:schemeClr val="tx1">
                    <a:lumMod val="50000"/>
                    <a:lumOff val="50000"/>
                  </a:schemeClr>
                </a:solidFill>
              </a:rPr>
              <a:t> komplicerad med bilateral </a:t>
            </a:r>
            <a:r>
              <a:rPr lang="sv-SE" sz="1200" i="1" dirty="0" err="1">
                <a:solidFill>
                  <a:schemeClr val="tx1">
                    <a:lumMod val="50000"/>
                    <a:lumOff val="50000"/>
                  </a:schemeClr>
                </a:solidFill>
              </a:rPr>
              <a:t>orchit</a:t>
            </a:r>
            <a:r>
              <a:rPr lang="sv-SE" sz="1200" i="1" dirty="0">
                <a:solidFill>
                  <a:schemeClr val="tx1">
                    <a:lumMod val="50000"/>
                    <a:lumOff val="50000"/>
                  </a:schemeClr>
                </a:solidFill>
              </a:rPr>
              <a:t>/</a:t>
            </a:r>
            <a:r>
              <a:rPr lang="sv-SE" sz="1200" i="1" dirty="0" err="1">
                <a:solidFill>
                  <a:schemeClr val="tx1">
                    <a:lumMod val="50000"/>
                    <a:lumOff val="50000"/>
                  </a:schemeClr>
                </a:solidFill>
              </a:rPr>
              <a:t>epididymit</a:t>
            </a:r>
            <a:r>
              <a:rPr lang="sv-SE" sz="1200" i="1" dirty="0">
                <a:solidFill>
                  <a:schemeClr val="tx1">
                    <a:lumMod val="50000"/>
                    <a:lumOff val="50000"/>
                  </a:schemeClr>
                </a:solidFill>
              </a:rPr>
              <a:t> i ungdomen. </a:t>
            </a:r>
          </a:p>
          <a:p>
            <a:pPr marL="0" indent="0">
              <a:buNone/>
            </a:pPr>
            <a:r>
              <a:rPr lang="sv-SE" sz="1200" i="1" dirty="0">
                <a:solidFill>
                  <a:schemeClr val="tx1">
                    <a:lumMod val="50000"/>
                    <a:lumOff val="50000"/>
                  </a:schemeClr>
                </a:solidFill>
              </a:rPr>
              <a:t>Rosita berättar att hon inte använder några mediciner som skulle kunna påverka blödningsbenägenheten och har inte någon allmän ökad blödningsbenägenhet. Menstruationerna är regelbundna 5/28 </a:t>
            </a:r>
            <a:r>
              <a:rPr lang="sv-SE" sz="1200" i="1" dirty="0" err="1">
                <a:solidFill>
                  <a:schemeClr val="tx1">
                    <a:lumMod val="50000"/>
                    <a:lumOff val="50000"/>
                  </a:schemeClr>
                </a:solidFill>
              </a:rPr>
              <a:t>dagaroch</a:t>
            </a:r>
            <a:r>
              <a:rPr lang="sv-SE" sz="1200" i="1" dirty="0">
                <a:solidFill>
                  <a:schemeClr val="tx1">
                    <a:lumMod val="50000"/>
                    <a:lumOff val="50000"/>
                  </a:schemeClr>
                </a:solidFill>
              </a:rPr>
              <a:t> hon har inga </a:t>
            </a:r>
            <a:r>
              <a:rPr lang="sv-SE" sz="1200" i="1" dirty="0" err="1">
                <a:solidFill>
                  <a:schemeClr val="tx1">
                    <a:lumMod val="50000"/>
                    <a:lumOff val="50000"/>
                  </a:schemeClr>
                </a:solidFill>
              </a:rPr>
              <a:t>metrorragier.Du</a:t>
            </a:r>
            <a:r>
              <a:rPr lang="sv-SE" sz="1200" i="1" dirty="0">
                <a:solidFill>
                  <a:schemeClr val="tx1">
                    <a:lumMod val="50000"/>
                    <a:lumOff val="50000"/>
                  </a:schemeClr>
                </a:solidFill>
              </a:rPr>
              <a:t> undersöker Rosita och konstaterar med vaginalt </a:t>
            </a:r>
            <a:r>
              <a:rPr lang="sv-SE" sz="1200" i="1" dirty="0" err="1">
                <a:solidFill>
                  <a:schemeClr val="tx1">
                    <a:lumMod val="50000"/>
                    <a:lumOff val="50000"/>
                  </a:schemeClr>
                </a:solidFill>
              </a:rPr>
              <a:t>ultaljud</a:t>
            </a:r>
            <a:r>
              <a:rPr lang="sv-SE" sz="1200" i="1" dirty="0">
                <a:solidFill>
                  <a:schemeClr val="tx1">
                    <a:lumMod val="50000"/>
                    <a:lumOff val="50000"/>
                  </a:schemeClr>
                </a:solidFill>
              </a:rPr>
              <a:t> (USG) att hon har ett 4 cm stort solitärt </a:t>
            </a:r>
            <a:r>
              <a:rPr lang="sv-SE" sz="1200" i="1" dirty="0" err="1">
                <a:solidFill>
                  <a:schemeClr val="tx1">
                    <a:lumMod val="50000"/>
                    <a:lumOff val="50000"/>
                  </a:schemeClr>
                </a:solidFill>
              </a:rPr>
              <a:t>subseröst</a:t>
            </a:r>
            <a:r>
              <a:rPr lang="sv-SE" sz="1200" i="1" dirty="0">
                <a:solidFill>
                  <a:schemeClr val="tx1">
                    <a:lumMod val="50000"/>
                    <a:lumOff val="50000"/>
                  </a:schemeClr>
                </a:solidFill>
              </a:rPr>
              <a:t> myom i </a:t>
            </a:r>
            <a:r>
              <a:rPr lang="sv-SE" sz="1200" i="1" dirty="0" err="1">
                <a:solidFill>
                  <a:schemeClr val="tx1">
                    <a:lumMod val="50000"/>
                    <a:lumOff val="50000"/>
                  </a:schemeClr>
                </a:solidFill>
              </a:rPr>
              <a:t>fundus</a:t>
            </a:r>
            <a:r>
              <a:rPr lang="sv-SE" sz="1200" i="1" dirty="0">
                <a:solidFill>
                  <a:schemeClr val="tx1">
                    <a:lumMod val="50000"/>
                    <a:lumOff val="50000"/>
                  </a:schemeClr>
                </a:solidFill>
              </a:rPr>
              <a:t>. </a:t>
            </a:r>
            <a:r>
              <a:rPr lang="sv-SE" sz="1200" i="1" dirty="0" err="1">
                <a:solidFill>
                  <a:schemeClr val="tx1">
                    <a:lumMod val="50000"/>
                    <a:lumOff val="50000"/>
                  </a:schemeClr>
                </a:solidFill>
              </a:rPr>
              <a:t>Endometriet</a:t>
            </a:r>
            <a:r>
              <a:rPr lang="sv-SE" sz="1200" i="1" dirty="0">
                <a:solidFill>
                  <a:schemeClr val="tx1">
                    <a:lumMod val="50000"/>
                    <a:lumOff val="50000"/>
                  </a:schemeClr>
                </a:solidFill>
              </a:rPr>
              <a:t> är något svårbedömt på grund av skuggbildningar från myomet så du utför en </a:t>
            </a:r>
            <a:r>
              <a:rPr lang="sv-SE" sz="1200" i="1" dirty="0" err="1">
                <a:solidFill>
                  <a:schemeClr val="tx1">
                    <a:lumMod val="50000"/>
                    <a:lumOff val="50000"/>
                  </a:schemeClr>
                </a:solidFill>
              </a:rPr>
              <a:t>hydrosonografi</a:t>
            </a:r>
            <a:r>
              <a:rPr lang="sv-SE" sz="1200" i="1" dirty="0">
                <a:solidFill>
                  <a:schemeClr val="tx1">
                    <a:lumMod val="50000"/>
                    <a:lumOff val="50000"/>
                  </a:schemeClr>
                </a:solidFill>
              </a:rPr>
              <a:t>. </a:t>
            </a:r>
          </a:p>
          <a:p>
            <a:pPr marL="0" indent="0">
              <a:buNone/>
            </a:pPr>
            <a:r>
              <a:rPr lang="sv-SE" sz="1600" dirty="0"/>
              <a:t>Vid </a:t>
            </a:r>
            <a:r>
              <a:rPr lang="sv-SE" sz="1600" dirty="0" err="1"/>
              <a:t>hydrosonografin</a:t>
            </a:r>
            <a:r>
              <a:rPr lang="sv-SE" sz="1600" dirty="0"/>
              <a:t> installerar man en liten mängd koksalt i kaviteten via en liten kateter i cervix samtidigt som man bedömer uteruskaviteten med vaginalt USG. Kaviteten ser normal ut och att det inte finns några tecken till polyp eller </a:t>
            </a:r>
            <a:r>
              <a:rPr lang="sv-SE" sz="1600" dirty="0" err="1"/>
              <a:t>submucösa</a:t>
            </a:r>
            <a:r>
              <a:rPr lang="sv-SE" sz="1600" dirty="0"/>
              <a:t> myom. </a:t>
            </a:r>
          </a:p>
          <a:p>
            <a:pPr marL="0" indent="0">
              <a:buNone/>
            </a:pPr>
            <a:r>
              <a:rPr lang="sv-SE" sz="1600" dirty="0"/>
              <a:t>Det knackar på dörren och mottagningssköterskan kommer in med ett papper som det står Hb 85 g/L på. Blodstatus verifierar Hb 84 och en </a:t>
            </a:r>
            <a:r>
              <a:rPr lang="sv-SE" sz="1600" dirty="0" err="1"/>
              <a:t>mikrocytär</a:t>
            </a:r>
            <a:r>
              <a:rPr lang="sv-SE" sz="1600" dirty="0"/>
              <a:t> </a:t>
            </a:r>
            <a:r>
              <a:rPr lang="sv-SE" sz="1600" dirty="0" err="1"/>
              <a:t>hypokrom</a:t>
            </a:r>
            <a:r>
              <a:rPr lang="sv-SE" sz="1600" dirty="0"/>
              <a:t> anemi. </a:t>
            </a:r>
            <a:br>
              <a:rPr lang="sv-SE" sz="1600" dirty="0"/>
            </a:br>
            <a:br>
              <a:rPr lang="sv-SE" sz="1600" dirty="0"/>
            </a:br>
            <a:r>
              <a:rPr lang="sv-SE" sz="1600" b="1" dirty="0"/>
              <a:t>Fråga 8:3 (3p) </a:t>
            </a:r>
            <a:r>
              <a:rPr lang="sv-SE" sz="1600" dirty="0"/>
              <a:t>Med ledning av anamnesen, dina undersökningsresultat (vaginalt USG och </a:t>
            </a:r>
            <a:r>
              <a:rPr lang="sv-SE" sz="1600" dirty="0" err="1"/>
              <a:t>hydrosonografi</a:t>
            </a:r>
            <a:r>
              <a:rPr lang="sv-SE" sz="1600" dirty="0"/>
              <a:t>) och blodvärdet, vilka typer av behandlingar skulle du föreslå som förstahandsåtgärder? Motivera.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err="1">
                <a:solidFill>
                  <a:schemeClr val="accent4"/>
                </a:solidFill>
              </a:rPr>
              <a:t>Peroalt</a:t>
            </a:r>
            <a:r>
              <a:rPr lang="sv-SE" sz="1600" dirty="0">
                <a:solidFill>
                  <a:schemeClr val="accent4"/>
                </a:solidFill>
              </a:rPr>
              <a:t>-järn (blodtransfusion ger inga poäng). Järn-injektion OK. </a:t>
            </a:r>
            <a:br>
              <a:rPr lang="sv-SE" sz="1600" dirty="0">
                <a:solidFill>
                  <a:schemeClr val="accent4"/>
                </a:solidFill>
              </a:rPr>
            </a:br>
            <a:r>
              <a:rPr lang="sv-SE" sz="1600" dirty="0" err="1">
                <a:solidFill>
                  <a:schemeClr val="accent4"/>
                </a:solidFill>
              </a:rPr>
              <a:t>Tranexamsyra</a:t>
            </a:r>
            <a:r>
              <a:rPr lang="sv-SE" sz="1600" dirty="0">
                <a:solidFill>
                  <a:schemeClr val="accent4"/>
                </a:solidFill>
              </a:rPr>
              <a:t> (</a:t>
            </a:r>
            <a:r>
              <a:rPr lang="sv-SE" sz="1600" dirty="0" err="1">
                <a:solidFill>
                  <a:schemeClr val="accent4"/>
                </a:solidFill>
              </a:rPr>
              <a:t>Cyklo</a:t>
            </a:r>
            <a:r>
              <a:rPr lang="sv-SE" sz="1600" dirty="0">
                <a:solidFill>
                  <a:schemeClr val="accent4"/>
                </a:solidFill>
              </a:rPr>
              <a:t>-F ®) </a:t>
            </a:r>
            <a:br>
              <a:rPr lang="sv-SE" sz="1600" dirty="0">
                <a:solidFill>
                  <a:schemeClr val="accent4"/>
                </a:solidFill>
              </a:rPr>
            </a:br>
            <a:r>
              <a:rPr lang="sv-SE" sz="1600" dirty="0">
                <a:solidFill>
                  <a:schemeClr val="accent4"/>
                </a:solidFill>
              </a:rPr>
              <a:t>I första hand någon form av medicinsk hormonell behandling med gestagener. Då kaviteten är intakt föreslås hormonspiral (</a:t>
            </a:r>
            <a:r>
              <a:rPr lang="sv-SE" sz="1600" dirty="0" err="1">
                <a:solidFill>
                  <a:schemeClr val="accent4"/>
                </a:solidFill>
              </a:rPr>
              <a:t>Mirena</a:t>
            </a:r>
            <a:r>
              <a:rPr lang="sv-SE" sz="1600" dirty="0">
                <a:solidFill>
                  <a:schemeClr val="accent4"/>
                </a:solidFill>
              </a:rPr>
              <a:t>). I annat fall </a:t>
            </a:r>
            <a:r>
              <a:rPr lang="sv-SE" sz="1600" dirty="0" err="1">
                <a:solidFill>
                  <a:schemeClr val="accent4"/>
                </a:solidFill>
              </a:rPr>
              <a:t>po</a:t>
            </a:r>
            <a:r>
              <a:rPr lang="sv-SE" sz="1600" dirty="0">
                <a:solidFill>
                  <a:schemeClr val="accent4"/>
                </a:solidFill>
              </a:rPr>
              <a:t> gestagen (förslagsvis </a:t>
            </a:r>
            <a:r>
              <a:rPr lang="sv-SE" sz="1600" dirty="0" err="1">
                <a:solidFill>
                  <a:schemeClr val="accent4"/>
                </a:solidFill>
              </a:rPr>
              <a:t>Provera</a:t>
            </a:r>
            <a:r>
              <a:rPr lang="sv-SE" sz="1600" dirty="0">
                <a:solidFill>
                  <a:schemeClr val="accent4"/>
                </a:solidFill>
              </a:rPr>
              <a:t>) för att ge blödningsfrihet. Andrahandsbehandlingar kirurgi. </a:t>
            </a:r>
          </a:p>
          <a:p>
            <a:pPr marL="0" indent="0">
              <a:buNone/>
            </a:pPr>
            <a:r>
              <a:rPr lang="sv-SE" sz="1000" b="1" dirty="0">
                <a:solidFill>
                  <a:schemeClr val="tx1">
                    <a:lumMod val="50000"/>
                    <a:lumOff val="50000"/>
                  </a:schemeClr>
                </a:solidFill>
              </a:rPr>
              <a:t>Förtydligande av lärandemål: </a:t>
            </a:r>
            <a:br>
              <a:rPr lang="sv-SE" sz="1000" b="1" dirty="0">
                <a:solidFill>
                  <a:schemeClr val="tx1">
                    <a:lumMod val="50000"/>
                    <a:lumOff val="50000"/>
                  </a:schemeClr>
                </a:solidFill>
              </a:rPr>
            </a:br>
            <a:r>
              <a:rPr lang="sv-SE" sz="1000" dirty="0">
                <a:solidFill>
                  <a:schemeClr val="tx1">
                    <a:lumMod val="50000"/>
                    <a:lumOff val="50000"/>
                  </a:schemeClr>
                </a:solidFill>
              </a:rPr>
              <a:t>Kunskap och förståelse </a:t>
            </a:r>
            <a:br>
              <a:rPr lang="sv-SE" sz="1000" dirty="0">
                <a:solidFill>
                  <a:schemeClr val="tx1">
                    <a:lumMod val="50000"/>
                    <a:lumOff val="50000"/>
                  </a:schemeClr>
                </a:solidFill>
              </a:rPr>
            </a:br>
            <a:r>
              <a:rPr lang="sv-SE" sz="1000" dirty="0">
                <a:solidFill>
                  <a:schemeClr val="tx1">
                    <a:lumMod val="50000"/>
                    <a:lumOff val="50000"/>
                  </a:schemeClr>
                </a:solidFill>
              </a:rPr>
              <a:t>Nivå B: Förklara/Analysera/Relatera </a:t>
            </a:r>
            <a:br>
              <a:rPr lang="sv-SE" sz="1000" dirty="0">
                <a:solidFill>
                  <a:schemeClr val="tx1">
                    <a:lumMod val="50000"/>
                    <a:lumOff val="50000"/>
                  </a:schemeClr>
                </a:solidFill>
              </a:rPr>
            </a:br>
            <a:r>
              <a:rPr lang="sv-SE" sz="1000" dirty="0">
                <a:solidFill>
                  <a:schemeClr val="tx1">
                    <a:lumMod val="50000"/>
                    <a:lumOff val="50000"/>
                  </a:schemeClr>
                </a:solidFill>
              </a:rPr>
              <a:t>30. Indikationer, möjligheter och begränsningar med gynekologiskt ultraljud </a:t>
            </a:r>
            <a:br>
              <a:rPr lang="sv-SE" sz="1000" dirty="0">
                <a:solidFill>
                  <a:schemeClr val="tx1">
                    <a:lumMod val="50000"/>
                    <a:lumOff val="50000"/>
                  </a:schemeClr>
                </a:solidFill>
              </a:rPr>
            </a:br>
            <a:r>
              <a:rPr lang="sv-SE" sz="1000" dirty="0">
                <a:solidFill>
                  <a:schemeClr val="tx1">
                    <a:lumMod val="50000"/>
                    <a:lumOff val="50000"/>
                  </a:schemeClr>
                </a:solidFill>
              </a:rPr>
              <a:t>31. Symtom, utredning och principer för behandling av benigna gynekologiska tumörer </a:t>
            </a:r>
            <a:br>
              <a:rPr lang="sv-SE" sz="1000" dirty="0">
                <a:solidFill>
                  <a:schemeClr val="tx1">
                    <a:lumMod val="50000"/>
                    <a:lumOff val="50000"/>
                  </a:schemeClr>
                </a:solidFill>
              </a:rPr>
            </a:br>
            <a:r>
              <a:rPr lang="sv-SE" sz="1000" dirty="0">
                <a:solidFill>
                  <a:schemeClr val="tx1">
                    <a:lumMod val="50000"/>
                    <a:lumOff val="50000"/>
                  </a:schemeClr>
                </a:solidFill>
              </a:rPr>
              <a:t>Nivå C: Generalisera/Överföra/Tillämpa i nya situationer </a:t>
            </a:r>
            <a:br>
              <a:rPr lang="sv-SE" sz="1000" dirty="0">
                <a:solidFill>
                  <a:schemeClr val="tx1">
                    <a:lumMod val="50000"/>
                    <a:lumOff val="50000"/>
                  </a:schemeClr>
                </a:solidFill>
              </a:rPr>
            </a:br>
            <a:r>
              <a:rPr lang="sv-SE" sz="1000" dirty="0">
                <a:solidFill>
                  <a:schemeClr val="tx1">
                    <a:lumMod val="50000"/>
                    <a:lumOff val="50000"/>
                  </a:schemeClr>
                </a:solidFill>
              </a:rPr>
              <a:t>59. Olika bakomliggande orsaker till, utredning och behandling av, gynekologiska blödningar </a:t>
            </a:r>
          </a:p>
          <a:p>
            <a:pPr marL="0" indent="0">
              <a:buNone/>
            </a:pPr>
            <a:endParaRPr lang="sv-SE" sz="1600" dirty="0"/>
          </a:p>
          <a:p>
            <a:pPr marL="0" indent="0">
              <a:buNone/>
            </a:pPr>
            <a:endParaRPr lang="sv-SE" sz="1600" dirty="0">
              <a:solidFill>
                <a:schemeClr val="tx1">
                  <a:lumMod val="50000"/>
                  <a:lumOff val="50000"/>
                </a:schemeClr>
              </a:solidFill>
            </a:endParaRP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41758709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8, Rosita 43 år </a:t>
            </a:r>
            <a:endParaRPr lang="sv-SE" sz="1600" dirty="0"/>
          </a:p>
          <a:p>
            <a:pPr marL="0" indent="0">
              <a:buNone/>
            </a:pPr>
            <a:r>
              <a:rPr lang="sv-SE" sz="1200" i="1" dirty="0">
                <a:solidFill>
                  <a:schemeClr val="tx1">
                    <a:lumMod val="50000"/>
                    <a:lumOff val="50000"/>
                  </a:schemeClr>
                </a:solidFill>
              </a:rPr>
              <a:t>Rosita, 43 år, bor tillsammans med sin make i ett stort hus på landet. De har två stora hundar som kräver mycket motion dagligen men tyvärr så har maken fått ta det mesta den sista tiden. I alla fall när Rosita har sina menstruationer som har blivit extremt rikliga den sista tiden. I samband med mensen och strax därefter är Rosita så trött att hon knappt orkar gå ut i vanligt promenadtempo. Hon söker nu dig som jobbar som underläkare på den gynekologiska mottagningen i staden ni båda bor i. Hon berättar att hon alltid haft rikliga blödningar så därför har det dröjt innan hon sökt. SM för tre veckor sedan. Hon har aldrig använt hormoner då preventivmedel inte behövts eftersom hennes man är steril efter </a:t>
            </a:r>
            <a:r>
              <a:rPr lang="sv-SE" sz="1200" i="1" dirty="0" err="1">
                <a:solidFill>
                  <a:schemeClr val="tx1">
                    <a:lumMod val="50000"/>
                    <a:lumOff val="50000"/>
                  </a:schemeClr>
                </a:solidFill>
              </a:rPr>
              <a:t>parotit</a:t>
            </a:r>
            <a:r>
              <a:rPr lang="sv-SE" sz="1200" i="1" dirty="0">
                <a:solidFill>
                  <a:schemeClr val="tx1">
                    <a:lumMod val="50000"/>
                    <a:lumOff val="50000"/>
                  </a:schemeClr>
                </a:solidFill>
              </a:rPr>
              <a:t> komplicerad med bilateral </a:t>
            </a:r>
            <a:r>
              <a:rPr lang="sv-SE" sz="1200" i="1" dirty="0" err="1">
                <a:solidFill>
                  <a:schemeClr val="tx1">
                    <a:lumMod val="50000"/>
                    <a:lumOff val="50000"/>
                  </a:schemeClr>
                </a:solidFill>
              </a:rPr>
              <a:t>orchit</a:t>
            </a:r>
            <a:r>
              <a:rPr lang="sv-SE" sz="1200" i="1" dirty="0">
                <a:solidFill>
                  <a:schemeClr val="tx1">
                    <a:lumMod val="50000"/>
                    <a:lumOff val="50000"/>
                  </a:schemeClr>
                </a:solidFill>
              </a:rPr>
              <a:t>/</a:t>
            </a:r>
            <a:r>
              <a:rPr lang="sv-SE" sz="1200" i="1" dirty="0" err="1">
                <a:solidFill>
                  <a:schemeClr val="tx1">
                    <a:lumMod val="50000"/>
                    <a:lumOff val="50000"/>
                  </a:schemeClr>
                </a:solidFill>
              </a:rPr>
              <a:t>epididymit</a:t>
            </a:r>
            <a:r>
              <a:rPr lang="sv-SE" sz="1200" i="1" dirty="0">
                <a:solidFill>
                  <a:schemeClr val="tx1">
                    <a:lumMod val="50000"/>
                    <a:lumOff val="50000"/>
                  </a:schemeClr>
                </a:solidFill>
              </a:rPr>
              <a:t> i ungdomen. </a:t>
            </a:r>
          </a:p>
          <a:p>
            <a:pPr marL="0" indent="0">
              <a:buNone/>
            </a:pPr>
            <a:r>
              <a:rPr lang="sv-SE" sz="1200" i="1" dirty="0">
                <a:solidFill>
                  <a:schemeClr val="tx1">
                    <a:lumMod val="50000"/>
                    <a:lumOff val="50000"/>
                  </a:schemeClr>
                </a:solidFill>
              </a:rPr>
              <a:t>Rosita berättar att hon inte använder några mediciner som skulle kunna påverka blödningsbenägenheten och har inte någon allmän ökad blödningsbenägenhet. Menstruationerna är regelbundna 5/28 </a:t>
            </a:r>
            <a:r>
              <a:rPr lang="sv-SE" sz="1200" i="1" dirty="0" err="1">
                <a:solidFill>
                  <a:schemeClr val="tx1">
                    <a:lumMod val="50000"/>
                    <a:lumOff val="50000"/>
                  </a:schemeClr>
                </a:solidFill>
              </a:rPr>
              <a:t>dagaroch</a:t>
            </a:r>
            <a:r>
              <a:rPr lang="sv-SE" sz="1200" i="1" dirty="0">
                <a:solidFill>
                  <a:schemeClr val="tx1">
                    <a:lumMod val="50000"/>
                    <a:lumOff val="50000"/>
                  </a:schemeClr>
                </a:solidFill>
              </a:rPr>
              <a:t> hon har inga </a:t>
            </a:r>
            <a:r>
              <a:rPr lang="sv-SE" sz="1200" i="1" dirty="0" err="1">
                <a:solidFill>
                  <a:schemeClr val="tx1">
                    <a:lumMod val="50000"/>
                    <a:lumOff val="50000"/>
                  </a:schemeClr>
                </a:solidFill>
              </a:rPr>
              <a:t>metrorragier.Du</a:t>
            </a:r>
            <a:r>
              <a:rPr lang="sv-SE" sz="1200" i="1" dirty="0">
                <a:solidFill>
                  <a:schemeClr val="tx1">
                    <a:lumMod val="50000"/>
                    <a:lumOff val="50000"/>
                  </a:schemeClr>
                </a:solidFill>
              </a:rPr>
              <a:t> undersöker Rosita och konstaterar med vaginalt </a:t>
            </a:r>
            <a:r>
              <a:rPr lang="sv-SE" sz="1200" i="1" dirty="0" err="1">
                <a:solidFill>
                  <a:schemeClr val="tx1">
                    <a:lumMod val="50000"/>
                    <a:lumOff val="50000"/>
                  </a:schemeClr>
                </a:solidFill>
              </a:rPr>
              <a:t>ultaljud</a:t>
            </a:r>
            <a:r>
              <a:rPr lang="sv-SE" sz="1200" i="1" dirty="0">
                <a:solidFill>
                  <a:schemeClr val="tx1">
                    <a:lumMod val="50000"/>
                    <a:lumOff val="50000"/>
                  </a:schemeClr>
                </a:solidFill>
              </a:rPr>
              <a:t> (USG) att hon har ett 4 cm stort solitärt </a:t>
            </a:r>
            <a:r>
              <a:rPr lang="sv-SE" sz="1200" i="1" dirty="0" err="1">
                <a:solidFill>
                  <a:schemeClr val="tx1">
                    <a:lumMod val="50000"/>
                    <a:lumOff val="50000"/>
                  </a:schemeClr>
                </a:solidFill>
              </a:rPr>
              <a:t>subseröst</a:t>
            </a:r>
            <a:r>
              <a:rPr lang="sv-SE" sz="1200" i="1" dirty="0">
                <a:solidFill>
                  <a:schemeClr val="tx1">
                    <a:lumMod val="50000"/>
                    <a:lumOff val="50000"/>
                  </a:schemeClr>
                </a:solidFill>
              </a:rPr>
              <a:t> myom i </a:t>
            </a:r>
            <a:r>
              <a:rPr lang="sv-SE" sz="1200" i="1" dirty="0" err="1">
                <a:solidFill>
                  <a:schemeClr val="tx1">
                    <a:lumMod val="50000"/>
                    <a:lumOff val="50000"/>
                  </a:schemeClr>
                </a:solidFill>
              </a:rPr>
              <a:t>fundus</a:t>
            </a:r>
            <a:r>
              <a:rPr lang="sv-SE" sz="1200" i="1" dirty="0">
                <a:solidFill>
                  <a:schemeClr val="tx1">
                    <a:lumMod val="50000"/>
                    <a:lumOff val="50000"/>
                  </a:schemeClr>
                </a:solidFill>
              </a:rPr>
              <a:t>. </a:t>
            </a:r>
            <a:r>
              <a:rPr lang="sv-SE" sz="1200" i="1" dirty="0" err="1">
                <a:solidFill>
                  <a:schemeClr val="tx1">
                    <a:lumMod val="50000"/>
                    <a:lumOff val="50000"/>
                  </a:schemeClr>
                </a:solidFill>
              </a:rPr>
              <a:t>Endometriet</a:t>
            </a:r>
            <a:r>
              <a:rPr lang="sv-SE" sz="1200" i="1" dirty="0">
                <a:solidFill>
                  <a:schemeClr val="tx1">
                    <a:lumMod val="50000"/>
                    <a:lumOff val="50000"/>
                  </a:schemeClr>
                </a:solidFill>
              </a:rPr>
              <a:t> är något svårbedömt på grund av skuggbildningar från myomet så du utför en </a:t>
            </a:r>
            <a:r>
              <a:rPr lang="sv-SE" sz="1200" i="1" dirty="0" err="1">
                <a:solidFill>
                  <a:schemeClr val="tx1">
                    <a:lumMod val="50000"/>
                    <a:lumOff val="50000"/>
                  </a:schemeClr>
                </a:solidFill>
              </a:rPr>
              <a:t>hydrosonografi</a:t>
            </a:r>
            <a:r>
              <a:rPr lang="sv-SE" sz="1200" i="1" dirty="0">
                <a:solidFill>
                  <a:schemeClr val="tx1">
                    <a:lumMod val="50000"/>
                    <a:lumOff val="50000"/>
                  </a:schemeClr>
                </a:solidFill>
              </a:rPr>
              <a:t>. </a:t>
            </a:r>
          </a:p>
          <a:p>
            <a:pPr marL="0" indent="0">
              <a:buNone/>
            </a:pPr>
            <a:r>
              <a:rPr lang="sv-SE" sz="1200" i="1" dirty="0">
                <a:solidFill>
                  <a:schemeClr val="tx1">
                    <a:lumMod val="50000"/>
                    <a:lumOff val="50000"/>
                  </a:schemeClr>
                </a:solidFill>
              </a:rPr>
              <a:t>Vid </a:t>
            </a:r>
            <a:r>
              <a:rPr lang="sv-SE" sz="1200" i="1" dirty="0" err="1">
                <a:solidFill>
                  <a:schemeClr val="tx1">
                    <a:lumMod val="50000"/>
                    <a:lumOff val="50000"/>
                  </a:schemeClr>
                </a:solidFill>
              </a:rPr>
              <a:t>hydrosonografin</a:t>
            </a:r>
            <a:r>
              <a:rPr lang="sv-SE" sz="1200" i="1" dirty="0">
                <a:solidFill>
                  <a:schemeClr val="tx1">
                    <a:lumMod val="50000"/>
                    <a:lumOff val="50000"/>
                  </a:schemeClr>
                </a:solidFill>
              </a:rPr>
              <a:t> installerar man en liten mängd koksalt i kaviteten via en liten kateter i cervix samtidigt som man bedömer uteruskaviteten med vaginalt USG. Kaviteten ser normal ut och att det inte finns några tecken till polyp eller </a:t>
            </a:r>
            <a:r>
              <a:rPr lang="sv-SE" sz="1200" i="1" dirty="0" err="1">
                <a:solidFill>
                  <a:schemeClr val="tx1">
                    <a:lumMod val="50000"/>
                    <a:lumOff val="50000"/>
                  </a:schemeClr>
                </a:solidFill>
              </a:rPr>
              <a:t>submucösa</a:t>
            </a:r>
            <a:r>
              <a:rPr lang="sv-SE" sz="1200" i="1" dirty="0">
                <a:solidFill>
                  <a:schemeClr val="tx1">
                    <a:lumMod val="50000"/>
                    <a:lumOff val="50000"/>
                  </a:schemeClr>
                </a:solidFill>
              </a:rPr>
              <a:t> myom. </a:t>
            </a:r>
          </a:p>
          <a:p>
            <a:pPr marL="0" indent="0">
              <a:buNone/>
            </a:pPr>
            <a:r>
              <a:rPr lang="sv-SE" sz="1200" i="1" dirty="0">
                <a:solidFill>
                  <a:schemeClr val="tx1">
                    <a:lumMod val="50000"/>
                    <a:lumOff val="50000"/>
                  </a:schemeClr>
                </a:solidFill>
              </a:rPr>
              <a:t>Det knackar på dörren och mottagningssköterskan kommer in med ett papper som det står Hb 85 g/L på. Blodstatus verifierar Hb 84 och en </a:t>
            </a:r>
            <a:r>
              <a:rPr lang="sv-SE" sz="1200" i="1" dirty="0" err="1">
                <a:solidFill>
                  <a:schemeClr val="tx1">
                    <a:lumMod val="50000"/>
                    <a:lumOff val="50000"/>
                  </a:schemeClr>
                </a:solidFill>
              </a:rPr>
              <a:t>mikrocytär</a:t>
            </a:r>
            <a:r>
              <a:rPr lang="sv-SE" sz="1200" i="1" dirty="0">
                <a:solidFill>
                  <a:schemeClr val="tx1">
                    <a:lumMod val="50000"/>
                    <a:lumOff val="50000"/>
                  </a:schemeClr>
                </a:solidFill>
              </a:rPr>
              <a:t> </a:t>
            </a:r>
            <a:r>
              <a:rPr lang="sv-SE" sz="1200" i="1" dirty="0" err="1">
                <a:solidFill>
                  <a:schemeClr val="tx1">
                    <a:lumMod val="50000"/>
                    <a:lumOff val="50000"/>
                  </a:schemeClr>
                </a:solidFill>
              </a:rPr>
              <a:t>hypokrom</a:t>
            </a:r>
            <a:r>
              <a:rPr lang="sv-SE" sz="1200" i="1" dirty="0">
                <a:solidFill>
                  <a:schemeClr val="tx1">
                    <a:lumMod val="50000"/>
                    <a:lumOff val="50000"/>
                  </a:schemeClr>
                </a:solidFill>
              </a:rPr>
              <a:t> anemi. </a:t>
            </a:r>
            <a:br>
              <a:rPr lang="sv-SE" sz="1600" dirty="0"/>
            </a:br>
            <a:br>
              <a:rPr lang="sv-SE" sz="1600" dirty="0"/>
            </a:br>
            <a:r>
              <a:rPr lang="sv-SE" sz="1600" dirty="0"/>
              <a:t>Du ordinerar peroralt järn (</a:t>
            </a:r>
            <a:r>
              <a:rPr lang="sv-SE" sz="1600" dirty="0" err="1"/>
              <a:t>Niferex</a:t>
            </a:r>
            <a:r>
              <a:rPr lang="sv-SE" sz="1600" dirty="0"/>
              <a:t> ®) och </a:t>
            </a:r>
            <a:r>
              <a:rPr lang="sv-SE" sz="1600" dirty="0" err="1"/>
              <a:t>tranexamsyra</a:t>
            </a:r>
            <a:r>
              <a:rPr lang="sv-SE" sz="1600" dirty="0"/>
              <a:t> (</a:t>
            </a:r>
            <a:r>
              <a:rPr lang="sv-SE" sz="1600" dirty="0" err="1"/>
              <a:t>Cyklo</a:t>
            </a:r>
            <a:r>
              <a:rPr lang="sv-SE" sz="1600" dirty="0"/>
              <a:t>-F ®) och diskuterar olika former av hormonell behandling för att minska blödningsmängden. Med tanke på ålder i första hand behandling med enbart gestagener. Rosita vill gärna ha så låg dos hormoner som möjligt och då kaviteten är intakt föreslås lågdos gestagen med </a:t>
            </a:r>
            <a:r>
              <a:rPr lang="sv-SE" sz="1600" dirty="0" err="1"/>
              <a:t>levonorgestrel</a:t>
            </a:r>
            <a:r>
              <a:rPr lang="sv-SE" sz="1600" dirty="0"/>
              <a:t>-innehållande hormonspiral (</a:t>
            </a:r>
            <a:r>
              <a:rPr lang="sv-SE" sz="1600" dirty="0" err="1"/>
              <a:t>Mirena</a:t>
            </a:r>
            <a:r>
              <a:rPr lang="sv-SE" sz="1600" dirty="0"/>
              <a:t>®). Ni pratar också en del om kirurgi, men det är inget som rekommenderas som förstahands behandling. </a:t>
            </a:r>
          </a:p>
          <a:p>
            <a:pPr marL="0" indent="0">
              <a:buNone/>
            </a:pPr>
            <a:r>
              <a:rPr lang="sv-SE" sz="1600" dirty="0"/>
              <a:t>Du skriver E-recept på </a:t>
            </a:r>
            <a:r>
              <a:rPr lang="sv-SE" sz="1600" dirty="0" err="1"/>
              <a:t>Mirena</a:t>
            </a:r>
            <a:r>
              <a:rPr lang="sv-SE" sz="1600" dirty="0"/>
              <a:t>® och spiralen sätts in i kaviteten redan dagen efter hos barnmorska. </a:t>
            </a:r>
            <a:br>
              <a:rPr lang="sv-SE" sz="1600" dirty="0"/>
            </a:br>
            <a:br>
              <a:rPr lang="sv-SE" sz="1600" dirty="0"/>
            </a:br>
            <a:r>
              <a:rPr lang="sv-SE" sz="1600" b="1" dirty="0"/>
              <a:t>Fråga 8:4 (3p) </a:t>
            </a:r>
            <a:r>
              <a:rPr lang="sv-SE" sz="1600" dirty="0"/>
              <a:t>På cellulär nivå, förklara så noggrant du kan hur gestagenet i </a:t>
            </a:r>
            <a:r>
              <a:rPr lang="sv-SE" sz="1600" dirty="0" err="1"/>
              <a:t>Mirena</a:t>
            </a:r>
            <a:r>
              <a:rPr lang="sv-SE" sz="1600" dirty="0"/>
              <a:t>®-spiralen verkar på </a:t>
            </a:r>
            <a:r>
              <a:rPr lang="sv-SE" sz="1600" dirty="0" err="1"/>
              <a:t>endometriets</a:t>
            </a:r>
            <a:r>
              <a:rPr lang="sv-SE" sz="1600" dirty="0"/>
              <a:t> slemhinna? </a:t>
            </a:r>
            <a:br>
              <a:rPr lang="sv-SE" sz="1600" dirty="0"/>
            </a:br>
            <a:br>
              <a:rPr lang="sv-SE" sz="1600" dirty="0"/>
            </a:br>
            <a:endParaRPr lang="sv-SE" sz="1600" dirty="0"/>
          </a:p>
          <a:p>
            <a:pPr marL="0" indent="0">
              <a:buNone/>
            </a:pPr>
            <a:endParaRPr lang="sv-SE" sz="1600" dirty="0">
              <a:solidFill>
                <a:schemeClr val="tx1">
                  <a:lumMod val="50000"/>
                  <a:lumOff val="50000"/>
                </a:schemeClr>
              </a:solidFill>
            </a:endParaRP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6997364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8, Rosita 43 år </a:t>
            </a:r>
            <a:endParaRPr lang="sv-SE" sz="1600" dirty="0"/>
          </a:p>
          <a:p>
            <a:pPr marL="0" indent="0">
              <a:buNone/>
            </a:pPr>
            <a:r>
              <a:rPr lang="sv-SE" sz="1200" i="1" dirty="0">
                <a:solidFill>
                  <a:schemeClr val="tx1">
                    <a:lumMod val="50000"/>
                    <a:lumOff val="50000"/>
                  </a:schemeClr>
                </a:solidFill>
              </a:rPr>
              <a:t>Rosita, 43 år, bor tillsammans med sin make i ett stort hus på landet. De har två stora hundar som kräver mycket motion dagligen men tyvärr så har maken fått ta det mesta den sista tiden. I alla fall när Rosita har sina menstruationer som har blivit extremt rikliga den sista tiden. I samband med mensen och strax därefter är Rosita så trött att hon knappt orkar gå ut i vanligt promenadtempo. Hon söker nu dig som jobbar som underläkare på den gynekologiska mottagningen i staden ni båda bor i. Hon berättar att hon alltid haft rikliga blödningar så därför har det dröjt innan hon sökt. SM för tre veckor sedan. Hon har aldrig använt hormoner då preventivmedel inte behövts eftersom hennes man är steril efter </a:t>
            </a:r>
            <a:r>
              <a:rPr lang="sv-SE" sz="1200" i="1" dirty="0" err="1">
                <a:solidFill>
                  <a:schemeClr val="tx1">
                    <a:lumMod val="50000"/>
                    <a:lumOff val="50000"/>
                  </a:schemeClr>
                </a:solidFill>
              </a:rPr>
              <a:t>parotit</a:t>
            </a:r>
            <a:r>
              <a:rPr lang="sv-SE" sz="1200" i="1" dirty="0">
                <a:solidFill>
                  <a:schemeClr val="tx1">
                    <a:lumMod val="50000"/>
                    <a:lumOff val="50000"/>
                  </a:schemeClr>
                </a:solidFill>
              </a:rPr>
              <a:t> komplicerad med bilateral </a:t>
            </a:r>
            <a:r>
              <a:rPr lang="sv-SE" sz="1200" i="1" dirty="0" err="1">
                <a:solidFill>
                  <a:schemeClr val="tx1">
                    <a:lumMod val="50000"/>
                    <a:lumOff val="50000"/>
                  </a:schemeClr>
                </a:solidFill>
              </a:rPr>
              <a:t>orchit</a:t>
            </a:r>
            <a:r>
              <a:rPr lang="sv-SE" sz="1200" i="1" dirty="0">
                <a:solidFill>
                  <a:schemeClr val="tx1">
                    <a:lumMod val="50000"/>
                    <a:lumOff val="50000"/>
                  </a:schemeClr>
                </a:solidFill>
              </a:rPr>
              <a:t>/</a:t>
            </a:r>
            <a:r>
              <a:rPr lang="sv-SE" sz="1200" i="1" dirty="0" err="1">
                <a:solidFill>
                  <a:schemeClr val="tx1">
                    <a:lumMod val="50000"/>
                    <a:lumOff val="50000"/>
                  </a:schemeClr>
                </a:solidFill>
              </a:rPr>
              <a:t>epididymit</a:t>
            </a:r>
            <a:r>
              <a:rPr lang="sv-SE" sz="1200" i="1" dirty="0">
                <a:solidFill>
                  <a:schemeClr val="tx1">
                    <a:lumMod val="50000"/>
                    <a:lumOff val="50000"/>
                  </a:schemeClr>
                </a:solidFill>
              </a:rPr>
              <a:t> i ungdomen. </a:t>
            </a:r>
          </a:p>
          <a:p>
            <a:pPr marL="0" indent="0">
              <a:buNone/>
            </a:pPr>
            <a:r>
              <a:rPr lang="sv-SE" sz="1200" i="1" dirty="0">
                <a:solidFill>
                  <a:schemeClr val="tx1">
                    <a:lumMod val="50000"/>
                    <a:lumOff val="50000"/>
                  </a:schemeClr>
                </a:solidFill>
              </a:rPr>
              <a:t>Rosita berättar att hon inte använder några mediciner som skulle kunna påverka blödningsbenägenheten och har inte någon allmän ökad blödningsbenägenhet. Menstruationerna är regelbundna 5/28 </a:t>
            </a:r>
            <a:r>
              <a:rPr lang="sv-SE" sz="1200" i="1" dirty="0" err="1">
                <a:solidFill>
                  <a:schemeClr val="tx1">
                    <a:lumMod val="50000"/>
                    <a:lumOff val="50000"/>
                  </a:schemeClr>
                </a:solidFill>
              </a:rPr>
              <a:t>dagaroch</a:t>
            </a:r>
            <a:r>
              <a:rPr lang="sv-SE" sz="1200" i="1" dirty="0">
                <a:solidFill>
                  <a:schemeClr val="tx1">
                    <a:lumMod val="50000"/>
                    <a:lumOff val="50000"/>
                  </a:schemeClr>
                </a:solidFill>
              </a:rPr>
              <a:t> hon har inga </a:t>
            </a:r>
            <a:r>
              <a:rPr lang="sv-SE" sz="1200" i="1" dirty="0" err="1">
                <a:solidFill>
                  <a:schemeClr val="tx1">
                    <a:lumMod val="50000"/>
                    <a:lumOff val="50000"/>
                  </a:schemeClr>
                </a:solidFill>
              </a:rPr>
              <a:t>metrorragier.Du</a:t>
            </a:r>
            <a:r>
              <a:rPr lang="sv-SE" sz="1200" i="1" dirty="0">
                <a:solidFill>
                  <a:schemeClr val="tx1">
                    <a:lumMod val="50000"/>
                    <a:lumOff val="50000"/>
                  </a:schemeClr>
                </a:solidFill>
              </a:rPr>
              <a:t> undersöker Rosita och konstaterar med vaginalt </a:t>
            </a:r>
            <a:r>
              <a:rPr lang="sv-SE" sz="1200" i="1" dirty="0" err="1">
                <a:solidFill>
                  <a:schemeClr val="tx1">
                    <a:lumMod val="50000"/>
                    <a:lumOff val="50000"/>
                  </a:schemeClr>
                </a:solidFill>
              </a:rPr>
              <a:t>ultaljud</a:t>
            </a:r>
            <a:r>
              <a:rPr lang="sv-SE" sz="1200" i="1" dirty="0">
                <a:solidFill>
                  <a:schemeClr val="tx1">
                    <a:lumMod val="50000"/>
                    <a:lumOff val="50000"/>
                  </a:schemeClr>
                </a:solidFill>
              </a:rPr>
              <a:t> (USG) att hon har ett 4 cm stort solitärt </a:t>
            </a:r>
            <a:r>
              <a:rPr lang="sv-SE" sz="1200" i="1" dirty="0" err="1">
                <a:solidFill>
                  <a:schemeClr val="tx1">
                    <a:lumMod val="50000"/>
                    <a:lumOff val="50000"/>
                  </a:schemeClr>
                </a:solidFill>
              </a:rPr>
              <a:t>subseröst</a:t>
            </a:r>
            <a:r>
              <a:rPr lang="sv-SE" sz="1200" i="1" dirty="0">
                <a:solidFill>
                  <a:schemeClr val="tx1">
                    <a:lumMod val="50000"/>
                    <a:lumOff val="50000"/>
                  </a:schemeClr>
                </a:solidFill>
              </a:rPr>
              <a:t> myom i </a:t>
            </a:r>
            <a:r>
              <a:rPr lang="sv-SE" sz="1200" i="1" dirty="0" err="1">
                <a:solidFill>
                  <a:schemeClr val="tx1">
                    <a:lumMod val="50000"/>
                    <a:lumOff val="50000"/>
                  </a:schemeClr>
                </a:solidFill>
              </a:rPr>
              <a:t>fundus</a:t>
            </a:r>
            <a:r>
              <a:rPr lang="sv-SE" sz="1200" i="1" dirty="0">
                <a:solidFill>
                  <a:schemeClr val="tx1">
                    <a:lumMod val="50000"/>
                    <a:lumOff val="50000"/>
                  </a:schemeClr>
                </a:solidFill>
              </a:rPr>
              <a:t>. </a:t>
            </a:r>
            <a:r>
              <a:rPr lang="sv-SE" sz="1200" i="1" dirty="0" err="1">
                <a:solidFill>
                  <a:schemeClr val="tx1">
                    <a:lumMod val="50000"/>
                    <a:lumOff val="50000"/>
                  </a:schemeClr>
                </a:solidFill>
              </a:rPr>
              <a:t>Endometriet</a:t>
            </a:r>
            <a:r>
              <a:rPr lang="sv-SE" sz="1200" i="1" dirty="0">
                <a:solidFill>
                  <a:schemeClr val="tx1">
                    <a:lumMod val="50000"/>
                    <a:lumOff val="50000"/>
                  </a:schemeClr>
                </a:solidFill>
              </a:rPr>
              <a:t> är något svårbedömt på grund av skuggbildningar från myomet så du utför en </a:t>
            </a:r>
            <a:r>
              <a:rPr lang="sv-SE" sz="1200" i="1" dirty="0" err="1">
                <a:solidFill>
                  <a:schemeClr val="tx1">
                    <a:lumMod val="50000"/>
                    <a:lumOff val="50000"/>
                  </a:schemeClr>
                </a:solidFill>
              </a:rPr>
              <a:t>hydrosonografi</a:t>
            </a:r>
            <a:r>
              <a:rPr lang="sv-SE" sz="1200" i="1" dirty="0">
                <a:solidFill>
                  <a:schemeClr val="tx1">
                    <a:lumMod val="50000"/>
                    <a:lumOff val="50000"/>
                  </a:schemeClr>
                </a:solidFill>
              </a:rPr>
              <a:t>. </a:t>
            </a:r>
          </a:p>
          <a:p>
            <a:pPr marL="0" indent="0">
              <a:buNone/>
            </a:pPr>
            <a:r>
              <a:rPr lang="sv-SE" sz="1200" i="1" dirty="0">
                <a:solidFill>
                  <a:schemeClr val="tx1">
                    <a:lumMod val="50000"/>
                    <a:lumOff val="50000"/>
                  </a:schemeClr>
                </a:solidFill>
              </a:rPr>
              <a:t>Vid </a:t>
            </a:r>
            <a:r>
              <a:rPr lang="sv-SE" sz="1200" i="1" dirty="0" err="1">
                <a:solidFill>
                  <a:schemeClr val="tx1">
                    <a:lumMod val="50000"/>
                    <a:lumOff val="50000"/>
                  </a:schemeClr>
                </a:solidFill>
              </a:rPr>
              <a:t>hydrosonografin</a:t>
            </a:r>
            <a:r>
              <a:rPr lang="sv-SE" sz="1200" i="1" dirty="0">
                <a:solidFill>
                  <a:schemeClr val="tx1">
                    <a:lumMod val="50000"/>
                    <a:lumOff val="50000"/>
                  </a:schemeClr>
                </a:solidFill>
              </a:rPr>
              <a:t> installerar man en liten mängd koksalt i kaviteten via en liten kateter i cervix samtidigt som man bedömer uteruskaviteten med vaginalt USG. Kaviteten ser normal ut och att det inte finns några tecken till polyp eller </a:t>
            </a:r>
            <a:r>
              <a:rPr lang="sv-SE" sz="1200" i="1" dirty="0" err="1">
                <a:solidFill>
                  <a:schemeClr val="tx1">
                    <a:lumMod val="50000"/>
                    <a:lumOff val="50000"/>
                  </a:schemeClr>
                </a:solidFill>
              </a:rPr>
              <a:t>submucösa</a:t>
            </a:r>
            <a:r>
              <a:rPr lang="sv-SE" sz="1200" i="1" dirty="0">
                <a:solidFill>
                  <a:schemeClr val="tx1">
                    <a:lumMod val="50000"/>
                    <a:lumOff val="50000"/>
                  </a:schemeClr>
                </a:solidFill>
              </a:rPr>
              <a:t> myom. </a:t>
            </a:r>
          </a:p>
          <a:p>
            <a:pPr marL="0" indent="0">
              <a:buNone/>
            </a:pPr>
            <a:r>
              <a:rPr lang="sv-SE" sz="1200" i="1" dirty="0">
                <a:solidFill>
                  <a:schemeClr val="tx1">
                    <a:lumMod val="50000"/>
                    <a:lumOff val="50000"/>
                  </a:schemeClr>
                </a:solidFill>
              </a:rPr>
              <a:t>Det knackar på dörren och mottagningssköterskan kommer in med ett papper som det står Hb 85 g/L på. Blodstatus verifierar Hb 84 och en </a:t>
            </a:r>
            <a:r>
              <a:rPr lang="sv-SE" sz="1200" i="1" dirty="0" err="1">
                <a:solidFill>
                  <a:schemeClr val="tx1">
                    <a:lumMod val="50000"/>
                    <a:lumOff val="50000"/>
                  </a:schemeClr>
                </a:solidFill>
              </a:rPr>
              <a:t>mikrocytär</a:t>
            </a:r>
            <a:r>
              <a:rPr lang="sv-SE" sz="1200" i="1" dirty="0">
                <a:solidFill>
                  <a:schemeClr val="tx1">
                    <a:lumMod val="50000"/>
                    <a:lumOff val="50000"/>
                  </a:schemeClr>
                </a:solidFill>
              </a:rPr>
              <a:t> </a:t>
            </a:r>
            <a:r>
              <a:rPr lang="sv-SE" sz="1200" i="1" dirty="0" err="1">
                <a:solidFill>
                  <a:schemeClr val="tx1">
                    <a:lumMod val="50000"/>
                    <a:lumOff val="50000"/>
                  </a:schemeClr>
                </a:solidFill>
              </a:rPr>
              <a:t>hypokrom</a:t>
            </a:r>
            <a:r>
              <a:rPr lang="sv-SE" sz="1200" i="1" dirty="0">
                <a:solidFill>
                  <a:schemeClr val="tx1">
                    <a:lumMod val="50000"/>
                    <a:lumOff val="50000"/>
                  </a:schemeClr>
                </a:solidFill>
              </a:rPr>
              <a:t> anemi. </a:t>
            </a:r>
            <a:br>
              <a:rPr lang="sv-SE" sz="1600" dirty="0"/>
            </a:br>
            <a:br>
              <a:rPr lang="sv-SE" sz="1600" dirty="0"/>
            </a:br>
            <a:r>
              <a:rPr lang="sv-SE" sz="1600" dirty="0"/>
              <a:t>Du ordinerar peroralt järn (</a:t>
            </a:r>
            <a:r>
              <a:rPr lang="sv-SE" sz="1600" dirty="0" err="1"/>
              <a:t>Niferex</a:t>
            </a:r>
            <a:r>
              <a:rPr lang="sv-SE" sz="1600" dirty="0"/>
              <a:t> ®) och </a:t>
            </a:r>
            <a:r>
              <a:rPr lang="sv-SE" sz="1600" dirty="0" err="1"/>
              <a:t>tranexamsyra</a:t>
            </a:r>
            <a:r>
              <a:rPr lang="sv-SE" sz="1600" dirty="0"/>
              <a:t> (</a:t>
            </a:r>
            <a:r>
              <a:rPr lang="sv-SE" sz="1600" dirty="0" err="1"/>
              <a:t>Cyklo</a:t>
            </a:r>
            <a:r>
              <a:rPr lang="sv-SE" sz="1600" dirty="0"/>
              <a:t>-F ®) och diskuterar olika former av hormonell behandling för att minska blödningsmängden. Med tanke på ålder i första hand behandling med enbart gestagener. Rosita vill gärna ha så låg dos hormoner som möjligt och då kaviteten är intakt föreslås lågdos gestagen med </a:t>
            </a:r>
            <a:r>
              <a:rPr lang="sv-SE" sz="1600" dirty="0" err="1"/>
              <a:t>levonorgestrel</a:t>
            </a:r>
            <a:r>
              <a:rPr lang="sv-SE" sz="1600" dirty="0"/>
              <a:t>-innehållande hormonspiral (</a:t>
            </a:r>
            <a:r>
              <a:rPr lang="sv-SE" sz="1600" dirty="0" err="1"/>
              <a:t>Mirena</a:t>
            </a:r>
            <a:r>
              <a:rPr lang="sv-SE" sz="1600" dirty="0"/>
              <a:t>®). Ni pratar också en del om kirurgi, men det är inget som rekommenderas som förstahands behandling. </a:t>
            </a:r>
          </a:p>
          <a:p>
            <a:pPr marL="0" indent="0">
              <a:buNone/>
            </a:pPr>
            <a:r>
              <a:rPr lang="sv-SE" sz="1600" dirty="0"/>
              <a:t>Du skriver E-recept på </a:t>
            </a:r>
            <a:r>
              <a:rPr lang="sv-SE" sz="1600" dirty="0" err="1"/>
              <a:t>Mirena</a:t>
            </a:r>
            <a:r>
              <a:rPr lang="sv-SE" sz="1600" dirty="0"/>
              <a:t>® och spiralen sätts in i kaviteten redan dagen efter hos barnmorska. </a:t>
            </a:r>
            <a:br>
              <a:rPr lang="sv-SE" sz="1600" dirty="0"/>
            </a:br>
            <a:br>
              <a:rPr lang="sv-SE" sz="1600" dirty="0"/>
            </a:br>
            <a:r>
              <a:rPr lang="sv-SE" sz="1600" b="1" dirty="0"/>
              <a:t>Fråga 8:4 (3p) </a:t>
            </a:r>
            <a:r>
              <a:rPr lang="sv-SE" sz="1600" dirty="0"/>
              <a:t>På cellulär nivå, förklara så noggrant du kan hur gestagenet i </a:t>
            </a:r>
            <a:r>
              <a:rPr lang="sv-SE" sz="1600" dirty="0" err="1"/>
              <a:t>Mirena</a:t>
            </a:r>
            <a:r>
              <a:rPr lang="sv-SE" sz="1600" dirty="0"/>
              <a:t>®-spiralen verkar på </a:t>
            </a:r>
            <a:r>
              <a:rPr lang="sv-SE" sz="1600" dirty="0" err="1"/>
              <a:t>endometriets</a:t>
            </a:r>
            <a:r>
              <a:rPr lang="sv-SE" sz="1600" dirty="0"/>
              <a:t> slemhinna?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Gestagener (syntetiskt progesteron) hämmar östrogena tillväxtfrämjande effekter, har </a:t>
            </a:r>
            <a:r>
              <a:rPr lang="sv-SE" sz="1600" dirty="0" err="1">
                <a:solidFill>
                  <a:schemeClr val="accent4"/>
                </a:solidFill>
              </a:rPr>
              <a:t>antimitotisk</a:t>
            </a:r>
            <a:r>
              <a:rPr lang="sv-SE" sz="1600" dirty="0">
                <a:solidFill>
                  <a:schemeClr val="accent4"/>
                </a:solidFill>
              </a:rPr>
              <a:t> effekt på </a:t>
            </a:r>
            <a:r>
              <a:rPr lang="sv-SE" sz="1600" dirty="0" err="1">
                <a:solidFill>
                  <a:schemeClr val="accent4"/>
                </a:solidFill>
              </a:rPr>
              <a:t>endometriet</a:t>
            </a:r>
            <a:r>
              <a:rPr lang="sv-SE" sz="1600" dirty="0">
                <a:solidFill>
                  <a:schemeClr val="accent4"/>
                </a:solidFill>
              </a:rPr>
              <a:t> samt hämmar (ökningen av) östrogenreceptorantalet. Progesteron/gestagener bidrar till omvandling av </a:t>
            </a:r>
            <a:r>
              <a:rPr lang="sv-SE" sz="1600" dirty="0" err="1">
                <a:solidFill>
                  <a:schemeClr val="accent4"/>
                </a:solidFill>
              </a:rPr>
              <a:t>östradiol</a:t>
            </a:r>
            <a:r>
              <a:rPr lang="sv-SE" sz="1600" dirty="0">
                <a:solidFill>
                  <a:schemeClr val="accent4"/>
                </a:solidFill>
              </a:rPr>
              <a:t> till </a:t>
            </a:r>
            <a:r>
              <a:rPr lang="sv-SE" sz="1600" dirty="0" err="1">
                <a:solidFill>
                  <a:schemeClr val="accent4"/>
                </a:solidFill>
              </a:rPr>
              <a:t>estronsulfat</a:t>
            </a:r>
            <a:r>
              <a:rPr lang="sv-SE" sz="1600" dirty="0">
                <a:solidFill>
                  <a:schemeClr val="accent4"/>
                </a:solidFill>
              </a:rPr>
              <a:t> (E1SO4 -genom att stimulera produktion av det enzym som krävs för omvandlingen), vilken har mycket lägre potens än E2 (</a:t>
            </a:r>
            <a:r>
              <a:rPr lang="sv-SE" sz="1600" dirty="0" err="1">
                <a:solidFill>
                  <a:schemeClr val="accent4"/>
                </a:solidFill>
              </a:rPr>
              <a:t>östradiol</a:t>
            </a:r>
            <a:r>
              <a:rPr lang="sv-SE" sz="1600" dirty="0">
                <a:solidFill>
                  <a:schemeClr val="accent4"/>
                </a:solidFill>
              </a:rPr>
              <a:t>). </a:t>
            </a:r>
          </a:p>
          <a:p>
            <a:pPr marL="0" indent="0">
              <a:buNone/>
            </a:pPr>
            <a:r>
              <a:rPr lang="sv-SE" sz="1600" dirty="0">
                <a:solidFill>
                  <a:schemeClr val="accent4"/>
                </a:solidFill>
              </a:rPr>
              <a:t>Dvs: </a:t>
            </a:r>
            <a:r>
              <a:rPr lang="sv-SE" sz="1600" dirty="0" err="1">
                <a:solidFill>
                  <a:schemeClr val="accent4"/>
                </a:solidFill>
              </a:rPr>
              <a:t>Antimitotiskt</a:t>
            </a:r>
            <a:r>
              <a:rPr lang="sv-SE" sz="1600" dirty="0">
                <a:solidFill>
                  <a:schemeClr val="accent4"/>
                </a:solidFill>
              </a:rPr>
              <a:t>/</a:t>
            </a:r>
            <a:r>
              <a:rPr lang="sv-SE" sz="1600" dirty="0" err="1">
                <a:solidFill>
                  <a:schemeClr val="accent4"/>
                </a:solidFill>
              </a:rPr>
              <a:t>nedreglerar</a:t>
            </a:r>
            <a:r>
              <a:rPr lang="sv-SE" sz="1600" dirty="0">
                <a:solidFill>
                  <a:schemeClr val="accent4"/>
                </a:solidFill>
              </a:rPr>
              <a:t> </a:t>
            </a:r>
            <a:r>
              <a:rPr lang="sv-SE" sz="1600" dirty="0" err="1">
                <a:solidFill>
                  <a:schemeClr val="accent4"/>
                </a:solidFill>
              </a:rPr>
              <a:t>östadiolreceptorer</a:t>
            </a:r>
            <a:r>
              <a:rPr lang="sv-SE" sz="1600" dirty="0">
                <a:solidFill>
                  <a:schemeClr val="accent4"/>
                </a:solidFill>
              </a:rPr>
              <a:t>/omvandlar </a:t>
            </a:r>
            <a:r>
              <a:rPr lang="sv-SE" sz="1600" dirty="0" err="1">
                <a:solidFill>
                  <a:schemeClr val="accent4"/>
                </a:solidFill>
              </a:rPr>
              <a:t>östradiol</a:t>
            </a:r>
            <a:r>
              <a:rPr lang="sv-SE" sz="1600" dirty="0">
                <a:solidFill>
                  <a:schemeClr val="accent4"/>
                </a:solidFill>
              </a:rPr>
              <a:t> till mindre potent östrogen. </a:t>
            </a:r>
          </a:p>
          <a:p>
            <a:pPr marL="0" indent="0">
              <a:buNone/>
            </a:pPr>
            <a:endParaRPr lang="sv-SE" sz="1000" dirty="0">
              <a:solidFill>
                <a:schemeClr val="tx1">
                  <a:lumMod val="50000"/>
                  <a:lumOff val="50000"/>
                </a:schemeClr>
              </a:solidFill>
            </a:endParaRPr>
          </a:p>
          <a:p>
            <a:pPr marL="0" indent="0">
              <a:buNone/>
            </a:pPr>
            <a:r>
              <a:rPr lang="sv-SE" sz="1000" dirty="0">
                <a:solidFill>
                  <a:schemeClr val="tx1">
                    <a:lumMod val="50000"/>
                    <a:lumOff val="50000"/>
                  </a:schemeClr>
                </a:solidFill>
              </a:rPr>
              <a:t>FLM: 32, 59</a:t>
            </a:r>
          </a:p>
          <a:p>
            <a:pPr marL="0" indent="0">
              <a:buNone/>
            </a:pPr>
            <a:endParaRPr lang="sv-SE" sz="1600" dirty="0">
              <a:solidFill>
                <a:schemeClr val="tx1">
                  <a:lumMod val="50000"/>
                  <a:lumOff val="50000"/>
                </a:schemeClr>
              </a:solidFill>
            </a:endParaRP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3193853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200" y="656823"/>
            <a:ext cx="10515600" cy="5520140"/>
          </a:xfrm>
        </p:spPr>
        <p:txBody>
          <a:bodyPr>
            <a:normAutofit/>
          </a:bodyPr>
          <a:lstStyle/>
          <a:p>
            <a:pPr marL="0" indent="0">
              <a:buNone/>
            </a:pPr>
            <a:r>
              <a:rPr lang="sv-SE" sz="1600" dirty="0"/>
              <a:t>Fall 1 – Annelie, 66 år </a:t>
            </a:r>
          </a:p>
          <a:p>
            <a:pPr marL="0" indent="0">
              <a:buNone/>
            </a:pPr>
            <a:r>
              <a:rPr lang="sv-SE" sz="1600" dirty="0"/>
              <a:t>Du misstänker att Annelie har ett framfall. </a:t>
            </a:r>
          </a:p>
          <a:p>
            <a:pPr marL="0" indent="0">
              <a:buNone/>
            </a:pPr>
            <a:r>
              <a:rPr lang="sv-SE" sz="1600" dirty="0"/>
              <a:t>Fråga 1:3 (2p) Hur indelas vaginal prolaps anatomiskt och hur kvantifieras (graderas) prolaps? </a:t>
            </a:r>
          </a:p>
          <a:p>
            <a:pPr marL="0" indent="0">
              <a:buNone/>
            </a:pPr>
            <a:endParaRPr lang="sv-SE" sz="2000" dirty="0"/>
          </a:p>
        </p:txBody>
      </p:sp>
    </p:spTree>
    <p:extLst>
      <p:ext uri="{BB962C8B-B14F-4D97-AF65-F5344CB8AC3E}">
        <p14:creationId xmlns:p14="http://schemas.microsoft.com/office/powerpoint/2010/main" val="14929500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8, Rosita 43 år </a:t>
            </a:r>
            <a:endParaRPr lang="sv-SE" sz="1600" dirty="0"/>
          </a:p>
          <a:p>
            <a:pPr marL="0" indent="0">
              <a:buNone/>
            </a:pPr>
            <a:r>
              <a:rPr lang="sv-SE" sz="1200" i="1" dirty="0">
                <a:solidFill>
                  <a:schemeClr val="tx1">
                    <a:lumMod val="50000"/>
                    <a:lumOff val="50000"/>
                  </a:schemeClr>
                </a:solidFill>
              </a:rPr>
              <a:t>Rosita, 43 år, bor tillsammans med sin make i ett stort hus på landet. De har två stora hundar som kräver mycket motion dagligen men tyvärr så har maken fått ta det mesta den sista tiden. I alla fall när Rosita har sina menstruationer som har blivit extremt rikliga den sista tiden. I samband med mensen och strax därefter är Rosita så trött att hon knappt orkar gå ut i vanligt promenadtempo. Hon söker nu dig som jobbar som underläkare på den gynekologiska mottagningen i staden ni båda bor i. Hon berättar att hon alltid haft rikliga blödningar så därför har det dröjt innan hon sökt. SM för tre veckor sedan. Hon har aldrig använt hormoner då preventivmedel inte behövts eftersom hennes man är steril efter </a:t>
            </a:r>
            <a:r>
              <a:rPr lang="sv-SE" sz="1200" i="1" dirty="0" err="1">
                <a:solidFill>
                  <a:schemeClr val="tx1">
                    <a:lumMod val="50000"/>
                    <a:lumOff val="50000"/>
                  </a:schemeClr>
                </a:solidFill>
              </a:rPr>
              <a:t>parotit</a:t>
            </a:r>
            <a:r>
              <a:rPr lang="sv-SE" sz="1200" i="1" dirty="0">
                <a:solidFill>
                  <a:schemeClr val="tx1">
                    <a:lumMod val="50000"/>
                    <a:lumOff val="50000"/>
                  </a:schemeClr>
                </a:solidFill>
              </a:rPr>
              <a:t> komplicerad med bilateral </a:t>
            </a:r>
            <a:r>
              <a:rPr lang="sv-SE" sz="1200" i="1" dirty="0" err="1">
                <a:solidFill>
                  <a:schemeClr val="tx1">
                    <a:lumMod val="50000"/>
                    <a:lumOff val="50000"/>
                  </a:schemeClr>
                </a:solidFill>
              </a:rPr>
              <a:t>orchit</a:t>
            </a:r>
            <a:r>
              <a:rPr lang="sv-SE" sz="1200" i="1" dirty="0">
                <a:solidFill>
                  <a:schemeClr val="tx1">
                    <a:lumMod val="50000"/>
                    <a:lumOff val="50000"/>
                  </a:schemeClr>
                </a:solidFill>
              </a:rPr>
              <a:t>/</a:t>
            </a:r>
            <a:r>
              <a:rPr lang="sv-SE" sz="1200" i="1" dirty="0" err="1">
                <a:solidFill>
                  <a:schemeClr val="tx1">
                    <a:lumMod val="50000"/>
                    <a:lumOff val="50000"/>
                  </a:schemeClr>
                </a:solidFill>
              </a:rPr>
              <a:t>epididymit</a:t>
            </a:r>
            <a:r>
              <a:rPr lang="sv-SE" sz="1200" i="1" dirty="0">
                <a:solidFill>
                  <a:schemeClr val="tx1">
                    <a:lumMod val="50000"/>
                    <a:lumOff val="50000"/>
                  </a:schemeClr>
                </a:solidFill>
              </a:rPr>
              <a:t> i ungdomen.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Vid din utredning konstaterar du att Rosita har ett </a:t>
            </a:r>
            <a:r>
              <a:rPr lang="sv-SE" sz="1600" dirty="0" err="1"/>
              <a:t>subseröst</a:t>
            </a:r>
            <a:r>
              <a:rPr lang="sv-SE" sz="1600" dirty="0"/>
              <a:t> myom ca 4 cm och en </a:t>
            </a:r>
            <a:r>
              <a:rPr lang="sv-SE" sz="1600" dirty="0" err="1"/>
              <a:t>mikrocytär</a:t>
            </a:r>
            <a:r>
              <a:rPr lang="sv-SE" sz="1600" dirty="0"/>
              <a:t> </a:t>
            </a:r>
            <a:r>
              <a:rPr lang="sv-SE" sz="1600" dirty="0" err="1"/>
              <a:t>hypokrom</a:t>
            </a:r>
            <a:r>
              <a:rPr lang="sv-SE" sz="1600" dirty="0"/>
              <a:t> anemi. Du ordinerar peroral järnmedicinering (</a:t>
            </a:r>
            <a:r>
              <a:rPr lang="sv-SE" sz="1600" dirty="0" err="1"/>
              <a:t>Niferex</a:t>
            </a:r>
            <a:r>
              <a:rPr lang="sv-SE" sz="1600" dirty="0"/>
              <a:t> ®) och </a:t>
            </a:r>
            <a:r>
              <a:rPr lang="sv-SE" sz="1600" dirty="0" err="1"/>
              <a:t>tranexamsyra</a:t>
            </a:r>
            <a:r>
              <a:rPr lang="sv-SE" sz="1600" dirty="0"/>
              <a:t> (</a:t>
            </a:r>
            <a:r>
              <a:rPr lang="sv-SE" sz="1600" dirty="0" err="1"/>
              <a:t>Cyklo</a:t>
            </a:r>
            <a:r>
              <a:rPr lang="sv-SE" sz="1600" dirty="0"/>
              <a:t>-F ®), samt hormonell behandling med hormonspiral (</a:t>
            </a:r>
            <a:r>
              <a:rPr lang="sv-SE" sz="1600" dirty="0" err="1"/>
              <a:t>Mirena</a:t>
            </a:r>
            <a:r>
              <a:rPr lang="sv-SE" sz="1600" dirty="0"/>
              <a:t>®) som kan sättas in då uteruskaviteten är normal. Gestagenet har en </a:t>
            </a:r>
            <a:r>
              <a:rPr lang="sv-SE" sz="1600" dirty="0" err="1"/>
              <a:t>antimitotisk</a:t>
            </a:r>
            <a:r>
              <a:rPr lang="sv-SE" sz="1600" dirty="0"/>
              <a:t> på verkan på </a:t>
            </a:r>
            <a:r>
              <a:rPr lang="sv-SE" sz="1600" dirty="0" err="1"/>
              <a:t>endometriet</a:t>
            </a:r>
            <a:r>
              <a:rPr lang="sv-SE" sz="1600" dirty="0"/>
              <a:t>, </a:t>
            </a:r>
            <a:r>
              <a:rPr lang="sv-SE" sz="1600" dirty="0" err="1"/>
              <a:t>nedreglerar</a:t>
            </a:r>
            <a:r>
              <a:rPr lang="sv-SE" sz="1600" dirty="0"/>
              <a:t> östrogenreceptorer och bidrar till omvandling av </a:t>
            </a:r>
            <a:r>
              <a:rPr lang="sv-SE" sz="1600" dirty="0" err="1"/>
              <a:t>östradiol</a:t>
            </a:r>
            <a:r>
              <a:rPr lang="sv-SE" sz="1600" dirty="0"/>
              <a:t> till mindre potent östrogen. </a:t>
            </a:r>
          </a:p>
          <a:p>
            <a:pPr marL="0" indent="0">
              <a:buNone/>
            </a:pPr>
            <a:r>
              <a:rPr lang="sv-SE" sz="1600" dirty="0"/>
              <a:t>Det går ett tag och Rosita kommer på återbesök två år senare. Hon är mycket nöjd med hormonspiralen då hon nu är nästintill blödningsfri men kan ha </a:t>
            </a:r>
            <a:r>
              <a:rPr lang="sv-SE" sz="1600" dirty="0" err="1"/>
              <a:t>spottings</a:t>
            </a:r>
            <a:r>
              <a:rPr lang="sv-SE" sz="1600" dirty="0"/>
              <a:t> några dagar varje månad, där trosskydd räcker. Det senaste halvåret har hon drabbats av coitusblödningar och har hört att det ofta är associerat med cellförändringar. Du tar ett cellprov, STI-prover, gör ett vaginalt </a:t>
            </a:r>
            <a:r>
              <a:rPr lang="sv-SE" sz="1600" dirty="0" err="1"/>
              <a:t>utraljud</a:t>
            </a:r>
            <a:r>
              <a:rPr lang="sv-SE" sz="1600" dirty="0"/>
              <a:t>. </a:t>
            </a:r>
            <a:r>
              <a:rPr lang="sv-SE" sz="1600" dirty="0" err="1"/>
              <a:t>Endometriet</a:t>
            </a:r>
            <a:r>
              <a:rPr lang="sv-SE" sz="1600" dirty="0"/>
              <a:t> ser normalt ut och spiralen sitter på plats. Efter tre veckor kommer utlåtande på cytologin som visar LSIL och högrisk HPV 16. Rosita blir orolig eftersom hon aldrig haft cellförändringar och undrar vad som kommer hända nu. </a:t>
            </a:r>
            <a:br>
              <a:rPr lang="sv-SE" sz="1600" dirty="0"/>
            </a:br>
            <a:br>
              <a:rPr lang="sv-SE" sz="1600" dirty="0"/>
            </a:br>
            <a:r>
              <a:rPr lang="sv-SE" sz="1600" b="1" dirty="0"/>
              <a:t>Fråga 8:5 (1p) </a:t>
            </a:r>
            <a:r>
              <a:rPr lang="sv-SE" sz="1600" dirty="0"/>
              <a:t>Rosita undrar vad LSIL i ett cytologprov är? </a:t>
            </a:r>
            <a:br>
              <a:rPr lang="sv-SE" sz="1600" dirty="0"/>
            </a:br>
            <a:br>
              <a:rPr lang="sv-SE" sz="1600" dirty="0"/>
            </a:br>
            <a:endParaRPr lang="sv-SE" sz="1600" dirty="0">
              <a:solidFill>
                <a:schemeClr val="tx1">
                  <a:lumMod val="50000"/>
                  <a:lumOff val="50000"/>
                </a:schemeClr>
              </a:solidFill>
            </a:endParaRP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3126063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8, Rosita 43 år </a:t>
            </a:r>
            <a:endParaRPr lang="sv-SE" sz="1600" dirty="0"/>
          </a:p>
          <a:p>
            <a:pPr marL="0" indent="0">
              <a:buNone/>
            </a:pPr>
            <a:r>
              <a:rPr lang="sv-SE" sz="1200" i="1" dirty="0">
                <a:solidFill>
                  <a:schemeClr val="tx1">
                    <a:lumMod val="50000"/>
                    <a:lumOff val="50000"/>
                  </a:schemeClr>
                </a:solidFill>
              </a:rPr>
              <a:t>Rosita, 43 år, bor tillsammans med sin make i ett stort hus på landet. De har två stora hundar som kräver mycket motion dagligen men tyvärr så har maken fått ta det mesta den sista tiden. I alla fall när Rosita har sina menstruationer som har blivit extremt rikliga den sista tiden. I samband med mensen och strax därefter är Rosita så trött att hon knappt orkar gå ut i vanligt promenadtempo. Hon söker nu dig som jobbar som underläkare på den gynekologiska mottagningen i staden ni båda bor i. Hon berättar att hon alltid haft rikliga blödningar så därför har det dröjt innan hon sökt. SM för tre veckor sedan. Hon har aldrig använt hormoner då preventivmedel inte behövts eftersom hennes man är steril efter </a:t>
            </a:r>
            <a:r>
              <a:rPr lang="sv-SE" sz="1200" i="1" dirty="0" err="1">
                <a:solidFill>
                  <a:schemeClr val="tx1">
                    <a:lumMod val="50000"/>
                    <a:lumOff val="50000"/>
                  </a:schemeClr>
                </a:solidFill>
              </a:rPr>
              <a:t>parotit</a:t>
            </a:r>
            <a:r>
              <a:rPr lang="sv-SE" sz="1200" i="1" dirty="0">
                <a:solidFill>
                  <a:schemeClr val="tx1">
                    <a:lumMod val="50000"/>
                    <a:lumOff val="50000"/>
                  </a:schemeClr>
                </a:solidFill>
              </a:rPr>
              <a:t> komplicerad med bilateral </a:t>
            </a:r>
            <a:r>
              <a:rPr lang="sv-SE" sz="1200" i="1" dirty="0" err="1">
                <a:solidFill>
                  <a:schemeClr val="tx1">
                    <a:lumMod val="50000"/>
                    <a:lumOff val="50000"/>
                  </a:schemeClr>
                </a:solidFill>
              </a:rPr>
              <a:t>orchit</a:t>
            </a:r>
            <a:r>
              <a:rPr lang="sv-SE" sz="1200" i="1" dirty="0">
                <a:solidFill>
                  <a:schemeClr val="tx1">
                    <a:lumMod val="50000"/>
                    <a:lumOff val="50000"/>
                  </a:schemeClr>
                </a:solidFill>
              </a:rPr>
              <a:t>/</a:t>
            </a:r>
            <a:r>
              <a:rPr lang="sv-SE" sz="1200" i="1" dirty="0" err="1">
                <a:solidFill>
                  <a:schemeClr val="tx1">
                    <a:lumMod val="50000"/>
                    <a:lumOff val="50000"/>
                  </a:schemeClr>
                </a:solidFill>
              </a:rPr>
              <a:t>epididymit</a:t>
            </a:r>
            <a:r>
              <a:rPr lang="sv-SE" sz="1200" i="1" dirty="0">
                <a:solidFill>
                  <a:schemeClr val="tx1">
                    <a:lumMod val="50000"/>
                    <a:lumOff val="50000"/>
                  </a:schemeClr>
                </a:solidFill>
              </a:rPr>
              <a:t> i ungdomen.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Vid din utredning konstaterar du att Rosita har ett </a:t>
            </a:r>
            <a:r>
              <a:rPr lang="sv-SE" sz="1600" dirty="0" err="1"/>
              <a:t>subseröst</a:t>
            </a:r>
            <a:r>
              <a:rPr lang="sv-SE" sz="1600" dirty="0"/>
              <a:t> myom ca 4 cm och en </a:t>
            </a:r>
            <a:r>
              <a:rPr lang="sv-SE" sz="1600" dirty="0" err="1"/>
              <a:t>mikrocytär</a:t>
            </a:r>
            <a:r>
              <a:rPr lang="sv-SE" sz="1600" dirty="0"/>
              <a:t> </a:t>
            </a:r>
            <a:r>
              <a:rPr lang="sv-SE" sz="1600" dirty="0" err="1"/>
              <a:t>hypokrom</a:t>
            </a:r>
            <a:r>
              <a:rPr lang="sv-SE" sz="1600" dirty="0"/>
              <a:t> anemi. Du ordinerar peroral järnmedicinering (</a:t>
            </a:r>
            <a:r>
              <a:rPr lang="sv-SE" sz="1600" dirty="0" err="1"/>
              <a:t>Niferex</a:t>
            </a:r>
            <a:r>
              <a:rPr lang="sv-SE" sz="1600" dirty="0"/>
              <a:t> ®) och </a:t>
            </a:r>
            <a:r>
              <a:rPr lang="sv-SE" sz="1600" dirty="0" err="1"/>
              <a:t>tranexamsyra</a:t>
            </a:r>
            <a:r>
              <a:rPr lang="sv-SE" sz="1600" dirty="0"/>
              <a:t> (</a:t>
            </a:r>
            <a:r>
              <a:rPr lang="sv-SE" sz="1600" dirty="0" err="1"/>
              <a:t>Cyklo</a:t>
            </a:r>
            <a:r>
              <a:rPr lang="sv-SE" sz="1600" dirty="0"/>
              <a:t>-F ®), samt hormonell behandling med hormonspiral (</a:t>
            </a:r>
            <a:r>
              <a:rPr lang="sv-SE" sz="1600" dirty="0" err="1"/>
              <a:t>Mirena</a:t>
            </a:r>
            <a:r>
              <a:rPr lang="sv-SE" sz="1600" dirty="0"/>
              <a:t>®) som kan sättas in då uteruskaviteten är normal. Gestagenet har en </a:t>
            </a:r>
            <a:r>
              <a:rPr lang="sv-SE" sz="1600" dirty="0" err="1"/>
              <a:t>antimitotisk</a:t>
            </a:r>
            <a:r>
              <a:rPr lang="sv-SE" sz="1600" dirty="0"/>
              <a:t> på verkan på </a:t>
            </a:r>
            <a:r>
              <a:rPr lang="sv-SE" sz="1600" dirty="0" err="1"/>
              <a:t>endometriet</a:t>
            </a:r>
            <a:r>
              <a:rPr lang="sv-SE" sz="1600" dirty="0"/>
              <a:t>, </a:t>
            </a:r>
            <a:r>
              <a:rPr lang="sv-SE" sz="1600" dirty="0" err="1"/>
              <a:t>nedreglerar</a:t>
            </a:r>
            <a:r>
              <a:rPr lang="sv-SE" sz="1600" dirty="0"/>
              <a:t> östrogenreceptorer och bidrar till omvandling av </a:t>
            </a:r>
            <a:r>
              <a:rPr lang="sv-SE" sz="1600" dirty="0" err="1"/>
              <a:t>östradiol</a:t>
            </a:r>
            <a:r>
              <a:rPr lang="sv-SE" sz="1600" dirty="0"/>
              <a:t> till mindre potent östrogen. </a:t>
            </a:r>
          </a:p>
          <a:p>
            <a:pPr marL="0" indent="0">
              <a:buNone/>
            </a:pPr>
            <a:r>
              <a:rPr lang="sv-SE" sz="1600" dirty="0"/>
              <a:t>Det går ett tag och Rosita kommer på återbesök två år senare. Hon är mycket nöjd med hormonspiralen då hon nu är nästintill blödningsfri men kan ha </a:t>
            </a:r>
            <a:r>
              <a:rPr lang="sv-SE" sz="1600" dirty="0" err="1"/>
              <a:t>spottings</a:t>
            </a:r>
            <a:r>
              <a:rPr lang="sv-SE" sz="1600" dirty="0"/>
              <a:t> några dagar varje månad, där trosskydd räcker. Det senaste halvåret har hon drabbats av coitusblödningar och har hört att det ofta är associerat med cellförändringar. Du tar ett cellprov, STI-prover, gör ett vaginalt </a:t>
            </a:r>
            <a:r>
              <a:rPr lang="sv-SE" sz="1600" dirty="0" err="1"/>
              <a:t>utraljud</a:t>
            </a:r>
            <a:r>
              <a:rPr lang="sv-SE" sz="1600" dirty="0"/>
              <a:t>. </a:t>
            </a:r>
            <a:r>
              <a:rPr lang="sv-SE" sz="1600" dirty="0" err="1"/>
              <a:t>Endometriet</a:t>
            </a:r>
            <a:r>
              <a:rPr lang="sv-SE" sz="1600" dirty="0"/>
              <a:t> ser normalt ut och spiralen sitter på plats. Efter tre veckor kommer utlåtande på cytologin som visar LSIL och högrisk HPV 16. Rosita blir orolig eftersom hon aldrig haft cellförändringar och undrar vad som kommer hända nu. </a:t>
            </a:r>
            <a:br>
              <a:rPr lang="sv-SE" sz="1600" dirty="0"/>
            </a:br>
            <a:br>
              <a:rPr lang="sv-SE" sz="1600" dirty="0"/>
            </a:br>
            <a:r>
              <a:rPr lang="sv-SE" sz="1600" b="1" dirty="0"/>
              <a:t>Fråga 8:5 (1p) </a:t>
            </a:r>
            <a:r>
              <a:rPr lang="sv-SE" sz="1600" dirty="0"/>
              <a:t>Rosita undrar vad LSIL i ett cytologprov är?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Låggradig skivepitel </a:t>
            </a:r>
            <a:r>
              <a:rPr lang="sv-SE" sz="1600" dirty="0" err="1">
                <a:solidFill>
                  <a:schemeClr val="accent4"/>
                </a:solidFill>
              </a:rPr>
              <a:t>intraepitelial</a:t>
            </a:r>
            <a:r>
              <a:rPr lang="sv-SE" sz="1600" dirty="0">
                <a:solidFill>
                  <a:schemeClr val="accent4"/>
                </a:solidFill>
              </a:rPr>
              <a:t> lesion, dvs lätta </a:t>
            </a:r>
            <a:r>
              <a:rPr lang="sv-SE" sz="1600" dirty="0" err="1">
                <a:solidFill>
                  <a:schemeClr val="accent4"/>
                </a:solidFill>
              </a:rPr>
              <a:t>cellförändingar</a:t>
            </a:r>
            <a:r>
              <a:rPr lang="sv-SE" sz="1600" dirty="0">
                <a:solidFill>
                  <a:schemeClr val="accent4"/>
                </a:solidFill>
              </a:rPr>
              <a:t> cytologiskt. Vi har inget PAD så det är bara utseendet på cellerna som undersöks. Cytoplasma/utseende av kärna. </a:t>
            </a:r>
          </a:p>
          <a:p>
            <a:pPr marL="0" indent="0">
              <a:buNone/>
            </a:pPr>
            <a:endParaRPr lang="sv-SE" sz="1600" dirty="0">
              <a:solidFill>
                <a:schemeClr val="tx1">
                  <a:lumMod val="50000"/>
                  <a:lumOff val="50000"/>
                </a:schemeClr>
              </a:solidFill>
            </a:endParaRP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17526616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8, Rosita 43 år </a:t>
            </a:r>
            <a:endParaRPr lang="sv-SE" sz="1600" dirty="0"/>
          </a:p>
          <a:p>
            <a:pPr marL="0" indent="0">
              <a:buNone/>
            </a:pPr>
            <a:r>
              <a:rPr lang="sv-SE" sz="1200" i="1" dirty="0">
                <a:solidFill>
                  <a:schemeClr val="tx1">
                    <a:lumMod val="50000"/>
                    <a:lumOff val="50000"/>
                  </a:schemeClr>
                </a:solidFill>
              </a:rPr>
              <a:t>Rosita, 43 år, bor tillsammans med sin make i ett stort hus på landet. De har två stora hundar som kräver mycket motion dagligen men tyvärr så har maken fått ta det mesta den sista tiden. I alla fall när Rosita har sina menstruationer som har blivit extremt rikliga den sista tiden. I samband med mensen och strax därefter är Rosita så trött att hon knappt orkar gå ut i vanligt promenadtempo. Hon söker nu dig som jobbar som underläkare på den gynekologiska mottagningen i staden ni båda bor i. Hon berättar att hon alltid haft rikliga blödningar så därför har det dröjt innan hon sökt. SM för tre veckor sedan. Hon har aldrig använt hormoner då preventivmedel inte behövts eftersom hennes man är steril efter </a:t>
            </a:r>
            <a:r>
              <a:rPr lang="sv-SE" sz="1200" i="1" dirty="0" err="1">
                <a:solidFill>
                  <a:schemeClr val="tx1">
                    <a:lumMod val="50000"/>
                    <a:lumOff val="50000"/>
                  </a:schemeClr>
                </a:solidFill>
              </a:rPr>
              <a:t>parotit</a:t>
            </a:r>
            <a:r>
              <a:rPr lang="sv-SE" sz="1200" i="1" dirty="0">
                <a:solidFill>
                  <a:schemeClr val="tx1">
                    <a:lumMod val="50000"/>
                    <a:lumOff val="50000"/>
                  </a:schemeClr>
                </a:solidFill>
              </a:rPr>
              <a:t> komplicerad med bilateral </a:t>
            </a:r>
            <a:r>
              <a:rPr lang="sv-SE" sz="1200" i="1" dirty="0" err="1">
                <a:solidFill>
                  <a:schemeClr val="tx1">
                    <a:lumMod val="50000"/>
                    <a:lumOff val="50000"/>
                  </a:schemeClr>
                </a:solidFill>
              </a:rPr>
              <a:t>orchit</a:t>
            </a:r>
            <a:r>
              <a:rPr lang="sv-SE" sz="1200" i="1" dirty="0">
                <a:solidFill>
                  <a:schemeClr val="tx1">
                    <a:lumMod val="50000"/>
                    <a:lumOff val="50000"/>
                  </a:schemeClr>
                </a:solidFill>
              </a:rPr>
              <a:t>/</a:t>
            </a:r>
            <a:r>
              <a:rPr lang="sv-SE" sz="1200" i="1" dirty="0" err="1">
                <a:solidFill>
                  <a:schemeClr val="tx1">
                    <a:lumMod val="50000"/>
                    <a:lumOff val="50000"/>
                  </a:schemeClr>
                </a:solidFill>
              </a:rPr>
              <a:t>epididymit</a:t>
            </a:r>
            <a:r>
              <a:rPr lang="sv-SE" sz="1200" i="1" dirty="0">
                <a:solidFill>
                  <a:schemeClr val="tx1">
                    <a:lumMod val="50000"/>
                    <a:lumOff val="50000"/>
                  </a:schemeClr>
                </a:solidFill>
              </a:rPr>
              <a:t> i ungdomen.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Vid din utredning konstaterar du att Rosita har ett </a:t>
            </a:r>
            <a:r>
              <a:rPr lang="sv-SE" sz="1600" dirty="0" err="1"/>
              <a:t>subseröst</a:t>
            </a:r>
            <a:r>
              <a:rPr lang="sv-SE" sz="1600" dirty="0"/>
              <a:t> myom ca 4 cm och en </a:t>
            </a:r>
            <a:r>
              <a:rPr lang="sv-SE" sz="1600" dirty="0" err="1"/>
              <a:t>mikrocytär</a:t>
            </a:r>
            <a:r>
              <a:rPr lang="sv-SE" sz="1600" dirty="0"/>
              <a:t> </a:t>
            </a:r>
            <a:r>
              <a:rPr lang="sv-SE" sz="1600" dirty="0" err="1"/>
              <a:t>hypokrom</a:t>
            </a:r>
            <a:r>
              <a:rPr lang="sv-SE" sz="1600" dirty="0"/>
              <a:t> anemi. Du ordinerar peroral järnmedicinering (</a:t>
            </a:r>
            <a:r>
              <a:rPr lang="sv-SE" sz="1600" dirty="0" err="1"/>
              <a:t>Niferex</a:t>
            </a:r>
            <a:r>
              <a:rPr lang="sv-SE" sz="1600" dirty="0"/>
              <a:t> ®) och </a:t>
            </a:r>
            <a:r>
              <a:rPr lang="sv-SE" sz="1600" dirty="0" err="1"/>
              <a:t>tranexamsyra</a:t>
            </a:r>
            <a:r>
              <a:rPr lang="sv-SE" sz="1600" dirty="0"/>
              <a:t> (</a:t>
            </a:r>
            <a:r>
              <a:rPr lang="sv-SE" sz="1600" dirty="0" err="1"/>
              <a:t>Cyklo</a:t>
            </a:r>
            <a:r>
              <a:rPr lang="sv-SE" sz="1600" dirty="0"/>
              <a:t>-F ®), samt hormonell behandling med hormonspiral (</a:t>
            </a:r>
            <a:r>
              <a:rPr lang="sv-SE" sz="1600" dirty="0" err="1"/>
              <a:t>Mirena</a:t>
            </a:r>
            <a:r>
              <a:rPr lang="sv-SE" sz="1600" dirty="0"/>
              <a:t>®) som kan sättas in då uteruskaviteten är normal. Gestagenet har en </a:t>
            </a:r>
            <a:r>
              <a:rPr lang="sv-SE" sz="1600" dirty="0" err="1"/>
              <a:t>antimitotisk</a:t>
            </a:r>
            <a:r>
              <a:rPr lang="sv-SE" sz="1600" dirty="0"/>
              <a:t> på verkan på </a:t>
            </a:r>
            <a:r>
              <a:rPr lang="sv-SE" sz="1600" dirty="0" err="1"/>
              <a:t>endometriet</a:t>
            </a:r>
            <a:r>
              <a:rPr lang="sv-SE" sz="1600" dirty="0"/>
              <a:t>, </a:t>
            </a:r>
            <a:r>
              <a:rPr lang="sv-SE" sz="1600" dirty="0" err="1"/>
              <a:t>nedreglerar</a:t>
            </a:r>
            <a:r>
              <a:rPr lang="sv-SE" sz="1600" dirty="0"/>
              <a:t> östrogenreceptorer och bidrar till omvandling av </a:t>
            </a:r>
            <a:r>
              <a:rPr lang="sv-SE" sz="1600" dirty="0" err="1"/>
              <a:t>östradiol</a:t>
            </a:r>
            <a:r>
              <a:rPr lang="sv-SE" sz="1600" dirty="0"/>
              <a:t> till mindre potent östrogen. </a:t>
            </a:r>
          </a:p>
          <a:p>
            <a:pPr marL="0" indent="0">
              <a:buNone/>
            </a:pPr>
            <a:r>
              <a:rPr lang="sv-SE" sz="1600" dirty="0"/>
              <a:t>Det går ett tag och Rosita kommer på återbesök två år senare. Hon är mycket nöjd med hormonspiralen då hon nu är nästintill blödningsfri men kan ha </a:t>
            </a:r>
            <a:r>
              <a:rPr lang="sv-SE" sz="1600" dirty="0" err="1"/>
              <a:t>spottings</a:t>
            </a:r>
            <a:r>
              <a:rPr lang="sv-SE" sz="1600" dirty="0"/>
              <a:t> några dagar varje månad, där trosskydd räcker. Det senaste halvåret har hon drabbats av coitusblödningar och har hört att det ofta är associerat med cellförändringar. Du tar ett cellprov, STI-prover, gör ett vaginalt </a:t>
            </a:r>
            <a:r>
              <a:rPr lang="sv-SE" sz="1600" dirty="0" err="1"/>
              <a:t>utraljud</a:t>
            </a:r>
            <a:r>
              <a:rPr lang="sv-SE" sz="1600" dirty="0"/>
              <a:t>. </a:t>
            </a:r>
            <a:r>
              <a:rPr lang="sv-SE" sz="1600" dirty="0" err="1"/>
              <a:t>Endometriet</a:t>
            </a:r>
            <a:r>
              <a:rPr lang="sv-SE" sz="1600" dirty="0"/>
              <a:t> ser normalt ut och spiralen sitter på plats. Efter tre veckor kommer utlåtande på cytologin som visar LSIL och högrisk HPV 16. Rosita blir orolig eftersom hon aldrig haft cellförändringar och undrar vad som kommer hända nu. </a:t>
            </a:r>
            <a:br>
              <a:rPr lang="sv-SE" sz="1600" dirty="0"/>
            </a:br>
            <a:br>
              <a:rPr lang="sv-SE" sz="1600" dirty="0"/>
            </a:br>
            <a:r>
              <a:rPr lang="sv-SE" sz="1600" b="1" dirty="0"/>
              <a:t>Fråga 8:6 (3p) </a:t>
            </a:r>
            <a:r>
              <a:rPr lang="sv-SE" sz="1600" dirty="0"/>
              <a:t>Hur går du vidare med undersökningar och/eller behandling vid cytologisk LSIL? Motivera eventuella åtgärder och förklara hur de genomförs med medicinska termer inklusive tidsperspektivet samt berätta för Rosita hur det går till. </a:t>
            </a:r>
          </a:p>
          <a:p>
            <a:pPr marL="0" indent="0">
              <a:buNone/>
            </a:pPr>
            <a:endParaRPr lang="sv-SE" sz="1600" dirty="0">
              <a:solidFill>
                <a:schemeClr val="tx1">
                  <a:lumMod val="50000"/>
                  <a:lumOff val="50000"/>
                </a:schemeClr>
              </a:solidFill>
            </a:endParaRP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9713831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8, Rosita 43 år </a:t>
            </a:r>
            <a:endParaRPr lang="sv-SE" sz="1600" dirty="0"/>
          </a:p>
          <a:p>
            <a:pPr marL="0" indent="0">
              <a:buNone/>
            </a:pPr>
            <a:r>
              <a:rPr lang="sv-SE" sz="1200" i="1" dirty="0">
                <a:solidFill>
                  <a:schemeClr val="tx1">
                    <a:lumMod val="50000"/>
                    <a:lumOff val="50000"/>
                  </a:schemeClr>
                </a:solidFill>
              </a:rPr>
              <a:t>Rosita, 43 år, bor tillsammans med sin make i ett stort hus på landet. De har två stora hundar som kräver mycket motion dagligen men tyvärr så har maken fått ta det mesta den sista tiden. I alla fall när Rosita har sina menstruationer som har blivit extremt rikliga den sista tiden. I samband med mensen och strax därefter är Rosita så trött att hon knappt orkar gå ut i vanligt promenadtempo. Hon söker nu dig som jobbar som underläkare på den gynekologiska mottagningen i staden ni båda bor i. Hon berättar att hon alltid haft rikliga blödningar så därför har det dröjt innan hon sökt. SM för tre veckor sedan. Hon har aldrig använt hormoner då preventivmedel inte behövts eftersom hennes man är steril efter </a:t>
            </a:r>
            <a:r>
              <a:rPr lang="sv-SE" sz="1200" i="1" dirty="0" err="1">
                <a:solidFill>
                  <a:schemeClr val="tx1">
                    <a:lumMod val="50000"/>
                    <a:lumOff val="50000"/>
                  </a:schemeClr>
                </a:solidFill>
              </a:rPr>
              <a:t>parotit</a:t>
            </a:r>
            <a:r>
              <a:rPr lang="sv-SE" sz="1200" i="1" dirty="0">
                <a:solidFill>
                  <a:schemeClr val="tx1">
                    <a:lumMod val="50000"/>
                    <a:lumOff val="50000"/>
                  </a:schemeClr>
                </a:solidFill>
              </a:rPr>
              <a:t> komplicerad med bilateral </a:t>
            </a:r>
            <a:r>
              <a:rPr lang="sv-SE" sz="1200" i="1" dirty="0" err="1">
                <a:solidFill>
                  <a:schemeClr val="tx1">
                    <a:lumMod val="50000"/>
                    <a:lumOff val="50000"/>
                  </a:schemeClr>
                </a:solidFill>
              </a:rPr>
              <a:t>orchit</a:t>
            </a:r>
            <a:r>
              <a:rPr lang="sv-SE" sz="1200" i="1" dirty="0">
                <a:solidFill>
                  <a:schemeClr val="tx1">
                    <a:lumMod val="50000"/>
                    <a:lumOff val="50000"/>
                  </a:schemeClr>
                </a:solidFill>
              </a:rPr>
              <a:t>/</a:t>
            </a:r>
            <a:r>
              <a:rPr lang="sv-SE" sz="1200" i="1" dirty="0" err="1">
                <a:solidFill>
                  <a:schemeClr val="tx1">
                    <a:lumMod val="50000"/>
                    <a:lumOff val="50000"/>
                  </a:schemeClr>
                </a:solidFill>
              </a:rPr>
              <a:t>epididymit</a:t>
            </a:r>
            <a:r>
              <a:rPr lang="sv-SE" sz="1200" i="1" dirty="0">
                <a:solidFill>
                  <a:schemeClr val="tx1">
                    <a:lumMod val="50000"/>
                    <a:lumOff val="50000"/>
                  </a:schemeClr>
                </a:solidFill>
              </a:rPr>
              <a:t> i ungdomen. </a:t>
            </a:r>
            <a:br>
              <a:rPr lang="sv-SE" sz="1200" i="1" dirty="0">
                <a:solidFill>
                  <a:schemeClr val="tx1">
                    <a:lumMod val="50000"/>
                    <a:lumOff val="50000"/>
                  </a:schemeClr>
                </a:solidFill>
              </a:rPr>
            </a:br>
            <a:br>
              <a:rPr lang="sv-SE" sz="1200" i="1" dirty="0">
                <a:solidFill>
                  <a:schemeClr val="tx1">
                    <a:lumMod val="50000"/>
                    <a:lumOff val="50000"/>
                  </a:schemeClr>
                </a:solidFill>
              </a:rPr>
            </a:br>
            <a:r>
              <a:rPr lang="sv-SE" sz="1600" dirty="0"/>
              <a:t>Vid din utredning konstaterar du att Rosita har ett </a:t>
            </a:r>
            <a:r>
              <a:rPr lang="sv-SE" sz="1600" dirty="0" err="1"/>
              <a:t>subseröst</a:t>
            </a:r>
            <a:r>
              <a:rPr lang="sv-SE" sz="1600" dirty="0"/>
              <a:t> myom ca 4 cm och en </a:t>
            </a:r>
            <a:r>
              <a:rPr lang="sv-SE" sz="1600" dirty="0" err="1"/>
              <a:t>mikrocytär</a:t>
            </a:r>
            <a:r>
              <a:rPr lang="sv-SE" sz="1600" dirty="0"/>
              <a:t> </a:t>
            </a:r>
            <a:r>
              <a:rPr lang="sv-SE" sz="1600" dirty="0" err="1"/>
              <a:t>hypokrom</a:t>
            </a:r>
            <a:r>
              <a:rPr lang="sv-SE" sz="1600" dirty="0"/>
              <a:t> anemi. Du ordinerar peroral järnmedicinering (</a:t>
            </a:r>
            <a:r>
              <a:rPr lang="sv-SE" sz="1600" dirty="0" err="1"/>
              <a:t>Niferex</a:t>
            </a:r>
            <a:r>
              <a:rPr lang="sv-SE" sz="1600" dirty="0"/>
              <a:t> ®) och </a:t>
            </a:r>
            <a:r>
              <a:rPr lang="sv-SE" sz="1600" dirty="0" err="1"/>
              <a:t>tranexamsyra</a:t>
            </a:r>
            <a:r>
              <a:rPr lang="sv-SE" sz="1600" dirty="0"/>
              <a:t> (</a:t>
            </a:r>
            <a:r>
              <a:rPr lang="sv-SE" sz="1600" dirty="0" err="1"/>
              <a:t>Cyklo</a:t>
            </a:r>
            <a:r>
              <a:rPr lang="sv-SE" sz="1600" dirty="0"/>
              <a:t>-F ®), samt hormonell behandling med hormonspiral (</a:t>
            </a:r>
            <a:r>
              <a:rPr lang="sv-SE" sz="1600" dirty="0" err="1"/>
              <a:t>Mirena</a:t>
            </a:r>
            <a:r>
              <a:rPr lang="sv-SE" sz="1600" dirty="0"/>
              <a:t>®) som kan sättas in då uteruskaviteten är normal. Gestagenet har en </a:t>
            </a:r>
            <a:r>
              <a:rPr lang="sv-SE" sz="1600" dirty="0" err="1"/>
              <a:t>antimitotisk</a:t>
            </a:r>
            <a:r>
              <a:rPr lang="sv-SE" sz="1600" dirty="0"/>
              <a:t> på verkan på </a:t>
            </a:r>
            <a:r>
              <a:rPr lang="sv-SE" sz="1600" dirty="0" err="1"/>
              <a:t>endometriet</a:t>
            </a:r>
            <a:r>
              <a:rPr lang="sv-SE" sz="1600" dirty="0"/>
              <a:t>, </a:t>
            </a:r>
            <a:r>
              <a:rPr lang="sv-SE" sz="1600" dirty="0" err="1"/>
              <a:t>nedreglerar</a:t>
            </a:r>
            <a:r>
              <a:rPr lang="sv-SE" sz="1600" dirty="0"/>
              <a:t> östrogenreceptorer och bidrar till omvandling av </a:t>
            </a:r>
            <a:r>
              <a:rPr lang="sv-SE" sz="1600" dirty="0" err="1"/>
              <a:t>östradiol</a:t>
            </a:r>
            <a:r>
              <a:rPr lang="sv-SE" sz="1600" dirty="0"/>
              <a:t> till mindre potent östrogen. </a:t>
            </a:r>
          </a:p>
          <a:p>
            <a:pPr marL="0" indent="0">
              <a:buNone/>
            </a:pPr>
            <a:r>
              <a:rPr lang="sv-SE" sz="1600" dirty="0"/>
              <a:t>Det går ett tag och Rosita kommer på återbesök två år senare. Hon är mycket nöjd med hormonspiralen då hon nu är nästintill blödningsfri men kan ha </a:t>
            </a:r>
            <a:r>
              <a:rPr lang="sv-SE" sz="1600" dirty="0" err="1"/>
              <a:t>spottings</a:t>
            </a:r>
            <a:r>
              <a:rPr lang="sv-SE" sz="1600" dirty="0"/>
              <a:t> några dagar varje månad, där trosskydd räcker. Det senaste halvåret har hon drabbats av coitusblödningar och har hört att det ofta är associerat med cellförändringar. Du tar ett cellprov, STI-prover, gör ett vaginalt </a:t>
            </a:r>
            <a:r>
              <a:rPr lang="sv-SE" sz="1600" dirty="0" err="1"/>
              <a:t>utraljud</a:t>
            </a:r>
            <a:r>
              <a:rPr lang="sv-SE" sz="1600" dirty="0"/>
              <a:t>. </a:t>
            </a:r>
            <a:r>
              <a:rPr lang="sv-SE" sz="1600" dirty="0" err="1"/>
              <a:t>Endometriet</a:t>
            </a:r>
            <a:r>
              <a:rPr lang="sv-SE" sz="1600" dirty="0"/>
              <a:t> ser normalt ut och spiralen sitter på plats. Efter tre veckor kommer utlåtande på cytologin som visar LSIL och högrisk HPV 16. Rosita blir orolig eftersom hon aldrig haft cellförändringar och undrar vad som kommer hända nu. </a:t>
            </a:r>
            <a:br>
              <a:rPr lang="sv-SE" sz="1600" dirty="0"/>
            </a:br>
            <a:br>
              <a:rPr lang="sv-SE" sz="1600" dirty="0"/>
            </a:br>
            <a:r>
              <a:rPr lang="sv-SE" sz="1600" b="1" dirty="0"/>
              <a:t>Fråga 8:6 (3p) </a:t>
            </a:r>
            <a:r>
              <a:rPr lang="sv-SE" sz="1600" dirty="0"/>
              <a:t>Hur går du vidare med undersökningar och/eller behandling vid cytologisk LSIL? Motivera eventuella åtgärder och förklara hur de genomförs med medicinska termer inklusive tidsperspektivet samt berätta för Rosita hur det går till.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err="1">
                <a:solidFill>
                  <a:schemeClr val="accent4"/>
                </a:solidFill>
              </a:rPr>
              <a:t>Kolposkopi</a:t>
            </a:r>
            <a:r>
              <a:rPr lang="sv-SE" sz="1600" dirty="0">
                <a:solidFill>
                  <a:schemeClr val="accent4"/>
                </a:solidFill>
              </a:rPr>
              <a:t> med </a:t>
            </a:r>
            <a:r>
              <a:rPr lang="sv-SE" sz="1600" dirty="0" err="1">
                <a:solidFill>
                  <a:schemeClr val="accent4"/>
                </a:solidFill>
              </a:rPr>
              <a:t>px</a:t>
            </a:r>
            <a:r>
              <a:rPr lang="sv-SE" sz="1600" dirty="0">
                <a:solidFill>
                  <a:schemeClr val="accent4"/>
                </a:solidFill>
              </a:rPr>
              <a:t>-tagning inom 3-4 månader. </a:t>
            </a:r>
            <a:r>
              <a:rPr lang="sv-SE" sz="1600" dirty="0" err="1">
                <a:solidFill>
                  <a:schemeClr val="accent4"/>
                </a:solidFill>
              </a:rPr>
              <a:t>Konisering</a:t>
            </a:r>
            <a:r>
              <a:rPr lang="sv-SE" sz="1600" dirty="0">
                <a:solidFill>
                  <a:schemeClr val="accent4"/>
                </a:solidFill>
              </a:rPr>
              <a:t> inte aktuellt om LSIL. Men om vidare utredning med </a:t>
            </a:r>
            <a:r>
              <a:rPr lang="sv-SE" sz="1600" dirty="0" err="1">
                <a:solidFill>
                  <a:schemeClr val="accent4"/>
                </a:solidFill>
              </a:rPr>
              <a:t>kolposkopi</a:t>
            </a:r>
            <a:r>
              <a:rPr lang="sv-SE" sz="1600" dirty="0">
                <a:solidFill>
                  <a:schemeClr val="accent4"/>
                </a:solidFill>
              </a:rPr>
              <a:t> och </a:t>
            </a:r>
            <a:r>
              <a:rPr lang="sv-SE" sz="1600" dirty="0" err="1">
                <a:solidFill>
                  <a:schemeClr val="accent4"/>
                </a:solidFill>
              </a:rPr>
              <a:t>px</a:t>
            </a:r>
            <a:r>
              <a:rPr lang="sv-SE" sz="1600" dirty="0">
                <a:solidFill>
                  <a:schemeClr val="accent4"/>
                </a:solidFill>
              </a:rPr>
              <a:t> </a:t>
            </a:r>
            <a:r>
              <a:rPr lang="sv-SE" sz="1600" dirty="0" err="1">
                <a:solidFill>
                  <a:schemeClr val="accent4"/>
                </a:solidFill>
              </a:rPr>
              <a:t>portio</a:t>
            </a:r>
            <a:r>
              <a:rPr lang="sv-SE" sz="1600" dirty="0">
                <a:solidFill>
                  <a:schemeClr val="accent4"/>
                </a:solidFill>
              </a:rPr>
              <a:t> visar HSIL är det aktuellt. </a:t>
            </a:r>
          </a:p>
          <a:p>
            <a:pPr marL="0" indent="0">
              <a:buNone/>
            </a:pPr>
            <a:r>
              <a:rPr lang="sv-SE" sz="1600" dirty="0">
                <a:solidFill>
                  <a:schemeClr val="accent4"/>
                </a:solidFill>
              </a:rPr>
              <a:t>Med </a:t>
            </a:r>
            <a:r>
              <a:rPr lang="sv-SE" sz="1600" dirty="0" err="1">
                <a:solidFill>
                  <a:schemeClr val="accent4"/>
                </a:solidFill>
              </a:rPr>
              <a:t>kolposkopi</a:t>
            </a:r>
            <a:r>
              <a:rPr lang="sv-SE" sz="1600" dirty="0">
                <a:solidFill>
                  <a:schemeClr val="accent4"/>
                </a:solidFill>
              </a:rPr>
              <a:t> menas att man undersöker cervix med mikroskop. Man penslar </a:t>
            </a:r>
            <a:r>
              <a:rPr lang="sv-SE" sz="1600" dirty="0" err="1">
                <a:solidFill>
                  <a:schemeClr val="accent4"/>
                </a:solidFill>
              </a:rPr>
              <a:t>portio</a:t>
            </a:r>
            <a:r>
              <a:rPr lang="sv-SE" sz="1600" dirty="0">
                <a:solidFill>
                  <a:schemeClr val="accent4"/>
                </a:solidFill>
              </a:rPr>
              <a:t> med utspädd ättiksyra (</a:t>
            </a:r>
            <a:r>
              <a:rPr lang="sv-SE" sz="1600" dirty="0" err="1">
                <a:solidFill>
                  <a:schemeClr val="accent4"/>
                </a:solidFill>
              </a:rPr>
              <a:t>proteriner</a:t>
            </a:r>
            <a:r>
              <a:rPr lang="sv-SE" sz="1600" dirty="0">
                <a:solidFill>
                  <a:schemeClr val="accent4"/>
                </a:solidFill>
              </a:rPr>
              <a:t> denaturerar och blir vita, dysplastiska celler har mer proteiner=vitnar) samt med jod (färgar glykogen, normala celler brunt, inflammatoriska och dysplastiska celler tar ej upp lite mycket och blir gula). Man tar sedan </a:t>
            </a:r>
            <a:r>
              <a:rPr lang="sv-SE" sz="1600" dirty="0" err="1">
                <a:solidFill>
                  <a:schemeClr val="accent4"/>
                </a:solidFill>
              </a:rPr>
              <a:t>px</a:t>
            </a:r>
            <a:r>
              <a:rPr lang="sv-SE" sz="1600" dirty="0">
                <a:solidFill>
                  <a:schemeClr val="accent4"/>
                </a:solidFill>
              </a:rPr>
              <a:t> i transformationszon (TZ) där förändringar finns (riktade biopsier) alternativt blint i TZ om man inte ser misstänkta dysplastiska förändringar. </a:t>
            </a:r>
            <a:r>
              <a:rPr lang="sv-SE" sz="1600" dirty="0" err="1">
                <a:solidFill>
                  <a:schemeClr val="accent4"/>
                </a:solidFill>
              </a:rPr>
              <a:t>Blodstillar</a:t>
            </a:r>
            <a:r>
              <a:rPr lang="sv-SE" sz="1600" dirty="0">
                <a:solidFill>
                  <a:schemeClr val="accent4"/>
                </a:solidFill>
              </a:rPr>
              <a:t>. På det sätter får man PAD. Om PAD visar HSIL planeras för </a:t>
            </a:r>
            <a:r>
              <a:rPr lang="sv-SE" sz="1600" dirty="0" err="1">
                <a:solidFill>
                  <a:schemeClr val="accent4"/>
                </a:solidFill>
              </a:rPr>
              <a:t>konisering</a:t>
            </a:r>
            <a:r>
              <a:rPr lang="sv-SE" sz="1600" dirty="0">
                <a:solidFill>
                  <a:schemeClr val="accent4"/>
                </a:solidFill>
              </a:rPr>
              <a:t>. </a:t>
            </a:r>
            <a:r>
              <a:rPr lang="sv-SE" sz="1600" dirty="0">
                <a:solidFill>
                  <a:schemeClr val="accent1"/>
                </a:solidFill>
              </a:rPr>
              <a:t>Slut på fall 8!</a:t>
            </a:r>
            <a:br>
              <a:rPr lang="sv-SE" sz="1600" dirty="0">
                <a:solidFill>
                  <a:schemeClr val="accent4"/>
                </a:solidFill>
              </a:rPr>
            </a:br>
            <a:r>
              <a:rPr lang="sv-SE" sz="1000" dirty="0">
                <a:solidFill>
                  <a:schemeClr val="tx1">
                    <a:lumMod val="50000"/>
                    <a:lumOff val="50000"/>
                  </a:schemeClr>
                </a:solidFill>
              </a:rPr>
              <a:t>FLM: 29, 31, 32, 59</a:t>
            </a:r>
          </a:p>
          <a:p>
            <a:pPr marL="0" indent="0">
              <a:buNone/>
            </a:pPr>
            <a:endParaRPr lang="sv-SE" sz="1600" dirty="0">
              <a:solidFill>
                <a:schemeClr val="tx1">
                  <a:lumMod val="50000"/>
                  <a:lumOff val="50000"/>
                </a:schemeClr>
              </a:solidFill>
            </a:endParaRPr>
          </a:p>
          <a:p>
            <a:pPr marL="0" indent="0">
              <a:buNone/>
            </a:pPr>
            <a:endParaRPr lang="sv-SE" sz="1600" dirty="0">
              <a:solidFill>
                <a:schemeClr val="accent4"/>
              </a:solidFill>
            </a:endParaRP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5526816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2: Birgitta, 29 år </a:t>
            </a:r>
          </a:p>
          <a:p>
            <a:pPr marL="0" indent="0">
              <a:buNone/>
            </a:pPr>
            <a:r>
              <a:rPr lang="sv-SE" sz="1600" dirty="0"/>
              <a:t>Birgitta, 29 år, 0-gravida, söker dig på gynmottagningen då hon önskar skaffa barn men har trots att hon inte använt preventivmedel de senaste 2 åren inte blivit gravid. Birgitta är jurist och jobbar inom Åklagarmyndigheten. Är gift med Anders, 30 år, som är polis. Birgitta fick första mens som 14 åring. Hon har alltid haft lite oregelbundna menstruationer och fick redan som 15 årig p-piller på grund av blödningstrassel och menstruationssmärtor. Hon tog p-piller i 10 år och slutade på grund av att hon kände sig nedstämd av dem. Samtidigt var hon klar med studierna. Blödningarna har sedan dess varit oregelbundna. Hon blöder 3-5 dagar och det går mellan 24 och 35 dagar mellan blödningarna från första - till första </a:t>
            </a:r>
            <a:r>
              <a:rPr lang="sv-SE" sz="1600" dirty="0" err="1"/>
              <a:t>mensdag</a:t>
            </a:r>
            <a:r>
              <a:rPr lang="sv-SE" sz="1600" dirty="0"/>
              <a:t>. Birgitta hade klamydia som 19 åring, vilket upptäcktes i samband med p-pillerkontroll hos barnmorskan. Hon fick antibiotika en vecka. Anders och Birgitta träffades under studietiden. Båda är icke-rökare. </a:t>
            </a:r>
            <a:br>
              <a:rPr lang="sv-SE" sz="1600" dirty="0"/>
            </a:br>
            <a:br>
              <a:rPr lang="sv-SE" sz="1600" dirty="0"/>
            </a:br>
            <a:r>
              <a:rPr lang="sv-SE" sz="1600" dirty="0"/>
              <a:t>Fråga 2:1. </a:t>
            </a:r>
            <a:br>
              <a:rPr lang="sv-SE" sz="1600" dirty="0"/>
            </a:br>
            <a:r>
              <a:rPr lang="sv-SE" sz="1600" dirty="0"/>
              <a:t>Hur vill du utreda deras infertilitet? Ange kortfattat omfattningen av utredningen samt vilka prover du vill ta. (3p)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13561514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2: Birgitta, 29 år </a:t>
            </a:r>
          </a:p>
          <a:p>
            <a:pPr marL="0" indent="0">
              <a:buNone/>
            </a:pPr>
            <a:r>
              <a:rPr lang="sv-SE" sz="1600" dirty="0"/>
              <a:t>Birgitta, 29 år, 0-gravida, söker dig på gynmottagningen då hon önskar skaffa barn men har trots att hon inte använt preventivmedel de senaste 2 åren inte blivit gravid. Birgitta är jurist och jobbar inom Åklagarmyndigheten. Är gift med Anders, 30 år, som är polis. Birgitta fick första mens som 14 åring. Hon har alltid haft lite oregelbundna menstruationer och fick redan som 15 årig p-piller på grund av blödningstrassel och menstruationssmärtor. Hon tog p-piller i 10 år och slutade på grund av att hon kände sig nedstämd av dem. Samtidigt var hon klar med studierna. Blödningarna har sedan dess varit oregelbundna. Hon blöder 3-5 dagar och det går mellan 24 och 35 dagar mellan blödningarna från första - till första </a:t>
            </a:r>
            <a:r>
              <a:rPr lang="sv-SE" sz="1600" dirty="0" err="1"/>
              <a:t>mensdag</a:t>
            </a:r>
            <a:r>
              <a:rPr lang="sv-SE" sz="1600" dirty="0"/>
              <a:t>. Birgitta hade klamydia som 19 åring, vilket upptäcktes i samband med p-pillerkontroll hos barnmorskan. Hon fick antibiotika en vecka. Anders och Birgitta träffades under studietiden. Båda är icke-rökare. </a:t>
            </a:r>
            <a:br>
              <a:rPr lang="sv-SE" sz="1600" dirty="0"/>
            </a:br>
            <a:br>
              <a:rPr lang="sv-SE" sz="1600" dirty="0"/>
            </a:br>
            <a:r>
              <a:rPr lang="sv-SE" sz="1600" dirty="0"/>
              <a:t>Fråga 2:1. </a:t>
            </a:r>
            <a:br>
              <a:rPr lang="sv-SE" sz="1600" dirty="0"/>
            </a:br>
            <a:r>
              <a:rPr lang="sv-SE" sz="1600" dirty="0"/>
              <a:t>Hur vill du utreda deras infertilitet? Ange kortfattat omfattningen av utredningen samt vilka prover du vill ta. (3p) </a:t>
            </a:r>
            <a:br>
              <a:rPr lang="sv-SE" sz="1600" dirty="0"/>
            </a:br>
            <a:br>
              <a:rPr lang="sv-SE" sz="1600" dirty="0">
                <a:solidFill>
                  <a:schemeClr val="accent4"/>
                </a:solidFill>
              </a:rPr>
            </a:br>
            <a:r>
              <a:rPr lang="sv-SE" sz="1600" dirty="0">
                <a:solidFill>
                  <a:schemeClr val="accent4"/>
                </a:solidFill>
              </a:rPr>
              <a:t>Svarsförslag: </a:t>
            </a:r>
            <a:br>
              <a:rPr lang="sv-SE" sz="1600" dirty="0">
                <a:solidFill>
                  <a:schemeClr val="accent4"/>
                </a:solidFill>
              </a:rPr>
            </a:br>
            <a:r>
              <a:rPr lang="sv-SE" sz="1400" dirty="0">
                <a:solidFill>
                  <a:schemeClr val="accent4"/>
                </a:solidFill>
              </a:rPr>
              <a:t>Anamnes på båda Birgitta och Anders med bl.a. medicinering, tidigare sjukdomar, tidigare graviditeter, hereditet. </a:t>
            </a:r>
          </a:p>
          <a:p>
            <a:pPr marL="0" indent="0">
              <a:buNone/>
            </a:pPr>
            <a:r>
              <a:rPr lang="sv-SE" sz="1400" dirty="0">
                <a:solidFill>
                  <a:schemeClr val="accent4"/>
                </a:solidFill>
              </a:rPr>
              <a:t>Utredning av kvinnan: </a:t>
            </a:r>
          </a:p>
          <a:p>
            <a:r>
              <a:rPr lang="sv-SE" sz="1400" dirty="0">
                <a:solidFill>
                  <a:schemeClr val="accent4"/>
                </a:solidFill>
              </a:rPr>
              <a:t>BMI, menscykelanamnes, gynekologisk undersökning inklusive vaginalt ultraljud </a:t>
            </a:r>
          </a:p>
          <a:p>
            <a:r>
              <a:rPr lang="sv-SE" sz="1400" dirty="0">
                <a:solidFill>
                  <a:schemeClr val="accent4"/>
                </a:solidFill>
              </a:rPr>
              <a:t>Bedömning av äggstocksreserv, ultraljud, </a:t>
            </a:r>
          </a:p>
          <a:p>
            <a:r>
              <a:rPr lang="sv-SE" sz="1400" dirty="0">
                <a:solidFill>
                  <a:schemeClr val="accent4"/>
                </a:solidFill>
              </a:rPr>
              <a:t>s-</a:t>
            </a:r>
            <a:r>
              <a:rPr lang="sv-SE" sz="1400" dirty="0" err="1">
                <a:solidFill>
                  <a:schemeClr val="accent4"/>
                </a:solidFill>
              </a:rPr>
              <a:t>Antimüllerian</a:t>
            </a:r>
            <a:r>
              <a:rPr lang="sv-SE" sz="1400" dirty="0">
                <a:solidFill>
                  <a:schemeClr val="accent4"/>
                </a:solidFill>
              </a:rPr>
              <a:t> </a:t>
            </a:r>
            <a:r>
              <a:rPr lang="sv-SE" sz="1400" dirty="0" err="1">
                <a:solidFill>
                  <a:schemeClr val="accent4"/>
                </a:solidFill>
              </a:rPr>
              <a:t>hormone</a:t>
            </a:r>
            <a:r>
              <a:rPr lang="sv-SE" sz="1400" dirty="0">
                <a:solidFill>
                  <a:schemeClr val="accent4"/>
                </a:solidFill>
              </a:rPr>
              <a:t> (AMH), s-TSH, s-T4, s-Prolaktin, s-Progesteron i </a:t>
            </a:r>
            <a:r>
              <a:rPr lang="sv-SE" sz="1400" dirty="0" err="1">
                <a:solidFill>
                  <a:schemeClr val="accent4"/>
                </a:solidFill>
              </a:rPr>
              <a:t>lutealfas</a:t>
            </a:r>
            <a:r>
              <a:rPr lang="sv-SE" sz="1400" dirty="0">
                <a:solidFill>
                  <a:schemeClr val="accent4"/>
                </a:solidFill>
              </a:rPr>
              <a:t> </a:t>
            </a:r>
          </a:p>
          <a:p>
            <a:r>
              <a:rPr lang="sv-SE" sz="1400" dirty="0" err="1">
                <a:solidFill>
                  <a:schemeClr val="accent4"/>
                </a:solidFill>
              </a:rPr>
              <a:t>Chlamydia</a:t>
            </a:r>
            <a:r>
              <a:rPr lang="sv-SE" sz="1400" dirty="0">
                <a:solidFill>
                  <a:schemeClr val="accent4"/>
                </a:solidFill>
              </a:rPr>
              <a:t>/</a:t>
            </a:r>
            <a:r>
              <a:rPr lang="sv-SE" sz="1400" dirty="0" err="1">
                <a:solidFill>
                  <a:schemeClr val="accent4"/>
                </a:solidFill>
              </a:rPr>
              <a:t>gonorree</a:t>
            </a:r>
            <a:r>
              <a:rPr lang="sv-SE" sz="1400" dirty="0">
                <a:solidFill>
                  <a:schemeClr val="accent4"/>
                </a:solidFill>
              </a:rPr>
              <a:t> i urin eller cervixsekret </a:t>
            </a:r>
          </a:p>
          <a:p>
            <a:r>
              <a:rPr lang="sv-SE" sz="1400" dirty="0">
                <a:solidFill>
                  <a:schemeClr val="accent4"/>
                </a:solidFill>
              </a:rPr>
              <a:t>Uterus och </a:t>
            </a:r>
            <a:r>
              <a:rPr lang="sv-SE" sz="1400" dirty="0" err="1">
                <a:solidFill>
                  <a:schemeClr val="accent4"/>
                </a:solidFill>
              </a:rPr>
              <a:t>tubarundersökning</a:t>
            </a:r>
            <a:r>
              <a:rPr lang="sv-SE" sz="1400" dirty="0">
                <a:solidFill>
                  <a:schemeClr val="accent4"/>
                </a:solidFill>
              </a:rPr>
              <a:t> med hjälp av vaginalt ultraljud (</a:t>
            </a:r>
            <a:r>
              <a:rPr lang="sv-SE" sz="1400" dirty="0" err="1">
                <a:solidFill>
                  <a:schemeClr val="accent4"/>
                </a:solidFill>
              </a:rPr>
              <a:t>hysterosalpingografi</a:t>
            </a:r>
            <a:r>
              <a:rPr lang="sv-SE" sz="1400" dirty="0">
                <a:solidFill>
                  <a:schemeClr val="accent4"/>
                </a:solidFill>
              </a:rPr>
              <a:t>) </a:t>
            </a:r>
          </a:p>
          <a:p>
            <a:pPr marL="0" indent="0">
              <a:buNone/>
            </a:pPr>
            <a:r>
              <a:rPr lang="sv-SE" sz="1400" dirty="0">
                <a:solidFill>
                  <a:schemeClr val="accent4"/>
                </a:solidFill>
              </a:rPr>
              <a:t>Utredning av mannen: </a:t>
            </a:r>
          </a:p>
          <a:p>
            <a:r>
              <a:rPr lang="sv-SE" sz="1400" dirty="0">
                <a:solidFill>
                  <a:schemeClr val="accent4"/>
                </a:solidFill>
              </a:rPr>
              <a:t>BMI, Spermaprov 1-2 prover </a:t>
            </a:r>
          </a:p>
          <a:p>
            <a:r>
              <a:rPr lang="sv-SE" sz="1400" dirty="0">
                <a:solidFill>
                  <a:schemeClr val="accent4"/>
                </a:solidFill>
              </a:rPr>
              <a:t>Undersökning av </a:t>
            </a:r>
            <a:r>
              <a:rPr lang="sv-SE" sz="1400" dirty="0" err="1">
                <a:solidFill>
                  <a:schemeClr val="accent4"/>
                </a:solidFill>
              </a:rPr>
              <a:t>genitalia</a:t>
            </a:r>
            <a:r>
              <a:rPr lang="sv-SE" sz="1400" dirty="0">
                <a:solidFill>
                  <a:schemeClr val="accent4"/>
                </a:solidFill>
              </a:rPr>
              <a:t> genom palpation och </a:t>
            </a:r>
            <a:r>
              <a:rPr lang="sv-SE" sz="1400" dirty="0" err="1">
                <a:solidFill>
                  <a:schemeClr val="accent4"/>
                </a:solidFill>
              </a:rPr>
              <a:t>ev</a:t>
            </a:r>
            <a:r>
              <a:rPr lang="sv-SE" sz="1400" dirty="0">
                <a:solidFill>
                  <a:schemeClr val="accent4"/>
                </a:solidFill>
              </a:rPr>
              <a:t> ultraljud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
        <p:nvSpPr>
          <p:cNvPr id="4" name="textruta 3">
            <a:extLst>
              <a:ext uri="{FF2B5EF4-FFF2-40B4-BE49-F238E27FC236}">
                <a16:creationId xmlns:a16="http://schemas.microsoft.com/office/drawing/2014/main" id="{F702B1DD-DF90-BCA9-AC8D-72BCB59077A4}"/>
              </a:ext>
            </a:extLst>
          </p:cNvPr>
          <p:cNvSpPr txBox="1"/>
          <p:nvPr/>
        </p:nvSpPr>
        <p:spPr>
          <a:xfrm>
            <a:off x="10132453" y="6471634"/>
            <a:ext cx="1754747" cy="246221"/>
          </a:xfrm>
          <a:prstGeom prst="rect">
            <a:avLst/>
          </a:prstGeom>
          <a:noFill/>
        </p:spPr>
        <p:txBody>
          <a:bodyPr wrap="square">
            <a:spAutoFit/>
          </a:bodyPr>
          <a:lstStyle/>
          <a:p>
            <a:pPr marL="0" indent="0">
              <a:buNone/>
            </a:pPr>
            <a:r>
              <a:rPr lang="sv-SE" sz="1000" dirty="0">
                <a:solidFill>
                  <a:schemeClr val="tx1">
                    <a:lumMod val="50000"/>
                    <a:lumOff val="50000"/>
                  </a:schemeClr>
                </a:solidFill>
              </a:rPr>
              <a:t>Mål: A2, B30 C84, 85, C116 </a:t>
            </a:r>
          </a:p>
        </p:txBody>
      </p:sp>
    </p:spTree>
    <p:extLst>
      <p:ext uri="{BB962C8B-B14F-4D97-AF65-F5344CB8AC3E}">
        <p14:creationId xmlns:p14="http://schemas.microsoft.com/office/powerpoint/2010/main" val="32835416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2: Birgitta, 29 år </a:t>
            </a:r>
          </a:p>
          <a:p>
            <a:pPr marL="0" indent="0">
              <a:buNone/>
            </a:pPr>
            <a:r>
              <a:rPr lang="sv-SE" sz="1600" dirty="0"/>
              <a:t>Infertilitetsutredningen som omfattar anamnes, gynekologisk undersökning, hormonprover samt spermaprov visar inget avvikande. Paret genomgår en IVF-behandling och ett embryo av god kvalitet sätts in vilket leder till en graviditet. </a:t>
            </a:r>
          </a:p>
          <a:p>
            <a:pPr marL="0" indent="0">
              <a:buNone/>
            </a:pPr>
            <a:r>
              <a:rPr lang="sv-SE" sz="1600" dirty="0"/>
              <a:t>Du träffar nu paret på mödrahälsovården för planering av graviditetsövervakning. Birgitta är idag i graviditetsvecka 14+1. Paret har varit på inskrivning hos barnmorska och gjort KUB. </a:t>
            </a:r>
          </a:p>
          <a:p>
            <a:pPr marL="0" indent="0">
              <a:buNone/>
            </a:pPr>
            <a:r>
              <a:rPr lang="sv-SE" sz="1600" dirty="0"/>
              <a:t>Anamnes: Väntar parets första barn, IVF graviditet, frisk, BMI 31, insatt på </a:t>
            </a:r>
            <a:r>
              <a:rPr lang="sv-SE" sz="1600" dirty="0" err="1"/>
              <a:t>Trombyl</a:t>
            </a:r>
            <a:r>
              <a:rPr lang="sv-SE" sz="1600" dirty="0"/>
              <a:t> 150 mg r/t förhöjd risk för tidigt debuterande preeklampsi </a:t>
            </a:r>
          </a:p>
          <a:p>
            <a:pPr marL="0" indent="0">
              <a:buNone/>
            </a:pPr>
            <a:r>
              <a:rPr lang="sv-SE" sz="1600" dirty="0"/>
              <a:t>Blodgrupp </a:t>
            </a:r>
            <a:r>
              <a:rPr lang="sv-SE" sz="1600" dirty="0" err="1"/>
              <a:t>Rh</a:t>
            </a:r>
            <a:r>
              <a:rPr lang="sv-SE" sz="1600" dirty="0"/>
              <a:t>: negativ </a:t>
            </a:r>
          </a:p>
          <a:p>
            <a:pPr marL="0" indent="0">
              <a:buNone/>
            </a:pPr>
            <a:r>
              <a:rPr lang="sv-SE" sz="1600" dirty="0"/>
              <a:t>Hereditet: Diabetes typ 2 hos mor </a:t>
            </a:r>
          </a:p>
          <a:p>
            <a:pPr marL="0" indent="0">
              <a:buNone/>
            </a:pPr>
            <a:r>
              <a:rPr lang="sv-SE" sz="1600" dirty="0"/>
              <a:t>Våld: Har utsatts för hot i sitt arbete men inget våld </a:t>
            </a:r>
          </a:p>
          <a:p>
            <a:pPr marL="0" indent="0">
              <a:buNone/>
            </a:pPr>
            <a:r>
              <a:rPr lang="sv-SE" sz="1600" dirty="0"/>
              <a:t>Aktuellt/status: EPDS:1 p, Klamydia taget nyligen, GCK tas på efterkontrollen </a:t>
            </a:r>
            <a:br>
              <a:rPr lang="sv-SE" sz="1600" dirty="0"/>
            </a:br>
            <a:br>
              <a:rPr lang="sv-SE" sz="1600" dirty="0"/>
            </a:br>
            <a:r>
              <a:rPr lang="sv-SE" sz="1600" dirty="0"/>
              <a:t>Fråga 2:2. </a:t>
            </a:r>
            <a:br>
              <a:rPr lang="sv-SE" sz="1600" dirty="0"/>
            </a:br>
            <a:r>
              <a:rPr lang="sv-SE" sz="1600" dirty="0"/>
              <a:t>Riskbedöm Birgittas graviditet (låg, medel eller hög risk) utifrån de fyra perspektiven psykisk hälsa, social hälsa, medicinsk hälsa och obstetrisk hälsa. Motivera din klassificering. (2p) </a:t>
            </a:r>
            <a:br>
              <a:rPr lang="sv-SE" sz="1600" dirty="0"/>
            </a:b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2935523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2: Birgitta, 29 år </a:t>
            </a:r>
          </a:p>
          <a:p>
            <a:pPr marL="0" indent="0">
              <a:buNone/>
            </a:pPr>
            <a:r>
              <a:rPr lang="sv-SE" sz="1600" dirty="0"/>
              <a:t>Infertilitetsutredningen som omfattar anamnes, gynekologisk undersökning, hormonprover samt spermaprov visar inget avvikande. Paret genomgår en IVF-behandling och ett embryo av god kvalitet sätts in vilket leder till en graviditet. </a:t>
            </a:r>
          </a:p>
          <a:p>
            <a:pPr marL="0" indent="0">
              <a:buNone/>
            </a:pPr>
            <a:r>
              <a:rPr lang="sv-SE" sz="1600" dirty="0"/>
              <a:t>Du träffar nu paret på mödrahälsovården för planering av graviditetsövervakning. Birgitta är idag i graviditetsvecka 14+1. Paret har varit på inskrivning hos barnmorska och gjort KUB. </a:t>
            </a:r>
          </a:p>
          <a:p>
            <a:pPr marL="0" indent="0">
              <a:buNone/>
            </a:pPr>
            <a:r>
              <a:rPr lang="sv-SE" sz="1600" dirty="0"/>
              <a:t>Anamnes: Väntar parets första barn, IVF graviditet, frisk, BMI 31, insatt på </a:t>
            </a:r>
            <a:r>
              <a:rPr lang="sv-SE" sz="1600" dirty="0" err="1"/>
              <a:t>Trombyl</a:t>
            </a:r>
            <a:r>
              <a:rPr lang="sv-SE" sz="1600" dirty="0"/>
              <a:t> 150 mg r/t förhöjd risk för tidigt debuterande preeklampsi </a:t>
            </a:r>
          </a:p>
          <a:p>
            <a:pPr marL="0" indent="0">
              <a:buNone/>
            </a:pPr>
            <a:r>
              <a:rPr lang="sv-SE" sz="1600" dirty="0"/>
              <a:t>Blodgrupp </a:t>
            </a:r>
            <a:r>
              <a:rPr lang="sv-SE" sz="1600" dirty="0" err="1"/>
              <a:t>Rh</a:t>
            </a:r>
            <a:r>
              <a:rPr lang="sv-SE" sz="1600" dirty="0"/>
              <a:t>: negativ </a:t>
            </a:r>
          </a:p>
          <a:p>
            <a:pPr marL="0" indent="0">
              <a:buNone/>
            </a:pPr>
            <a:r>
              <a:rPr lang="sv-SE" sz="1600" dirty="0"/>
              <a:t>Hereditet: Diabetes typ 2 hos mor </a:t>
            </a:r>
          </a:p>
          <a:p>
            <a:pPr marL="0" indent="0">
              <a:buNone/>
            </a:pPr>
            <a:r>
              <a:rPr lang="sv-SE" sz="1600" dirty="0"/>
              <a:t>Våld: Har utsatts för hot i sitt arbete men inget våld </a:t>
            </a:r>
          </a:p>
          <a:p>
            <a:pPr marL="0" indent="0">
              <a:buNone/>
            </a:pPr>
            <a:r>
              <a:rPr lang="sv-SE" sz="1600" dirty="0"/>
              <a:t>Aktuellt/status: EPDS:1 p, Klamydia taget nyligen, GCK tas på efterkontrollen </a:t>
            </a:r>
            <a:br>
              <a:rPr lang="sv-SE" sz="1600" dirty="0"/>
            </a:br>
            <a:br>
              <a:rPr lang="sv-SE" sz="1600" dirty="0"/>
            </a:br>
            <a:r>
              <a:rPr lang="sv-SE" sz="1600" dirty="0"/>
              <a:t>Fråga 2:2. </a:t>
            </a:r>
            <a:br>
              <a:rPr lang="sv-SE" sz="1600" dirty="0"/>
            </a:br>
            <a:r>
              <a:rPr lang="sv-SE" sz="1600" dirty="0"/>
              <a:t>Riskbedöm Birgittas graviditet (låg, medel eller hög risk) utifrån de fyra perspektiven psykisk hälsa, social hälsa, medicinsk hälsa och obstetrisk hälsa. Motivera din klassificering. (2p)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Medelrisk (1p) BMI 31, hereditet diabetes, förhöjd risk preeklampsi (PE) (1p) </a:t>
            </a:r>
            <a:br>
              <a:rPr lang="sv-SE" sz="1600" dirty="0"/>
            </a:br>
            <a:br>
              <a:rPr lang="sv-SE" sz="1600" dirty="0"/>
            </a:br>
            <a:r>
              <a:rPr lang="sv-SE" sz="1000" dirty="0">
                <a:solidFill>
                  <a:schemeClr val="tx1">
                    <a:lumMod val="50000"/>
                    <a:lumOff val="50000"/>
                  </a:schemeClr>
                </a:solidFill>
              </a:rPr>
              <a:t>Mål: B24, B26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spTree>
    <p:extLst>
      <p:ext uri="{BB962C8B-B14F-4D97-AF65-F5344CB8AC3E}">
        <p14:creationId xmlns:p14="http://schemas.microsoft.com/office/powerpoint/2010/main" val="33205521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2: Birgitta, 29 år </a:t>
            </a:r>
          </a:p>
          <a:p>
            <a:pPr marL="0" indent="0">
              <a:buNone/>
            </a:pPr>
            <a:r>
              <a:rPr lang="sv-SE" sz="1600" dirty="0"/>
              <a:t>Du bedömer Birgittas graviditet som medelrisk </a:t>
            </a:r>
            <a:r>
              <a:rPr lang="sv-SE" sz="1600" dirty="0" err="1"/>
              <a:t>pga</a:t>
            </a:r>
            <a:r>
              <a:rPr lang="sv-SE" sz="1600" dirty="0"/>
              <a:t> högt BMI, hereditet för diabetes och en förhöjd risk för tidigt debuterande preeklampsi. IVF-graviditet i sig är ingen riskfaktor. Utöver basprogram för graviditetsövervakning planerar du en OGTT i graviditetsvecka 29 </a:t>
            </a:r>
            <a:r>
              <a:rPr lang="sv-SE" sz="1600" dirty="0" err="1"/>
              <a:t>pga</a:t>
            </a:r>
            <a:r>
              <a:rPr lang="sv-SE" sz="1600" dirty="0"/>
              <a:t> BMI och hereditet för diabetes. </a:t>
            </a:r>
          </a:p>
          <a:p>
            <a:pPr marL="0" indent="0">
              <a:buNone/>
            </a:pPr>
            <a:r>
              <a:rPr lang="sv-SE" sz="1600" dirty="0"/>
              <a:t>Birgitta har mått relativt bra under graviditeten men nu börjar det bli tungt. OGTT påvisade ingen graviditetsdiabetes. Via konsult får du en fråga från barnmorskan: SF-mått? </a:t>
            </a:r>
            <a:br>
              <a:rPr lang="sv-SE" sz="1600" dirty="0"/>
            </a:br>
            <a:br>
              <a:rPr lang="sv-SE" sz="1600" dirty="0"/>
            </a:br>
            <a:r>
              <a:rPr lang="sv-SE" sz="1600" dirty="0"/>
              <a:t>Fråga 2:3. </a:t>
            </a:r>
            <a:br>
              <a:rPr lang="sv-SE" sz="1600" dirty="0"/>
            </a:br>
            <a:r>
              <a:rPr lang="sv-SE" sz="1600" dirty="0"/>
              <a:t>Vad gör du för bedömning av SF-måttet och vad föreslår du för åtgärder? Motivera de eventuella åtgärder du föreslår. (3p)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3AA6CCCB-251D-ECF8-3C4C-2755F84E8B1C}"/>
              </a:ext>
            </a:extLst>
          </p:cNvPr>
          <p:cNvPicPr>
            <a:picLocks noChangeAspect="1"/>
          </p:cNvPicPr>
          <p:nvPr/>
        </p:nvPicPr>
        <p:blipFill>
          <a:blip r:embed="rId2"/>
          <a:stretch>
            <a:fillRect/>
          </a:stretch>
        </p:blipFill>
        <p:spPr>
          <a:xfrm>
            <a:off x="5596351" y="2871368"/>
            <a:ext cx="6413679" cy="3742252"/>
          </a:xfrm>
          <a:prstGeom prst="rect">
            <a:avLst/>
          </a:prstGeom>
        </p:spPr>
      </p:pic>
    </p:spTree>
    <p:extLst>
      <p:ext uri="{BB962C8B-B14F-4D97-AF65-F5344CB8AC3E}">
        <p14:creationId xmlns:p14="http://schemas.microsoft.com/office/powerpoint/2010/main" val="36666583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212FDBC-8244-CB66-921E-1A559914155C}"/>
              </a:ext>
            </a:extLst>
          </p:cNvPr>
          <p:cNvSpPr>
            <a:spLocks noGrp="1"/>
          </p:cNvSpPr>
          <p:nvPr>
            <p:ph idx="1"/>
          </p:nvPr>
        </p:nvSpPr>
        <p:spPr>
          <a:xfrm>
            <a:off x="838199" y="386366"/>
            <a:ext cx="11171831" cy="6458755"/>
          </a:xfrm>
        </p:spPr>
        <p:txBody>
          <a:bodyPr>
            <a:noAutofit/>
          </a:bodyPr>
          <a:lstStyle/>
          <a:p>
            <a:pPr marL="0" indent="0">
              <a:buNone/>
            </a:pPr>
            <a:r>
              <a:rPr lang="sv-SE" sz="1600" b="1" dirty="0"/>
              <a:t>Fall 2: Birgitta, 29 år </a:t>
            </a:r>
          </a:p>
          <a:p>
            <a:pPr marL="0" indent="0">
              <a:buNone/>
            </a:pPr>
            <a:r>
              <a:rPr lang="sv-SE" sz="1600" dirty="0"/>
              <a:t>Du bedömer Birgittas graviditet som medelrisk </a:t>
            </a:r>
            <a:r>
              <a:rPr lang="sv-SE" sz="1600" dirty="0" err="1"/>
              <a:t>pga</a:t>
            </a:r>
            <a:r>
              <a:rPr lang="sv-SE" sz="1600" dirty="0"/>
              <a:t> högt BMI, hereditet för diabetes och en förhöjd risk för tidigt debuterande preeklampsi. IVF-graviditet i sig är ingen riskfaktor. Utöver basprogram för graviditetsövervakning planerar du en OGTT i graviditetsvecka 29 </a:t>
            </a:r>
            <a:r>
              <a:rPr lang="sv-SE" sz="1600" dirty="0" err="1"/>
              <a:t>pga</a:t>
            </a:r>
            <a:r>
              <a:rPr lang="sv-SE" sz="1600" dirty="0"/>
              <a:t> BMI och hereditet för diabetes. </a:t>
            </a:r>
          </a:p>
          <a:p>
            <a:pPr marL="0" indent="0">
              <a:buNone/>
            </a:pPr>
            <a:r>
              <a:rPr lang="sv-SE" sz="1600" dirty="0"/>
              <a:t>Birgitta har mått relativt bra under graviditeten men nu börjar det bli tungt. OGTT påvisade ingen graviditetsdiabetes. Via konsult får du en fråga från barnmorskan: SF-mått? </a:t>
            </a:r>
            <a:br>
              <a:rPr lang="sv-SE" sz="1600" dirty="0"/>
            </a:br>
            <a:br>
              <a:rPr lang="sv-SE" sz="1600" dirty="0"/>
            </a:br>
            <a:r>
              <a:rPr lang="sv-SE" sz="1600" dirty="0"/>
              <a:t>Fråga 2:3. </a:t>
            </a:r>
            <a:br>
              <a:rPr lang="sv-SE" sz="1600" dirty="0"/>
            </a:br>
            <a:r>
              <a:rPr lang="sv-SE" sz="1600" dirty="0"/>
              <a:t>Vad gör du för bedömning av SF-måttet och vad föreslår du för åtgärder? Motivera de eventuella åtgärder du föreslår. (3p) </a:t>
            </a:r>
            <a:br>
              <a:rPr lang="sv-SE" sz="1600" dirty="0"/>
            </a:br>
            <a:br>
              <a:rPr lang="sv-SE" sz="1600" dirty="0"/>
            </a:br>
            <a:r>
              <a:rPr lang="sv-SE" sz="1600" dirty="0">
                <a:solidFill>
                  <a:schemeClr val="accent4"/>
                </a:solidFill>
              </a:rPr>
              <a:t>Svarsförslag: </a:t>
            </a:r>
            <a:br>
              <a:rPr lang="sv-SE" sz="1600" dirty="0">
                <a:solidFill>
                  <a:schemeClr val="accent4"/>
                </a:solidFill>
              </a:rPr>
            </a:br>
            <a:r>
              <a:rPr lang="sv-SE" sz="1600" dirty="0">
                <a:solidFill>
                  <a:schemeClr val="accent4"/>
                </a:solidFill>
              </a:rPr>
              <a:t>Misstanke om stort barn (1p). </a:t>
            </a:r>
            <a:br>
              <a:rPr lang="sv-SE" sz="1600" dirty="0">
                <a:solidFill>
                  <a:schemeClr val="accent4"/>
                </a:solidFill>
              </a:rPr>
            </a:br>
            <a:r>
              <a:rPr lang="sv-SE" sz="1600" dirty="0">
                <a:solidFill>
                  <a:schemeClr val="accent4"/>
                </a:solidFill>
              </a:rPr>
              <a:t>Ultraljud tillväxt och fostervattenmängd (1p) </a:t>
            </a:r>
            <a:br>
              <a:rPr lang="sv-SE" sz="1600" dirty="0">
                <a:solidFill>
                  <a:schemeClr val="accent4"/>
                </a:solidFill>
              </a:rPr>
            </a:br>
            <a:r>
              <a:rPr lang="sv-SE" sz="1600" dirty="0">
                <a:solidFill>
                  <a:schemeClr val="accent4"/>
                </a:solidFill>
              </a:rPr>
              <a:t>Ställningstagande till induktion för att undvika </a:t>
            </a:r>
            <a:br>
              <a:rPr lang="sv-SE" sz="1600" dirty="0">
                <a:solidFill>
                  <a:schemeClr val="accent4"/>
                </a:solidFill>
              </a:rPr>
            </a:br>
            <a:r>
              <a:rPr lang="sv-SE" sz="1600" dirty="0" err="1">
                <a:solidFill>
                  <a:schemeClr val="accent4"/>
                </a:solidFill>
              </a:rPr>
              <a:t>makrosomi</a:t>
            </a:r>
            <a:r>
              <a:rPr lang="sv-SE" sz="1600" dirty="0">
                <a:solidFill>
                  <a:schemeClr val="accent4"/>
                </a:solidFill>
              </a:rPr>
              <a:t> (1p) </a:t>
            </a:r>
            <a:br>
              <a:rPr lang="sv-SE" sz="1600" dirty="0"/>
            </a:br>
            <a:br>
              <a:rPr lang="sv-SE" sz="1600" dirty="0"/>
            </a:br>
            <a:r>
              <a:rPr lang="sv-SE" sz="1000" dirty="0">
                <a:solidFill>
                  <a:schemeClr val="tx1">
                    <a:lumMod val="50000"/>
                    <a:lumOff val="50000"/>
                  </a:schemeClr>
                </a:solidFill>
              </a:rPr>
              <a:t>Mål: B25, B30, C57 </a:t>
            </a:r>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a:p>
            <a:pPr marL="0" indent="0">
              <a:buNone/>
            </a:pPr>
            <a:endParaRPr lang="sv-SE" sz="1600" dirty="0"/>
          </a:p>
        </p:txBody>
      </p:sp>
      <p:pic>
        <p:nvPicPr>
          <p:cNvPr id="2" name="Bildobjekt 1">
            <a:extLst>
              <a:ext uri="{FF2B5EF4-FFF2-40B4-BE49-F238E27FC236}">
                <a16:creationId xmlns:a16="http://schemas.microsoft.com/office/drawing/2014/main" id="{3AA6CCCB-251D-ECF8-3C4C-2755F84E8B1C}"/>
              </a:ext>
            </a:extLst>
          </p:cNvPr>
          <p:cNvPicPr>
            <a:picLocks noChangeAspect="1"/>
          </p:cNvPicPr>
          <p:nvPr/>
        </p:nvPicPr>
        <p:blipFill>
          <a:blip r:embed="rId2"/>
          <a:stretch>
            <a:fillRect/>
          </a:stretch>
        </p:blipFill>
        <p:spPr>
          <a:xfrm>
            <a:off x="5596351" y="2871368"/>
            <a:ext cx="6413679" cy="3742252"/>
          </a:xfrm>
          <a:prstGeom prst="rect">
            <a:avLst/>
          </a:prstGeom>
        </p:spPr>
      </p:pic>
    </p:spTree>
    <p:extLst>
      <p:ext uri="{BB962C8B-B14F-4D97-AF65-F5344CB8AC3E}">
        <p14:creationId xmlns:p14="http://schemas.microsoft.com/office/powerpoint/2010/main" val="2529304274"/>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904</TotalTime>
  <Words>158298</Words>
  <Application>Microsoft Macintosh PowerPoint</Application>
  <PresentationFormat>Bredbild</PresentationFormat>
  <Paragraphs>4717</Paragraphs>
  <Slides>656</Slides>
  <Notes>0</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656</vt:i4>
      </vt:variant>
    </vt:vector>
  </HeadingPairs>
  <TitlesOfParts>
    <vt:vector size="661" baseType="lpstr">
      <vt:lpstr>Arial</vt:lpstr>
      <vt:lpstr>Calibri</vt:lpstr>
      <vt:lpstr>Calibri Light</vt:lpstr>
      <vt:lpstr>Helvetica</vt:lpstr>
      <vt:lpstr>Office-tema</vt:lpstr>
      <vt:lpstr>Tentafrågor K10</vt:lpstr>
      <vt:lpstr>Tentafrågor K10</vt:lpstr>
      <vt:lpstr>GYN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IBI-HUD</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IBI-Reuma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IBI-Infektion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Pediatrik</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PU</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Tentafrågor K10</dc:title>
  <dc:creator>Louise Fredriksson</dc:creator>
  <cp:lastModifiedBy>Louise Fredriksson</cp:lastModifiedBy>
  <cp:revision>1</cp:revision>
  <dcterms:created xsi:type="dcterms:W3CDTF">2022-08-26T14:28:53Z</dcterms:created>
  <dcterms:modified xsi:type="dcterms:W3CDTF">2022-09-05T17:48:22Z</dcterms:modified>
</cp:coreProperties>
</file>